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8" Type="http://schemas.openxmlformats.org/officeDocument/2006/relationships/viewProps" Target="viewProps.xml" /><Relationship Id="rId1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0" Type="http://schemas.openxmlformats.org/officeDocument/2006/relationships/tableStyles" Target="tableStyles.xml" /><Relationship Id="rId1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openpharma.github.io/mmrm/main/articles/mmrm_review_methods.html" TargetMode="Externa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jp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3.xml" /><Relationship Id="rId3" Type="http://schemas.openxmlformats.org/officeDocument/2006/relationships/slide" Target="slide8.xml" /><Relationship Id="rId4" Type="http://schemas.openxmlformats.org/officeDocument/2006/relationships/slide" Target="slide8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rconsortium.github.io/asa-biop-swe-wg" TargetMode="External" /><Relationship Id="rId3" Type="http://schemas.openxmlformats.org/officeDocument/2006/relationships/image" Target="../media/image1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consortium.github.io/asa-biop-swe-wg/mmrm_R_package.html" TargetMode="External" /><Relationship Id="rId3" Type="http://schemas.openxmlformats.org/officeDocument/2006/relationships/hyperlink" Target="https://cran.r-project.org/package=mmrm" TargetMode="External" /><Relationship Id="rId4" Type="http://schemas.openxmlformats.org/officeDocument/2006/relationships/hyperlink" Target="https://rconsortium.github.io/asa-biop-swe-wg/bayesian_mmrm_R_package.html" TargetMode="External" /><Relationship Id="rId5" Type="http://schemas.openxmlformats.org/officeDocument/2006/relationships/hyperlink" Target="https://cran.r-project.org/package=brms.mmrm" TargetMode="External" /><Relationship Id="rId6" Type="http://schemas.openxmlformats.org/officeDocument/2006/relationships/hyperlink" Target="https://github.com/hta-pharma/" TargetMode="Externa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youtube.com/playlist?list=PL848NFA2PWgCR35n02yn1ZV7JqSu3NMxS" TargetMode="Externa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Relationship Id="rId2" Type="http://schemas.openxmlformats.org/officeDocument/2006/relationships/image" Target="../media/image2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Introducing </a:t>
            </a:r>
            <a:r>
              <a:rPr>
                <a:latin typeface="Courier"/>
              </a:rPr>
              <a:t>openstatsware</a:t>
            </a:r>
            <a:r>
              <a:rPr/>
              <a:t> and the R Package </a:t>
            </a:r>
            <a:r>
              <a:rPr>
                <a:latin typeface="Courier"/>
              </a:rPr>
              <a:t>{mmrm}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R/Pharma 2023 Conference</a:t>
            </a:r>
            <a:br/>
            <a:br/>
            <a:r>
              <a:rPr/>
              <a:t>Ya Wang on behalf of the working group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2023-10-24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Idea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We only want to fit a fixed effects model with a structured covariance matrix for each subject</a:t>
            </a:r>
          </a:p>
          <a:p>
            <a:pPr lvl="0"/>
            <a:r>
              <a:rPr/>
              <a:t>The idea is then to use the Template Model Builder (</a:t>
            </a:r>
            <a:r>
              <a:rPr>
                <a:latin typeface="Courier"/>
              </a:rPr>
              <a:t>TMB</a:t>
            </a:r>
            <a:r>
              <a:rPr/>
              <a:t>) directly - as it is also underlying </a:t>
            </a:r>
            <a:r>
              <a:rPr>
                <a:latin typeface="Courier"/>
              </a:rPr>
              <a:t>glmmTMB</a:t>
            </a:r>
            <a:r>
              <a:rPr/>
              <a:t> - but code the exact model we want</a:t>
            </a:r>
          </a:p>
          <a:p>
            <a:pPr lvl="0"/>
            <a:r>
              <a:rPr/>
              <a:t>We do this by implementing the log-likelihood in </a:t>
            </a:r>
            <a:r>
              <a:rPr>
                <a:latin typeface="Courier"/>
              </a:rPr>
              <a:t>C++</a:t>
            </a:r>
            <a:r>
              <a:rPr/>
              <a:t> using the </a:t>
            </a:r>
            <a:r>
              <a:rPr>
                <a:latin typeface="Courier"/>
              </a:rPr>
              <a:t>TMB</a:t>
            </a:r>
            <a:r>
              <a:rPr/>
              <a:t> provided libraries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Advantages of </a:t>
            </a:r>
            <a:r>
              <a:rPr>
                <a:latin typeface="Courier"/>
              </a:rPr>
              <a:t>TMB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Fast </a:t>
            </a:r>
            <a:r>
              <a:rPr>
                <a:latin typeface="Courier"/>
              </a:rPr>
              <a:t>C++</a:t>
            </a:r>
            <a:r>
              <a:rPr/>
              <a:t> framework for defining objective functions (</a:t>
            </a:r>
            <a:r>
              <a:rPr>
                <a:latin typeface="Courier"/>
              </a:rPr>
              <a:t>Rcpp</a:t>
            </a:r>
            <a:r>
              <a:rPr/>
              <a:t> would have been alternative interface)</a:t>
            </a:r>
          </a:p>
          <a:p>
            <a:pPr lvl="0"/>
            <a:r>
              <a:rPr/>
              <a:t>Automatic differentiation of the log-likelihood as a function of the variance parameters</a:t>
            </a:r>
          </a:p>
          <a:p>
            <a:pPr lvl="0"/>
            <a:r>
              <a:rPr/>
              <a:t>We get the gradient and Hessian exactly and without additional coding</a:t>
            </a:r>
          </a:p>
          <a:p>
            <a:pPr lvl="0"/>
            <a:r>
              <a:rPr/>
              <a:t>This can be used from the R side with the </a:t>
            </a:r>
            <a:r>
              <a:rPr>
                <a:latin typeface="Courier"/>
              </a:rPr>
              <a:t>TMB</a:t>
            </a:r>
            <a:r>
              <a:rPr/>
              <a:t> interface and plugged into optimizers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 It’s Not Just Another Package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Ongoing maintenance and support from the pharmaceutical industry</a:t>
            </a:r>
          </a:p>
          <a:p>
            <a:pPr lvl="1"/>
            <a:r>
              <a:rPr/>
              <a:t>5 companies being involved in the development, on track to become standard package</a:t>
            </a:r>
          </a:p>
          <a:p>
            <a:pPr lvl="0"/>
            <a:r>
              <a:rPr/>
              <a:t>Development using best practices as show case for high quality package</a:t>
            </a:r>
          </a:p>
          <a:p>
            <a:pPr lvl="1"/>
            <a:r>
              <a:rPr/>
              <a:t>Thorough unit and integration tests (also comparing with SAS results) to ensure accurate results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Features of </a:t>
            </a:r>
            <a:r>
              <a:rPr>
                <a:latin typeface="Courier"/>
              </a:rPr>
              <a:t>mmrm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Linear model for dependent observations within independent subjects</a:t>
            </a:r>
          </a:p>
          <a:p>
            <a:pPr lvl="0"/>
            <a:r>
              <a:rPr/>
              <a:t>Covariance structures for the dependent observations:</a:t>
            </a:r>
          </a:p>
          <a:p>
            <a:pPr lvl="1"/>
            <a:r>
              <a:rPr/>
              <a:t>Unstructured, Toeplitz, AR1, compound symmetry, ante-dependence, spatial exponential</a:t>
            </a:r>
          </a:p>
          <a:p>
            <a:pPr lvl="1"/>
            <a:r>
              <a:rPr/>
              <a:t>Allows group specific covariance estimates and weights</a:t>
            </a:r>
          </a:p>
          <a:p>
            <a:pPr lvl="0"/>
            <a:r>
              <a:rPr/>
              <a:t>REML or ML estimation, using multiple optimizers if needed</a:t>
            </a:r>
          </a:p>
          <a:p>
            <a:pPr lvl="0"/>
            <a:r>
              <a:rPr>
                <a:latin typeface="Courier"/>
              </a:rPr>
              <a:t>emmeans</a:t>
            </a:r>
            <a:r>
              <a:rPr/>
              <a:t> interface for least square means</a:t>
            </a:r>
          </a:p>
          <a:p>
            <a:pPr lvl="0"/>
            <a:r>
              <a:rPr>
                <a:latin typeface="Courier"/>
              </a:rPr>
              <a:t>tidymodels</a:t>
            </a:r>
            <a:r>
              <a:rPr/>
              <a:t> for easy model fitting</a:t>
            </a:r>
          </a:p>
          <a:p>
            <a:pPr lvl="0"/>
            <a:r>
              <a:rPr/>
              <a:t>Satterthwaite and Kenward-Roger adjustments</a:t>
            </a:r>
          </a:p>
          <a:p>
            <a:pPr lvl="0"/>
            <a:r>
              <a:rPr/>
              <a:t>Robust sandwich estimator for covariance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Comparison with Other Software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We have run comparison analyses with other R packages, namely </a:t>
            </a:r>
            <a:r>
              <a:rPr>
                <a:latin typeface="Courier"/>
              </a:rPr>
              <a:t>nlme</a:t>
            </a:r>
            <a:r>
              <a:rPr/>
              <a:t>, </a:t>
            </a:r>
            <a:r>
              <a:rPr>
                <a:latin typeface="Courier"/>
              </a:rPr>
              <a:t>glmmTMB</a:t>
            </a:r>
            <a:r>
              <a:rPr/>
              <a:t> and </a:t>
            </a:r>
            <a:r>
              <a:rPr>
                <a:latin typeface="Courier"/>
              </a:rPr>
              <a:t>lme4</a:t>
            </a:r>
          </a:p>
          <a:p>
            <a:pPr lvl="0"/>
            <a:r>
              <a:rPr/>
              <a:t>Also compared with SAS </a:t>
            </a:r>
            <a:r>
              <a:rPr>
                <a:latin typeface="Courier"/>
              </a:rPr>
              <a:t>PROC GLIMMIX</a:t>
            </a:r>
          </a:p>
          <a:p>
            <a:pPr lvl="0"/>
            <a:r>
              <a:rPr/>
              <a:t>Highlights</a:t>
            </a:r>
          </a:p>
          <a:p>
            <a:pPr lvl="1"/>
            <a:r>
              <a:rPr>
                <a:latin typeface="Courier"/>
              </a:rPr>
              <a:t>mmrm</a:t>
            </a:r>
            <a:r>
              <a:rPr/>
              <a:t> has faster convergence time</a:t>
            </a:r>
          </a:p>
          <a:p>
            <a:pPr lvl="1"/>
            <a:r>
              <a:rPr>
                <a:latin typeface="Courier"/>
              </a:rPr>
              <a:t>mmrm</a:t>
            </a:r>
            <a:r>
              <a:rPr/>
              <a:t> provides closest results to </a:t>
            </a:r>
            <a:r>
              <a:rPr>
                <a:latin typeface="Courier"/>
              </a:rPr>
              <a:t>PROC GLIMMIX</a:t>
            </a:r>
          </a:p>
          <a:p>
            <a:pPr lvl="0"/>
            <a:r>
              <a:rPr/>
              <a:t>Detailed results at the online </a:t>
            </a:r>
            <a:r>
              <a:rPr>
                <a:hlinkClick r:id="rId2"/>
              </a:rPr>
              <a:t>comparison vignette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s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Q&amp;A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 action="ppaction://hlinksldjump"/>
              </a:rPr>
              <a:t>Introducing the Working Group</a:t>
            </a:r>
          </a:p>
          <a:p>
            <a:pPr lvl="0"/>
            <a:r>
              <a:rPr>
                <a:hlinkClick r:id="rId3" action="ppaction://hlinksldjump"/>
              </a:rPr>
              <a:t>R Package </a:t>
            </a:r>
            <a:r>
              <a:rPr>
                <a:hlinkClick r:id="rId4" action="ppaction://hlinksldjump"/>
                <a:latin typeface="Courier"/>
              </a:rPr>
              <a:t>mmrm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Introducing the Working Group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latin typeface="Courier"/>
              </a:rPr>
              <a:t>openstatsware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Official working group of the American Statistical Association (ASA) Biopharmaceutical Section</a:t>
            </a:r>
          </a:p>
          <a:p>
            <a:pPr lvl="1"/>
            <a:r>
              <a:rPr/>
              <a:t>Formed in 19 August 2022</a:t>
            </a:r>
          </a:p>
          <a:p>
            <a:pPr lvl="1"/>
            <a:r>
              <a:rPr/>
              <a:t>Cross-industry collaboration (46 members from 32 organizations)</a:t>
            </a:r>
          </a:p>
          <a:p>
            <a:pPr lvl="1"/>
            <a:r>
              <a:rPr/>
              <a:t>Full name: Software Engineering Working Group</a:t>
            </a:r>
          </a:p>
          <a:p>
            <a:pPr lvl="1"/>
            <a:r>
              <a:rPr/>
              <a:t>Short name: </a:t>
            </a:r>
            <a:r>
              <a:rPr>
                <a:latin typeface="Courier"/>
              </a:rPr>
              <a:t>openstatsware</a:t>
            </a:r>
          </a:p>
          <a:p>
            <a:pPr lvl="1"/>
            <a:r>
              <a:rPr/>
              <a:t>Homepage: </a:t>
            </a:r>
            <a:r>
              <a:rPr>
                <a:hlinkClick r:id="rId2"/>
              </a:rPr>
              <a:t>rconsortium.github.io/asa-biop-swe-wg</a:t>
            </a:r>
          </a:p>
        </p:txBody>
      </p:sp>
      <p:pic>
        <p:nvPicPr>
          <p:cNvPr descr="../sticker/sticker-new-1200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207000" y="1193800"/>
            <a:ext cx="29337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Working Group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Primary</a:t>
            </a:r>
          </a:p>
          <a:p>
            <a:pPr lvl="1"/>
            <a:r>
              <a:rPr/>
              <a:t>Engineer R packages that implement important statistical methods</a:t>
            </a:r>
          </a:p>
          <a:p>
            <a:pPr lvl="2"/>
            <a:r>
              <a:rPr/>
              <a:t>to fill in gaps in the open-source statistical software landscape</a:t>
            </a:r>
          </a:p>
          <a:p>
            <a:pPr lvl="2"/>
            <a:r>
              <a:rPr/>
              <a:t>focusing on what is needed for biopharmaceutical applications</a:t>
            </a:r>
          </a:p>
          <a:p>
            <a:pPr lvl="0"/>
            <a:r>
              <a:rPr/>
              <a:t>Secondary</a:t>
            </a:r>
          </a:p>
          <a:p>
            <a:pPr lvl="1"/>
            <a:r>
              <a:rPr/>
              <a:t>Develop and disseminate best practices for engineering high-quality open-source statistical software</a:t>
            </a:r>
          </a:p>
          <a:p>
            <a:pPr lvl="2"/>
            <a:r>
              <a:rPr/>
              <a:t>By actively doing the statistical engineering work together, we align on best practices and can communicate these to others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Workstreams in R Package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Mixed Models for Repeated Measures (MMRM) </a:t>
            </a:r>
            <a:r>
              <a:rPr>
                <a:hlinkClick r:id="rId2"/>
              </a:rPr>
              <a:t>🌎</a:t>
            </a:r>
          </a:p>
          <a:p>
            <a:pPr lvl="1"/>
            <a:r>
              <a:rPr/>
              <a:t>Develop </a:t>
            </a:r>
            <a:r>
              <a:rPr>
                <a:latin typeface="Courier"/>
              </a:rPr>
              <a:t>mmrm</a:t>
            </a:r>
            <a:r>
              <a:rPr/>
              <a:t> R package for frequentist inference in MMRM (</a:t>
            </a:r>
            <a:r>
              <a:rPr>
                <a:hlinkClick r:id="rId3"/>
              </a:rPr>
              <a:t>CRAN</a:t>
            </a:r>
            <a:r>
              <a:rPr/>
              <a:t>)</a:t>
            </a:r>
          </a:p>
          <a:p>
            <a:pPr lvl="0"/>
            <a:r>
              <a:rPr/>
              <a:t>Bayesian MMRM </a:t>
            </a:r>
            <a:r>
              <a:rPr>
                <a:hlinkClick r:id="rId4"/>
              </a:rPr>
              <a:t>🌎</a:t>
            </a:r>
          </a:p>
          <a:p>
            <a:pPr lvl="1"/>
            <a:r>
              <a:rPr/>
              <a:t>Develop </a:t>
            </a:r>
            <a:r>
              <a:rPr>
                <a:latin typeface="Courier"/>
              </a:rPr>
              <a:t>brms.mmrm</a:t>
            </a:r>
            <a:r>
              <a:rPr/>
              <a:t> R package for Bayesian inference in MMRM (</a:t>
            </a:r>
            <a:r>
              <a:rPr>
                <a:hlinkClick r:id="rId5"/>
              </a:rPr>
              <a:t>CRAN</a:t>
            </a:r>
            <a:r>
              <a:rPr/>
              <a:t>)</a:t>
            </a:r>
          </a:p>
          <a:p>
            <a:pPr lvl="0"/>
            <a:r>
              <a:rPr/>
              <a:t>Health Technology Assessment </a:t>
            </a:r>
            <a:r>
              <a:rPr>
                <a:hlinkClick r:id="rId6"/>
              </a:rPr>
              <a:t>🌎</a:t>
            </a:r>
          </a:p>
          <a:p>
            <a:pPr lvl="1"/>
            <a:r>
              <a:rPr/>
              <a:t>Develop open-source R tools to support HTA dossier submission across various countries</a:t>
            </a:r>
          </a:p>
          <a:p>
            <a:pPr lvl="1"/>
            <a:r>
              <a:rPr/>
              <a:t>Particularly topics with unmet needs in R implementation and/or related to EUnetHTA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Best Practices Dissemination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Workshop “Good Software Engineering Practice for R Packages” on world tour</a:t>
            </a:r>
          </a:p>
          <a:p>
            <a:pPr lvl="1"/>
            <a:r>
              <a:rPr/>
              <a:t>to teach hands-on skills and tools to engineer reliable R packages</a:t>
            </a:r>
          </a:p>
          <a:p>
            <a:pPr lvl="1"/>
            <a:r>
              <a:rPr/>
              <a:t>5 events so far at Basel, Shanghai, San José, Rockville, and Montreal</a:t>
            </a:r>
          </a:p>
          <a:p>
            <a:pPr lvl="0"/>
            <a:r>
              <a:rPr/>
              <a:t>Youtube video series “Statistical Software Engineering 101” </a:t>
            </a:r>
            <a:r>
              <a:rPr>
                <a:hlinkClick r:id="rId2"/>
              </a:rPr>
              <a:t>🌎</a:t>
            </a:r>
          </a:p>
          <a:p>
            <a:pPr lvl="1"/>
            <a:r>
              <a:rPr/>
              <a:t>to introduce tips and tricks for good statistical software engineering practices</a:t>
            </a:r>
          </a:p>
          <a:p>
            <a:pPr lvl="1"/>
            <a:r>
              <a:rPr/>
              <a:t>2 videos so far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s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R Package </a:t>
            </a:r>
            <a:r>
              <a:rPr>
                <a:latin typeface="Courier"/>
              </a:rPr>
              <a:t>mmrm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MMRM is a popular choice for analyzing longitudinal continuous outcomes in randomized clinical trials</a:t>
            </a:r>
          </a:p>
          <a:p>
            <a:pPr lvl="0"/>
            <a:r>
              <a:rPr/>
              <a:t>No great R package</a:t>
            </a:r>
          </a:p>
          <a:p>
            <a:pPr lvl="1"/>
            <a:r>
              <a:rPr/>
              <a:t>Initially thought that the MMRM problem was solved by using </a:t>
            </a:r>
            <a:r>
              <a:rPr>
                <a:latin typeface="Courier"/>
              </a:rPr>
              <a:t>lme4</a:t>
            </a:r>
            <a:r>
              <a:rPr/>
              <a:t> with </a:t>
            </a:r>
            <a:r>
              <a:rPr>
                <a:latin typeface="Courier"/>
              </a:rPr>
              <a:t>lmerTest</a:t>
            </a:r>
            <a:r>
              <a:rPr/>
              <a:t>, learned that this approach failed on large data sets (slow, did not converge)</a:t>
            </a:r>
          </a:p>
          <a:p>
            <a:pPr lvl="1"/>
            <a:r>
              <a:rPr>
                <a:latin typeface="Courier"/>
              </a:rPr>
              <a:t>nlme</a:t>
            </a:r>
            <a:r>
              <a:rPr/>
              <a:t> does not give Satterthwaite adjusted degrees of freedom, has convergence issues, and with </a:t>
            </a:r>
            <a:r>
              <a:rPr>
                <a:latin typeface="Courier"/>
              </a:rPr>
              <a:t>emmeans</a:t>
            </a:r>
            <a:r>
              <a:rPr/>
              <a:t> it is only approximate</a:t>
            </a:r>
          </a:p>
          <a:p>
            <a:pPr lvl="1"/>
            <a:r>
              <a:rPr/>
              <a:t>Next we tried to extend </a:t>
            </a:r>
            <a:r>
              <a:rPr>
                <a:latin typeface="Courier"/>
              </a:rPr>
              <a:t>glmmTMB</a:t>
            </a:r>
            <a:r>
              <a:rPr/>
              <a:t> to calculate Satterthwaite adjusted degrees of freedom, but it did not work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Introducing openstatsware and the R Package {mmrm}</dc:title>
  <dc:creator>Ya Wang on behalf of the working group</dc:creator>
  <cp:keywords/>
  <dcterms:created xsi:type="dcterms:W3CDTF">2024-01-11T17:35:55Z</dcterms:created>
  <dcterms:modified xsi:type="dcterms:W3CDTF">2024-01-11T17:35:55Z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omments">
    <vt:lpwstr/>
  </property>
  <property fmtid="{D5CDD505-2E9C-101B-9397-08002B2CF9AE}" pid="6" name="date">
    <vt:lpwstr>2023-10-24</vt:lpwstr>
  </property>
  <property fmtid="{D5CDD505-2E9C-101B-9397-08002B2CF9AE}" pid="7" name="editor">
    <vt:lpwstr>visual</vt:lpwstr>
  </property>
  <property fmtid="{D5CDD505-2E9C-101B-9397-08002B2CF9AE}" pid="8" name="header-includes">
    <vt:lpwstr/>
  </property>
  <property fmtid="{D5CDD505-2E9C-101B-9397-08002B2CF9AE}" pid="9" name="include-after">
    <vt:lpwstr/>
  </property>
  <property fmtid="{D5CDD505-2E9C-101B-9397-08002B2CF9AE}" pid="10" name="include-before">
    <vt:lpwstr/>
  </property>
  <property fmtid="{D5CDD505-2E9C-101B-9397-08002B2CF9AE}" pid="11" name="labels">
    <vt:lpwstr/>
  </property>
  <property fmtid="{D5CDD505-2E9C-101B-9397-08002B2CF9AE}" pid="12" name="resources">
    <vt:lpwstr/>
  </property>
  <property fmtid="{D5CDD505-2E9C-101B-9397-08002B2CF9AE}" pid="13" name="subtitle">
    <vt:lpwstr>R/Pharma 2023 Conference</vt:lpwstr>
  </property>
  <property fmtid="{D5CDD505-2E9C-101B-9397-08002B2CF9AE}" pid="14" name="toc-title">
    <vt:lpwstr>Outline</vt:lpwstr>
  </property>
</Properties>
</file>