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f25e580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bf25e580f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29baff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cb29baff87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29baff8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cb29baff87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f25e580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f25e580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f25e580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f25e580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29baf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29baf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b29baff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b29baff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to:</a:t>
            </a:r>
            <a:br>
              <a:rPr lang="en"/>
            </a:br>
            <a:r>
              <a:rPr lang="en"/>
              <a:t>- have people reach out if they want to get involved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questions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b29baff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b29baff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490391" y="2256562"/>
            <a:ext cx="5433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3490391" y="2801380"/>
            <a:ext cx="36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65100" y="96837"/>
            <a:ext cx="8448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38125" y="1200150"/>
            <a:ext cx="8448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238125" y="4822825"/>
            <a:ext cx="2352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124200" y="4822825"/>
            <a:ext cx="2895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553200" y="4822825"/>
            <a:ext cx="2133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Full Width">
  <p:cSld name="Text Full Width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68630" y="273844"/>
            <a:ext cx="8200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3000"/>
              <a:buFont typeface="Gill Sans"/>
              <a:buNone/>
              <a:defRPr b="0" i="0" sz="2700" u="none" cap="none" strike="noStrik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68630" y="1001316"/>
            <a:ext cx="820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b="0" i="0" sz="21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b="0" i="0" sz="20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b="0" i="0" sz="1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b="0" i="0" sz="17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b="0" i="0" sz="15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38" name="Google Shape;138;p27"/>
          <p:cNvCxnSpPr/>
          <p:nvPr/>
        </p:nvCxnSpPr>
        <p:spPr>
          <a:xfrm>
            <a:off x="308610" y="273844"/>
            <a:ext cx="0" cy="4581600"/>
          </a:xfrm>
          <a:prstGeom prst="straightConnector1">
            <a:avLst/>
          </a:prstGeom>
          <a:noFill/>
          <a:ln cap="flat" cmpd="sng" w="9525">
            <a:solidFill>
              <a:srgbClr val="168FD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313" y="4734017"/>
            <a:ext cx="2028134" cy="12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8242917" y="4937760"/>
            <a:ext cx="618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455536" y="4937760"/>
            <a:ext cx="2526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868254" y="4937760"/>
            <a:ext cx="276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4.png"/><Relationship Id="rId13" Type="http://schemas.openxmlformats.org/officeDocument/2006/relationships/image" Target="../media/image9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5" Type="http://schemas.openxmlformats.org/officeDocument/2006/relationships/image" Target="../media/image6.png"/><Relationship Id="rId14" Type="http://schemas.openxmlformats.org/officeDocument/2006/relationships/image" Target="../media/image8.png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consortium.github.io/r-submission-site/" TargetMode="External"/><Relationship Id="rId4" Type="http://schemas.openxmlformats.org/officeDocument/2006/relationships/hyperlink" Target="https://github.com/RConsortium/rtrs-wg" TargetMode="External"/><Relationship Id="rId5" Type="http://schemas.openxmlformats.org/officeDocument/2006/relationships/hyperlink" Target="https://github.com/RConsortium/R-Certification-WG" TargetMode="External"/><Relationship Id="rId6" Type="http://schemas.openxmlformats.org/officeDocument/2006/relationships/hyperlink" Target="https://www.r-consortium.org/webinars" TargetMode="External"/><Relationship Id="rId7" Type="http://schemas.openxmlformats.org/officeDocument/2006/relationships/hyperlink" Target="https://www.pharmar.org/about/" TargetMode="External"/><Relationship Id="rId8" Type="http://schemas.openxmlformats.org/officeDocument/2006/relationships/hyperlink" Target="https://r-medicin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Consortium/R-Certification-WG" TargetMode="External"/><Relationship Id="rId4" Type="http://schemas.openxmlformats.org/officeDocument/2006/relationships/hyperlink" Target="mailto:kostbye@scharp.org" TargetMode="External"/><Relationship Id="rId5" Type="http://schemas.openxmlformats.org/officeDocument/2006/relationships/hyperlink" Target="mailto:joseph.rickert@rstudio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95" y="414400"/>
            <a:ext cx="4579000" cy="10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1135900" y="1443325"/>
            <a:ext cx="7517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Pharma Working Groups Overview and Updates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027225" y="2417275"/>
            <a:ext cx="79683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Ning Leng, People and Product Leader, Roche-Genentech 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(on behalf of R consortium board and pharma oversight committee)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Yilong Zhang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(on behalf of the R submission working group)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Adrian Waddell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(on behalf of the Regulatory Reporting Table working group)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Kate Ostbye 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(on behalf of the R certificate working group)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Andy Nicholls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(on behalf of the R adoption series)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165100" y="96837"/>
            <a:ext cx="8448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b="1" lang="en" sz="3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Consortium Overview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60500" y="874650"/>
            <a:ext cx="93993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An non-profit organization to</a:t>
            </a:r>
            <a:endParaRPr sz="17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Support the R Foundation and R Community</a:t>
            </a:r>
            <a:endParaRPr sz="17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Collaborate with industry to promote, develop and extend the reach of R software </a:t>
            </a:r>
            <a:endParaRPr sz="17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Help ensure the future of R through infrastructure, education, collaboration and financial support</a:t>
            </a:r>
            <a:endParaRPr sz="17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65" y="2662825"/>
            <a:ext cx="1263129" cy="69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731" y="2897416"/>
            <a:ext cx="1561048" cy="85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766" y="3162045"/>
            <a:ext cx="1561054" cy="85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821" y="2849262"/>
            <a:ext cx="1465679" cy="80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5021" y="4657990"/>
            <a:ext cx="659327" cy="36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8894" y="4242762"/>
            <a:ext cx="796137" cy="43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7298" y="4251624"/>
            <a:ext cx="796137" cy="43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3171" y="4317662"/>
            <a:ext cx="1009147" cy="23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11052" y="3904957"/>
            <a:ext cx="1009142" cy="27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18978" y="4207916"/>
            <a:ext cx="796137" cy="43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90607" y="4723269"/>
            <a:ext cx="1094427" cy="23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84789" y="4736871"/>
            <a:ext cx="796137" cy="20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8100" y="3753215"/>
            <a:ext cx="2072509" cy="46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48851" y="3737117"/>
            <a:ext cx="1225991" cy="44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580362" y="4245592"/>
            <a:ext cx="659316" cy="36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29600" y="2654775"/>
            <a:ext cx="176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Members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65100" y="53925"/>
            <a:ext cx="88803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b="1" lang="en" sz="2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Consortium Pharma Oversight Committee and Pharma Working Groups</a:t>
            </a:r>
            <a:endParaRPr b="1" sz="2400"/>
          </a:p>
        </p:txBody>
      </p:sp>
      <p:sp>
        <p:nvSpPr>
          <p:cNvPr id="177" name="Google Shape;177;p30"/>
          <p:cNvSpPr txBox="1"/>
          <p:nvPr/>
        </p:nvSpPr>
        <p:spPr>
          <a:xfrm>
            <a:off x="350875" y="1055750"/>
            <a:ext cx="86946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 consortium Pharma Oversight Committee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voting member from each pharma </a:t>
            </a:r>
            <a:r>
              <a:rPr lang="en" sz="1500"/>
              <a:t>member</a:t>
            </a:r>
            <a:r>
              <a:rPr lang="en" sz="1500"/>
              <a:t> companies, oversees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Initiation of new pharma working groups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Funding allocation to working groups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Established Mar 2021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 consortium working groups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Proposals from the community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Anyone can participate in any working group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Operates openly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 meeting notes, materials are publicly available at https://github.com/RConsortium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40000" y="260700"/>
            <a:ext cx="9079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Overview of Selected R Consortium Pharma Working Groups</a:t>
            </a:r>
            <a:endParaRPr b="1" sz="2500"/>
          </a:p>
        </p:txBody>
      </p:sp>
      <p:sp>
        <p:nvSpPr>
          <p:cNvPr id="183" name="Google Shape;183;p31"/>
          <p:cNvSpPr txBox="1"/>
          <p:nvPr/>
        </p:nvSpPr>
        <p:spPr>
          <a:xfrm>
            <a:off x="279425" y="1257875"/>
            <a:ext cx="86787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u="sng">
                <a:solidFill>
                  <a:srgbClr val="1A237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R-based submission pilots to FDA</a:t>
            </a:r>
            <a:r>
              <a:rPr lang="en" sz="1500">
                <a:solidFill>
                  <a:srgbClr val="666666"/>
                </a:solidFill>
              </a:rPr>
              <a:t>: </a:t>
            </a:r>
            <a:r>
              <a:rPr lang="en" sz="1500">
                <a:solidFill>
                  <a:srgbClr val="2F2F2F"/>
                </a:solidFill>
              </a:rPr>
              <a:t>provide example R-submission materials to the public, identify potential gaps in R based submissions </a:t>
            </a:r>
            <a:endParaRPr sz="1500">
              <a:solidFill>
                <a:srgbClr val="2F2F2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Char char="○"/>
            </a:pPr>
            <a:r>
              <a:rPr lang="en" sz="1500">
                <a:solidFill>
                  <a:srgbClr val="2F2F2F"/>
                </a:solidFill>
              </a:rPr>
              <a:t>Presenter: Yilong Zhang (Merck)</a:t>
            </a:r>
            <a:endParaRPr sz="1500">
              <a:solidFill>
                <a:srgbClr val="2F2F2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u="sng">
                <a:solidFill>
                  <a:srgbClr val="1A237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 table for regulatory reporting</a:t>
            </a:r>
            <a:r>
              <a:rPr lang="en" sz="1500">
                <a:solidFill>
                  <a:srgbClr val="666666"/>
                </a:solidFill>
              </a:rPr>
              <a:t>: </a:t>
            </a:r>
            <a:r>
              <a:rPr lang="en" sz="1500">
                <a:solidFill>
                  <a:srgbClr val="2F2F2F"/>
                </a:solidFill>
              </a:rPr>
              <a:t>develop packages and white papers for generating tables to fulfill regulatory requirements</a:t>
            </a:r>
            <a:endParaRPr sz="1500">
              <a:solidFill>
                <a:srgbClr val="2F2F2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Char char="○"/>
            </a:pPr>
            <a:r>
              <a:rPr lang="en" sz="1500">
                <a:solidFill>
                  <a:srgbClr val="2F2F2F"/>
                </a:solidFill>
              </a:rPr>
              <a:t>Presenter: Adrian Waddell (Roche)</a:t>
            </a:r>
            <a:endParaRPr sz="1500">
              <a:solidFill>
                <a:srgbClr val="2F2F2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u="sng">
                <a:solidFill>
                  <a:srgbClr val="1A237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 certificates</a:t>
            </a:r>
            <a:r>
              <a:rPr lang="en" sz="1500">
                <a:solidFill>
                  <a:srgbClr val="666666"/>
                </a:solidFill>
              </a:rPr>
              <a:t>: </a:t>
            </a:r>
            <a:r>
              <a:rPr lang="en" sz="1500">
                <a:solidFill>
                  <a:srgbClr val="2F2F2F"/>
                </a:solidFill>
              </a:rPr>
              <a:t>R trainings and certification for the SAS-&gt;R transition</a:t>
            </a:r>
            <a:endParaRPr sz="1500">
              <a:solidFill>
                <a:srgbClr val="2F2F2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Char char="○"/>
            </a:pPr>
            <a:r>
              <a:rPr lang="en" sz="1500">
                <a:solidFill>
                  <a:srgbClr val="2F2F2F"/>
                </a:solidFill>
              </a:rPr>
              <a:t>Kate Ostbye (SCHARP)</a:t>
            </a:r>
            <a:endParaRPr sz="1500">
              <a:solidFill>
                <a:srgbClr val="2F2F2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 adoption series</a:t>
            </a:r>
            <a:r>
              <a:rPr lang="en" sz="1500">
                <a:solidFill>
                  <a:schemeClr val="dk1"/>
                </a:solidFill>
              </a:rPr>
              <a:t>: </a:t>
            </a:r>
            <a:r>
              <a:rPr lang="en" sz="1500"/>
              <a:t>A series of webinars focusing on adoption of 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Char char="○"/>
            </a:pPr>
            <a:r>
              <a:rPr lang="en" sz="1500">
                <a:solidFill>
                  <a:srgbClr val="2F2F2F"/>
                </a:solidFill>
              </a:rPr>
              <a:t>Andy Nicholls (GSK)</a:t>
            </a:r>
            <a:endParaRPr sz="1500">
              <a:solidFill>
                <a:srgbClr val="2F2F2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u="sng">
                <a:solidFill>
                  <a:srgbClr val="1A237E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 validation hub</a:t>
            </a:r>
            <a:r>
              <a:rPr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2F2F2F"/>
                </a:solidFill>
              </a:rPr>
              <a:t>(jointly with PSI): develop software risk assessment tools and whitepapers </a:t>
            </a:r>
            <a:endParaRPr sz="1500">
              <a:solidFill>
                <a:srgbClr val="2F2F2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Char char="○"/>
            </a:pPr>
            <a:r>
              <a:rPr lang="en" sz="1500">
                <a:solidFill>
                  <a:srgbClr val="2F2F2F"/>
                </a:solidFill>
              </a:rPr>
              <a:t>See talk xxx</a:t>
            </a:r>
            <a:endParaRPr sz="1500">
              <a:solidFill>
                <a:srgbClr val="2F2F2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u="sng">
                <a:solidFill>
                  <a:srgbClr val="1A237E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R/medicine conference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 Consortium R Submission Working Group</a:t>
            </a:r>
            <a:endParaRPr b="1" sz="2500"/>
          </a:p>
        </p:txBody>
      </p:sp>
      <p:sp>
        <p:nvSpPr>
          <p:cNvPr id="189" name="Google Shape;189;p32"/>
          <p:cNvSpPr txBox="1"/>
          <p:nvPr/>
        </p:nvSpPr>
        <p:spPr>
          <a:xfrm>
            <a:off x="377675" y="1501000"/>
            <a:ext cx="418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Mission/goal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Recent/upcoming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 Consortium Regulatory Reporting Table Working Group</a:t>
            </a:r>
            <a:endParaRPr b="1"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377675" y="1501000"/>
            <a:ext cx="418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Mission/goal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Recent/upcoming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 Consortium R Certificate Working Group</a:t>
            </a:r>
            <a:endParaRPr b="1" sz="2500"/>
          </a:p>
        </p:txBody>
      </p:sp>
      <p:sp>
        <p:nvSpPr>
          <p:cNvPr id="201" name="Google Shape;201;p34"/>
          <p:cNvSpPr txBox="1"/>
          <p:nvPr/>
        </p:nvSpPr>
        <p:spPr>
          <a:xfrm>
            <a:off x="311700" y="1017800"/>
            <a:ext cx="4795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mission</a:t>
            </a:r>
            <a:r>
              <a:rPr b="1" lang="en"/>
              <a:t> </a:t>
            </a:r>
            <a:r>
              <a:rPr lang="en"/>
              <a:t>is to develop the content for a process to certify that statistical programmers have the basic skills to function effectively in a mixed SAS and R clinical trial programming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Recent/upcoming activities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establishing the curriculum and developing technical content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scope</a:t>
            </a:r>
            <a:r>
              <a:rPr lang="en"/>
              <a:t> includes the following: </a:t>
            </a:r>
            <a:endParaRPr/>
          </a:p>
          <a:p>
            <a:pPr indent="-317500" lvl="1" marL="3429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Clinical Trials overview</a:t>
            </a:r>
            <a:endParaRPr/>
          </a:p>
          <a:p>
            <a:pPr indent="-317500" lvl="1" marL="3429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SAS background knowledge &amp; overview</a:t>
            </a:r>
            <a:endParaRPr/>
          </a:p>
          <a:p>
            <a:pPr indent="-317500" lvl="1" marL="3429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foundational skills</a:t>
            </a:r>
            <a:endParaRPr/>
          </a:p>
          <a:p>
            <a:pPr indent="-317500" lvl="1" marL="3429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Modelling expectations/examples</a:t>
            </a:r>
            <a:endParaRPr/>
          </a:p>
          <a:p>
            <a:pPr indent="-317500" lvl="1" marL="3429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 (verification, documentation and workflows)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5107350" y="1017800"/>
            <a:ext cx="393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participants</a:t>
            </a:r>
            <a:endParaRPr b="1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Garcia, ProCogia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Korszun, ProCogia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Kuttner, SCHARP at Fred Hutch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Kieran Martin, Roche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Ostbye, SCHARP at Fred Hutch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Mehar Pratap Singh, ProCogia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Rickert, R Consortium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695075" y="4675750"/>
            <a:ext cx="7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https://github.com/RConsortium/R-Certification-WG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5107350" y="2807750"/>
            <a:ext cx="386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us!</a:t>
            </a:r>
            <a:endParaRPr b="1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review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creation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 and editing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Contact:</a:t>
            </a:r>
            <a:endParaRPr b="1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kostbye@scharp.org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joseph.rickert@rstudio.com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 Consortium R Adoption Seminar Series</a:t>
            </a:r>
            <a:endParaRPr b="1" sz="2500"/>
          </a:p>
        </p:txBody>
      </p:sp>
      <p:sp>
        <p:nvSpPr>
          <p:cNvPr id="210" name="Google Shape;210;p35"/>
          <p:cNvSpPr txBox="1"/>
          <p:nvPr/>
        </p:nvSpPr>
        <p:spPr>
          <a:xfrm>
            <a:off x="377675" y="1501000"/>
            <a:ext cx="418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Mission/goal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Recent/upcoming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WG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