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3"/>
  </p:notesMasterIdLst>
  <p:sldIdLst>
    <p:sldId id="256" r:id="rId2"/>
    <p:sldId id="271" r:id="rId3"/>
    <p:sldId id="272" r:id="rId4"/>
    <p:sldId id="273" r:id="rId5"/>
    <p:sldId id="257" r:id="rId6"/>
    <p:sldId id="259" r:id="rId7"/>
    <p:sldId id="274" r:id="rId8"/>
    <p:sldId id="275" r:id="rId9"/>
    <p:sldId id="276" r:id="rId10"/>
    <p:sldId id="277"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49052"/>
  </p:normalViewPr>
  <p:slideViewPr>
    <p:cSldViewPr snapToGrid="0" snapToObjects="1">
      <p:cViewPr varScale="1">
        <p:scale>
          <a:sx n="54" d="100"/>
          <a:sy n="54" d="100"/>
        </p:scale>
        <p:origin x="281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B3B18-AE5F-3D4A-A3D0-0F8BEACF6042}" type="datetimeFigureOut">
              <a:rPr lang="en-US" smtClean="0"/>
              <a:t>10/9/20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C3B417-6C3C-114D-8157-06E9B1B5329C}" type="slidenum">
              <a:rPr lang="en-US" smtClean="0"/>
              <a:t>‹#›</a:t>
            </a:fld>
            <a:endParaRPr lang="en-US"/>
          </a:p>
        </p:txBody>
      </p:sp>
    </p:spTree>
    <p:extLst>
      <p:ext uri="{BB962C8B-B14F-4D97-AF65-F5344CB8AC3E}">
        <p14:creationId xmlns:p14="http://schemas.microsoft.com/office/powerpoint/2010/main" val="2420279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most organizations (small and large) digital transformation is something that has already happened. While they are continuously updating technologies, the migration from physical to digital record keeping has already been completed.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digitalization of this area of accounting resulted in automation of creation and maintenance of accounting information.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Accounting </a:t>
            </a:r>
            <a:r>
              <a:rPr lang="en-US" sz="1200" b="0" i="0" u="none" strike="noStrike" kern="1200" dirty="0" err="1">
                <a:solidFill>
                  <a:schemeClr val="tx1"/>
                </a:solidFill>
                <a:effectLst/>
                <a:latin typeface="+mn-lt"/>
                <a:ea typeface="+mn-ea"/>
                <a:cs typeface="+mn-cs"/>
              </a:rPr>
              <a:t>Softwares</a:t>
            </a:r>
            <a:r>
              <a:rPr lang="en-US" sz="1200" b="0" i="0" u="none" strike="noStrike" kern="1200" dirty="0">
                <a:solidFill>
                  <a:schemeClr val="tx1"/>
                </a:solidFill>
                <a:effectLst/>
                <a:latin typeface="+mn-lt"/>
                <a:ea typeface="+mn-ea"/>
                <a:cs typeface="+mn-cs"/>
              </a:rPr>
              <a:t> like </a:t>
            </a:r>
            <a:r>
              <a:rPr lang="en-US" sz="1200" b="0" i="0" u="none" strike="noStrike" kern="1200" dirty="0" err="1">
                <a:solidFill>
                  <a:schemeClr val="tx1"/>
                </a:solidFill>
                <a:effectLst/>
                <a:latin typeface="+mn-lt"/>
                <a:ea typeface="+mn-ea"/>
                <a:cs typeface="+mn-cs"/>
              </a:rPr>
              <a:t>Quickbooks</a:t>
            </a:r>
            <a:r>
              <a:rPr lang="en-US" sz="1200" b="0" i="0" u="none" strike="noStrike" kern="1200" dirty="0">
                <a:solidFill>
                  <a:schemeClr val="tx1"/>
                </a:solidFill>
                <a:effectLst/>
                <a:latin typeface="+mn-lt"/>
                <a:ea typeface="+mn-ea"/>
                <a:cs typeface="+mn-cs"/>
              </a:rPr>
              <a:t> now enable on-premises accounting applications as well as cloud-based versions that accept business payments, manage and pay bills, and payroll functions. Even on the low-end Excel allows for more efficient (but less easily automated) workflows.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 In the future we can see more and more uses of human-supported AI to automate workflows even more. The cost of such automations is relatively high, as all data science/AI related tasks. However, with a big push from </a:t>
            </a:r>
            <a:r>
              <a:rPr lang="en-US" sz="1200" b="0" i="0" u="none" strike="noStrike" kern="1200" dirty="0" err="1">
                <a:solidFill>
                  <a:schemeClr val="tx1"/>
                </a:solidFill>
                <a:effectLst/>
                <a:latin typeface="+mn-lt"/>
                <a:ea typeface="+mn-ea"/>
                <a:cs typeface="+mn-cs"/>
              </a:rPr>
              <a:t>AutoML</a:t>
            </a:r>
            <a:r>
              <a:rPr lang="en-US" sz="1200" b="0" i="0" u="none" strike="noStrike" kern="1200" dirty="0">
                <a:solidFill>
                  <a:schemeClr val="tx1"/>
                </a:solidFill>
                <a:effectLst/>
                <a:latin typeface="+mn-lt"/>
                <a:ea typeface="+mn-ea"/>
                <a:cs typeface="+mn-cs"/>
              </a:rPr>
              <a:t> solutions, the cost is expected to reduce while offering automation not only to “deluxe” companies, but smaller players in the market.</a:t>
            </a:r>
          </a:p>
          <a:p>
            <a:pPr rtl="0"/>
            <a:endParaRPr lang="en-US" b="0" dirty="0">
              <a:effectLst/>
            </a:endParaRPr>
          </a:p>
          <a:p>
            <a:pPr rtl="0"/>
            <a:r>
              <a:rPr lang="en-US" sz="1200" b="0" i="0" u="none" strike="noStrike" kern="1200" dirty="0">
                <a:solidFill>
                  <a:schemeClr val="tx1"/>
                </a:solidFill>
                <a:effectLst/>
                <a:latin typeface="+mn-lt"/>
                <a:ea typeface="+mn-ea"/>
                <a:cs typeface="+mn-cs"/>
              </a:rPr>
              <a:t>These trends have led to increases in efficiency and throughput for accountants and should enable good practitioners to start thinking beyond just bookkeeping.</a:t>
            </a:r>
            <a:endParaRPr lang="en-US" b="0" dirty="0">
              <a:effectLst/>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In its turn this brings the focus from record-keeping aspect of accounting to processing of such information and its provision to final users.</a:t>
            </a:r>
            <a:endParaRPr lang="en-US" b="0" dirty="0">
              <a:effectLst/>
            </a:endParaRPr>
          </a:p>
          <a:p>
            <a:pPr rtl="0"/>
            <a:br>
              <a:rPr lang="en-US" b="0" dirty="0">
                <a:effectLst/>
              </a:rPr>
            </a:br>
            <a:r>
              <a:rPr lang="en-US" sz="1200" b="0" i="1" u="none" strike="noStrike" kern="1200" dirty="0">
                <a:solidFill>
                  <a:schemeClr val="tx1"/>
                </a:solidFill>
                <a:effectLst/>
                <a:latin typeface="+mn-lt"/>
                <a:ea typeface="+mn-ea"/>
                <a:cs typeface="+mn-cs"/>
              </a:rPr>
              <a:t>While the effect of technology on business operations is relatively straightforward to</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understand and project, as well as being increasingly familiar to end users, it is also important</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to recognize the effect digitization has on information distribution. </a:t>
            </a:r>
          </a:p>
          <a:p>
            <a:pPr rtl="0"/>
            <a:r>
              <a:rPr lang="en-US" sz="1200" b="0" i="1" u="none" strike="noStrike" kern="1200" dirty="0">
                <a:solidFill>
                  <a:schemeClr val="tx1"/>
                </a:solidFill>
                <a:effectLst/>
                <a:latin typeface="+mn-lt"/>
                <a:ea typeface="+mn-ea"/>
                <a:cs typeface="+mn-cs"/>
              </a:rPr>
              <a:t>End users of</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organizational data are increasingly accustomed to the ability to access and update</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information on an almost continuous basis from a variety of sources. Financial information is</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not excluded from such an evolution. </a:t>
            </a:r>
          </a:p>
          <a:p>
            <a:pPr rtl="0"/>
            <a:endParaRPr lang="en-US" sz="1200" b="0" i="1" u="none" strike="noStrike" kern="1200" dirty="0">
              <a:solidFill>
                <a:schemeClr val="tx1"/>
              </a:solidFill>
              <a:effectLst/>
              <a:latin typeface="+mn-lt"/>
              <a:ea typeface="+mn-ea"/>
              <a:cs typeface="+mn-cs"/>
            </a:endParaRPr>
          </a:p>
          <a:p>
            <a:pPr rtl="0"/>
            <a:r>
              <a:rPr lang="en-US" sz="1200" b="0" i="1" u="none" strike="noStrike" kern="1200" dirty="0">
                <a:solidFill>
                  <a:schemeClr val="tx1"/>
                </a:solidFill>
                <a:effectLst/>
                <a:latin typeface="+mn-lt"/>
                <a:ea typeface="+mn-ea"/>
                <a:cs typeface="+mn-cs"/>
              </a:rPr>
              <a:t>End users of organizational information require</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increasingly diverse and broad-based information to properly assess the performance of an</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organization. Accountants and financial professionals are uniquely situated  to produce</a:t>
            </a:r>
            <a:endParaRPr lang="en-US" b="0" dirty="0">
              <a:effectLst/>
            </a:endParaRPr>
          </a:p>
          <a:p>
            <a:pPr rtl="0"/>
            <a:r>
              <a:rPr lang="en-US" sz="1200" b="0" i="1" u="none" strike="noStrike" kern="1200" dirty="0">
                <a:solidFill>
                  <a:schemeClr val="tx1"/>
                </a:solidFill>
                <a:effectLst/>
                <a:latin typeface="+mn-lt"/>
                <a:ea typeface="+mn-ea"/>
                <a:cs typeface="+mn-cs"/>
              </a:rPr>
              <a:t>and distribute such data. </a:t>
            </a:r>
          </a:p>
          <a:p>
            <a:pPr rtl="0"/>
            <a:br>
              <a:rPr lang="en-US" b="0" dirty="0">
                <a:effectLst/>
              </a:rPr>
            </a:br>
            <a:r>
              <a:rPr lang="en-US" sz="1200" b="0" i="0" u="none" strike="noStrike" kern="1200" dirty="0">
                <a:solidFill>
                  <a:schemeClr val="tx1"/>
                </a:solidFill>
                <a:effectLst/>
                <a:latin typeface="+mn-lt"/>
                <a:ea typeface="+mn-ea"/>
                <a:cs typeface="+mn-cs"/>
              </a:rPr>
              <a:t>This sort of “Data Stewardship” will be a key factor to be discussed later. For now it is important to realize that most accounting data is now digitally accessible and what the long-term effects of that are.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However, it is important to note that the fact of availability of accounting data in a digital form has many considerations, including:</a:t>
            </a:r>
            <a:endParaRPr lang="en-US" b="0" dirty="0">
              <a:effectLst/>
            </a:endParaRP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Quality of the data related to its relevance and reliability</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Its storage and access properties such as the format of data that affects its ease of use and further processing</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Volume of data and its applicability for decision making</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Another important issue is the perception and processing of accounting information by the end user which is relatively explored under the finance domain as behavioral finance.</a:t>
            </a:r>
            <a:br>
              <a:rPr lang="en-US" b="0" dirty="0">
                <a:effectLst/>
              </a:rPr>
            </a:br>
            <a:br>
              <a:rPr lang="en-US" dirty="0"/>
            </a:br>
            <a:endParaRPr lang="en-US" dirty="0"/>
          </a:p>
        </p:txBody>
      </p:sp>
      <p:sp>
        <p:nvSpPr>
          <p:cNvPr id="4" name="Slide Number Placeholder 3"/>
          <p:cNvSpPr>
            <a:spLocks noGrp="1"/>
          </p:cNvSpPr>
          <p:nvPr>
            <p:ph type="sldNum" sz="quarter" idx="5"/>
          </p:nvPr>
        </p:nvSpPr>
        <p:spPr/>
        <p:txBody>
          <a:bodyPr/>
          <a:lstStyle/>
          <a:p>
            <a:fld id="{D3C3B417-6C3C-114D-8157-06E9B1B5329C}" type="slidenum">
              <a:rPr lang="en-US" smtClean="0"/>
              <a:t>3</a:t>
            </a:fld>
            <a:endParaRPr lang="en-US"/>
          </a:p>
        </p:txBody>
      </p:sp>
    </p:spTree>
    <p:extLst>
      <p:ext uri="{BB962C8B-B14F-4D97-AF65-F5344CB8AC3E}">
        <p14:creationId xmlns:p14="http://schemas.microsoft.com/office/powerpoint/2010/main" val="4262727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the manual labor part of the accounting profession receding, those future-oriented professionals need to reorient themselves and create new opportunities and responsibilities for themselves.</a:t>
            </a:r>
          </a:p>
          <a:p>
            <a:pPr rtl="0"/>
            <a:endParaRPr lang="en-US" sz="1200" b="0" i="1" u="none" strike="noStrike" kern="1200" dirty="0">
              <a:solidFill>
                <a:schemeClr val="tx1"/>
              </a:solidFill>
              <a:effectLst/>
              <a:latin typeface="+mn-lt"/>
              <a:ea typeface="+mn-ea"/>
              <a:cs typeface="+mn-cs"/>
            </a:endParaRPr>
          </a:p>
          <a:p>
            <a:pPr rtl="0"/>
            <a:r>
              <a:rPr lang="en-US" sz="1200" b="0" i="1" u="none" strike="noStrike" kern="1200" dirty="0">
                <a:solidFill>
                  <a:schemeClr val="tx1"/>
                </a:solidFill>
                <a:effectLst/>
                <a:latin typeface="+mn-lt"/>
                <a:ea typeface="+mn-ea"/>
                <a:cs typeface="+mn-cs"/>
              </a:rPr>
              <a:t>Accounting professionals are uniquely well positioned to</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take advantage of several trends converging in the marketplace and the profession.</a:t>
            </a:r>
          </a:p>
          <a:p>
            <a:pPr rtl="0"/>
            <a:endParaRPr lang="en-US" b="0" dirty="0">
              <a:effectLst/>
            </a:endParaRPr>
          </a:p>
          <a:p>
            <a:pPr rtl="0"/>
            <a:r>
              <a:rPr lang="en-US" sz="1200" b="0" i="1" u="none" strike="noStrike" kern="1200" dirty="0">
                <a:solidFill>
                  <a:schemeClr val="tx1"/>
                </a:solidFill>
                <a:effectLst/>
                <a:latin typeface="+mn-lt"/>
                <a:ea typeface="+mn-ea"/>
                <a:cs typeface="+mn-cs"/>
              </a:rPr>
              <a:t>Effectively leveraging technology is essential for accounting professionals seeking to elevate</a:t>
            </a:r>
            <a:r>
              <a:rPr lang="en-US" sz="1200" b="0" i="0" u="none" strike="noStrike" kern="1200" dirty="0">
                <a:solidFill>
                  <a:schemeClr val="tx1"/>
                </a:solidFill>
                <a:effectLst/>
                <a:latin typeface="+mn-lt"/>
                <a:ea typeface="+mn-ea"/>
                <a:cs typeface="+mn-cs"/>
              </a:rPr>
              <a:t> t</a:t>
            </a:r>
            <a:r>
              <a:rPr lang="en-US" sz="1200" b="0" i="1" u="none" strike="noStrike" kern="1200" dirty="0">
                <a:solidFill>
                  <a:schemeClr val="tx1"/>
                </a:solidFill>
                <a:effectLst/>
                <a:latin typeface="+mn-lt"/>
                <a:ea typeface="+mn-ea"/>
                <a:cs typeface="+mn-cs"/>
              </a:rPr>
              <a:t>he profession from that of reporting specialists to that of strategic partner and decision maker</a:t>
            </a:r>
            <a:endParaRPr lang="en-US" b="0" dirty="0">
              <a:effectLst/>
            </a:endParaRPr>
          </a:p>
          <a:p>
            <a:pPr rtl="0"/>
            <a:endParaRPr lang="en-US" sz="1200" b="0" i="1" u="none" strike="noStrike" kern="1200" dirty="0">
              <a:solidFill>
                <a:schemeClr val="tx1"/>
              </a:solidFill>
              <a:effectLst/>
              <a:latin typeface="+mn-lt"/>
              <a:ea typeface="+mn-ea"/>
              <a:cs typeface="+mn-cs"/>
            </a:endParaRPr>
          </a:p>
          <a:p>
            <a:pPr rtl="0"/>
            <a:r>
              <a:rPr lang="en-US" sz="1200" b="0" i="1" u="none" strike="noStrike" kern="1200" dirty="0">
                <a:solidFill>
                  <a:schemeClr val="tx1"/>
                </a:solidFill>
                <a:effectLst/>
                <a:latin typeface="+mn-lt"/>
                <a:ea typeface="+mn-ea"/>
                <a:cs typeface="+mn-cs"/>
              </a:rPr>
              <a:t>Familiarity with other functional groups and areas, especially the</a:t>
            </a:r>
            <a:r>
              <a:rPr lang="en-US" sz="1200" b="0" i="0" u="none" strike="noStrike" kern="1200" dirty="0">
                <a:solidFill>
                  <a:schemeClr val="tx1"/>
                </a:solidFill>
                <a:effectLst/>
                <a:latin typeface="+mn-lt"/>
                <a:ea typeface="+mn-ea"/>
                <a:cs typeface="+mn-cs"/>
              </a:rPr>
              <a:t> i</a:t>
            </a:r>
            <a:r>
              <a:rPr lang="en-US" sz="1200" b="0" i="1" u="none" strike="noStrike" kern="1200" dirty="0">
                <a:solidFill>
                  <a:schemeClr val="tx1"/>
                </a:solidFill>
                <a:effectLst/>
                <a:latin typeface="+mn-lt"/>
                <a:ea typeface="+mn-ea"/>
                <a:cs typeface="+mn-cs"/>
              </a:rPr>
              <a:t>nformation technology function, provides insights and practical hands-on knowledge</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necessary for developing appropriate tools and information. In addition to a broad-based</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knowledge of operational data and functionality, accountants are already included with the</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production and distribution of metrics and quantitative data.</a:t>
            </a:r>
            <a:endParaRPr lang="en-US" b="0" dirty="0">
              <a:effectLst/>
            </a:endParaRPr>
          </a:p>
          <a:p>
            <a:pPr rtl="0"/>
            <a:br>
              <a:rPr lang="en-US" b="0" dirty="0">
                <a:effectLst/>
              </a:rPr>
            </a:br>
            <a:r>
              <a:rPr lang="en-US" sz="1200" b="0" i="1" u="none" strike="noStrike" kern="1200" dirty="0">
                <a:solidFill>
                  <a:schemeClr val="tx1"/>
                </a:solidFill>
                <a:effectLst/>
                <a:latin typeface="+mn-lt"/>
                <a:ea typeface="+mn-ea"/>
                <a:cs typeface="+mn-cs"/>
              </a:rPr>
              <a:t>As the</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business environment continues to evolve and change at an increasing rate, it is imperative</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that the accounting profession adapts. Extracting information from existing systems is only</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one aspect of the analytics process, however. It must then be formatted and presented in a</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way that is user friendly to the end users. Specifically, an important part of accounting</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analytics is an analysis of the existing technology structure, or whether or not the existing</a:t>
            </a:r>
            <a:endParaRPr lang="en-US" b="0" dirty="0">
              <a:effectLst/>
            </a:endParaRPr>
          </a:p>
          <a:p>
            <a:pPr rtl="0"/>
            <a:r>
              <a:rPr lang="en-US" sz="1200" b="0" i="1" u="none" strike="noStrike" kern="1200" dirty="0">
                <a:solidFill>
                  <a:schemeClr val="tx1"/>
                </a:solidFill>
                <a:effectLst/>
                <a:latin typeface="+mn-lt"/>
                <a:ea typeface="+mn-ea"/>
                <a:cs typeface="+mn-cs"/>
              </a:rPr>
              <a:t>structure is actually capable of generating the necessary information. </a:t>
            </a:r>
          </a:p>
          <a:p>
            <a:pPr rtl="0"/>
            <a:endParaRPr lang="en-US" sz="1200" b="0" i="1" u="none" strike="noStrike" kern="1200" dirty="0">
              <a:solidFill>
                <a:schemeClr val="tx1"/>
              </a:solidFill>
              <a:effectLst/>
              <a:latin typeface="+mn-lt"/>
              <a:ea typeface="+mn-ea"/>
              <a:cs typeface="+mn-cs"/>
            </a:endParaRPr>
          </a:p>
          <a:p>
            <a:pPr rtl="0"/>
            <a:r>
              <a:rPr lang="en-US" sz="1200" b="0" i="1" u="none" strike="noStrike" kern="1200" dirty="0">
                <a:solidFill>
                  <a:schemeClr val="tx1"/>
                </a:solidFill>
                <a:effectLst/>
                <a:latin typeface="+mn-lt"/>
                <a:ea typeface="+mn-ea"/>
                <a:cs typeface="+mn-cs"/>
              </a:rPr>
              <a:t>The tools for this are starting to appear within the marketplace, data exists both inside and outside of organizations, and accountants</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have the necessary skills to effect change. The only next step is for professionals to seize the</a:t>
            </a:r>
            <a:endParaRPr lang="en-US" b="0" dirty="0">
              <a:effectLst/>
            </a:endParaRPr>
          </a:p>
          <a:p>
            <a:pPr rtl="0"/>
            <a:r>
              <a:rPr lang="en-US" sz="1200" b="0" i="1" u="none" strike="noStrike" kern="1200" dirty="0">
                <a:solidFill>
                  <a:schemeClr val="tx1"/>
                </a:solidFill>
                <a:effectLst/>
                <a:latin typeface="+mn-lt"/>
                <a:ea typeface="+mn-ea"/>
                <a:cs typeface="+mn-cs"/>
              </a:rPr>
              <a:t>opportunity and leverage their skills and competencies to fully realize and maximize this</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opportunity.</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 accountant of the future will have to be able to guide and teach others about the data they create, but also to create their own reports and work on their own applications. Tasks in line with that new role could range from reporting on the overall health of organizational financial data, to instructing others how to properly use their data and even to creating reports for upper-management.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This set of responsibilities is well described under the role of Data Stewardship or Data </a:t>
            </a:r>
            <a:r>
              <a:rPr lang="en-US" sz="1200" b="0" i="0" u="none" strike="noStrike" kern="1200" dirty="0" err="1">
                <a:solidFill>
                  <a:schemeClr val="tx1"/>
                </a:solidFill>
                <a:effectLst/>
                <a:latin typeface="+mn-lt"/>
                <a:ea typeface="+mn-ea"/>
                <a:cs typeface="+mn-cs"/>
              </a:rPr>
              <a:t>Feduciaries</a:t>
            </a:r>
            <a:r>
              <a:rPr lang="en-US" sz="1200" b="0" i="0" u="none" strike="noStrike" kern="1200" dirty="0">
                <a:solidFill>
                  <a:schemeClr val="tx1"/>
                </a:solidFill>
                <a:effectLst/>
                <a:latin typeface="+mn-lt"/>
                <a:ea typeface="+mn-ea"/>
                <a:cs typeface="+mn-cs"/>
              </a:rPr>
              <a:t>. The idea is to discourage the possessiveness of Data </a:t>
            </a:r>
            <a:r>
              <a:rPr lang="en-US" sz="1200" b="0" i="0" u="none" strike="noStrike" kern="1200" dirty="0" err="1">
                <a:solidFill>
                  <a:schemeClr val="tx1"/>
                </a:solidFill>
                <a:effectLst/>
                <a:latin typeface="+mn-lt"/>
                <a:ea typeface="+mn-ea"/>
                <a:cs typeface="+mn-cs"/>
              </a:rPr>
              <a:t>Owenship</a:t>
            </a:r>
            <a:r>
              <a:rPr lang="en-US" sz="1200" b="0" i="0" u="none" strike="noStrike" kern="1200" dirty="0">
                <a:solidFill>
                  <a:schemeClr val="tx1"/>
                </a:solidFill>
                <a:effectLst/>
                <a:latin typeface="+mn-lt"/>
                <a:ea typeface="+mn-ea"/>
                <a:cs typeface="+mn-cs"/>
              </a:rPr>
              <a:t> which leads to several negative side effects.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D3C3B417-6C3C-114D-8157-06E9B1B5329C}" type="slidenum">
              <a:rPr lang="en-US" smtClean="0"/>
              <a:t>4</a:t>
            </a:fld>
            <a:endParaRPr lang="en-US"/>
          </a:p>
        </p:txBody>
      </p:sp>
    </p:spTree>
    <p:extLst>
      <p:ext uri="{BB962C8B-B14F-4D97-AF65-F5344CB8AC3E}">
        <p14:creationId xmlns:p14="http://schemas.microsoft.com/office/powerpoint/2010/main" val="1947678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three sections of the book explore how to put your information to work.</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Part I: Monetize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Explores why information affords unique opportunities to be monetized both directly and indirectly, and provides a range of examples to help justify the business case for further deploying your organization’s (and others’) information.</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Part II: Manage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Tackles the challenges and best practices for managing all forms of information as assets, including how to build an </a:t>
            </a:r>
            <a:r>
              <a:rPr lang="en-US" sz="1200" b="0" i="0" kern="1200" dirty="0" err="1">
                <a:solidFill>
                  <a:schemeClr val="tx1"/>
                </a:solidFill>
                <a:effectLst/>
                <a:latin typeface="+mn-lt"/>
                <a:ea typeface="+mn-ea"/>
                <a:cs typeface="+mn-cs"/>
              </a:rPr>
              <a:t>infosavvy</a:t>
            </a:r>
            <a:r>
              <a:rPr lang="en-US" sz="1200" b="0" i="0" kern="1200" dirty="0">
                <a:solidFill>
                  <a:schemeClr val="tx1"/>
                </a:solidFill>
                <a:effectLst/>
                <a:latin typeface="+mn-lt"/>
                <a:ea typeface="+mn-ea"/>
                <a:cs typeface="+mn-cs"/>
              </a:rPr>
              <a:t> organization.</a:t>
            </a:r>
            <a:br>
              <a:rPr lang="en-US" sz="1200" b="0" i="0" kern="1200" dirty="0">
                <a:solidFill>
                  <a:schemeClr val="tx1"/>
                </a:solidFill>
                <a:effectLst/>
                <a:latin typeface="+mn-lt"/>
                <a:ea typeface="+mn-ea"/>
                <a:cs typeface="+mn-cs"/>
              </a:rPr>
            </a:br>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Part III: Measure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Cuts through the real and perceived impediments to measuring information as an asset, providing specific valuation models adapting key economic principles to help you begin quantifying the various aspects and impact of your information assets.</a:t>
            </a:r>
          </a:p>
          <a:p>
            <a:endParaRPr lang="en-US" dirty="0"/>
          </a:p>
        </p:txBody>
      </p:sp>
      <p:sp>
        <p:nvSpPr>
          <p:cNvPr id="4" name="Slide Number Placeholder 3"/>
          <p:cNvSpPr>
            <a:spLocks noGrp="1"/>
          </p:cNvSpPr>
          <p:nvPr>
            <p:ph type="sldNum" sz="quarter" idx="5"/>
          </p:nvPr>
        </p:nvSpPr>
        <p:spPr/>
        <p:txBody>
          <a:bodyPr/>
          <a:lstStyle/>
          <a:p>
            <a:fld id="{D3C3B417-6C3C-114D-8157-06E9B1B5329C}" type="slidenum">
              <a:rPr lang="en-US" smtClean="0"/>
              <a:t>5</a:t>
            </a:fld>
            <a:endParaRPr lang="en-US"/>
          </a:p>
        </p:txBody>
      </p:sp>
    </p:spTree>
    <p:extLst>
      <p:ext uri="{BB962C8B-B14F-4D97-AF65-F5344CB8AC3E}">
        <p14:creationId xmlns:p14="http://schemas.microsoft.com/office/powerpoint/2010/main" val="2621984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 the biggest mistakes of executives is their failure to realize their data is monetizable, the next biggest mistake is knowing that it might be worth something, but not knowing what channels that might be.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An initial reaction might be to simply package it up and do a wholesale on it, but that should actually be a last resort. While data assets themselves might not be taxable, the earnings generated by them are. Let’s therefore get a little bit creative and look at other ways to make the most of your data.</a:t>
            </a:r>
          </a:p>
          <a:p>
            <a:pPr rtl="0"/>
            <a:endParaRPr lang="en-US" sz="1200" b="0" i="0" u="none" strike="noStrike" kern="1200" dirty="0">
              <a:solidFill>
                <a:schemeClr val="tx1"/>
              </a:solidFill>
              <a:effectLst/>
              <a:latin typeface="+mn-lt"/>
              <a:ea typeface="+mn-ea"/>
              <a:cs typeface="+mn-cs"/>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Increasing Customer Acquisition and Retention</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Introducing a new line of business</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Entering new markets</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Enabling competitive differentiation</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Bartering for goods and services</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Bartering for favorable terms and conditions</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Defraying the cost of information management and analytics</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Reducing maintenance costs, cost overruns, and delays</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Improving citizens well-being</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Creating an additional revenue stream</a:t>
            </a:r>
          </a:p>
          <a:p>
            <a:br>
              <a:rPr lang="en-US" dirty="0"/>
            </a:br>
            <a:endParaRPr lang="en-US" dirty="0"/>
          </a:p>
        </p:txBody>
      </p:sp>
      <p:sp>
        <p:nvSpPr>
          <p:cNvPr id="4" name="Slide Number Placeholder 3"/>
          <p:cNvSpPr>
            <a:spLocks noGrp="1"/>
          </p:cNvSpPr>
          <p:nvPr>
            <p:ph type="sldNum" sz="quarter" idx="5"/>
          </p:nvPr>
        </p:nvSpPr>
        <p:spPr/>
        <p:txBody>
          <a:bodyPr/>
          <a:lstStyle/>
          <a:p>
            <a:fld id="{D3C3B417-6C3C-114D-8157-06E9B1B5329C}" type="slidenum">
              <a:rPr lang="en-US" smtClean="0"/>
              <a:t>6</a:t>
            </a:fld>
            <a:endParaRPr lang="en-US"/>
          </a:p>
        </p:txBody>
      </p:sp>
    </p:spTree>
    <p:extLst>
      <p:ext uri="{BB962C8B-B14F-4D97-AF65-F5344CB8AC3E}">
        <p14:creationId xmlns:p14="http://schemas.microsoft.com/office/powerpoint/2010/main" val="325580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Data Product Team:</a:t>
            </a:r>
            <a:r>
              <a:rPr lang="en-US" sz="1200" b="0" i="0" u="none" strike="noStrike" kern="1200" dirty="0">
                <a:solidFill>
                  <a:schemeClr val="tx1"/>
                </a:solidFill>
                <a:effectLst/>
                <a:latin typeface="+mn-lt"/>
                <a:ea typeface="+mn-ea"/>
                <a:cs typeface="+mn-cs"/>
              </a:rPr>
              <a:t> Establish an information product management function tasked with generating measurable economic benefits from current and potential data assets.</a:t>
            </a:r>
          </a:p>
          <a:p>
            <a:pPr rtl="0" fontAlgn="base"/>
            <a:endParaRPr lang="en-US" sz="1200" b="0" i="0" u="none" strike="noStrike" kern="1200" dirty="0">
              <a:solidFill>
                <a:schemeClr val="tx1"/>
              </a:solidFill>
              <a:effectLst/>
              <a:latin typeface="+mn-lt"/>
              <a:ea typeface="+mn-ea"/>
              <a:cs typeface="+mn-cs"/>
            </a:endParaRPr>
          </a:p>
          <a:p>
            <a:pPr rtl="0" fontAlgn="base"/>
            <a:r>
              <a:rPr lang="en-US" sz="1200" b="1" i="0" u="none" strike="noStrike" kern="1200" dirty="0">
                <a:solidFill>
                  <a:schemeClr val="tx1"/>
                </a:solidFill>
                <a:effectLst/>
                <a:latin typeface="+mn-lt"/>
                <a:ea typeface="+mn-ea"/>
                <a:cs typeface="+mn-cs"/>
              </a:rPr>
              <a:t>Data Management Principles:</a:t>
            </a:r>
            <a:r>
              <a:rPr lang="en-US" sz="1200" b="0" i="0" u="none" strike="noStrike" kern="1200" dirty="0">
                <a:solidFill>
                  <a:schemeClr val="tx1"/>
                </a:solidFill>
                <a:effectLst/>
                <a:latin typeface="+mn-lt"/>
                <a:ea typeface="+mn-ea"/>
                <a:cs typeface="+mn-cs"/>
              </a:rPr>
              <a:t> A data driven organization needs to have a set of principles that define the role and management of data throughout.</a:t>
            </a:r>
          </a:p>
          <a:p>
            <a:pPr rtl="0" fontAlgn="base"/>
            <a:endParaRPr lang="en-US" sz="1200" b="0" i="0" u="none" strike="noStrike" kern="1200" dirty="0">
              <a:solidFill>
                <a:schemeClr val="tx1"/>
              </a:solidFill>
              <a:effectLst/>
              <a:latin typeface="+mn-lt"/>
              <a:ea typeface="+mn-ea"/>
              <a:cs typeface="+mn-cs"/>
            </a:endParaRPr>
          </a:p>
          <a:p>
            <a:pPr rtl="0" fontAlgn="base"/>
            <a:r>
              <a:rPr lang="en-US" sz="1200" b="1" i="0" u="none" strike="noStrike" kern="1200" dirty="0">
                <a:solidFill>
                  <a:schemeClr val="tx1"/>
                </a:solidFill>
                <a:effectLst/>
                <a:latin typeface="+mn-lt"/>
                <a:ea typeface="+mn-ea"/>
                <a:cs typeface="+mn-cs"/>
              </a:rPr>
              <a:t>Information Capability Maturity:</a:t>
            </a:r>
            <a:r>
              <a:rPr lang="en-US" sz="1200" b="0" i="0" u="none" strike="noStrike" kern="1200" dirty="0">
                <a:solidFill>
                  <a:schemeClr val="tx1"/>
                </a:solidFill>
                <a:effectLst/>
                <a:latin typeface="+mn-lt"/>
                <a:ea typeface="+mn-ea"/>
                <a:cs typeface="+mn-cs"/>
              </a:rPr>
              <a:t> While the list of data management principles can give a rough measure of your organization maturity when it comes to data assets they aren’t a true measure of whether or not your information capability has been optimized.</a:t>
            </a:r>
          </a:p>
          <a:p>
            <a:pPr rtl="0" fontAlgn="base"/>
            <a:endParaRPr lang="en-US" sz="1200" b="0" i="0" u="none" strike="noStrike" kern="1200" dirty="0">
              <a:solidFill>
                <a:schemeClr val="tx1"/>
              </a:solidFill>
              <a:effectLst/>
              <a:latin typeface="+mn-lt"/>
              <a:ea typeface="+mn-ea"/>
              <a:cs typeface="+mn-cs"/>
            </a:endParaRPr>
          </a:p>
          <a:p>
            <a:pPr rtl="0" fontAlgn="base"/>
            <a:r>
              <a:rPr lang="en-US" sz="1200" b="1" i="0" u="none" strike="noStrike" kern="1200" dirty="0">
                <a:solidFill>
                  <a:schemeClr val="tx1"/>
                </a:solidFill>
                <a:effectLst/>
                <a:latin typeface="+mn-lt"/>
                <a:ea typeface="+mn-ea"/>
                <a:cs typeface="+mn-cs"/>
              </a:rPr>
              <a:t>Trend Preparedness:</a:t>
            </a:r>
            <a:r>
              <a:rPr lang="en-US" sz="1200" b="0" i="0" u="none" strike="noStrike" kern="1200" dirty="0">
                <a:solidFill>
                  <a:schemeClr val="tx1"/>
                </a:solidFill>
                <a:effectLst/>
                <a:latin typeface="+mn-lt"/>
                <a:ea typeface="+mn-ea"/>
                <a:cs typeface="+mn-cs"/>
              </a:rPr>
              <a:t> Check this list to see how aware you are of these growing effects and whether or not your organization is equipped to confront the</a:t>
            </a:r>
          </a:p>
          <a:p>
            <a:pPr rtl="0" fontAlgn="base"/>
            <a:endParaRPr lang="en-US" sz="1200" b="0" i="0" u="none" strike="noStrike" kern="1200" dirty="0">
              <a:solidFill>
                <a:schemeClr val="tx1"/>
              </a:solidFill>
              <a:effectLst/>
              <a:latin typeface="+mn-lt"/>
              <a:ea typeface="+mn-ea"/>
              <a:cs typeface="+mn-cs"/>
            </a:endParaRPr>
          </a:p>
          <a:p>
            <a:pPr rtl="0" fontAlgn="base"/>
            <a:r>
              <a:rPr lang="en-US" sz="1200" b="1" i="0" u="none" strike="noStrike" kern="1200" dirty="0">
                <a:solidFill>
                  <a:schemeClr val="tx1"/>
                </a:solidFill>
                <a:effectLst/>
                <a:latin typeface="+mn-lt"/>
                <a:ea typeface="+mn-ea"/>
                <a:cs typeface="+mn-cs"/>
              </a:rPr>
              <a:t>Inventory:</a:t>
            </a:r>
            <a:r>
              <a:rPr lang="en-US" sz="1200" b="0" i="0" u="none" strike="noStrike" kern="1200" dirty="0">
                <a:solidFill>
                  <a:schemeClr val="tx1"/>
                </a:solidFill>
                <a:effectLst/>
                <a:latin typeface="+mn-lt"/>
                <a:ea typeface="+mn-ea"/>
                <a:cs typeface="+mn-cs"/>
              </a:rPr>
              <a:t> Develop and maintain a reliable inventory of current and possible data assets from both within the organization, but also from 2nd and 3rd party sources.</a:t>
            </a:r>
          </a:p>
          <a:p>
            <a:pPr rtl="0" fontAlgn="base"/>
            <a:endParaRPr lang="en-US" sz="1200" b="0" i="0" u="none" strike="noStrike" kern="1200" dirty="0">
              <a:solidFill>
                <a:schemeClr val="tx1"/>
              </a:solidFill>
              <a:effectLst/>
              <a:latin typeface="+mn-lt"/>
              <a:ea typeface="+mn-ea"/>
              <a:cs typeface="+mn-cs"/>
            </a:endParaRPr>
          </a:p>
          <a:p>
            <a:pPr rtl="0" fontAlgn="base"/>
            <a:r>
              <a:rPr lang="en-US" sz="1200" b="1" i="0" u="none" strike="noStrike" kern="1200" dirty="0">
                <a:solidFill>
                  <a:schemeClr val="tx1"/>
                </a:solidFill>
                <a:effectLst/>
                <a:latin typeface="+mn-lt"/>
                <a:ea typeface="+mn-ea"/>
                <a:cs typeface="+mn-cs"/>
              </a:rPr>
              <a:t>Data Valuation: </a:t>
            </a:r>
            <a:r>
              <a:rPr lang="en-US" sz="1200" b="0" i="0" u="none" strike="noStrike" kern="1200" dirty="0">
                <a:solidFill>
                  <a:schemeClr val="tx1"/>
                </a:solidFill>
                <a:effectLst/>
                <a:latin typeface="+mn-lt"/>
                <a:ea typeface="+mn-ea"/>
                <a:cs typeface="+mn-cs"/>
              </a:rPr>
              <a:t>In order to treat data as an asset and follow it needs to be accounted for as such. Having clear numbers to measure the value of your data is essential to define the strategic directives for the organization.</a:t>
            </a:r>
          </a:p>
          <a:p>
            <a:pPr rtl="0" fontAlgn="base"/>
            <a:endParaRPr lang="en-US" sz="1200" b="0" i="0" u="none" strike="noStrike" kern="1200" dirty="0">
              <a:solidFill>
                <a:schemeClr val="tx1"/>
              </a:solidFill>
              <a:effectLst/>
              <a:latin typeface="+mn-lt"/>
              <a:ea typeface="+mn-ea"/>
              <a:cs typeface="+mn-cs"/>
            </a:endParaRPr>
          </a:p>
          <a:p>
            <a:pPr rtl="0" fontAlgn="base"/>
            <a:r>
              <a:rPr lang="en-US" sz="1200" b="1" i="0" u="none" strike="noStrike" kern="1200" dirty="0">
                <a:solidFill>
                  <a:schemeClr val="tx1"/>
                </a:solidFill>
                <a:effectLst/>
                <a:latin typeface="+mn-lt"/>
                <a:ea typeface="+mn-ea"/>
                <a:cs typeface="+mn-cs"/>
              </a:rPr>
              <a:t>Cost/Risk Assessment:</a:t>
            </a:r>
            <a:r>
              <a:rPr lang="en-US" sz="1200" b="0" i="0" u="none" strike="noStrike" kern="1200" dirty="0">
                <a:solidFill>
                  <a:schemeClr val="tx1"/>
                </a:solidFill>
                <a:effectLst/>
                <a:latin typeface="+mn-lt"/>
                <a:ea typeface="+mn-ea"/>
                <a:cs typeface="+mn-cs"/>
              </a:rPr>
              <a:t> In order to treat data as an asset and follow it needs to be accounted for as such. Having clear numbers to measure the value of your data is essential to define the strategic directives for the organization.</a:t>
            </a:r>
          </a:p>
          <a:p>
            <a:pPr rtl="0" fontAlgn="base"/>
            <a:endParaRPr lang="en-US" sz="1200" b="0" i="0" u="none" strike="noStrike" kern="1200" dirty="0">
              <a:solidFill>
                <a:schemeClr val="tx1"/>
              </a:solidFill>
              <a:effectLst/>
              <a:latin typeface="+mn-lt"/>
              <a:ea typeface="+mn-ea"/>
              <a:cs typeface="+mn-cs"/>
            </a:endParaRPr>
          </a:p>
          <a:p>
            <a:pPr rtl="0" fontAlgn="base"/>
            <a:r>
              <a:rPr lang="en-US" sz="1200" b="1" i="0" u="none" strike="noStrike" kern="1200" dirty="0">
                <a:solidFill>
                  <a:schemeClr val="tx1"/>
                </a:solidFill>
                <a:effectLst/>
                <a:latin typeface="+mn-lt"/>
                <a:ea typeface="+mn-ea"/>
                <a:cs typeface="+mn-cs"/>
              </a:rPr>
              <a:t>Evaluate Options:</a:t>
            </a:r>
            <a:r>
              <a:rPr lang="en-US" sz="1200" b="0" i="0" u="none" strike="noStrike" kern="1200" dirty="0">
                <a:solidFill>
                  <a:schemeClr val="tx1"/>
                </a:solidFill>
                <a:effectLst/>
                <a:latin typeface="+mn-lt"/>
                <a:ea typeface="+mn-ea"/>
                <a:cs typeface="+mn-cs"/>
              </a:rPr>
              <a:t> Evaluate alternatives for both direct and indirect information monetization. Identify, adopt and adapt high-value information monetization from other organizations, especially those in other industries.</a:t>
            </a:r>
          </a:p>
          <a:p>
            <a:pPr rtl="0" fontAlgn="base"/>
            <a:endParaRPr lang="en-US" sz="1200" b="0" i="0" u="none" strike="noStrike" kern="1200" dirty="0">
              <a:solidFill>
                <a:schemeClr val="tx1"/>
              </a:solidFill>
              <a:effectLst/>
              <a:latin typeface="+mn-lt"/>
              <a:ea typeface="+mn-ea"/>
              <a:cs typeface="+mn-cs"/>
            </a:endParaRPr>
          </a:p>
          <a:p>
            <a:pPr rtl="0" fontAlgn="base"/>
            <a:r>
              <a:rPr lang="en-US" sz="1200" b="1" i="0" u="none" strike="noStrike" kern="1200" dirty="0">
                <a:solidFill>
                  <a:schemeClr val="tx1"/>
                </a:solidFill>
                <a:effectLst/>
                <a:latin typeface="+mn-lt"/>
                <a:ea typeface="+mn-ea"/>
                <a:cs typeface="+mn-cs"/>
              </a:rPr>
              <a:t>Feasibility: </a:t>
            </a:r>
            <a:r>
              <a:rPr lang="en-US" sz="1200" b="0" i="0" u="none" strike="noStrike" kern="1200" dirty="0">
                <a:solidFill>
                  <a:schemeClr val="tx1"/>
                </a:solidFill>
                <a:effectLst/>
                <a:latin typeface="+mn-lt"/>
                <a:ea typeface="+mn-ea"/>
                <a:cs typeface="+mn-cs"/>
              </a:rPr>
              <a:t>Test information monetization products for feasibility.</a:t>
            </a:r>
          </a:p>
          <a:p>
            <a:pPr rtl="0" fontAlgn="base"/>
            <a:endParaRPr lang="en-US" sz="1200" b="0" i="0" u="none" strike="noStrike" kern="1200" dirty="0">
              <a:solidFill>
                <a:schemeClr val="tx1"/>
              </a:solidFill>
              <a:effectLst/>
              <a:latin typeface="+mn-lt"/>
              <a:ea typeface="+mn-ea"/>
              <a:cs typeface="+mn-cs"/>
            </a:endParaRPr>
          </a:p>
          <a:p>
            <a:pPr rtl="0" fontAlgn="base"/>
            <a:r>
              <a:rPr lang="en-US" sz="1200" b="1" i="0" u="none" strike="noStrike" kern="1200" dirty="0">
                <a:solidFill>
                  <a:schemeClr val="tx1"/>
                </a:solidFill>
                <a:effectLst/>
                <a:latin typeface="+mn-lt"/>
                <a:ea typeface="+mn-ea"/>
                <a:cs typeface="+mn-cs"/>
              </a:rPr>
              <a:t>Preparation: </a:t>
            </a:r>
            <a:r>
              <a:rPr lang="en-US" sz="1200" b="0" i="0" u="none" strike="noStrike" kern="1200" dirty="0">
                <a:solidFill>
                  <a:schemeClr val="tx1"/>
                </a:solidFill>
                <a:effectLst/>
                <a:latin typeface="+mn-lt"/>
                <a:ea typeface="+mn-ea"/>
                <a:cs typeface="+mn-cs"/>
              </a:rPr>
              <a:t>Prepare and package data for monetization.</a:t>
            </a:r>
          </a:p>
          <a:p>
            <a:pPr rtl="0" fontAlgn="base"/>
            <a:endParaRPr lang="en-US" sz="1200" b="0" i="0" u="none" strike="noStrike" kern="1200" dirty="0">
              <a:solidFill>
                <a:schemeClr val="tx1"/>
              </a:solidFill>
              <a:effectLst/>
              <a:latin typeface="+mn-lt"/>
              <a:ea typeface="+mn-ea"/>
              <a:cs typeface="+mn-cs"/>
            </a:endParaRPr>
          </a:p>
          <a:p>
            <a:pPr rtl="0" fontAlgn="base"/>
            <a:r>
              <a:rPr lang="en-US" sz="1200" b="1" i="0" u="none" strike="noStrike" kern="1200" dirty="0">
                <a:solidFill>
                  <a:schemeClr val="tx1"/>
                </a:solidFill>
                <a:effectLst/>
                <a:latin typeface="+mn-lt"/>
                <a:ea typeface="+mn-ea"/>
                <a:cs typeface="+mn-cs"/>
              </a:rPr>
              <a:t>Supply Chain:</a:t>
            </a:r>
            <a:r>
              <a:rPr lang="en-US" sz="1200" b="0" i="0" u="none" strike="noStrike" kern="1200" dirty="0">
                <a:solidFill>
                  <a:schemeClr val="tx1"/>
                </a:solidFill>
                <a:effectLst/>
                <a:latin typeface="+mn-lt"/>
                <a:ea typeface="+mn-ea"/>
                <a:cs typeface="+mn-cs"/>
              </a:rPr>
              <a:t> A crucial part of data product management is establishing a functioning supply chain. The SCOR model has been successfully used for managing all various products and assets and lays out a solid set of processes that allow for an optimized data supply chain.</a:t>
            </a:r>
          </a:p>
          <a:p>
            <a:pPr rtl="0" fontAlgn="base"/>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Cultivate Market:</a:t>
            </a:r>
            <a:r>
              <a:rPr lang="en-US" sz="1200" b="0" i="0" u="none" strike="noStrike" kern="1200" dirty="0">
                <a:solidFill>
                  <a:schemeClr val="tx1"/>
                </a:solidFill>
                <a:effectLst/>
                <a:latin typeface="+mn-lt"/>
                <a:ea typeface="+mn-ea"/>
                <a:cs typeface="+mn-cs"/>
              </a:rPr>
              <a:t> Establish and cultivate a market for the information asset.</a:t>
            </a:r>
            <a:endParaRPr lang="en-US" dirty="0"/>
          </a:p>
        </p:txBody>
      </p:sp>
      <p:sp>
        <p:nvSpPr>
          <p:cNvPr id="4" name="Slide Number Placeholder 3"/>
          <p:cNvSpPr>
            <a:spLocks noGrp="1"/>
          </p:cNvSpPr>
          <p:nvPr>
            <p:ph type="sldNum" sz="quarter" idx="5"/>
          </p:nvPr>
        </p:nvSpPr>
        <p:spPr/>
        <p:txBody>
          <a:bodyPr/>
          <a:lstStyle/>
          <a:p>
            <a:fld id="{D3C3B417-6C3C-114D-8157-06E9B1B5329C}" type="slidenum">
              <a:rPr lang="en-US" smtClean="0"/>
              <a:t>7</a:t>
            </a:fld>
            <a:endParaRPr lang="en-US"/>
          </a:p>
        </p:txBody>
      </p:sp>
    </p:spTree>
    <p:extLst>
      <p:ext uri="{BB962C8B-B14F-4D97-AF65-F5344CB8AC3E}">
        <p14:creationId xmlns:p14="http://schemas.microsoft.com/office/powerpoint/2010/main" val="462247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a:t>
            </a:r>
          </a:p>
        </p:txBody>
      </p:sp>
      <p:sp>
        <p:nvSpPr>
          <p:cNvPr id="4" name="Slide Number Placeholder 3"/>
          <p:cNvSpPr>
            <a:spLocks noGrp="1"/>
          </p:cNvSpPr>
          <p:nvPr>
            <p:ph type="sldNum" sz="quarter" idx="5"/>
          </p:nvPr>
        </p:nvSpPr>
        <p:spPr/>
        <p:txBody>
          <a:bodyPr/>
          <a:lstStyle/>
          <a:p>
            <a:fld id="{D3C3B417-6C3C-114D-8157-06E9B1B5329C}" type="slidenum">
              <a:rPr lang="en-US" smtClean="0"/>
              <a:t>8</a:t>
            </a:fld>
            <a:endParaRPr lang="en-US"/>
          </a:p>
        </p:txBody>
      </p:sp>
    </p:spTree>
    <p:extLst>
      <p:ext uri="{BB962C8B-B14F-4D97-AF65-F5344CB8AC3E}">
        <p14:creationId xmlns:p14="http://schemas.microsoft.com/office/powerpoint/2010/main" val="275643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98E2-6645-DF48-AC07-4D57833254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09E7C9-2306-E64D-91C9-0D10D178C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21180-69D7-EB40-BBE8-83977FE13557}"/>
              </a:ext>
            </a:extLst>
          </p:cNvPr>
          <p:cNvSpPr>
            <a:spLocks noGrp="1"/>
          </p:cNvSpPr>
          <p:nvPr>
            <p:ph type="dt" sz="half" idx="10"/>
          </p:nvPr>
        </p:nvSpPr>
        <p:spPr/>
        <p:txBody>
          <a:bodyPr/>
          <a:lstStyle/>
          <a:p>
            <a:fld id="{43059A6D-DA87-3C45-B63C-9A3BB0D03D32}" type="datetimeFigureOut">
              <a:rPr lang="en-US" smtClean="0"/>
              <a:t>10/9/20</a:t>
            </a:fld>
            <a:endParaRPr lang="en-US"/>
          </a:p>
        </p:txBody>
      </p:sp>
      <p:sp>
        <p:nvSpPr>
          <p:cNvPr id="5" name="Footer Placeholder 4">
            <a:extLst>
              <a:ext uri="{FF2B5EF4-FFF2-40B4-BE49-F238E27FC236}">
                <a16:creationId xmlns:a16="http://schemas.microsoft.com/office/drawing/2014/main" id="{5201D3D0-8368-614F-BA5A-E0E20B890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E63CF-CE4D-FD47-A779-43AE7A41A21E}"/>
              </a:ext>
            </a:extLst>
          </p:cNvPr>
          <p:cNvSpPr>
            <a:spLocks noGrp="1"/>
          </p:cNvSpPr>
          <p:nvPr>
            <p:ph type="sldNum" sz="quarter" idx="12"/>
          </p:nvPr>
        </p:nvSpPr>
        <p:spPr/>
        <p:txBody>
          <a:bodyPr/>
          <a:lstStyle/>
          <a:p>
            <a:fld id="{246AE866-DE17-ED46-8EBC-D184CF553D10}" type="slidenum">
              <a:rPr lang="en-US" smtClean="0"/>
              <a:t>‹#›</a:t>
            </a:fld>
            <a:endParaRPr lang="en-US"/>
          </a:p>
        </p:txBody>
      </p:sp>
    </p:spTree>
    <p:extLst>
      <p:ext uri="{BB962C8B-B14F-4D97-AF65-F5344CB8AC3E}">
        <p14:creationId xmlns:p14="http://schemas.microsoft.com/office/powerpoint/2010/main" val="674983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9560-E690-8C43-B876-C0BD1343AD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8A2F12-DFC9-C14A-9110-96615B54A4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D8A0A-B37A-3248-A646-494A4D1F4DD5}"/>
              </a:ext>
            </a:extLst>
          </p:cNvPr>
          <p:cNvSpPr>
            <a:spLocks noGrp="1"/>
          </p:cNvSpPr>
          <p:nvPr>
            <p:ph type="dt" sz="half" idx="10"/>
          </p:nvPr>
        </p:nvSpPr>
        <p:spPr/>
        <p:txBody>
          <a:bodyPr/>
          <a:lstStyle/>
          <a:p>
            <a:fld id="{43059A6D-DA87-3C45-B63C-9A3BB0D03D32}" type="datetimeFigureOut">
              <a:rPr lang="en-US" smtClean="0"/>
              <a:t>10/9/20</a:t>
            </a:fld>
            <a:endParaRPr lang="en-US"/>
          </a:p>
        </p:txBody>
      </p:sp>
      <p:sp>
        <p:nvSpPr>
          <p:cNvPr id="5" name="Footer Placeholder 4">
            <a:extLst>
              <a:ext uri="{FF2B5EF4-FFF2-40B4-BE49-F238E27FC236}">
                <a16:creationId xmlns:a16="http://schemas.microsoft.com/office/drawing/2014/main" id="{B3C3BCF9-754B-1B41-ABE4-79C509755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BF845-FD7F-A34F-8402-F53C8D192B06}"/>
              </a:ext>
            </a:extLst>
          </p:cNvPr>
          <p:cNvSpPr>
            <a:spLocks noGrp="1"/>
          </p:cNvSpPr>
          <p:nvPr>
            <p:ph type="sldNum" sz="quarter" idx="12"/>
          </p:nvPr>
        </p:nvSpPr>
        <p:spPr/>
        <p:txBody>
          <a:bodyPr/>
          <a:lstStyle/>
          <a:p>
            <a:fld id="{246AE866-DE17-ED46-8EBC-D184CF553D10}" type="slidenum">
              <a:rPr lang="en-US" smtClean="0"/>
              <a:t>‹#›</a:t>
            </a:fld>
            <a:endParaRPr lang="en-US"/>
          </a:p>
        </p:txBody>
      </p:sp>
    </p:spTree>
    <p:extLst>
      <p:ext uri="{BB962C8B-B14F-4D97-AF65-F5344CB8AC3E}">
        <p14:creationId xmlns:p14="http://schemas.microsoft.com/office/powerpoint/2010/main" val="3023504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EA2219-2524-4C44-84C2-9E0160069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948452-504C-BE46-8EB5-A25EE45975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D3616-8E61-9E45-99DD-1D85AD83FE03}"/>
              </a:ext>
            </a:extLst>
          </p:cNvPr>
          <p:cNvSpPr>
            <a:spLocks noGrp="1"/>
          </p:cNvSpPr>
          <p:nvPr>
            <p:ph type="dt" sz="half" idx="10"/>
          </p:nvPr>
        </p:nvSpPr>
        <p:spPr/>
        <p:txBody>
          <a:bodyPr/>
          <a:lstStyle/>
          <a:p>
            <a:fld id="{43059A6D-DA87-3C45-B63C-9A3BB0D03D32}" type="datetimeFigureOut">
              <a:rPr lang="en-US" smtClean="0"/>
              <a:t>10/9/20</a:t>
            </a:fld>
            <a:endParaRPr lang="en-US"/>
          </a:p>
        </p:txBody>
      </p:sp>
      <p:sp>
        <p:nvSpPr>
          <p:cNvPr id="5" name="Footer Placeholder 4">
            <a:extLst>
              <a:ext uri="{FF2B5EF4-FFF2-40B4-BE49-F238E27FC236}">
                <a16:creationId xmlns:a16="http://schemas.microsoft.com/office/drawing/2014/main" id="{1EF9E57B-B946-CE40-A154-848887E3D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DC1E8-0DDC-7D4E-8429-395BA23C80C7}"/>
              </a:ext>
            </a:extLst>
          </p:cNvPr>
          <p:cNvSpPr>
            <a:spLocks noGrp="1"/>
          </p:cNvSpPr>
          <p:nvPr>
            <p:ph type="sldNum" sz="quarter" idx="12"/>
          </p:nvPr>
        </p:nvSpPr>
        <p:spPr/>
        <p:txBody>
          <a:bodyPr/>
          <a:lstStyle/>
          <a:p>
            <a:fld id="{246AE866-DE17-ED46-8EBC-D184CF553D10}" type="slidenum">
              <a:rPr lang="en-US" smtClean="0"/>
              <a:t>‹#›</a:t>
            </a:fld>
            <a:endParaRPr lang="en-US"/>
          </a:p>
        </p:txBody>
      </p:sp>
    </p:spTree>
    <p:extLst>
      <p:ext uri="{BB962C8B-B14F-4D97-AF65-F5344CB8AC3E}">
        <p14:creationId xmlns:p14="http://schemas.microsoft.com/office/powerpoint/2010/main" val="3815599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EB42-9DD2-1548-9DF7-61357BF44CE0}"/>
              </a:ext>
            </a:extLst>
          </p:cNvPr>
          <p:cNvSpPr>
            <a:spLocks noGrp="1"/>
          </p:cNvSpPr>
          <p:nvPr>
            <p:ph type="title"/>
          </p:nvPr>
        </p:nvSpPr>
        <p:spPr/>
        <p:txBody>
          <a:bodyPr/>
          <a:lstStyle>
            <a:lvl1pPr>
              <a:defRPr>
                <a:solidFill>
                  <a:schemeClr val="accent6">
                    <a:lumMod val="50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EE766F0E-78E2-F64E-BCA5-57A87CC23C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A21F7-9A18-0542-88D3-8A29E9760C0A}"/>
              </a:ext>
            </a:extLst>
          </p:cNvPr>
          <p:cNvSpPr>
            <a:spLocks noGrp="1"/>
          </p:cNvSpPr>
          <p:nvPr>
            <p:ph type="dt" sz="half" idx="10"/>
          </p:nvPr>
        </p:nvSpPr>
        <p:spPr/>
        <p:txBody>
          <a:bodyPr/>
          <a:lstStyle/>
          <a:p>
            <a:fld id="{43059A6D-DA87-3C45-B63C-9A3BB0D03D32}" type="datetimeFigureOut">
              <a:rPr lang="en-US" smtClean="0"/>
              <a:t>10/9/20</a:t>
            </a:fld>
            <a:endParaRPr lang="en-US"/>
          </a:p>
        </p:txBody>
      </p:sp>
      <p:sp>
        <p:nvSpPr>
          <p:cNvPr id="5" name="Footer Placeholder 4">
            <a:extLst>
              <a:ext uri="{FF2B5EF4-FFF2-40B4-BE49-F238E27FC236}">
                <a16:creationId xmlns:a16="http://schemas.microsoft.com/office/drawing/2014/main" id="{8CB66236-AE2B-FF47-AC0F-4B6C562AC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1D1CE-272B-8649-B893-25B33F8BAA57}"/>
              </a:ext>
            </a:extLst>
          </p:cNvPr>
          <p:cNvSpPr>
            <a:spLocks noGrp="1"/>
          </p:cNvSpPr>
          <p:nvPr>
            <p:ph type="sldNum" sz="quarter" idx="12"/>
          </p:nvPr>
        </p:nvSpPr>
        <p:spPr/>
        <p:txBody>
          <a:bodyPr/>
          <a:lstStyle/>
          <a:p>
            <a:fld id="{246AE866-DE17-ED46-8EBC-D184CF553D10}" type="slidenum">
              <a:rPr lang="en-US" smtClean="0"/>
              <a:t>‹#›</a:t>
            </a:fld>
            <a:endParaRPr lang="en-US"/>
          </a:p>
        </p:txBody>
      </p:sp>
    </p:spTree>
    <p:extLst>
      <p:ext uri="{BB962C8B-B14F-4D97-AF65-F5344CB8AC3E}">
        <p14:creationId xmlns:p14="http://schemas.microsoft.com/office/powerpoint/2010/main" val="418255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92C1-BA6A-5044-AB15-ABA0CA352C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B42A16-FD02-5A41-B81B-C0EE56A07E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E6981D-88D9-CF4B-8D6E-B42B69753268}"/>
              </a:ext>
            </a:extLst>
          </p:cNvPr>
          <p:cNvSpPr>
            <a:spLocks noGrp="1"/>
          </p:cNvSpPr>
          <p:nvPr>
            <p:ph type="dt" sz="half" idx="10"/>
          </p:nvPr>
        </p:nvSpPr>
        <p:spPr/>
        <p:txBody>
          <a:bodyPr/>
          <a:lstStyle/>
          <a:p>
            <a:fld id="{43059A6D-DA87-3C45-B63C-9A3BB0D03D32}" type="datetimeFigureOut">
              <a:rPr lang="en-US" smtClean="0"/>
              <a:t>10/9/20</a:t>
            </a:fld>
            <a:endParaRPr lang="en-US"/>
          </a:p>
        </p:txBody>
      </p:sp>
      <p:sp>
        <p:nvSpPr>
          <p:cNvPr id="5" name="Footer Placeholder 4">
            <a:extLst>
              <a:ext uri="{FF2B5EF4-FFF2-40B4-BE49-F238E27FC236}">
                <a16:creationId xmlns:a16="http://schemas.microsoft.com/office/drawing/2014/main" id="{43543643-D38C-984F-8EDD-A86237C80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E768D-2E15-1C40-A56C-1E731FEF316B}"/>
              </a:ext>
            </a:extLst>
          </p:cNvPr>
          <p:cNvSpPr>
            <a:spLocks noGrp="1"/>
          </p:cNvSpPr>
          <p:nvPr>
            <p:ph type="sldNum" sz="quarter" idx="12"/>
          </p:nvPr>
        </p:nvSpPr>
        <p:spPr/>
        <p:txBody>
          <a:bodyPr/>
          <a:lstStyle/>
          <a:p>
            <a:fld id="{246AE866-DE17-ED46-8EBC-D184CF553D10}" type="slidenum">
              <a:rPr lang="en-US" smtClean="0"/>
              <a:t>‹#›</a:t>
            </a:fld>
            <a:endParaRPr lang="en-US"/>
          </a:p>
        </p:txBody>
      </p:sp>
    </p:spTree>
    <p:extLst>
      <p:ext uri="{BB962C8B-B14F-4D97-AF65-F5344CB8AC3E}">
        <p14:creationId xmlns:p14="http://schemas.microsoft.com/office/powerpoint/2010/main" val="258103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0112-D88D-1F4F-990E-E5FF16E549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5CF62-503A-AE45-BC65-7F75217A50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976C9E-AFE9-B840-930D-2C6BDEB9F3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F63CD4-EEAE-F747-AF49-5501EBF0251C}"/>
              </a:ext>
            </a:extLst>
          </p:cNvPr>
          <p:cNvSpPr>
            <a:spLocks noGrp="1"/>
          </p:cNvSpPr>
          <p:nvPr>
            <p:ph type="dt" sz="half" idx="10"/>
          </p:nvPr>
        </p:nvSpPr>
        <p:spPr/>
        <p:txBody>
          <a:bodyPr/>
          <a:lstStyle/>
          <a:p>
            <a:fld id="{43059A6D-DA87-3C45-B63C-9A3BB0D03D32}" type="datetimeFigureOut">
              <a:rPr lang="en-US" smtClean="0"/>
              <a:t>10/9/20</a:t>
            </a:fld>
            <a:endParaRPr lang="en-US"/>
          </a:p>
        </p:txBody>
      </p:sp>
      <p:sp>
        <p:nvSpPr>
          <p:cNvPr id="6" name="Footer Placeholder 5">
            <a:extLst>
              <a:ext uri="{FF2B5EF4-FFF2-40B4-BE49-F238E27FC236}">
                <a16:creationId xmlns:a16="http://schemas.microsoft.com/office/drawing/2014/main" id="{74954EF1-4236-0645-8F69-D42F72EC2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ADB0CA-A0D1-D647-B471-2897DF1CF279}"/>
              </a:ext>
            </a:extLst>
          </p:cNvPr>
          <p:cNvSpPr>
            <a:spLocks noGrp="1"/>
          </p:cNvSpPr>
          <p:nvPr>
            <p:ph type="sldNum" sz="quarter" idx="12"/>
          </p:nvPr>
        </p:nvSpPr>
        <p:spPr/>
        <p:txBody>
          <a:bodyPr/>
          <a:lstStyle/>
          <a:p>
            <a:fld id="{246AE866-DE17-ED46-8EBC-D184CF553D10}" type="slidenum">
              <a:rPr lang="en-US" smtClean="0"/>
              <a:t>‹#›</a:t>
            </a:fld>
            <a:endParaRPr lang="en-US"/>
          </a:p>
        </p:txBody>
      </p:sp>
    </p:spTree>
    <p:extLst>
      <p:ext uri="{BB962C8B-B14F-4D97-AF65-F5344CB8AC3E}">
        <p14:creationId xmlns:p14="http://schemas.microsoft.com/office/powerpoint/2010/main" val="67613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E230C-75A0-3741-9122-33B09644B6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42B8B5-FCB7-EE45-8BF7-23EEFB2CC4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785410-4DE5-DE47-9349-2B2373CADD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9DECEA-ABA4-0548-9828-ACAA060EC2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8374FD3-888E-0242-BF51-CA986CABE5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C51C48-DFDE-A744-9C24-5723B2D75A71}"/>
              </a:ext>
            </a:extLst>
          </p:cNvPr>
          <p:cNvSpPr>
            <a:spLocks noGrp="1"/>
          </p:cNvSpPr>
          <p:nvPr>
            <p:ph type="dt" sz="half" idx="10"/>
          </p:nvPr>
        </p:nvSpPr>
        <p:spPr/>
        <p:txBody>
          <a:bodyPr/>
          <a:lstStyle/>
          <a:p>
            <a:fld id="{43059A6D-DA87-3C45-B63C-9A3BB0D03D32}" type="datetimeFigureOut">
              <a:rPr lang="en-US" smtClean="0"/>
              <a:t>10/9/20</a:t>
            </a:fld>
            <a:endParaRPr lang="en-US"/>
          </a:p>
        </p:txBody>
      </p:sp>
      <p:sp>
        <p:nvSpPr>
          <p:cNvPr id="8" name="Footer Placeholder 7">
            <a:extLst>
              <a:ext uri="{FF2B5EF4-FFF2-40B4-BE49-F238E27FC236}">
                <a16:creationId xmlns:a16="http://schemas.microsoft.com/office/drawing/2014/main" id="{3AADD7A4-FCD0-C44B-8B4F-6D65DEC8AE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2BE045-B0A5-0147-AD61-D271C9D9C966}"/>
              </a:ext>
            </a:extLst>
          </p:cNvPr>
          <p:cNvSpPr>
            <a:spLocks noGrp="1"/>
          </p:cNvSpPr>
          <p:nvPr>
            <p:ph type="sldNum" sz="quarter" idx="12"/>
          </p:nvPr>
        </p:nvSpPr>
        <p:spPr/>
        <p:txBody>
          <a:bodyPr/>
          <a:lstStyle/>
          <a:p>
            <a:fld id="{246AE866-DE17-ED46-8EBC-D184CF553D10}" type="slidenum">
              <a:rPr lang="en-US" smtClean="0"/>
              <a:t>‹#›</a:t>
            </a:fld>
            <a:endParaRPr lang="en-US"/>
          </a:p>
        </p:txBody>
      </p:sp>
    </p:spTree>
    <p:extLst>
      <p:ext uri="{BB962C8B-B14F-4D97-AF65-F5344CB8AC3E}">
        <p14:creationId xmlns:p14="http://schemas.microsoft.com/office/powerpoint/2010/main" val="1252294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92A2-BA21-2745-BB0B-97D2EC6B93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7770D4-079C-894A-8008-A99418F53525}"/>
              </a:ext>
            </a:extLst>
          </p:cNvPr>
          <p:cNvSpPr>
            <a:spLocks noGrp="1"/>
          </p:cNvSpPr>
          <p:nvPr>
            <p:ph type="dt" sz="half" idx="10"/>
          </p:nvPr>
        </p:nvSpPr>
        <p:spPr/>
        <p:txBody>
          <a:bodyPr/>
          <a:lstStyle/>
          <a:p>
            <a:fld id="{43059A6D-DA87-3C45-B63C-9A3BB0D03D32}" type="datetimeFigureOut">
              <a:rPr lang="en-US" smtClean="0"/>
              <a:t>10/9/20</a:t>
            </a:fld>
            <a:endParaRPr lang="en-US"/>
          </a:p>
        </p:txBody>
      </p:sp>
      <p:sp>
        <p:nvSpPr>
          <p:cNvPr id="4" name="Footer Placeholder 3">
            <a:extLst>
              <a:ext uri="{FF2B5EF4-FFF2-40B4-BE49-F238E27FC236}">
                <a16:creationId xmlns:a16="http://schemas.microsoft.com/office/drawing/2014/main" id="{BECB4932-DF88-604F-8C50-E8998C05A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198393-2F66-1641-8E7E-7793888F2768}"/>
              </a:ext>
            </a:extLst>
          </p:cNvPr>
          <p:cNvSpPr>
            <a:spLocks noGrp="1"/>
          </p:cNvSpPr>
          <p:nvPr>
            <p:ph type="sldNum" sz="quarter" idx="12"/>
          </p:nvPr>
        </p:nvSpPr>
        <p:spPr/>
        <p:txBody>
          <a:bodyPr/>
          <a:lstStyle/>
          <a:p>
            <a:fld id="{246AE866-DE17-ED46-8EBC-D184CF553D10}" type="slidenum">
              <a:rPr lang="en-US" smtClean="0"/>
              <a:t>‹#›</a:t>
            </a:fld>
            <a:endParaRPr lang="en-US"/>
          </a:p>
        </p:txBody>
      </p:sp>
    </p:spTree>
    <p:extLst>
      <p:ext uri="{BB962C8B-B14F-4D97-AF65-F5344CB8AC3E}">
        <p14:creationId xmlns:p14="http://schemas.microsoft.com/office/powerpoint/2010/main" val="234807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CF7077-A768-CA4A-A112-264B9D20DC96}"/>
              </a:ext>
            </a:extLst>
          </p:cNvPr>
          <p:cNvSpPr>
            <a:spLocks noGrp="1"/>
          </p:cNvSpPr>
          <p:nvPr>
            <p:ph type="dt" sz="half" idx="10"/>
          </p:nvPr>
        </p:nvSpPr>
        <p:spPr/>
        <p:txBody>
          <a:bodyPr/>
          <a:lstStyle/>
          <a:p>
            <a:fld id="{43059A6D-DA87-3C45-B63C-9A3BB0D03D32}" type="datetimeFigureOut">
              <a:rPr lang="en-US" smtClean="0"/>
              <a:t>10/9/20</a:t>
            </a:fld>
            <a:endParaRPr lang="en-US"/>
          </a:p>
        </p:txBody>
      </p:sp>
      <p:sp>
        <p:nvSpPr>
          <p:cNvPr id="3" name="Footer Placeholder 2">
            <a:extLst>
              <a:ext uri="{FF2B5EF4-FFF2-40B4-BE49-F238E27FC236}">
                <a16:creationId xmlns:a16="http://schemas.microsoft.com/office/drawing/2014/main" id="{F472E9D2-8C76-2547-8248-6940357C8E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B9EE28-5524-B847-8DCE-3A37A3FA17B3}"/>
              </a:ext>
            </a:extLst>
          </p:cNvPr>
          <p:cNvSpPr>
            <a:spLocks noGrp="1"/>
          </p:cNvSpPr>
          <p:nvPr>
            <p:ph type="sldNum" sz="quarter" idx="12"/>
          </p:nvPr>
        </p:nvSpPr>
        <p:spPr/>
        <p:txBody>
          <a:bodyPr/>
          <a:lstStyle/>
          <a:p>
            <a:fld id="{246AE866-DE17-ED46-8EBC-D184CF553D10}" type="slidenum">
              <a:rPr lang="en-US" smtClean="0"/>
              <a:t>‹#›</a:t>
            </a:fld>
            <a:endParaRPr lang="en-US"/>
          </a:p>
        </p:txBody>
      </p:sp>
    </p:spTree>
    <p:extLst>
      <p:ext uri="{BB962C8B-B14F-4D97-AF65-F5344CB8AC3E}">
        <p14:creationId xmlns:p14="http://schemas.microsoft.com/office/powerpoint/2010/main" val="64762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94D5A-9871-AA46-91E7-417E831779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DB2A11-4360-D54F-AEFB-F1DDA32590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5C6C84-A670-6744-BDEA-B48075291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D8F826-77A1-E34B-B1FF-6E6DB4BC6B0C}"/>
              </a:ext>
            </a:extLst>
          </p:cNvPr>
          <p:cNvSpPr>
            <a:spLocks noGrp="1"/>
          </p:cNvSpPr>
          <p:nvPr>
            <p:ph type="dt" sz="half" idx="10"/>
          </p:nvPr>
        </p:nvSpPr>
        <p:spPr/>
        <p:txBody>
          <a:bodyPr/>
          <a:lstStyle/>
          <a:p>
            <a:fld id="{43059A6D-DA87-3C45-B63C-9A3BB0D03D32}" type="datetimeFigureOut">
              <a:rPr lang="en-US" smtClean="0"/>
              <a:t>10/9/20</a:t>
            </a:fld>
            <a:endParaRPr lang="en-US"/>
          </a:p>
        </p:txBody>
      </p:sp>
      <p:sp>
        <p:nvSpPr>
          <p:cNvPr id="6" name="Footer Placeholder 5">
            <a:extLst>
              <a:ext uri="{FF2B5EF4-FFF2-40B4-BE49-F238E27FC236}">
                <a16:creationId xmlns:a16="http://schemas.microsoft.com/office/drawing/2014/main" id="{811823CE-FCED-0948-80CF-557EE6583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D8626-058B-2740-9095-A9114C2E9DF7}"/>
              </a:ext>
            </a:extLst>
          </p:cNvPr>
          <p:cNvSpPr>
            <a:spLocks noGrp="1"/>
          </p:cNvSpPr>
          <p:nvPr>
            <p:ph type="sldNum" sz="quarter" idx="12"/>
          </p:nvPr>
        </p:nvSpPr>
        <p:spPr/>
        <p:txBody>
          <a:bodyPr/>
          <a:lstStyle/>
          <a:p>
            <a:fld id="{246AE866-DE17-ED46-8EBC-D184CF553D10}" type="slidenum">
              <a:rPr lang="en-US" smtClean="0"/>
              <a:t>‹#›</a:t>
            </a:fld>
            <a:endParaRPr lang="en-US"/>
          </a:p>
        </p:txBody>
      </p:sp>
    </p:spTree>
    <p:extLst>
      <p:ext uri="{BB962C8B-B14F-4D97-AF65-F5344CB8AC3E}">
        <p14:creationId xmlns:p14="http://schemas.microsoft.com/office/powerpoint/2010/main" val="99798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0FA6-C754-FF4F-A71C-BF0BB28C2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7ABCD0-A34C-3746-8747-B20E5ECA57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E37EAC-6D97-584D-A475-69BA9571F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7BA427-71DC-4F4E-9213-AF310D90D3CD}"/>
              </a:ext>
            </a:extLst>
          </p:cNvPr>
          <p:cNvSpPr>
            <a:spLocks noGrp="1"/>
          </p:cNvSpPr>
          <p:nvPr>
            <p:ph type="dt" sz="half" idx="10"/>
          </p:nvPr>
        </p:nvSpPr>
        <p:spPr/>
        <p:txBody>
          <a:bodyPr/>
          <a:lstStyle/>
          <a:p>
            <a:fld id="{43059A6D-DA87-3C45-B63C-9A3BB0D03D32}" type="datetimeFigureOut">
              <a:rPr lang="en-US" smtClean="0"/>
              <a:t>10/9/20</a:t>
            </a:fld>
            <a:endParaRPr lang="en-US"/>
          </a:p>
        </p:txBody>
      </p:sp>
      <p:sp>
        <p:nvSpPr>
          <p:cNvPr id="6" name="Footer Placeholder 5">
            <a:extLst>
              <a:ext uri="{FF2B5EF4-FFF2-40B4-BE49-F238E27FC236}">
                <a16:creationId xmlns:a16="http://schemas.microsoft.com/office/drawing/2014/main" id="{933F1804-BF47-ED44-91E6-22557D601E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708A5D-2C92-4543-A0FD-29C21936B57A}"/>
              </a:ext>
            </a:extLst>
          </p:cNvPr>
          <p:cNvSpPr>
            <a:spLocks noGrp="1"/>
          </p:cNvSpPr>
          <p:nvPr>
            <p:ph type="sldNum" sz="quarter" idx="12"/>
          </p:nvPr>
        </p:nvSpPr>
        <p:spPr/>
        <p:txBody>
          <a:bodyPr/>
          <a:lstStyle/>
          <a:p>
            <a:fld id="{246AE866-DE17-ED46-8EBC-D184CF553D10}" type="slidenum">
              <a:rPr lang="en-US" smtClean="0"/>
              <a:t>‹#›</a:t>
            </a:fld>
            <a:endParaRPr lang="en-US"/>
          </a:p>
        </p:txBody>
      </p:sp>
    </p:spTree>
    <p:extLst>
      <p:ext uri="{BB962C8B-B14F-4D97-AF65-F5344CB8AC3E}">
        <p14:creationId xmlns:p14="http://schemas.microsoft.com/office/powerpoint/2010/main" val="576315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A7B515-2280-6844-9C1A-931F3E7DA5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819A1-C866-2F49-8A8B-031D9D4FC9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AACA1-3A5A-A943-AEC1-5F7B2FDBC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059A6D-DA87-3C45-B63C-9A3BB0D03D32}" type="datetimeFigureOut">
              <a:rPr lang="en-US" smtClean="0"/>
              <a:t>10/9/20</a:t>
            </a:fld>
            <a:endParaRPr lang="en-US"/>
          </a:p>
        </p:txBody>
      </p:sp>
      <p:sp>
        <p:nvSpPr>
          <p:cNvPr id="5" name="Footer Placeholder 4">
            <a:extLst>
              <a:ext uri="{FF2B5EF4-FFF2-40B4-BE49-F238E27FC236}">
                <a16:creationId xmlns:a16="http://schemas.microsoft.com/office/drawing/2014/main" id="{C209C02A-C330-044C-A48E-5994DE8E5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A901E2-2985-3542-9914-7AD2D1C54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6AE866-DE17-ED46-8EBC-D184CF553D10}" type="slidenum">
              <a:rPr lang="en-US" smtClean="0"/>
              <a:t>‹#›</a:t>
            </a:fld>
            <a:endParaRPr lang="en-US"/>
          </a:p>
        </p:txBody>
      </p:sp>
    </p:spTree>
    <p:extLst>
      <p:ext uri="{BB962C8B-B14F-4D97-AF65-F5344CB8AC3E}">
        <p14:creationId xmlns:p14="http://schemas.microsoft.com/office/powerpoint/2010/main" val="426411161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r-consortium.org/projects/isc-working-group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document/d/1cVZ4idTRFAlpkYE4aAzTxqBlPLdB4XcSVM1IuvtUZww/edi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4D1E-1594-EC4E-B9DD-2C9DCD328A42}"/>
              </a:ext>
            </a:extLst>
          </p:cNvPr>
          <p:cNvSpPr>
            <a:spLocks noGrp="1"/>
          </p:cNvSpPr>
          <p:nvPr>
            <p:ph type="ctrTitle"/>
          </p:nvPr>
        </p:nvSpPr>
        <p:spPr>
          <a:xfrm>
            <a:off x="1524000" y="1692165"/>
            <a:ext cx="9144000" cy="1817797"/>
          </a:xfrm>
        </p:spPr>
        <p:txBody>
          <a:bodyPr anchor="ctr"/>
          <a:lstStyle/>
          <a:p>
            <a:r>
              <a:rPr lang="en-AU" dirty="0">
                <a:solidFill>
                  <a:schemeClr val="accent6">
                    <a:lumMod val="50000"/>
                  </a:schemeClr>
                </a:solidFill>
              </a:rPr>
              <a:t>Accounting and Data Stewardship  </a:t>
            </a:r>
            <a:endParaRPr lang="en-US" dirty="0">
              <a:solidFill>
                <a:schemeClr val="accent6">
                  <a:lumMod val="50000"/>
                </a:schemeClr>
              </a:solidFill>
            </a:endParaRPr>
          </a:p>
        </p:txBody>
      </p:sp>
      <p:sp>
        <p:nvSpPr>
          <p:cNvPr id="3" name="Subtitle 2">
            <a:extLst>
              <a:ext uri="{FF2B5EF4-FFF2-40B4-BE49-F238E27FC236}">
                <a16:creationId xmlns:a16="http://schemas.microsoft.com/office/drawing/2014/main" id="{E0A5CC8F-876C-B341-A706-FBE5567482C1}"/>
              </a:ext>
            </a:extLst>
          </p:cNvPr>
          <p:cNvSpPr>
            <a:spLocks noGrp="1"/>
          </p:cNvSpPr>
          <p:nvPr>
            <p:ph type="subTitle" idx="1"/>
          </p:nvPr>
        </p:nvSpPr>
        <p:spPr/>
        <p:txBody>
          <a:bodyPr/>
          <a:lstStyle/>
          <a:p>
            <a:r>
              <a:rPr lang="en-US" dirty="0"/>
              <a:t>Dr. Maria </a:t>
            </a:r>
            <a:r>
              <a:rPr lang="en-US" dirty="0" err="1"/>
              <a:t>Prokofieva</a:t>
            </a:r>
            <a:r>
              <a:rPr lang="en-US" dirty="0"/>
              <a:t> and Felix </a:t>
            </a:r>
            <a:r>
              <a:rPr lang="en-US" dirty="0" err="1"/>
              <a:t>Schildorfer</a:t>
            </a:r>
            <a:endParaRPr lang="en-US" dirty="0"/>
          </a:p>
          <a:p>
            <a:r>
              <a:rPr lang="en-US" dirty="0" err="1"/>
              <a:t>Rstudio</a:t>
            </a:r>
            <a:r>
              <a:rPr lang="en-US" dirty="0"/>
              <a:t> – </a:t>
            </a:r>
            <a:r>
              <a:rPr lang="en-US" dirty="0" err="1"/>
              <a:t>RBusiness</a:t>
            </a:r>
            <a:endParaRPr lang="en-US" dirty="0"/>
          </a:p>
        </p:txBody>
      </p:sp>
      <p:pic>
        <p:nvPicPr>
          <p:cNvPr id="1028" name="Picture 4" descr="RStudio Logo Usage Guidelines - RStudio">
            <a:extLst>
              <a:ext uri="{FF2B5EF4-FFF2-40B4-BE49-F238E27FC236}">
                <a16:creationId xmlns:a16="http://schemas.microsoft.com/office/drawing/2014/main" id="{A2CE47D1-4DB0-0B4B-8FDB-84356AFD86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24" y="4794448"/>
            <a:ext cx="5360276" cy="188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62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A69D-DC93-D145-91F3-19C0B03AB8FE}"/>
              </a:ext>
            </a:extLst>
          </p:cNvPr>
          <p:cNvSpPr>
            <a:spLocks noGrp="1"/>
          </p:cNvSpPr>
          <p:nvPr>
            <p:ph type="title"/>
          </p:nvPr>
        </p:nvSpPr>
        <p:spPr/>
        <p:txBody>
          <a:bodyPr/>
          <a:lstStyle/>
          <a:p>
            <a:r>
              <a:rPr lang="en-US" dirty="0"/>
              <a:t>R Business</a:t>
            </a:r>
          </a:p>
        </p:txBody>
      </p:sp>
      <p:sp>
        <p:nvSpPr>
          <p:cNvPr id="3" name="Content Placeholder 2">
            <a:extLst>
              <a:ext uri="{FF2B5EF4-FFF2-40B4-BE49-F238E27FC236}">
                <a16:creationId xmlns:a16="http://schemas.microsoft.com/office/drawing/2014/main" id="{D5DC2F3F-91A4-0944-BA81-E458909ED234}"/>
              </a:ext>
            </a:extLst>
          </p:cNvPr>
          <p:cNvSpPr>
            <a:spLocks noGrp="1"/>
          </p:cNvSpPr>
          <p:nvPr>
            <p:ph idx="1"/>
          </p:nvPr>
        </p:nvSpPr>
        <p:spPr/>
        <p:txBody>
          <a:bodyPr>
            <a:normAutofit fontScale="77500" lnSpcReduction="20000"/>
          </a:bodyPr>
          <a:lstStyle/>
          <a:p>
            <a:pPr marL="0" indent="0">
              <a:buNone/>
            </a:pPr>
            <a:r>
              <a:rPr lang="en-US" dirty="0"/>
              <a:t>R/Business is an ISC working group (</a:t>
            </a:r>
            <a:r>
              <a:rPr lang="en-US" dirty="0">
                <a:hlinkClick r:id="rId2"/>
              </a:rPr>
              <a:t>www.r-consortium.org/projects/isc-working-groups</a:t>
            </a:r>
            <a:r>
              <a:rPr lang="en-US" dirty="0"/>
              <a:t>) under the R Consortium.</a:t>
            </a:r>
          </a:p>
          <a:p>
            <a:pPr marL="0" indent="0">
              <a:buNone/>
            </a:pPr>
            <a:r>
              <a:rPr lang="en-US" dirty="0"/>
              <a:t>We are a group R Users from different areas of business and financial services collaborating on events and advocacy of R.</a:t>
            </a:r>
          </a:p>
          <a:p>
            <a:pPr marL="0" indent="0">
              <a:buNone/>
            </a:pPr>
            <a:endParaRPr lang="en-US" dirty="0"/>
          </a:p>
          <a:p>
            <a:pPr marL="0" indent="0">
              <a:buNone/>
            </a:pPr>
            <a:r>
              <a:rPr lang="en-US" b="1" dirty="0">
                <a:solidFill>
                  <a:schemeClr val="accent5"/>
                </a:solidFill>
              </a:rPr>
              <a:t>Mission Statement and Goals</a:t>
            </a:r>
          </a:p>
          <a:p>
            <a:pPr marL="0" indent="0">
              <a:buNone/>
            </a:pPr>
            <a:r>
              <a:rPr lang="en-US" dirty="0"/>
              <a:t>The goal of R/Business is the promotion and support of the R programming environment and the R ecosystem in business practices and business research. This is done through:</a:t>
            </a:r>
          </a:p>
          <a:p>
            <a:r>
              <a:rPr lang="en-US" dirty="0"/>
              <a:t>A common collaboration platform</a:t>
            </a:r>
          </a:p>
          <a:p>
            <a:r>
              <a:rPr lang="en-US" dirty="0"/>
              <a:t>Organization and sponsorship of events</a:t>
            </a:r>
          </a:p>
          <a:p>
            <a:r>
              <a:rPr lang="en-US" dirty="0"/>
              <a:t>Development and maintenance of R packages</a:t>
            </a:r>
          </a:p>
          <a:p>
            <a:r>
              <a:rPr lang="en-US" dirty="0"/>
              <a:t>Education and promotion about the uses for the R ecosystem for business/accounting</a:t>
            </a:r>
          </a:p>
          <a:p>
            <a:endParaRPr lang="en-US" dirty="0"/>
          </a:p>
        </p:txBody>
      </p:sp>
    </p:spTree>
    <p:extLst>
      <p:ext uri="{BB962C8B-B14F-4D97-AF65-F5344CB8AC3E}">
        <p14:creationId xmlns:p14="http://schemas.microsoft.com/office/powerpoint/2010/main" val="1221820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A69D-DC93-D145-91F3-19C0B03AB8FE}"/>
              </a:ext>
            </a:extLst>
          </p:cNvPr>
          <p:cNvSpPr>
            <a:spLocks noGrp="1"/>
          </p:cNvSpPr>
          <p:nvPr>
            <p:ph type="title"/>
          </p:nvPr>
        </p:nvSpPr>
        <p:spPr>
          <a:xfrm>
            <a:off x="838200" y="2766218"/>
            <a:ext cx="10515600" cy="1325563"/>
          </a:xfrm>
        </p:spPr>
        <p:txBody>
          <a:bodyPr/>
          <a:lstStyle/>
          <a:p>
            <a:pPr algn="ctr"/>
            <a:r>
              <a:rPr lang="en-US" dirty="0"/>
              <a:t>Thank you!</a:t>
            </a:r>
          </a:p>
        </p:txBody>
      </p:sp>
    </p:spTree>
    <p:extLst>
      <p:ext uri="{BB962C8B-B14F-4D97-AF65-F5344CB8AC3E}">
        <p14:creationId xmlns:p14="http://schemas.microsoft.com/office/powerpoint/2010/main" val="316311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8EBE-ACDD-C04A-AFBC-3001E713573B}"/>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1ED7631F-412D-6846-9539-834413F76F38}"/>
              </a:ext>
            </a:extLst>
          </p:cNvPr>
          <p:cNvSpPr>
            <a:spLocks noGrp="1"/>
          </p:cNvSpPr>
          <p:nvPr>
            <p:ph idx="1"/>
          </p:nvPr>
        </p:nvSpPr>
        <p:spPr/>
        <p:txBody>
          <a:bodyPr>
            <a:normAutofit fontScale="92500" lnSpcReduction="20000"/>
          </a:bodyPr>
          <a:lstStyle/>
          <a:p>
            <a:r>
              <a:rPr lang="en-US" dirty="0"/>
              <a:t>Accounting and Post-Digitization Demands</a:t>
            </a:r>
          </a:p>
          <a:p>
            <a:endParaRPr lang="en-US" dirty="0"/>
          </a:p>
          <a:p>
            <a:r>
              <a:rPr lang="en-US" dirty="0"/>
              <a:t>Data Stewardship: Data Aggregation, Analytics and Management</a:t>
            </a:r>
          </a:p>
          <a:p>
            <a:endParaRPr lang="en-US" dirty="0"/>
          </a:p>
          <a:p>
            <a:r>
              <a:rPr lang="en-US" dirty="0"/>
              <a:t>The New Field of “</a:t>
            </a:r>
            <a:r>
              <a:rPr lang="en-US" dirty="0" err="1"/>
              <a:t>Infonomics</a:t>
            </a:r>
            <a:r>
              <a:rPr lang="en-US" dirty="0"/>
              <a:t>”</a:t>
            </a:r>
          </a:p>
          <a:p>
            <a:pPr lvl="1"/>
            <a:r>
              <a:rPr lang="en-US" dirty="0"/>
              <a:t>Data Monetization</a:t>
            </a:r>
          </a:p>
          <a:p>
            <a:pPr lvl="1"/>
            <a:r>
              <a:rPr lang="en-US" dirty="0"/>
              <a:t>Data Strategy</a:t>
            </a:r>
          </a:p>
          <a:p>
            <a:endParaRPr lang="en-US" dirty="0"/>
          </a:p>
          <a:p>
            <a:r>
              <a:rPr lang="en-US" dirty="0"/>
              <a:t>Open Source and the Future of Accounting</a:t>
            </a:r>
          </a:p>
          <a:p>
            <a:pPr lvl="1"/>
            <a:r>
              <a:rPr lang="en-US" dirty="0"/>
              <a:t>R Studio</a:t>
            </a:r>
          </a:p>
          <a:p>
            <a:pPr lvl="1"/>
            <a:r>
              <a:rPr lang="en-US" dirty="0"/>
              <a:t>R Business</a:t>
            </a:r>
            <a:br>
              <a:rPr lang="en-US" dirty="0"/>
            </a:br>
            <a:endParaRPr lang="en-US" dirty="0"/>
          </a:p>
        </p:txBody>
      </p:sp>
    </p:spTree>
    <p:extLst>
      <p:ext uri="{BB962C8B-B14F-4D97-AF65-F5344CB8AC3E}">
        <p14:creationId xmlns:p14="http://schemas.microsoft.com/office/powerpoint/2010/main" val="2137439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A8CE-CD61-C244-A20F-3E662DCFD448}"/>
              </a:ext>
            </a:extLst>
          </p:cNvPr>
          <p:cNvSpPr>
            <a:spLocks noGrp="1"/>
          </p:cNvSpPr>
          <p:nvPr>
            <p:ph type="title"/>
          </p:nvPr>
        </p:nvSpPr>
        <p:spPr/>
        <p:txBody>
          <a:bodyPr/>
          <a:lstStyle/>
          <a:p>
            <a:pPr algn="ctr"/>
            <a:r>
              <a:rPr lang="en-US" dirty="0"/>
              <a:t>Accounting and Post-Digitization Demands</a:t>
            </a:r>
            <a:br>
              <a:rPr lang="en-US" dirty="0"/>
            </a:br>
            <a:endParaRPr lang="en-US" dirty="0"/>
          </a:p>
        </p:txBody>
      </p:sp>
      <p:sp>
        <p:nvSpPr>
          <p:cNvPr id="3" name="Content Placeholder 2">
            <a:extLst>
              <a:ext uri="{FF2B5EF4-FFF2-40B4-BE49-F238E27FC236}">
                <a16:creationId xmlns:a16="http://schemas.microsoft.com/office/drawing/2014/main" id="{29B668E3-75E6-E647-B869-9752DDC2C16B}"/>
              </a:ext>
            </a:extLst>
          </p:cNvPr>
          <p:cNvSpPr>
            <a:spLocks noGrp="1"/>
          </p:cNvSpPr>
          <p:nvPr>
            <p:ph idx="1"/>
          </p:nvPr>
        </p:nvSpPr>
        <p:spPr/>
        <p:txBody>
          <a:bodyPr>
            <a:normAutofit fontScale="62500" lnSpcReduction="20000"/>
          </a:bodyPr>
          <a:lstStyle/>
          <a:p>
            <a:r>
              <a:rPr lang="en-US" dirty="0"/>
              <a:t>For most organizations (small and large) Digital Transformation is something that has already happened.</a:t>
            </a:r>
          </a:p>
          <a:p>
            <a:endParaRPr lang="en-US" dirty="0"/>
          </a:p>
          <a:p>
            <a:r>
              <a:rPr lang="en-US" dirty="0"/>
              <a:t>Digitalization resulted in automation of creation and maintenance of accounting information.</a:t>
            </a:r>
          </a:p>
          <a:p>
            <a:endParaRPr lang="en-US" dirty="0"/>
          </a:p>
          <a:p>
            <a:r>
              <a:rPr lang="en-US" dirty="0"/>
              <a:t> Increases in efficiency and throughput for accountants and should enable good practitioners to start thinking beyond just bookkeeping.</a:t>
            </a:r>
          </a:p>
          <a:p>
            <a:endParaRPr lang="en-US" dirty="0"/>
          </a:p>
          <a:p>
            <a:r>
              <a:rPr lang="en-US" dirty="0"/>
              <a:t>Organizational Stakeholders increasingly need the ability to access and update information from a variety of sources.</a:t>
            </a:r>
          </a:p>
          <a:p>
            <a:endParaRPr lang="en-US" dirty="0"/>
          </a:p>
          <a:p>
            <a:r>
              <a:rPr lang="en-US" dirty="0"/>
              <a:t>Accountants naturally sit on top of various internal and external data sources  enabling them to take on the role of Data Stewards.</a:t>
            </a:r>
          </a:p>
          <a:p>
            <a:pPr marL="0" indent="0">
              <a:buNone/>
            </a:pPr>
            <a:br>
              <a:rPr lang="en-US" dirty="0"/>
            </a:br>
            <a:endParaRPr lang="en-US" dirty="0"/>
          </a:p>
        </p:txBody>
      </p:sp>
    </p:spTree>
    <p:extLst>
      <p:ext uri="{BB962C8B-B14F-4D97-AF65-F5344CB8AC3E}">
        <p14:creationId xmlns:p14="http://schemas.microsoft.com/office/powerpoint/2010/main" val="105024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A8CE-CD61-C244-A20F-3E662DCFD448}"/>
              </a:ext>
            </a:extLst>
          </p:cNvPr>
          <p:cNvSpPr>
            <a:spLocks noGrp="1"/>
          </p:cNvSpPr>
          <p:nvPr>
            <p:ph type="title"/>
          </p:nvPr>
        </p:nvSpPr>
        <p:spPr/>
        <p:txBody>
          <a:bodyPr/>
          <a:lstStyle/>
          <a:p>
            <a:pPr algn="ctr"/>
            <a:r>
              <a:rPr lang="en-US" dirty="0"/>
              <a:t>Data Stewardship: Data Aggregation, Analytics and Management</a:t>
            </a:r>
          </a:p>
        </p:txBody>
      </p:sp>
      <p:sp>
        <p:nvSpPr>
          <p:cNvPr id="3" name="Content Placeholder 2">
            <a:extLst>
              <a:ext uri="{FF2B5EF4-FFF2-40B4-BE49-F238E27FC236}">
                <a16:creationId xmlns:a16="http://schemas.microsoft.com/office/drawing/2014/main" id="{29B668E3-75E6-E647-B869-9752DDC2C16B}"/>
              </a:ext>
            </a:extLst>
          </p:cNvPr>
          <p:cNvSpPr>
            <a:spLocks noGrp="1"/>
          </p:cNvSpPr>
          <p:nvPr>
            <p:ph idx="1"/>
          </p:nvPr>
        </p:nvSpPr>
        <p:spPr>
          <a:xfrm>
            <a:off x="838200" y="1825625"/>
            <a:ext cx="5257800" cy="4351338"/>
          </a:xfrm>
        </p:spPr>
        <p:txBody>
          <a:bodyPr>
            <a:normAutofit/>
          </a:bodyPr>
          <a:lstStyle/>
          <a:p>
            <a:pPr marL="0" indent="0">
              <a:buNone/>
            </a:pPr>
            <a:r>
              <a:rPr lang="en-US" b="1" dirty="0"/>
              <a:t>Data Stewardship </a:t>
            </a:r>
            <a:br>
              <a:rPr lang="en-US" dirty="0"/>
            </a:br>
            <a:endParaRPr lang="en-US" dirty="0"/>
          </a:p>
          <a:p>
            <a:r>
              <a:rPr lang="en-US" dirty="0"/>
              <a:t>Facilitator</a:t>
            </a:r>
          </a:p>
          <a:p>
            <a:endParaRPr lang="en-US" dirty="0"/>
          </a:p>
          <a:p>
            <a:r>
              <a:rPr lang="en-US" dirty="0"/>
              <a:t>Encourages Data Usage</a:t>
            </a:r>
          </a:p>
          <a:p>
            <a:endParaRPr lang="en-US" dirty="0"/>
          </a:p>
          <a:p>
            <a:r>
              <a:rPr lang="en-US" dirty="0"/>
              <a:t>Focused on Offense</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88B49FD2-95DF-C64A-8C7E-5B0639DB8C44}"/>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Data Ownership</a:t>
            </a:r>
          </a:p>
          <a:p>
            <a:pPr marL="0" indent="0">
              <a:buFont typeface="Arial" panose="020B0604020202020204" pitchFamily="34" charset="0"/>
              <a:buNone/>
            </a:pPr>
            <a:endParaRPr lang="en-US" dirty="0"/>
          </a:p>
          <a:p>
            <a:r>
              <a:rPr lang="en-US" dirty="0"/>
              <a:t>Hoarder </a:t>
            </a:r>
          </a:p>
          <a:p>
            <a:endParaRPr lang="en-US" dirty="0"/>
          </a:p>
          <a:p>
            <a:r>
              <a:rPr lang="en-US" dirty="0"/>
              <a:t>Encourages Data Silos</a:t>
            </a:r>
          </a:p>
          <a:p>
            <a:endParaRPr lang="en-US" dirty="0"/>
          </a:p>
          <a:p>
            <a:r>
              <a:rPr lang="en-US" dirty="0"/>
              <a:t>Focused on Defense</a:t>
            </a:r>
            <a:br>
              <a:rPr lang="en-US" dirty="0"/>
            </a:br>
            <a:endParaRPr lang="en-US" dirty="0"/>
          </a:p>
        </p:txBody>
      </p:sp>
    </p:spTree>
    <p:extLst>
      <p:ext uri="{BB962C8B-B14F-4D97-AF65-F5344CB8AC3E}">
        <p14:creationId xmlns:p14="http://schemas.microsoft.com/office/powerpoint/2010/main" val="281500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9D15-8098-1E40-B5FD-6F706036AE19}"/>
              </a:ext>
            </a:extLst>
          </p:cNvPr>
          <p:cNvSpPr>
            <a:spLocks noGrp="1"/>
          </p:cNvSpPr>
          <p:nvPr>
            <p:ph type="title"/>
          </p:nvPr>
        </p:nvSpPr>
        <p:spPr/>
        <p:txBody>
          <a:bodyPr/>
          <a:lstStyle/>
          <a:p>
            <a:pPr algn="ctr"/>
            <a:r>
              <a:rPr lang="en-AU" dirty="0" err="1"/>
              <a:t>Infonomics</a:t>
            </a:r>
            <a:endParaRPr lang="en-US" dirty="0"/>
          </a:p>
        </p:txBody>
      </p:sp>
      <p:sp>
        <p:nvSpPr>
          <p:cNvPr id="3" name="Content Placeholder 2">
            <a:extLst>
              <a:ext uri="{FF2B5EF4-FFF2-40B4-BE49-F238E27FC236}">
                <a16:creationId xmlns:a16="http://schemas.microsoft.com/office/drawing/2014/main" id="{8F335409-4E05-5943-9232-A89319D082D3}"/>
              </a:ext>
            </a:extLst>
          </p:cNvPr>
          <p:cNvSpPr>
            <a:spLocks noGrp="1"/>
          </p:cNvSpPr>
          <p:nvPr>
            <p:ph idx="1"/>
          </p:nvPr>
        </p:nvSpPr>
        <p:spPr>
          <a:xfrm>
            <a:off x="3806189" y="1825625"/>
            <a:ext cx="8059989" cy="4351338"/>
          </a:xfrm>
        </p:spPr>
        <p:txBody>
          <a:bodyPr>
            <a:normAutofit lnSpcReduction="10000"/>
          </a:bodyPr>
          <a:lstStyle/>
          <a:p>
            <a:pPr marL="0" indent="0">
              <a:buNone/>
            </a:pPr>
            <a:r>
              <a:rPr lang="en-AU" dirty="0"/>
              <a:t>Data meets the definition of an asset on many levels:</a:t>
            </a:r>
          </a:p>
          <a:p>
            <a:r>
              <a:rPr lang="en-AU" dirty="0"/>
              <a:t>Can be owned</a:t>
            </a:r>
          </a:p>
          <a:p>
            <a:r>
              <a:rPr lang="en-AU" dirty="0"/>
              <a:t>Can be traded for goods and services</a:t>
            </a:r>
          </a:p>
          <a:p>
            <a:r>
              <a:rPr lang="en-AU" dirty="0"/>
              <a:t>Can generate income in the future</a:t>
            </a:r>
          </a:p>
          <a:p>
            <a:endParaRPr lang="en-AU" dirty="0"/>
          </a:p>
          <a:p>
            <a:pPr marL="0" indent="0">
              <a:buNone/>
            </a:pPr>
            <a:r>
              <a:rPr lang="en-AU" dirty="0" err="1">
                <a:solidFill>
                  <a:schemeClr val="accent5"/>
                </a:solidFill>
              </a:rPr>
              <a:t>Infonomics</a:t>
            </a:r>
            <a:r>
              <a:rPr lang="en-AU" dirty="0"/>
              <a:t> is the discipline of asserting </a:t>
            </a:r>
            <a:r>
              <a:rPr lang="en-AU" dirty="0">
                <a:solidFill>
                  <a:schemeClr val="accent5"/>
                </a:solidFill>
              </a:rPr>
              <a:t>economic significance to information</a:t>
            </a:r>
            <a:r>
              <a:rPr lang="en-AU" dirty="0"/>
              <a:t>. It aims to apply both economic and asset management principles and practices to the valuation, handling and deployment of information assets.</a:t>
            </a:r>
            <a:endParaRPr lang="en-US" dirty="0"/>
          </a:p>
          <a:p>
            <a:pPr marL="0" indent="0">
              <a:buNone/>
            </a:pPr>
            <a:endParaRPr lang="en-AU" dirty="0"/>
          </a:p>
        </p:txBody>
      </p:sp>
      <p:pic>
        <p:nvPicPr>
          <p:cNvPr id="5" name="Picture 4">
            <a:extLst>
              <a:ext uri="{FF2B5EF4-FFF2-40B4-BE49-F238E27FC236}">
                <a16:creationId xmlns:a16="http://schemas.microsoft.com/office/drawing/2014/main" id="{747B6A81-607B-824A-B16C-C1993F6BEAC3}"/>
              </a:ext>
            </a:extLst>
          </p:cNvPr>
          <p:cNvPicPr>
            <a:picLocks noChangeAspect="1"/>
          </p:cNvPicPr>
          <p:nvPr/>
        </p:nvPicPr>
        <p:blipFill>
          <a:blip r:embed="rId3"/>
          <a:stretch>
            <a:fillRect/>
          </a:stretch>
        </p:blipFill>
        <p:spPr>
          <a:xfrm>
            <a:off x="459827" y="1690688"/>
            <a:ext cx="2840421" cy="4260632"/>
          </a:xfrm>
          <a:prstGeom prst="rect">
            <a:avLst/>
          </a:prstGeom>
        </p:spPr>
      </p:pic>
    </p:spTree>
    <p:extLst>
      <p:ext uri="{BB962C8B-B14F-4D97-AF65-F5344CB8AC3E}">
        <p14:creationId xmlns:p14="http://schemas.microsoft.com/office/powerpoint/2010/main" val="2259392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5E5E-88DA-CC40-BF16-038538F8FC87}"/>
              </a:ext>
            </a:extLst>
          </p:cNvPr>
          <p:cNvSpPr>
            <a:spLocks noGrp="1"/>
          </p:cNvSpPr>
          <p:nvPr>
            <p:ph type="title"/>
          </p:nvPr>
        </p:nvSpPr>
        <p:spPr/>
        <p:txBody>
          <a:bodyPr/>
          <a:lstStyle/>
          <a:p>
            <a:pPr algn="ctr"/>
            <a:r>
              <a:rPr lang="en-AU" dirty="0"/>
              <a:t>Data Monetization</a:t>
            </a:r>
            <a:endParaRPr lang="en-US" dirty="0"/>
          </a:p>
        </p:txBody>
      </p:sp>
      <p:sp>
        <p:nvSpPr>
          <p:cNvPr id="3" name="Content Placeholder 2">
            <a:extLst>
              <a:ext uri="{FF2B5EF4-FFF2-40B4-BE49-F238E27FC236}">
                <a16:creationId xmlns:a16="http://schemas.microsoft.com/office/drawing/2014/main" id="{EB8FD979-34BC-B546-9A9A-8BB8391354E8}"/>
              </a:ext>
            </a:extLst>
          </p:cNvPr>
          <p:cNvSpPr>
            <a:spLocks noGrp="1"/>
          </p:cNvSpPr>
          <p:nvPr>
            <p:ph idx="1"/>
          </p:nvPr>
        </p:nvSpPr>
        <p:spPr>
          <a:xfrm>
            <a:off x="838200" y="1597025"/>
            <a:ext cx="10515600" cy="4351338"/>
          </a:xfrm>
        </p:spPr>
        <p:txBody>
          <a:bodyPr>
            <a:normAutofit/>
          </a:bodyPr>
          <a:lstStyle/>
          <a:p>
            <a:pPr marL="0" indent="0">
              <a:buNone/>
            </a:pPr>
            <a:r>
              <a:rPr lang="en-AU" dirty="0"/>
              <a:t>Data Monetization process of using </a:t>
            </a:r>
            <a:r>
              <a:rPr lang="en-AU" b="1" dirty="0">
                <a:solidFill>
                  <a:schemeClr val="accent5"/>
                </a:solidFill>
              </a:rPr>
              <a:t>data</a:t>
            </a:r>
            <a:r>
              <a:rPr lang="en-AU" dirty="0">
                <a:solidFill>
                  <a:schemeClr val="accent5"/>
                </a:solidFill>
              </a:rPr>
              <a:t> </a:t>
            </a:r>
            <a:r>
              <a:rPr lang="en-AU" dirty="0"/>
              <a:t>to increase </a:t>
            </a:r>
            <a:r>
              <a:rPr lang="en-AU" b="1" dirty="0">
                <a:solidFill>
                  <a:schemeClr val="accent5"/>
                </a:solidFill>
              </a:rPr>
              <a:t>revenue</a:t>
            </a:r>
            <a:r>
              <a:rPr lang="en-AU" dirty="0"/>
              <a:t>.</a:t>
            </a:r>
          </a:p>
          <a:p>
            <a:endParaRPr lang="en-AU" dirty="0"/>
          </a:p>
          <a:p>
            <a:r>
              <a:rPr lang="en-AU" b="1" dirty="0">
                <a:solidFill>
                  <a:schemeClr val="accent5"/>
                </a:solidFill>
              </a:rPr>
              <a:t>Direct</a:t>
            </a:r>
            <a:r>
              <a:rPr lang="en-AU" dirty="0"/>
              <a:t> data</a:t>
            </a:r>
            <a:r>
              <a:rPr lang="en-AU" b="1" dirty="0"/>
              <a:t> </a:t>
            </a:r>
            <a:r>
              <a:rPr lang="en-AU" dirty="0"/>
              <a:t>monetization = selling direct access to </a:t>
            </a:r>
            <a:r>
              <a:rPr lang="en-AU" b="1" dirty="0">
                <a:solidFill>
                  <a:schemeClr val="accent5"/>
                </a:solidFill>
              </a:rPr>
              <a:t>data </a:t>
            </a:r>
            <a:r>
              <a:rPr lang="en-AU" dirty="0"/>
              <a:t>to third parties.</a:t>
            </a:r>
          </a:p>
          <a:p>
            <a:endParaRPr lang="en-AU" dirty="0"/>
          </a:p>
          <a:p>
            <a:r>
              <a:rPr lang="en-AU" b="1" dirty="0">
                <a:solidFill>
                  <a:schemeClr val="accent5"/>
                </a:solidFill>
              </a:rPr>
              <a:t>Indirect</a:t>
            </a:r>
            <a:r>
              <a:rPr lang="en-AU" dirty="0"/>
              <a:t> data monetization = </a:t>
            </a:r>
          </a:p>
          <a:p>
            <a:pPr lvl="1"/>
            <a:r>
              <a:rPr lang="en-AU" dirty="0"/>
              <a:t>data-based optimization: analysing your data to reveal insights that can improve your organization’s business performance. </a:t>
            </a:r>
          </a:p>
          <a:p>
            <a:pPr lvl="1"/>
            <a:r>
              <a:rPr lang="en-AU" dirty="0"/>
              <a:t>data-driven business models: data to discover new business opportunities and customers</a:t>
            </a:r>
          </a:p>
          <a:p>
            <a:endParaRPr lang="en-US" dirty="0"/>
          </a:p>
        </p:txBody>
      </p:sp>
    </p:spTree>
    <p:extLst>
      <p:ext uri="{BB962C8B-B14F-4D97-AF65-F5344CB8AC3E}">
        <p14:creationId xmlns:p14="http://schemas.microsoft.com/office/powerpoint/2010/main" val="283961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F75E-CE09-5448-AC64-2324B518BE80}"/>
              </a:ext>
            </a:extLst>
          </p:cNvPr>
          <p:cNvSpPr>
            <a:spLocks noGrp="1"/>
          </p:cNvSpPr>
          <p:nvPr>
            <p:ph type="title"/>
          </p:nvPr>
        </p:nvSpPr>
        <p:spPr/>
        <p:txBody>
          <a:bodyPr/>
          <a:lstStyle/>
          <a:p>
            <a:pPr algn="ctr"/>
            <a:r>
              <a:rPr lang="en-US" dirty="0"/>
              <a:t>Data Strategy</a:t>
            </a:r>
          </a:p>
        </p:txBody>
      </p:sp>
      <p:sp>
        <p:nvSpPr>
          <p:cNvPr id="3" name="Content Placeholder 2">
            <a:extLst>
              <a:ext uri="{FF2B5EF4-FFF2-40B4-BE49-F238E27FC236}">
                <a16:creationId xmlns:a16="http://schemas.microsoft.com/office/drawing/2014/main" id="{E434AC68-6EA1-024E-A6B9-6573F6D8766D}"/>
              </a:ext>
            </a:extLst>
          </p:cNvPr>
          <p:cNvSpPr>
            <a:spLocks noGrp="1"/>
          </p:cNvSpPr>
          <p:nvPr>
            <p:ph idx="1"/>
          </p:nvPr>
        </p:nvSpPr>
        <p:spPr/>
        <p:txBody>
          <a:bodyPr/>
          <a:lstStyle/>
          <a:p>
            <a:pPr marL="0" indent="0">
              <a:buNone/>
            </a:pPr>
            <a:r>
              <a:rPr lang="en-US" dirty="0"/>
              <a:t>Data Strategy describes a set of choices and decisions that together, chart a high-level course of action to achieve maximize and protect an organizations Data Assets.</a:t>
            </a:r>
          </a:p>
          <a:p>
            <a:pPr marL="0" indent="0">
              <a:buNone/>
            </a:pPr>
            <a:endParaRPr lang="en-US" dirty="0"/>
          </a:p>
          <a:p>
            <a:pPr marL="0" indent="0">
              <a:buNone/>
            </a:pPr>
            <a:r>
              <a:rPr lang="en-US" dirty="0">
                <a:hlinkClick r:id="rId3"/>
              </a:rPr>
              <a:t>How to chart a Data Strategy!</a:t>
            </a:r>
            <a:endParaRPr lang="en-US" dirty="0"/>
          </a:p>
          <a:p>
            <a:pPr marL="0" indent="0">
              <a:buNone/>
            </a:pPr>
            <a:endParaRPr lang="en-US" dirty="0"/>
          </a:p>
        </p:txBody>
      </p:sp>
    </p:spTree>
    <p:extLst>
      <p:ext uri="{BB962C8B-B14F-4D97-AF65-F5344CB8AC3E}">
        <p14:creationId xmlns:p14="http://schemas.microsoft.com/office/powerpoint/2010/main" val="1486304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5783-763A-3443-A162-2990741B98FF}"/>
              </a:ext>
            </a:extLst>
          </p:cNvPr>
          <p:cNvSpPr>
            <a:spLocks noGrp="1"/>
          </p:cNvSpPr>
          <p:nvPr>
            <p:ph type="title"/>
          </p:nvPr>
        </p:nvSpPr>
        <p:spPr/>
        <p:txBody>
          <a:bodyPr/>
          <a:lstStyle/>
          <a:p>
            <a:pPr algn="ctr"/>
            <a:r>
              <a:rPr lang="en-US" dirty="0"/>
              <a:t>Open Source and the Future of Accounting</a:t>
            </a:r>
          </a:p>
        </p:txBody>
      </p:sp>
      <p:sp>
        <p:nvSpPr>
          <p:cNvPr id="3" name="Content Placeholder 2">
            <a:extLst>
              <a:ext uri="{FF2B5EF4-FFF2-40B4-BE49-F238E27FC236}">
                <a16:creationId xmlns:a16="http://schemas.microsoft.com/office/drawing/2014/main" id="{CEA57986-D09F-5B43-9494-DCA9ED7170E9}"/>
              </a:ext>
            </a:extLst>
          </p:cNvPr>
          <p:cNvSpPr>
            <a:spLocks noGrp="1"/>
          </p:cNvSpPr>
          <p:nvPr>
            <p:ph idx="1"/>
          </p:nvPr>
        </p:nvSpPr>
        <p:spPr/>
        <p:txBody>
          <a:bodyPr/>
          <a:lstStyle/>
          <a:p>
            <a:pPr marL="0" indent="0">
              <a:buNone/>
            </a:pPr>
            <a:r>
              <a:rPr lang="en-US" dirty="0"/>
              <a:t>There is a high barrier of entry when it comes to Analytics and Data Governance. This barrier can be overcome with a collaborative effort and Open Source solutions.</a:t>
            </a:r>
          </a:p>
          <a:p>
            <a:pPr marL="0" indent="0">
              <a:buNone/>
            </a:pPr>
            <a:endParaRPr lang="en-US" dirty="0"/>
          </a:p>
          <a:p>
            <a:pPr marL="0" indent="0">
              <a:buNone/>
            </a:pPr>
            <a:r>
              <a:rPr lang="en-US" dirty="0"/>
              <a:t>Open Source:</a:t>
            </a:r>
          </a:p>
          <a:p>
            <a:r>
              <a:rPr lang="en-US" dirty="0"/>
              <a:t> Accessible to anyone</a:t>
            </a:r>
          </a:p>
          <a:p>
            <a:r>
              <a:rPr lang="en-US" dirty="0"/>
              <a:t>Released under a license </a:t>
            </a:r>
          </a:p>
          <a:p>
            <a:r>
              <a:rPr lang="en-US" dirty="0"/>
              <a:t>Collaborative Development</a:t>
            </a:r>
          </a:p>
        </p:txBody>
      </p:sp>
    </p:spTree>
    <p:extLst>
      <p:ext uri="{BB962C8B-B14F-4D97-AF65-F5344CB8AC3E}">
        <p14:creationId xmlns:p14="http://schemas.microsoft.com/office/powerpoint/2010/main" val="101570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A92F-42CB-D246-9F8B-B32D86312921}"/>
              </a:ext>
            </a:extLst>
          </p:cNvPr>
          <p:cNvSpPr>
            <a:spLocks noGrp="1"/>
          </p:cNvSpPr>
          <p:nvPr>
            <p:ph type="title"/>
          </p:nvPr>
        </p:nvSpPr>
        <p:spPr/>
        <p:txBody>
          <a:bodyPr/>
          <a:lstStyle/>
          <a:p>
            <a:r>
              <a:rPr lang="en-US" dirty="0"/>
              <a:t>R Studio</a:t>
            </a:r>
          </a:p>
        </p:txBody>
      </p:sp>
      <p:sp>
        <p:nvSpPr>
          <p:cNvPr id="3" name="Content Placeholder 2">
            <a:extLst>
              <a:ext uri="{FF2B5EF4-FFF2-40B4-BE49-F238E27FC236}">
                <a16:creationId xmlns:a16="http://schemas.microsoft.com/office/drawing/2014/main" id="{7011C63A-89A2-D34A-A603-14519F11FD82}"/>
              </a:ext>
            </a:extLst>
          </p:cNvPr>
          <p:cNvSpPr>
            <a:spLocks noGrp="1"/>
          </p:cNvSpPr>
          <p:nvPr>
            <p:ph idx="1"/>
          </p:nvPr>
        </p:nvSpPr>
        <p:spPr/>
        <p:txBody>
          <a:bodyPr>
            <a:normAutofit fontScale="70000" lnSpcReduction="20000"/>
          </a:bodyPr>
          <a:lstStyle/>
          <a:p>
            <a:pPr marL="0" indent="0">
              <a:buNone/>
            </a:pPr>
            <a:r>
              <a:rPr lang="en-US" sz="2900" b="1" dirty="0">
                <a:solidFill>
                  <a:schemeClr val="accent5"/>
                </a:solidFill>
              </a:rPr>
              <a:t>What is R?</a:t>
            </a:r>
          </a:p>
          <a:p>
            <a:pPr marL="0" indent="0">
              <a:buNone/>
            </a:pPr>
            <a:r>
              <a:rPr lang="en-US" sz="2900" dirty="0"/>
              <a:t>R is a free, open source software program for statistical analysis, based on the S language.</a:t>
            </a:r>
          </a:p>
          <a:p>
            <a:pPr marL="0" indent="0">
              <a:buNone/>
            </a:pPr>
            <a:r>
              <a:rPr lang="en-US" sz="2900" b="1" dirty="0">
                <a:solidFill>
                  <a:schemeClr val="accent5"/>
                </a:solidFill>
              </a:rPr>
              <a:t>What is R Studio?</a:t>
            </a:r>
          </a:p>
          <a:p>
            <a:pPr marL="0" indent="0">
              <a:buNone/>
            </a:pPr>
            <a:r>
              <a:rPr lang="en-US" sz="2900" dirty="0"/>
              <a:t>RStudio is a free, open source IDE (integrated development environment) for R. Its interface is organized so that the user can clearly view graphs, data tables, R code, and output all at the same time. </a:t>
            </a:r>
          </a:p>
          <a:p>
            <a:pPr marL="0" indent="0">
              <a:buNone/>
            </a:pPr>
            <a:r>
              <a:rPr lang="en-US" sz="2900" b="1" dirty="0">
                <a:solidFill>
                  <a:schemeClr val="accent5"/>
                </a:solidFill>
              </a:rPr>
              <a:t>Why use R?</a:t>
            </a:r>
          </a:p>
          <a:p>
            <a:r>
              <a:rPr lang="en-US" dirty="0"/>
              <a:t>Free and open source.</a:t>
            </a:r>
          </a:p>
          <a:p>
            <a:r>
              <a:rPr lang="en-US" dirty="0"/>
              <a:t>Available for Windows, Macintosh, and Linux.</a:t>
            </a:r>
          </a:p>
          <a:p>
            <a:r>
              <a:rPr lang="en-US" dirty="0"/>
              <a:t>Publication-quality graphs.</a:t>
            </a:r>
          </a:p>
          <a:p>
            <a:r>
              <a:rPr lang="en-US" dirty="0"/>
              <a:t>Rivals (and in many cases, exceeds) SAS and Stata in terms of availability of advanced statistical methods and algorithms, through availability of user-created packages.</a:t>
            </a:r>
          </a:p>
          <a:p>
            <a:r>
              <a:rPr lang="en-US" dirty="0"/>
              <a:t>Packages for </a:t>
            </a:r>
            <a:r>
              <a:rPr lang="en-US" i="1" dirty="0"/>
              <a:t>literate statistical programming</a:t>
            </a:r>
            <a:r>
              <a:rPr lang="en-US" dirty="0"/>
              <a:t> - weaving written reports and analysis code in one document.</a:t>
            </a:r>
          </a:p>
          <a:p>
            <a:endParaRPr lang="en-US" dirty="0"/>
          </a:p>
        </p:txBody>
      </p:sp>
    </p:spTree>
    <p:extLst>
      <p:ext uri="{BB962C8B-B14F-4D97-AF65-F5344CB8AC3E}">
        <p14:creationId xmlns:p14="http://schemas.microsoft.com/office/powerpoint/2010/main" val="342158835"/>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7217</TotalTime>
  <Words>2138</Words>
  <Application>Microsoft Macintosh PowerPoint</Application>
  <PresentationFormat>Widescreen</PresentationFormat>
  <Paragraphs>174</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Accounting and Data Stewardship  </vt:lpstr>
      <vt:lpstr>Agenda</vt:lpstr>
      <vt:lpstr>Accounting and Post-Digitization Demands </vt:lpstr>
      <vt:lpstr>Data Stewardship: Data Aggregation, Analytics and Management</vt:lpstr>
      <vt:lpstr>Infonomics</vt:lpstr>
      <vt:lpstr>Data Monetization</vt:lpstr>
      <vt:lpstr>Data Strategy</vt:lpstr>
      <vt:lpstr>Open Source and the Future of Accounting</vt:lpstr>
      <vt:lpstr>R Studio</vt:lpstr>
      <vt:lpstr>R Business</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and Data stewardship  </dc:title>
  <dc:creator>Maria Prokofieva</dc:creator>
  <cp:lastModifiedBy>Maria Prokofieva</cp:lastModifiedBy>
  <cp:revision>23</cp:revision>
  <dcterms:created xsi:type="dcterms:W3CDTF">2020-09-07T06:59:35Z</dcterms:created>
  <dcterms:modified xsi:type="dcterms:W3CDTF">2020-10-09T03:13:28Z</dcterms:modified>
</cp:coreProperties>
</file>