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3" r:id="rId5"/>
    <p:sldId id="300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3CF6D-6140-4CD2-9B4C-B96926B147E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9D430-22D6-4C0F-A43F-00066B8B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ECTD TCG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88F4B-C8AB-4DED-82A3-6F6C06D43A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over SDTCG, details including SAS XPT, memory size,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88F4B-C8AB-4DED-82A3-6F6C06D43A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View page 64 SDTM IG,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88F4B-C8AB-4DED-82A3-6F6C06D43A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9310-BC06-4A4F-B374-06FF5491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A825-A9B0-43ED-A565-7EDA0B68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3FE5-AB4B-4368-B289-63B3929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7D47-83C5-436D-963F-69257A65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7C69-D244-4749-9050-8F6DC53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D95E-E9BF-4614-8C23-80E32979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DA9E2-0565-4BE0-AF94-ADAC2C54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2261-8E02-4D82-8B36-6B6C8A28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E770-14B8-42BF-9D13-BDFEC9C3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11FC1-0175-4C8F-9A3E-4ECBA9F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EE5C1-4839-4849-89D1-E79A696D8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C94F-23E2-45F7-ACBA-CAB96A020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5684-61A3-4434-A4E6-DDB7151B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F48D-3E4D-4C04-9871-0D16C76E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363D-D850-4B07-AB39-602A8D0F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BDAD-1304-4EDE-8890-15701E9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653A-1BD3-4DEA-B396-5F521821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B863-EBE4-43C9-8997-3A82F65C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DE4B-903E-4A91-B57D-193E38C7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797D-E84C-49B8-9B37-54A0C61F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5D92-D4FD-48C4-A4D7-43C969F6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6C53-95D2-4B2E-9EBC-E490FC08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3FDE-0EDB-4B73-8989-D406D26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3BEC-4D1C-4CCA-82CD-E07C61C8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69AF-5255-4D35-BE15-8AA46874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3979-E72F-4177-9328-68F936AB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1A1A-7CC6-45C3-A45C-20E694D7A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2086C-9CB4-4145-891D-A80AE63F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367C-2662-4D60-B4CA-ADBFD6E1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FAAEB-894B-4A78-ABA5-74088DFA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307F-0C1F-4C89-8965-B2DDBD48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1F2F-1B96-43F2-BA29-59D236E0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6E134-887C-4455-9FA0-F5B50D65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75618-2CEC-4C44-84BA-34320C00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6FEC0-493A-43CB-A654-2BE9F69FA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48272-5896-49C9-8159-15AB9D7CC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096D0-2F81-48A6-B2CA-4E77C681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C68D2-9542-4C1F-A606-8166D454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6420D-0681-4F63-B78D-A5FF73D2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0388-4BD1-456D-BB4D-98ABD47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98B79-8058-420F-942B-318106D4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CA7C9-0419-4CDD-B2D6-4109441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8CBF-B505-4BB0-8B2F-E693EFF9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8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5A96-85A2-4443-8050-D57DA4C9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95921-3522-47FF-ADCA-EDD7ED1F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BD0D3-E298-42E1-A3CF-8BDDC2AA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85F3-84EA-4537-894E-FD183E2F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2CE-B0F4-448C-A32D-084C43A7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536E1-C6EE-47A8-8A09-B626AD2B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82D2-FD88-4A70-B467-1874F330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C4C1-40E4-4E96-B215-4B5FE381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6931-071D-4FCD-8CE4-BF437D9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4243-7775-4EB1-8ACF-C31A3F83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0F587-2D44-493C-8960-2A27F3108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DA437-8E21-41FF-A20E-80A5E6B30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6A34C-EF30-43A8-A7B6-187AD05E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79CDB-5B63-40AF-90BA-90F4612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B3345-683E-46BA-9C1C-5D5545A7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ED092-A797-408D-9B24-7F490C78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D7F5-0131-42E4-9841-5F05EEC3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864F-5132-4B5F-A0CC-D5992EE3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DE41-648A-4077-BB97-F9CB79D4151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A0B8-D148-452F-910C-E173EC62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0196-AECA-43F0-9D58-DF9CFCBC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FB72-CAE9-4A6D-83D4-FF1B6D5EA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drugs/electronic-regulatory-submission-and-review/electronic-common-technical-document-ect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da.gov/media/135373/download" TargetMode="External"/><Relationship Id="rId4" Type="http://schemas.openxmlformats.org/officeDocument/2006/relationships/hyperlink" Target="https://www.fda.gov/media/93818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industry/fda-resources-data-standards/study-data-standards-resour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da.gov/media/136460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_86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07FF-9CCC-4B50-9906-1671AE362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FDA Submission Infrastructure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4B9154-F934-4730-AF43-51D84F80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Schuette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CC6-38A4-4C47-8EC9-7F87EB7F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9647-34F7-4685-88FE-B13382BA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Common Technical Document</a:t>
            </a:r>
          </a:p>
          <a:p>
            <a:pPr marL="400050" lvl="1" indent="0">
              <a:buNone/>
            </a:pPr>
            <a:r>
              <a:rPr lang="en-US" u="sng" dirty="0">
                <a:hlinkClick r:id="rId3"/>
              </a:rPr>
              <a:t>https://www.fda.gov/drugs/electronic-regulatory-submission-and-review/electronic-common-technical-document-ectd</a:t>
            </a:r>
            <a:endParaRPr lang="en-US" dirty="0"/>
          </a:p>
          <a:p>
            <a:r>
              <a:rPr lang="en-US" dirty="0"/>
              <a:t>ECTD Technical Conformance Guide</a:t>
            </a:r>
          </a:p>
          <a:p>
            <a:pPr marL="400050" lvl="1" indent="0">
              <a:buNone/>
            </a:pPr>
            <a:r>
              <a:rPr lang="en-US" u="sng" dirty="0">
                <a:hlinkClick r:id="rId4"/>
              </a:rPr>
              <a:t>https://www.fda.gov/media/93818/download</a:t>
            </a:r>
            <a:endParaRPr lang="en-US" dirty="0"/>
          </a:p>
          <a:p>
            <a:r>
              <a:rPr lang="en-US" dirty="0"/>
              <a:t>Guidance:</a:t>
            </a:r>
          </a:p>
          <a:p>
            <a:pPr marL="400050" lvl="1" indent="0">
              <a:buNone/>
            </a:pPr>
            <a:r>
              <a:rPr lang="en-US" u="sng" dirty="0">
                <a:hlinkClick r:id="rId5"/>
              </a:rPr>
              <a:t>https://www.fda.gov/media/135373/download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2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2B78-5CF1-44BE-BC69-16BF560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ECTD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B62B-79CF-4DA8-88E6-6A767F44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From the ECTD TCG:</a:t>
            </a:r>
          </a:p>
          <a:p>
            <a:r>
              <a:rPr lang="en-US"/>
              <a:t>M1 Administrative Information and Prescribing Information</a:t>
            </a:r>
          </a:p>
          <a:p>
            <a:r>
              <a:rPr lang="en-US"/>
              <a:t>M2 Summaries</a:t>
            </a:r>
          </a:p>
          <a:p>
            <a:r>
              <a:rPr lang="en-US"/>
              <a:t>M3 Quality</a:t>
            </a:r>
          </a:p>
          <a:p>
            <a:r>
              <a:rPr lang="en-US"/>
              <a:t>M4 Nonclinical</a:t>
            </a:r>
          </a:p>
          <a:p>
            <a:r>
              <a:rPr lang="en-US"/>
              <a:t>M5 Clinical</a:t>
            </a:r>
          </a:p>
        </p:txBody>
      </p:sp>
    </p:spTree>
    <p:extLst>
      <p:ext uri="{BB962C8B-B14F-4D97-AF65-F5344CB8AC3E}">
        <p14:creationId xmlns:p14="http://schemas.microsoft.com/office/powerpoint/2010/main" val="4428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3FBD-C05A-4550-B219-4DDF11A0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Data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6E80-33E5-4A7E-99C9-70DC1BE4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Data Standards Resources </a:t>
            </a:r>
          </a:p>
          <a:p>
            <a:pPr marL="400050" lvl="1" indent="0">
              <a:buNone/>
            </a:pPr>
            <a:r>
              <a:rPr lang="en-US" u="sng" dirty="0">
                <a:hlinkClick r:id="rId3"/>
              </a:rPr>
              <a:t>https://www.fda.gov/industry/fda-resources-data-standards/study-data-standards-resources</a:t>
            </a:r>
            <a:endParaRPr lang="en-US" dirty="0"/>
          </a:p>
          <a:p>
            <a:r>
              <a:rPr lang="en-US" dirty="0"/>
              <a:t>Study Data Technical Conformance Guide (regularly updated)</a:t>
            </a:r>
          </a:p>
          <a:p>
            <a:pPr marL="400050" lvl="1" indent="0">
              <a:buNone/>
            </a:pPr>
            <a:r>
              <a:rPr lang="en-US" u="sng" dirty="0">
                <a:hlinkClick r:id="rId4"/>
              </a:rPr>
              <a:t>https://www.fda.gov/media/136460/download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5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4976-FDB4-4449-B7F6-BE1883D9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CDISC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3B6A-06A3-4DCE-B954-C3F96BA9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C</a:t>
            </a:r>
            <a:r>
              <a:rPr lang="en-US"/>
              <a:t>linical </a:t>
            </a:r>
            <a:r>
              <a:rPr lang="en-US" u="sng"/>
              <a:t>D</a:t>
            </a:r>
            <a:r>
              <a:rPr lang="en-US"/>
              <a:t>ata </a:t>
            </a:r>
            <a:r>
              <a:rPr lang="en-US" u="sng"/>
              <a:t>I</a:t>
            </a:r>
            <a:r>
              <a:rPr lang="en-US"/>
              <a:t>nterchange </a:t>
            </a:r>
            <a:r>
              <a:rPr lang="en-US" u="sng"/>
              <a:t>S</a:t>
            </a:r>
            <a:r>
              <a:rPr lang="en-US"/>
              <a:t>tandards </a:t>
            </a:r>
            <a:r>
              <a:rPr lang="en-US" u="sng"/>
              <a:t>C</a:t>
            </a:r>
            <a:r>
              <a:rPr lang="en-US"/>
              <a:t>onsortium (CDISC)</a:t>
            </a:r>
          </a:p>
          <a:p>
            <a:r>
              <a:rPr lang="en-US" u="sng"/>
              <a:t>S</a:t>
            </a:r>
            <a:r>
              <a:rPr lang="en-US"/>
              <a:t>tudy </a:t>
            </a:r>
            <a:r>
              <a:rPr lang="en-US" u="sng"/>
              <a:t>D</a:t>
            </a:r>
            <a:r>
              <a:rPr lang="en-US"/>
              <a:t>ata </a:t>
            </a:r>
            <a:r>
              <a:rPr lang="en-US" u="sng"/>
              <a:t>T</a:t>
            </a:r>
            <a:r>
              <a:rPr lang="en-US"/>
              <a:t>abulation </a:t>
            </a:r>
            <a:r>
              <a:rPr lang="en-US" u="sng"/>
              <a:t>M</a:t>
            </a:r>
            <a:r>
              <a:rPr lang="en-US"/>
              <a:t>odel (SDTM)</a:t>
            </a:r>
          </a:p>
          <a:p>
            <a:r>
              <a:rPr lang="en-US" u="sng"/>
              <a:t>A</a:t>
            </a:r>
            <a:r>
              <a:rPr lang="en-US"/>
              <a:t>nalysis </a:t>
            </a:r>
            <a:r>
              <a:rPr lang="en-US" u="sng"/>
              <a:t>Da</a:t>
            </a:r>
            <a:r>
              <a:rPr lang="en-US"/>
              <a:t>ta </a:t>
            </a:r>
            <a:r>
              <a:rPr lang="en-US" u="sng"/>
              <a:t>M</a:t>
            </a:r>
            <a:r>
              <a:rPr lang="en-US"/>
              <a:t>odel (</a:t>
            </a:r>
            <a:r>
              <a:rPr lang="en-US" err="1"/>
              <a:t>ADaM</a:t>
            </a:r>
            <a:r>
              <a:rPr lang="en-US"/>
              <a:t>)</a:t>
            </a:r>
          </a:p>
          <a:p>
            <a:r>
              <a:rPr lang="en-US" u="sng"/>
              <a:t>S</a:t>
            </a:r>
            <a:r>
              <a:rPr lang="en-US"/>
              <a:t>tandard for </a:t>
            </a:r>
            <a:r>
              <a:rPr lang="en-US" u="sng"/>
              <a:t>E</a:t>
            </a:r>
            <a:r>
              <a:rPr lang="en-US"/>
              <a:t>xchange of </a:t>
            </a:r>
            <a:r>
              <a:rPr lang="en-US" u="sng"/>
              <a:t>N</a:t>
            </a:r>
            <a:r>
              <a:rPr lang="en-US"/>
              <a:t>onclinical </a:t>
            </a:r>
            <a:r>
              <a:rPr lang="en-US" u="sng"/>
              <a:t>D</a:t>
            </a:r>
            <a:r>
              <a:rPr lang="en-US"/>
              <a:t>ata (SEND)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CCB6-26A7-4656-95C7-012D051C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SDTM Variable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5D85-93B0-4EAC-8B01-56176425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Must be present in the data set.  Examples: STUDYID, DOMAIN, USUBJID</a:t>
            </a:r>
          </a:p>
          <a:p>
            <a:r>
              <a:rPr lang="en-US"/>
              <a:t>Expected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Should be present in the data set, but may be missing.  Example: DTHFL (Death Flag)</a:t>
            </a:r>
          </a:p>
          <a:p>
            <a:r>
              <a:rPr lang="en-US"/>
              <a:t>Permissible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We want this data if it is collected, but may not be collected.  Example: ETHNIC (ethnicity), INVNAM (investigator name)</a:t>
            </a:r>
          </a:p>
        </p:txBody>
      </p:sp>
    </p:spTree>
    <p:extLst>
      <p:ext uri="{BB962C8B-B14F-4D97-AF65-F5344CB8AC3E}">
        <p14:creationId xmlns:p14="http://schemas.microsoft.com/office/powerpoint/2010/main" val="2026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E755-106C-4E2D-942F-9BD0F6D1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SDTM Timing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C97F-0905-4CD6-BBCD-B8FC2D15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SDTM Timing Variables (start/end dates) are coded using ISO 8601, which is a character based standard, rather than numerical.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https://en.wikipedia.org/wiki/ISO_8601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YYYY-MM-DD-HH:MM:SS:SSS</a:t>
            </a:r>
          </a:p>
          <a:p>
            <a:pPr marL="0" indent="0">
              <a:buNone/>
            </a:pPr>
            <a:r>
              <a:rPr lang="en-US" dirty="0"/>
              <a:t>Usually local time, but may be expressed in GMT (UTC)</a:t>
            </a:r>
          </a:p>
          <a:p>
            <a:pPr marL="0" indent="0">
              <a:buNone/>
            </a:pPr>
            <a:r>
              <a:rPr lang="en-US" dirty="0"/>
              <a:t>Calculating durations from start/stop dates can be challenging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317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FDA Submission Infrastructure</vt:lpstr>
      <vt:lpstr>ECTD</vt:lpstr>
      <vt:lpstr>ECTD File Structure</vt:lpstr>
      <vt:lpstr>Study Data Resources</vt:lpstr>
      <vt:lpstr>CDISC Data Sets</vt:lpstr>
      <vt:lpstr>SDTM Variable Classification</vt:lpstr>
      <vt:lpstr>SDTM Timing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Schuette, Paul</dc:creator>
  <cp:lastModifiedBy>Schuette, Paul</cp:lastModifiedBy>
  <cp:revision>5</cp:revision>
  <dcterms:created xsi:type="dcterms:W3CDTF">2020-12-02T20:10:25Z</dcterms:created>
  <dcterms:modified xsi:type="dcterms:W3CDTF">2020-12-04T19:02:36Z</dcterms:modified>
</cp:coreProperties>
</file>