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theme/theme1.xml" ContentType="application/vnd.openxmlformats-officedocument.theme+xml"/>
  <Override PartName="/ppt/media/image16.jpeg" ContentType="image/jpeg"/>
  <Override PartName="/ppt/media/image15.jpeg" ContentType="image/jpeg"/>
  <Override PartName="/ppt/media/image9.png" ContentType="image/png"/>
  <Override PartName="/ppt/media/image2.png" ContentType="image/png"/>
  <Override PartName="/ppt/media/image4.png" ContentType="image/png"/>
  <Override PartName="/ppt/media/image8.png" ContentType="image/png"/>
  <Override PartName="/ppt/media/image1.png" ContentType="image/png"/>
  <Override PartName="/ppt/media/image14.png" ContentType="image/png"/>
  <Override PartName="/ppt/media/image13.png" ContentType="image/png"/>
  <Override PartName="/ppt/media/image12.png" ContentType="image/png"/>
  <Override PartName="/ppt/media/image7.jpeg" ContentType="image/jpeg"/>
  <Override PartName="/ppt/media/image21.png" ContentType="image/png"/>
  <Override PartName="/ppt/media/image18.png" ContentType="image/png"/>
  <Override PartName="/ppt/media/image20.png" ContentType="image/png"/>
  <Override PartName="/ppt/media/image19.png" ContentType="image/png"/>
  <Override PartName="/ppt/media/image17.png" ContentType="image/png"/>
  <Override PartName="/ppt/media/image5.jpeg" ContentType="image/jpeg"/>
  <Override PartName="/ppt/media/image3.jpeg" ContentType="image/jpeg"/>
  <Override PartName="/ppt/media/image11.png" ContentType="image/png"/>
  <Override PartName="/ppt/media/image6.jpeg" ContentType="image/jpeg"/>
  <Override PartName="/ppt/media/image10.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_rels/.rels" ContentType="application/vnd.openxmlformats-package.relationshi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8288000" cy="10287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pt-BR" sz="4400" spc="-1" strike="noStrike">
              <a:latin typeface="Arial"/>
            </a:endParaRPr>
          </a:p>
        </p:txBody>
      </p:sp>
      <p:sp>
        <p:nvSpPr>
          <p:cNvPr id="24" name="PlaceHolder 2"/>
          <p:cNvSpPr>
            <a:spLocks noGrp="1"/>
          </p:cNvSpPr>
          <p:nvPr>
            <p:ph type="body"/>
          </p:nvPr>
        </p:nvSpPr>
        <p:spPr>
          <a:xfrm>
            <a:off x="914400" y="2406960"/>
            <a:ext cx="16458840" cy="2845440"/>
          </a:xfrm>
          <a:prstGeom prst="rect">
            <a:avLst/>
          </a:prstGeom>
        </p:spPr>
        <p:txBody>
          <a:bodyPr lIns="0" rIns="0" tIns="0" bIns="0">
            <a:normAutofit/>
          </a:bodyPr>
          <a:p>
            <a:endParaRPr b="0" lang="pt-BR" sz="3200" spc="-1" strike="noStrike">
              <a:latin typeface="Arial"/>
            </a:endParaRPr>
          </a:p>
        </p:txBody>
      </p:sp>
      <p:sp>
        <p:nvSpPr>
          <p:cNvPr id="25" name="PlaceHolder 3"/>
          <p:cNvSpPr>
            <a:spLocks noGrp="1"/>
          </p:cNvSpPr>
          <p:nvPr>
            <p:ph type="body"/>
          </p:nvPr>
        </p:nvSpPr>
        <p:spPr>
          <a:xfrm>
            <a:off x="914400" y="5523120"/>
            <a:ext cx="16458840" cy="2845440"/>
          </a:xfrm>
          <a:prstGeom prst="rect">
            <a:avLst/>
          </a:prstGeom>
        </p:spPr>
        <p:txBody>
          <a:bodyPr lIns="0" rIns="0" tIns="0" bIns="0">
            <a:normAutofit/>
          </a:bodyPr>
          <a:p>
            <a:endParaRPr b="0" lang="pt-B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pt-BR" sz="4400" spc="-1" strike="noStrike">
              <a:latin typeface="Arial"/>
            </a:endParaRPr>
          </a:p>
        </p:txBody>
      </p:sp>
      <p:sp>
        <p:nvSpPr>
          <p:cNvPr id="27" name="PlaceHolder 2"/>
          <p:cNvSpPr>
            <a:spLocks noGrp="1"/>
          </p:cNvSpPr>
          <p:nvPr>
            <p:ph type="body"/>
          </p:nvPr>
        </p:nvSpPr>
        <p:spPr>
          <a:xfrm>
            <a:off x="914400" y="2406960"/>
            <a:ext cx="8031600" cy="2845440"/>
          </a:xfrm>
          <a:prstGeom prst="rect">
            <a:avLst/>
          </a:prstGeom>
        </p:spPr>
        <p:txBody>
          <a:bodyPr lIns="0" rIns="0" tIns="0" bIns="0">
            <a:normAutofit/>
          </a:bodyPr>
          <a:p>
            <a:endParaRPr b="0" lang="pt-BR" sz="3200" spc="-1" strike="noStrike">
              <a:latin typeface="Arial"/>
            </a:endParaRPr>
          </a:p>
        </p:txBody>
      </p:sp>
      <p:sp>
        <p:nvSpPr>
          <p:cNvPr id="28" name="PlaceHolder 3"/>
          <p:cNvSpPr>
            <a:spLocks noGrp="1"/>
          </p:cNvSpPr>
          <p:nvPr>
            <p:ph type="body"/>
          </p:nvPr>
        </p:nvSpPr>
        <p:spPr>
          <a:xfrm>
            <a:off x="9348120" y="2406960"/>
            <a:ext cx="8031600" cy="2845440"/>
          </a:xfrm>
          <a:prstGeom prst="rect">
            <a:avLst/>
          </a:prstGeom>
        </p:spPr>
        <p:txBody>
          <a:bodyPr lIns="0" rIns="0" tIns="0" bIns="0">
            <a:normAutofit/>
          </a:bodyPr>
          <a:p>
            <a:endParaRPr b="0" lang="pt-BR" sz="3200" spc="-1" strike="noStrike">
              <a:latin typeface="Arial"/>
            </a:endParaRPr>
          </a:p>
        </p:txBody>
      </p:sp>
      <p:sp>
        <p:nvSpPr>
          <p:cNvPr id="29" name="PlaceHolder 4"/>
          <p:cNvSpPr>
            <a:spLocks noGrp="1"/>
          </p:cNvSpPr>
          <p:nvPr>
            <p:ph type="body"/>
          </p:nvPr>
        </p:nvSpPr>
        <p:spPr>
          <a:xfrm>
            <a:off x="914400" y="5523120"/>
            <a:ext cx="8031600" cy="2845440"/>
          </a:xfrm>
          <a:prstGeom prst="rect">
            <a:avLst/>
          </a:prstGeom>
        </p:spPr>
        <p:txBody>
          <a:bodyPr lIns="0" rIns="0" tIns="0" bIns="0">
            <a:normAutofit/>
          </a:bodyPr>
          <a:p>
            <a:endParaRPr b="0" lang="pt-BR" sz="3200" spc="-1" strike="noStrike">
              <a:latin typeface="Arial"/>
            </a:endParaRPr>
          </a:p>
        </p:txBody>
      </p:sp>
      <p:sp>
        <p:nvSpPr>
          <p:cNvPr id="30" name="PlaceHolder 5"/>
          <p:cNvSpPr>
            <a:spLocks noGrp="1"/>
          </p:cNvSpPr>
          <p:nvPr>
            <p:ph type="body"/>
          </p:nvPr>
        </p:nvSpPr>
        <p:spPr>
          <a:xfrm>
            <a:off x="9348120" y="5523120"/>
            <a:ext cx="8031600" cy="2845440"/>
          </a:xfrm>
          <a:prstGeom prst="rect">
            <a:avLst/>
          </a:prstGeom>
        </p:spPr>
        <p:txBody>
          <a:bodyPr lIns="0" rIns="0" tIns="0" bIns="0">
            <a:normAutofit/>
          </a:bodyPr>
          <a:p>
            <a:endParaRPr b="0" lang="pt-B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pt-BR" sz="4400" spc="-1" strike="noStrike">
              <a:latin typeface="Arial"/>
            </a:endParaRPr>
          </a:p>
        </p:txBody>
      </p:sp>
      <p:sp>
        <p:nvSpPr>
          <p:cNvPr id="32" name="PlaceHolder 2"/>
          <p:cNvSpPr>
            <a:spLocks noGrp="1"/>
          </p:cNvSpPr>
          <p:nvPr>
            <p:ph type="body"/>
          </p:nvPr>
        </p:nvSpPr>
        <p:spPr>
          <a:xfrm>
            <a:off x="914400" y="2406960"/>
            <a:ext cx="5299560" cy="2845440"/>
          </a:xfrm>
          <a:prstGeom prst="rect">
            <a:avLst/>
          </a:prstGeom>
        </p:spPr>
        <p:txBody>
          <a:bodyPr lIns="0" rIns="0" tIns="0" bIns="0">
            <a:normAutofit/>
          </a:bodyPr>
          <a:p>
            <a:endParaRPr b="0" lang="pt-BR" sz="3200" spc="-1" strike="noStrike">
              <a:latin typeface="Arial"/>
            </a:endParaRPr>
          </a:p>
        </p:txBody>
      </p:sp>
      <p:sp>
        <p:nvSpPr>
          <p:cNvPr id="33" name="PlaceHolder 3"/>
          <p:cNvSpPr>
            <a:spLocks noGrp="1"/>
          </p:cNvSpPr>
          <p:nvPr>
            <p:ph type="body"/>
          </p:nvPr>
        </p:nvSpPr>
        <p:spPr>
          <a:xfrm>
            <a:off x="6479280" y="2406960"/>
            <a:ext cx="5299560" cy="2845440"/>
          </a:xfrm>
          <a:prstGeom prst="rect">
            <a:avLst/>
          </a:prstGeom>
        </p:spPr>
        <p:txBody>
          <a:bodyPr lIns="0" rIns="0" tIns="0" bIns="0">
            <a:normAutofit/>
          </a:bodyPr>
          <a:p>
            <a:endParaRPr b="0" lang="pt-BR" sz="3200" spc="-1" strike="noStrike">
              <a:latin typeface="Arial"/>
            </a:endParaRPr>
          </a:p>
        </p:txBody>
      </p:sp>
      <p:sp>
        <p:nvSpPr>
          <p:cNvPr id="34" name="PlaceHolder 4"/>
          <p:cNvSpPr>
            <a:spLocks noGrp="1"/>
          </p:cNvSpPr>
          <p:nvPr>
            <p:ph type="body"/>
          </p:nvPr>
        </p:nvSpPr>
        <p:spPr>
          <a:xfrm>
            <a:off x="12044160" y="2406960"/>
            <a:ext cx="5299560" cy="2845440"/>
          </a:xfrm>
          <a:prstGeom prst="rect">
            <a:avLst/>
          </a:prstGeom>
        </p:spPr>
        <p:txBody>
          <a:bodyPr lIns="0" rIns="0" tIns="0" bIns="0">
            <a:normAutofit/>
          </a:bodyPr>
          <a:p>
            <a:endParaRPr b="0" lang="pt-BR" sz="3200" spc="-1" strike="noStrike">
              <a:latin typeface="Arial"/>
            </a:endParaRPr>
          </a:p>
        </p:txBody>
      </p:sp>
      <p:sp>
        <p:nvSpPr>
          <p:cNvPr id="35" name="PlaceHolder 5"/>
          <p:cNvSpPr>
            <a:spLocks noGrp="1"/>
          </p:cNvSpPr>
          <p:nvPr>
            <p:ph type="body"/>
          </p:nvPr>
        </p:nvSpPr>
        <p:spPr>
          <a:xfrm>
            <a:off x="914400" y="5523120"/>
            <a:ext cx="5299560" cy="2845440"/>
          </a:xfrm>
          <a:prstGeom prst="rect">
            <a:avLst/>
          </a:prstGeom>
        </p:spPr>
        <p:txBody>
          <a:bodyPr lIns="0" rIns="0" tIns="0" bIns="0">
            <a:normAutofit/>
          </a:bodyPr>
          <a:p>
            <a:endParaRPr b="0" lang="pt-BR" sz="3200" spc="-1" strike="noStrike">
              <a:latin typeface="Arial"/>
            </a:endParaRPr>
          </a:p>
        </p:txBody>
      </p:sp>
      <p:sp>
        <p:nvSpPr>
          <p:cNvPr id="36" name="PlaceHolder 6"/>
          <p:cNvSpPr>
            <a:spLocks noGrp="1"/>
          </p:cNvSpPr>
          <p:nvPr>
            <p:ph type="body"/>
          </p:nvPr>
        </p:nvSpPr>
        <p:spPr>
          <a:xfrm>
            <a:off x="6479280" y="5523120"/>
            <a:ext cx="5299560" cy="2845440"/>
          </a:xfrm>
          <a:prstGeom prst="rect">
            <a:avLst/>
          </a:prstGeom>
        </p:spPr>
        <p:txBody>
          <a:bodyPr lIns="0" rIns="0" tIns="0" bIns="0">
            <a:normAutofit/>
          </a:bodyPr>
          <a:p>
            <a:endParaRPr b="0" lang="pt-BR" sz="3200" spc="-1" strike="noStrike">
              <a:latin typeface="Arial"/>
            </a:endParaRPr>
          </a:p>
        </p:txBody>
      </p:sp>
      <p:sp>
        <p:nvSpPr>
          <p:cNvPr id="37" name="PlaceHolder 7"/>
          <p:cNvSpPr>
            <a:spLocks noGrp="1"/>
          </p:cNvSpPr>
          <p:nvPr>
            <p:ph type="body"/>
          </p:nvPr>
        </p:nvSpPr>
        <p:spPr>
          <a:xfrm>
            <a:off x="12044160" y="5523120"/>
            <a:ext cx="5299560" cy="2845440"/>
          </a:xfrm>
          <a:prstGeom prst="rect">
            <a:avLst/>
          </a:prstGeom>
        </p:spPr>
        <p:txBody>
          <a:bodyPr lIns="0" rIns="0" tIns="0" bIns="0">
            <a:normAutofit/>
          </a:bodyPr>
          <a:p>
            <a:endParaRPr b="0" lang="pt-B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pt-BR" sz="4400" spc="-1" strike="noStrike">
              <a:latin typeface="Arial"/>
            </a:endParaRPr>
          </a:p>
        </p:txBody>
      </p:sp>
      <p:sp>
        <p:nvSpPr>
          <p:cNvPr id="3" name="PlaceHolder 2"/>
          <p:cNvSpPr>
            <a:spLocks noGrp="1"/>
          </p:cNvSpPr>
          <p:nvPr>
            <p:ph type="subTitle"/>
          </p:nvPr>
        </p:nvSpPr>
        <p:spPr>
          <a:xfrm>
            <a:off x="914400" y="2406960"/>
            <a:ext cx="16458840" cy="596592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pt-BR" sz="4400" spc="-1" strike="noStrike">
              <a:latin typeface="Arial"/>
            </a:endParaRPr>
          </a:p>
        </p:txBody>
      </p:sp>
      <p:sp>
        <p:nvSpPr>
          <p:cNvPr id="5" name="PlaceHolder 2"/>
          <p:cNvSpPr>
            <a:spLocks noGrp="1"/>
          </p:cNvSpPr>
          <p:nvPr>
            <p:ph type="body"/>
          </p:nvPr>
        </p:nvSpPr>
        <p:spPr>
          <a:xfrm>
            <a:off x="914400" y="2406960"/>
            <a:ext cx="16458840" cy="5965920"/>
          </a:xfrm>
          <a:prstGeom prst="rect">
            <a:avLst/>
          </a:prstGeom>
        </p:spPr>
        <p:txBody>
          <a:bodyPr lIns="0" rIns="0" tIns="0" bIns="0">
            <a:normAutofit/>
          </a:bodyPr>
          <a:p>
            <a:endParaRPr b="0" lang="pt-B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pt-BR" sz="4400" spc="-1" strike="noStrike">
              <a:latin typeface="Arial"/>
            </a:endParaRPr>
          </a:p>
        </p:txBody>
      </p:sp>
      <p:sp>
        <p:nvSpPr>
          <p:cNvPr id="7" name="PlaceHolder 2"/>
          <p:cNvSpPr>
            <a:spLocks noGrp="1"/>
          </p:cNvSpPr>
          <p:nvPr>
            <p:ph type="body"/>
          </p:nvPr>
        </p:nvSpPr>
        <p:spPr>
          <a:xfrm>
            <a:off x="914400" y="2406960"/>
            <a:ext cx="8031600" cy="5965920"/>
          </a:xfrm>
          <a:prstGeom prst="rect">
            <a:avLst/>
          </a:prstGeom>
        </p:spPr>
        <p:txBody>
          <a:bodyPr lIns="0" rIns="0" tIns="0" bIns="0">
            <a:normAutofit/>
          </a:bodyPr>
          <a:p>
            <a:endParaRPr b="0" lang="pt-BR" sz="3200" spc="-1" strike="noStrike">
              <a:latin typeface="Arial"/>
            </a:endParaRPr>
          </a:p>
        </p:txBody>
      </p:sp>
      <p:sp>
        <p:nvSpPr>
          <p:cNvPr id="8" name="PlaceHolder 3"/>
          <p:cNvSpPr>
            <a:spLocks noGrp="1"/>
          </p:cNvSpPr>
          <p:nvPr>
            <p:ph type="body"/>
          </p:nvPr>
        </p:nvSpPr>
        <p:spPr>
          <a:xfrm>
            <a:off x="9348120" y="2406960"/>
            <a:ext cx="8031600" cy="5965920"/>
          </a:xfrm>
          <a:prstGeom prst="rect">
            <a:avLst/>
          </a:prstGeom>
        </p:spPr>
        <p:txBody>
          <a:bodyPr lIns="0" rIns="0" tIns="0" bIns="0">
            <a:normAutofit/>
          </a:bodyPr>
          <a:p>
            <a:endParaRPr b="0" lang="pt-B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pt-B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914400" y="410400"/>
            <a:ext cx="16458840" cy="796284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pt-BR" sz="4400" spc="-1" strike="noStrike">
              <a:latin typeface="Arial"/>
            </a:endParaRPr>
          </a:p>
        </p:txBody>
      </p:sp>
      <p:sp>
        <p:nvSpPr>
          <p:cNvPr id="12" name="PlaceHolder 2"/>
          <p:cNvSpPr>
            <a:spLocks noGrp="1"/>
          </p:cNvSpPr>
          <p:nvPr>
            <p:ph type="body"/>
          </p:nvPr>
        </p:nvSpPr>
        <p:spPr>
          <a:xfrm>
            <a:off x="914400" y="2406960"/>
            <a:ext cx="8031600" cy="2845440"/>
          </a:xfrm>
          <a:prstGeom prst="rect">
            <a:avLst/>
          </a:prstGeom>
        </p:spPr>
        <p:txBody>
          <a:bodyPr lIns="0" rIns="0" tIns="0" bIns="0">
            <a:normAutofit/>
          </a:bodyPr>
          <a:p>
            <a:endParaRPr b="0" lang="pt-BR" sz="3200" spc="-1" strike="noStrike">
              <a:latin typeface="Arial"/>
            </a:endParaRPr>
          </a:p>
        </p:txBody>
      </p:sp>
      <p:sp>
        <p:nvSpPr>
          <p:cNvPr id="13" name="PlaceHolder 3"/>
          <p:cNvSpPr>
            <a:spLocks noGrp="1"/>
          </p:cNvSpPr>
          <p:nvPr>
            <p:ph type="body"/>
          </p:nvPr>
        </p:nvSpPr>
        <p:spPr>
          <a:xfrm>
            <a:off x="9348120" y="2406960"/>
            <a:ext cx="8031600" cy="5965920"/>
          </a:xfrm>
          <a:prstGeom prst="rect">
            <a:avLst/>
          </a:prstGeom>
        </p:spPr>
        <p:txBody>
          <a:bodyPr lIns="0" rIns="0" tIns="0" bIns="0">
            <a:normAutofit/>
          </a:bodyPr>
          <a:p>
            <a:endParaRPr b="0" lang="pt-BR" sz="3200" spc="-1" strike="noStrike">
              <a:latin typeface="Arial"/>
            </a:endParaRPr>
          </a:p>
        </p:txBody>
      </p:sp>
      <p:sp>
        <p:nvSpPr>
          <p:cNvPr id="14" name="PlaceHolder 4"/>
          <p:cNvSpPr>
            <a:spLocks noGrp="1"/>
          </p:cNvSpPr>
          <p:nvPr>
            <p:ph type="body"/>
          </p:nvPr>
        </p:nvSpPr>
        <p:spPr>
          <a:xfrm>
            <a:off x="914400" y="5523120"/>
            <a:ext cx="8031600" cy="2845440"/>
          </a:xfrm>
          <a:prstGeom prst="rect">
            <a:avLst/>
          </a:prstGeom>
        </p:spPr>
        <p:txBody>
          <a:bodyPr lIns="0" rIns="0" tIns="0" bIns="0">
            <a:normAutofit/>
          </a:bodyPr>
          <a:p>
            <a:endParaRPr b="0" lang="pt-B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pt-BR" sz="4400" spc="-1" strike="noStrike">
              <a:latin typeface="Arial"/>
            </a:endParaRPr>
          </a:p>
        </p:txBody>
      </p:sp>
      <p:sp>
        <p:nvSpPr>
          <p:cNvPr id="16" name="PlaceHolder 2"/>
          <p:cNvSpPr>
            <a:spLocks noGrp="1"/>
          </p:cNvSpPr>
          <p:nvPr>
            <p:ph type="body"/>
          </p:nvPr>
        </p:nvSpPr>
        <p:spPr>
          <a:xfrm>
            <a:off x="914400" y="2406960"/>
            <a:ext cx="8031600" cy="5965920"/>
          </a:xfrm>
          <a:prstGeom prst="rect">
            <a:avLst/>
          </a:prstGeom>
        </p:spPr>
        <p:txBody>
          <a:bodyPr lIns="0" rIns="0" tIns="0" bIns="0">
            <a:normAutofit/>
          </a:bodyPr>
          <a:p>
            <a:endParaRPr b="0" lang="pt-BR" sz="3200" spc="-1" strike="noStrike">
              <a:latin typeface="Arial"/>
            </a:endParaRPr>
          </a:p>
        </p:txBody>
      </p:sp>
      <p:sp>
        <p:nvSpPr>
          <p:cNvPr id="17" name="PlaceHolder 3"/>
          <p:cNvSpPr>
            <a:spLocks noGrp="1"/>
          </p:cNvSpPr>
          <p:nvPr>
            <p:ph type="body"/>
          </p:nvPr>
        </p:nvSpPr>
        <p:spPr>
          <a:xfrm>
            <a:off x="9348120" y="2406960"/>
            <a:ext cx="8031600" cy="2845440"/>
          </a:xfrm>
          <a:prstGeom prst="rect">
            <a:avLst/>
          </a:prstGeom>
        </p:spPr>
        <p:txBody>
          <a:bodyPr lIns="0" rIns="0" tIns="0" bIns="0">
            <a:normAutofit/>
          </a:bodyPr>
          <a:p>
            <a:endParaRPr b="0" lang="pt-BR" sz="3200" spc="-1" strike="noStrike">
              <a:latin typeface="Arial"/>
            </a:endParaRPr>
          </a:p>
        </p:txBody>
      </p:sp>
      <p:sp>
        <p:nvSpPr>
          <p:cNvPr id="18" name="PlaceHolder 4"/>
          <p:cNvSpPr>
            <a:spLocks noGrp="1"/>
          </p:cNvSpPr>
          <p:nvPr>
            <p:ph type="body"/>
          </p:nvPr>
        </p:nvSpPr>
        <p:spPr>
          <a:xfrm>
            <a:off x="9348120" y="5523120"/>
            <a:ext cx="8031600" cy="2845440"/>
          </a:xfrm>
          <a:prstGeom prst="rect">
            <a:avLst/>
          </a:prstGeom>
        </p:spPr>
        <p:txBody>
          <a:bodyPr lIns="0" rIns="0" tIns="0" bIns="0">
            <a:normAutofit/>
          </a:bodyPr>
          <a:p>
            <a:endParaRPr b="0" lang="pt-B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pt-BR" sz="4400" spc="-1" strike="noStrike">
              <a:latin typeface="Arial"/>
            </a:endParaRPr>
          </a:p>
        </p:txBody>
      </p:sp>
      <p:sp>
        <p:nvSpPr>
          <p:cNvPr id="20" name="PlaceHolder 2"/>
          <p:cNvSpPr>
            <a:spLocks noGrp="1"/>
          </p:cNvSpPr>
          <p:nvPr>
            <p:ph type="body"/>
          </p:nvPr>
        </p:nvSpPr>
        <p:spPr>
          <a:xfrm>
            <a:off x="914400" y="2406960"/>
            <a:ext cx="8031600" cy="2845440"/>
          </a:xfrm>
          <a:prstGeom prst="rect">
            <a:avLst/>
          </a:prstGeom>
        </p:spPr>
        <p:txBody>
          <a:bodyPr lIns="0" rIns="0" tIns="0" bIns="0">
            <a:normAutofit/>
          </a:bodyPr>
          <a:p>
            <a:endParaRPr b="0" lang="pt-BR" sz="3200" spc="-1" strike="noStrike">
              <a:latin typeface="Arial"/>
            </a:endParaRPr>
          </a:p>
        </p:txBody>
      </p:sp>
      <p:sp>
        <p:nvSpPr>
          <p:cNvPr id="21" name="PlaceHolder 3"/>
          <p:cNvSpPr>
            <a:spLocks noGrp="1"/>
          </p:cNvSpPr>
          <p:nvPr>
            <p:ph type="body"/>
          </p:nvPr>
        </p:nvSpPr>
        <p:spPr>
          <a:xfrm>
            <a:off x="9348120" y="2406960"/>
            <a:ext cx="8031600" cy="2845440"/>
          </a:xfrm>
          <a:prstGeom prst="rect">
            <a:avLst/>
          </a:prstGeom>
        </p:spPr>
        <p:txBody>
          <a:bodyPr lIns="0" rIns="0" tIns="0" bIns="0">
            <a:normAutofit/>
          </a:bodyPr>
          <a:p>
            <a:endParaRPr b="0" lang="pt-BR" sz="3200" spc="-1" strike="noStrike">
              <a:latin typeface="Arial"/>
            </a:endParaRPr>
          </a:p>
        </p:txBody>
      </p:sp>
      <p:sp>
        <p:nvSpPr>
          <p:cNvPr id="22" name="PlaceHolder 4"/>
          <p:cNvSpPr>
            <a:spLocks noGrp="1"/>
          </p:cNvSpPr>
          <p:nvPr>
            <p:ph type="body"/>
          </p:nvPr>
        </p:nvSpPr>
        <p:spPr>
          <a:xfrm>
            <a:off x="914400" y="5523120"/>
            <a:ext cx="16458840" cy="2845440"/>
          </a:xfrm>
          <a:prstGeom prst="rect">
            <a:avLst/>
          </a:prstGeom>
        </p:spPr>
        <p:txBody>
          <a:bodyPr lIns="0" rIns="0" tIns="0" bIns="0">
            <a:normAutofit/>
          </a:bodyPr>
          <a:p>
            <a:endParaRPr b="0" lang="pt-B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r>
              <a:rPr b="0" lang="pt-BR" sz="4400" spc="-1" strike="noStrike">
                <a:latin typeface="Arial"/>
              </a:rPr>
              <a:t>Clique para editar o formato do texto do título</a:t>
            </a:r>
            <a:endParaRPr b="0" lang="pt-BR" sz="4400" spc="-1" strike="noStrike">
              <a:latin typeface="Arial"/>
            </a:endParaRPr>
          </a:p>
        </p:txBody>
      </p:sp>
      <p:sp>
        <p:nvSpPr>
          <p:cNvPr id="1" name="PlaceHolder 2"/>
          <p:cNvSpPr>
            <a:spLocks noGrp="1"/>
          </p:cNvSpPr>
          <p:nvPr>
            <p:ph type="body"/>
          </p:nvPr>
        </p:nvSpPr>
        <p:spPr>
          <a:xfrm>
            <a:off x="914400" y="2406960"/>
            <a:ext cx="16458840" cy="5965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jpeg"/><Relationship Id="rId3" Type="http://schemas.openxmlformats.org/officeDocument/2006/relationships/image" Target="../media/image16.jpeg"/><Relationship Id="rId4"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hyperlink" Target="https://drive.google.com/file/d/1ahpZrkvcF16NvHbeAgYfnDaQFD0TnTRh/view?usp=sharing" TargetMode="External"/><Relationship Id="rId3" Type="http://schemas.openxmlformats.org/officeDocument/2006/relationships/hyperlink" Target="https://drive.google.com/file/d/15PKT4TvN7Hk1cmp57b5a4v7lzZJUJjm_/view?usp=sharing" TargetMode="External"/><Relationship Id="rId4"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hyperlink" Target="https://github.com/RCristiano/eleflow" TargetMode="External"/><Relationship Id="rId3"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image" Target="../media/image7.jpeg"/><Relationship Id="rId5"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38" name="Google Shape;84;p1" descr=""/>
          <p:cNvPicPr/>
          <p:nvPr/>
        </p:nvPicPr>
        <p:blipFill>
          <a:blip r:embed="rId1"/>
          <a:stretch/>
        </p:blipFill>
        <p:spPr>
          <a:xfrm>
            <a:off x="0" y="0"/>
            <a:ext cx="18287280" cy="10286280"/>
          </a:xfrm>
          <a:prstGeom prst="rect">
            <a:avLst/>
          </a:prstGeom>
          <a:ln w="0">
            <a:noFill/>
          </a:ln>
        </p:spPr>
      </p:pic>
      <p:sp>
        <p:nvSpPr>
          <p:cNvPr id="39" name="Google Shape;85;p1"/>
          <p:cNvSpPr/>
          <p:nvPr/>
        </p:nvSpPr>
        <p:spPr>
          <a:xfrm>
            <a:off x="1028880" y="1028880"/>
            <a:ext cx="9425160" cy="3510360"/>
          </a:xfrm>
          <a:prstGeom prst="rect">
            <a:avLst/>
          </a:prstGeom>
          <a:noFill/>
          <a:ln w="0">
            <a:noFill/>
          </a:ln>
        </p:spPr>
        <p:style>
          <a:lnRef idx="0"/>
          <a:fillRef idx="0"/>
          <a:effectRef idx="0"/>
          <a:fontRef idx="minor"/>
        </p:style>
        <p:txBody>
          <a:bodyPr lIns="0" rIns="0" tIns="0" bIns="0">
            <a:spAutoFit/>
          </a:bodyPr>
          <a:p>
            <a:pPr>
              <a:lnSpc>
                <a:spcPct val="120000"/>
              </a:lnSpc>
              <a:tabLst>
                <a:tab algn="l" pos="0"/>
              </a:tabLst>
            </a:pPr>
            <a:r>
              <a:rPr b="0" lang="pt-BR" sz="9600" spc="-1" strike="noStrike">
                <a:solidFill>
                  <a:srgbClr val="fafafa"/>
                </a:solidFill>
                <a:latin typeface="Montserrat ExtraBold"/>
                <a:ea typeface="Montserrat ExtraBold"/>
              </a:rPr>
              <a:t>Engenharia de Dados</a:t>
            </a:r>
            <a:endParaRPr b="0" lang="pt-BR" sz="9600" spc="-1" strike="noStrike">
              <a:latin typeface="Arial"/>
            </a:endParaRPr>
          </a:p>
        </p:txBody>
      </p:sp>
      <p:sp>
        <p:nvSpPr>
          <p:cNvPr id="40" name="Google Shape;86;p1"/>
          <p:cNvSpPr/>
          <p:nvPr/>
        </p:nvSpPr>
        <p:spPr>
          <a:xfrm>
            <a:off x="1028880" y="8776080"/>
            <a:ext cx="7017120" cy="592560"/>
          </a:xfrm>
          <a:prstGeom prst="rect">
            <a:avLst/>
          </a:prstGeom>
          <a:noFill/>
          <a:ln w="0">
            <a:noFill/>
          </a:ln>
        </p:spPr>
        <p:style>
          <a:lnRef idx="0"/>
          <a:fillRef idx="0"/>
          <a:effectRef idx="0"/>
          <a:fontRef idx="minor"/>
        </p:style>
        <p:txBody>
          <a:bodyPr lIns="0" rIns="0" tIns="0" bIns="0">
            <a:spAutoFit/>
          </a:bodyPr>
          <a:p>
            <a:pPr>
              <a:lnSpc>
                <a:spcPct val="139000"/>
              </a:lnSpc>
              <a:tabLst>
                <a:tab algn="l" pos="0"/>
              </a:tabLst>
            </a:pPr>
            <a:r>
              <a:rPr b="0" lang="pt-BR" sz="2800" spc="-1" strike="noStrike">
                <a:solidFill>
                  <a:srgbClr val="fafafa"/>
                </a:solidFill>
                <a:latin typeface="Montserrat"/>
                <a:ea typeface="Montserrat"/>
              </a:rPr>
              <a:t>Teste para o processo seletivo</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72" name="Google Shape;154;p11" descr=""/>
          <p:cNvPicPr/>
          <p:nvPr/>
        </p:nvPicPr>
        <p:blipFill>
          <a:blip r:embed="rId1"/>
          <a:stretch/>
        </p:blipFill>
        <p:spPr>
          <a:xfrm>
            <a:off x="0" y="0"/>
            <a:ext cx="18287280" cy="10286280"/>
          </a:xfrm>
          <a:prstGeom prst="rect">
            <a:avLst/>
          </a:prstGeom>
          <a:ln w="0">
            <a:noFill/>
          </a:ln>
        </p:spPr>
      </p:pic>
      <p:pic>
        <p:nvPicPr>
          <p:cNvPr id="73" name="Google Shape;155;p11" descr=""/>
          <p:cNvPicPr/>
          <p:nvPr/>
        </p:nvPicPr>
        <p:blipFill>
          <a:blip r:embed="rId2"/>
          <a:srcRect l="9792" t="0" r="0" b="64100"/>
          <a:stretch/>
        </p:blipFill>
        <p:spPr>
          <a:xfrm>
            <a:off x="0" y="-40680"/>
            <a:ext cx="18287280" cy="4800240"/>
          </a:xfrm>
          <a:prstGeom prst="rect">
            <a:avLst/>
          </a:prstGeom>
          <a:ln w="0">
            <a:noFill/>
          </a:ln>
        </p:spPr>
      </p:pic>
      <p:grpSp>
        <p:nvGrpSpPr>
          <p:cNvPr id="74" name="Google Shape;156;p11"/>
          <p:cNvGrpSpPr/>
          <p:nvPr/>
        </p:nvGrpSpPr>
        <p:grpSpPr>
          <a:xfrm>
            <a:off x="1028880" y="6069240"/>
            <a:ext cx="10450080" cy="3073680"/>
            <a:chOff x="1028880" y="6069240"/>
            <a:chExt cx="10450080" cy="3073680"/>
          </a:xfrm>
        </p:grpSpPr>
        <p:sp>
          <p:nvSpPr>
            <p:cNvPr id="75" name="Google Shape;157;p11"/>
            <p:cNvSpPr/>
            <p:nvPr/>
          </p:nvSpPr>
          <p:spPr>
            <a:xfrm>
              <a:off x="1028880" y="6069240"/>
              <a:ext cx="10450080" cy="1023840"/>
            </a:xfrm>
            <a:prstGeom prst="rect">
              <a:avLst/>
            </a:prstGeom>
            <a:noFill/>
            <a:ln w="0">
              <a:noFill/>
            </a:ln>
          </p:spPr>
          <p:style>
            <a:lnRef idx="0"/>
            <a:fillRef idx="0"/>
            <a:effectRef idx="0"/>
            <a:fontRef idx="minor"/>
          </p:style>
          <p:txBody>
            <a:bodyPr lIns="0" rIns="0" tIns="0" bIns="0">
              <a:spAutoFit/>
            </a:bodyPr>
            <a:p>
              <a:pPr>
                <a:lnSpc>
                  <a:spcPct val="120000"/>
                </a:lnSpc>
                <a:tabLst>
                  <a:tab algn="l" pos="0"/>
                </a:tabLst>
              </a:pPr>
              <a:r>
                <a:rPr b="1" lang="en-US" sz="5600" spc="-1" strike="noStrike">
                  <a:solidFill>
                    <a:srgbClr val="818285"/>
                  </a:solidFill>
                  <a:latin typeface="Montserrat"/>
                  <a:ea typeface="Montserrat"/>
                </a:rPr>
                <a:t>DESAFIO</a:t>
              </a:r>
              <a:endParaRPr b="0" lang="pt-BR" sz="5600" spc="-1" strike="noStrike">
                <a:latin typeface="Arial"/>
              </a:endParaRPr>
            </a:p>
          </p:txBody>
        </p:sp>
        <p:sp>
          <p:nvSpPr>
            <p:cNvPr id="76" name="Google Shape;158;p11"/>
            <p:cNvSpPr/>
            <p:nvPr/>
          </p:nvSpPr>
          <p:spPr>
            <a:xfrm>
              <a:off x="1028880" y="7266600"/>
              <a:ext cx="10450080" cy="1876320"/>
            </a:xfrm>
            <a:prstGeom prst="rect">
              <a:avLst/>
            </a:prstGeom>
            <a:noFill/>
            <a:ln w="0">
              <a:noFill/>
            </a:ln>
          </p:spPr>
          <p:style>
            <a:lnRef idx="0"/>
            <a:fillRef idx="0"/>
            <a:effectRef idx="0"/>
            <a:fontRef idx="minor"/>
          </p:style>
          <p:txBody>
            <a:bodyPr lIns="0" rIns="0" tIns="0" bIns="0">
              <a:spAutoFit/>
            </a:bodyPr>
            <a:p>
              <a:pPr>
                <a:lnSpc>
                  <a:spcPct val="140000"/>
                </a:lnSpc>
                <a:tabLst>
                  <a:tab algn="l" pos="0"/>
                </a:tabLst>
              </a:pPr>
              <a:r>
                <a:rPr b="0" lang="en-US" sz="2200" spc="-1" strike="noStrike">
                  <a:solidFill>
                    <a:srgbClr val="818285"/>
                  </a:solidFill>
                  <a:latin typeface="Montserrat"/>
                  <a:ea typeface="Montserrat"/>
                </a:rPr>
                <a:t>Utilizando as bases de dados disponibilizadas (Produção Agrícola e PIB), responda às quatro questões. O que vamos avaliar nesse desafio: resposta correta, domínio da linguagem de programação escolhida, tratamento dos dados e principalmente como chegou ao resultado final. </a:t>
              </a:r>
              <a:endParaRPr b="0" lang="pt-BR" sz="2200" spc="-1" strike="noStrike">
                <a:latin typeface="Arial"/>
              </a:endParaRPr>
            </a:p>
          </p:txBody>
        </p:sp>
      </p:grpSp>
      <p:pic>
        <p:nvPicPr>
          <p:cNvPr id="77" name="Google Shape;159;p11" descr=""/>
          <p:cNvPicPr/>
          <p:nvPr/>
        </p:nvPicPr>
        <p:blipFill>
          <a:blip r:embed="rId3"/>
          <a:srcRect l="0" t="33658" r="0" b="21274"/>
          <a:stretch/>
        </p:blipFill>
        <p:spPr>
          <a:xfrm>
            <a:off x="0" y="-40680"/>
            <a:ext cx="18287640" cy="54936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78" name="Google Shape;164;g7726ee8e14_0_9" descr=""/>
          <p:cNvPicPr/>
          <p:nvPr/>
        </p:nvPicPr>
        <p:blipFill>
          <a:blip r:embed="rId1"/>
          <a:stretch/>
        </p:blipFill>
        <p:spPr>
          <a:xfrm>
            <a:off x="0" y="0"/>
            <a:ext cx="18287280" cy="10286280"/>
          </a:xfrm>
          <a:prstGeom prst="rect">
            <a:avLst/>
          </a:prstGeom>
          <a:ln w="0">
            <a:noFill/>
          </a:ln>
        </p:spPr>
      </p:pic>
      <p:sp>
        <p:nvSpPr>
          <p:cNvPr id="79" name="Google Shape;165;g7726ee8e14_0_9"/>
          <p:cNvSpPr/>
          <p:nvPr/>
        </p:nvSpPr>
        <p:spPr>
          <a:xfrm>
            <a:off x="1028880" y="2470680"/>
            <a:ext cx="12864240" cy="957960"/>
          </a:xfrm>
          <a:prstGeom prst="rect">
            <a:avLst/>
          </a:prstGeom>
          <a:noFill/>
          <a:ln w="0">
            <a:noFill/>
          </a:ln>
        </p:spPr>
        <p:style>
          <a:lnRef idx="0"/>
          <a:fillRef idx="0"/>
          <a:effectRef idx="0"/>
          <a:fontRef idx="minor"/>
        </p:style>
        <p:txBody>
          <a:bodyPr lIns="0" rIns="0" tIns="0" bIns="0">
            <a:noAutofit/>
          </a:bodyPr>
          <a:p>
            <a:pPr marL="457200" indent="-361080">
              <a:lnSpc>
                <a:spcPct val="140000"/>
              </a:lnSpc>
              <a:buClr>
                <a:srgbClr val="818285"/>
              </a:buClr>
              <a:buFont typeface="Montserrat"/>
              <a:buChar char="●"/>
            </a:pPr>
            <a:r>
              <a:rPr b="0" lang="pt-BR" sz="2100" spc="-1" strike="noStrike">
                <a:solidFill>
                  <a:srgbClr val="818285"/>
                </a:solidFill>
                <a:latin typeface="Montserrat"/>
                <a:ea typeface="Montserrat"/>
              </a:rPr>
              <a:t>Utilize um banco de dados (SQL Express ou outro banco relacional de sua preferência) para o carregamento dos dados; </a:t>
            </a:r>
            <a:endParaRPr b="0" lang="pt-BR" sz="2100" spc="-1" strike="noStrike">
              <a:latin typeface="Arial"/>
            </a:endParaRPr>
          </a:p>
          <a:p>
            <a:pPr marL="457200" indent="-361080">
              <a:lnSpc>
                <a:spcPct val="140000"/>
              </a:lnSpc>
              <a:buClr>
                <a:srgbClr val="818285"/>
              </a:buClr>
              <a:buFont typeface="Montserrat"/>
              <a:buChar char="●"/>
            </a:pPr>
            <a:r>
              <a:rPr b="0" lang="pt-BR" sz="2100" spc="-1" strike="noStrike">
                <a:solidFill>
                  <a:srgbClr val="818285"/>
                </a:solidFill>
                <a:latin typeface="Montserrat"/>
                <a:ea typeface="Montserrat"/>
              </a:rPr>
              <a:t>Utilize Python, R, SQL ou Scala para a resolução do exercício;</a:t>
            </a:r>
            <a:endParaRPr b="0" lang="pt-BR" sz="2100" spc="-1" strike="noStrike">
              <a:latin typeface="Arial"/>
            </a:endParaRPr>
          </a:p>
          <a:p>
            <a:pPr marL="457200" indent="-361080">
              <a:lnSpc>
                <a:spcPct val="140000"/>
              </a:lnSpc>
              <a:buClr>
                <a:srgbClr val="818285"/>
              </a:buClr>
              <a:buFont typeface="Montserrat"/>
              <a:buChar char="●"/>
            </a:pPr>
            <a:r>
              <a:rPr b="0" lang="pt-BR" sz="2100" spc="-1" strike="noStrike">
                <a:solidFill>
                  <a:srgbClr val="818285"/>
                </a:solidFill>
                <a:latin typeface="Montserrat"/>
                <a:ea typeface="Montserrat"/>
              </a:rPr>
              <a:t>Fique à vontade para duplicar o próximo slide para colocar o seu script final e respostas/gráficos;</a:t>
            </a:r>
            <a:endParaRPr b="0" lang="pt-BR" sz="2100" spc="-1" strike="noStrike">
              <a:latin typeface="Arial"/>
            </a:endParaRPr>
          </a:p>
          <a:p>
            <a:pPr marL="457200" indent="-361080">
              <a:lnSpc>
                <a:spcPct val="140000"/>
              </a:lnSpc>
              <a:buClr>
                <a:srgbClr val="818285"/>
              </a:buClr>
              <a:buFont typeface="Montserrat"/>
              <a:buChar char="●"/>
            </a:pPr>
            <a:r>
              <a:rPr b="0" lang="pt-BR" sz="2100" spc="-1" strike="noStrike">
                <a:solidFill>
                  <a:srgbClr val="818285"/>
                </a:solidFill>
                <a:latin typeface="Montserrat"/>
                <a:ea typeface="Montserrat"/>
              </a:rPr>
              <a:t>A base de dados de produção agrícola (área e produção) de Maio e Junho de 2019 se encontra neste </a:t>
            </a:r>
            <a:r>
              <a:rPr b="0" lang="pt-BR" sz="2100" spc="-1" strike="noStrike" u="sng">
                <a:solidFill>
                  <a:srgbClr val="0000ff"/>
                </a:solidFill>
                <a:uFillTx/>
                <a:latin typeface="Montserrat"/>
                <a:ea typeface="Montserrat"/>
                <a:hlinkClick r:id="rId2"/>
              </a:rPr>
              <a:t>link</a:t>
            </a:r>
            <a:r>
              <a:rPr b="0" lang="pt-BR" sz="2100" spc="-1" strike="noStrike">
                <a:solidFill>
                  <a:srgbClr val="818285"/>
                </a:solidFill>
                <a:latin typeface="Montserrat"/>
                <a:ea typeface="Montserrat"/>
              </a:rPr>
              <a:t>;</a:t>
            </a:r>
            <a:endParaRPr b="0" lang="pt-BR" sz="2100" spc="-1" strike="noStrike">
              <a:latin typeface="Arial"/>
            </a:endParaRPr>
          </a:p>
          <a:p>
            <a:pPr marL="457200" indent="-361080">
              <a:lnSpc>
                <a:spcPct val="140000"/>
              </a:lnSpc>
              <a:buClr>
                <a:srgbClr val="818285"/>
              </a:buClr>
              <a:buFont typeface="Montserrat"/>
              <a:buChar char="●"/>
            </a:pPr>
            <a:r>
              <a:rPr b="0" lang="pt-BR" sz="2100" spc="-1" strike="noStrike">
                <a:solidFill>
                  <a:srgbClr val="818285"/>
                </a:solidFill>
                <a:latin typeface="Montserrat"/>
                <a:ea typeface="Montserrat"/>
              </a:rPr>
              <a:t>A base de dados do PIB do Ramo Agrícola e Agronegócio se encontra neste </a:t>
            </a:r>
            <a:r>
              <a:rPr b="0" lang="pt-BR" sz="2100" spc="-1" strike="noStrike" u="sng">
                <a:solidFill>
                  <a:srgbClr val="0000ff"/>
                </a:solidFill>
                <a:uFillTx/>
                <a:latin typeface="Montserrat"/>
                <a:ea typeface="Montserrat"/>
                <a:hlinkClick r:id="rId3"/>
              </a:rPr>
              <a:t>link</a:t>
            </a:r>
            <a:r>
              <a:rPr b="0" lang="pt-BR" sz="2100" spc="-1" strike="noStrike">
                <a:solidFill>
                  <a:srgbClr val="818285"/>
                </a:solidFill>
                <a:latin typeface="Montserrat"/>
                <a:ea typeface="Montserrat"/>
              </a:rPr>
              <a:t>;</a:t>
            </a:r>
            <a:endParaRPr b="0" lang="pt-BR" sz="2100" spc="-1" strike="noStrike">
              <a:latin typeface="Arial"/>
            </a:endParaRPr>
          </a:p>
          <a:p>
            <a:pPr>
              <a:lnSpc>
                <a:spcPct val="140000"/>
              </a:lnSpc>
              <a:tabLst>
                <a:tab algn="l" pos="0"/>
              </a:tabLst>
            </a:pPr>
            <a:endParaRPr b="0" lang="pt-BR" sz="2100" spc="-1" strike="noStrike">
              <a:latin typeface="Arial"/>
            </a:endParaRPr>
          </a:p>
          <a:p>
            <a:pPr marL="457200" indent="-361080">
              <a:lnSpc>
                <a:spcPct val="140000"/>
              </a:lnSpc>
              <a:buClr>
                <a:srgbClr val="818285"/>
              </a:buClr>
              <a:buFont typeface="Montserrat"/>
              <a:buAutoNum type="arabicParenR"/>
              <a:tabLst>
                <a:tab algn="l" pos="0"/>
              </a:tabLst>
            </a:pPr>
            <a:r>
              <a:rPr b="0" lang="pt-BR" sz="2100" spc="-1" strike="noStrike">
                <a:solidFill>
                  <a:srgbClr val="818285"/>
                </a:solidFill>
                <a:latin typeface="Montserrat"/>
                <a:ea typeface="Montserrat"/>
              </a:rPr>
              <a:t>Qual a porcentagem de participação da região Centro-Oeste na produção nacional no primeiro semestre de 2019?</a:t>
            </a:r>
            <a:endParaRPr b="0" lang="pt-BR" sz="2100" spc="-1" strike="noStrike">
              <a:latin typeface="Arial"/>
            </a:endParaRPr>
          </a:p>
          <a:p>
            <a:pPr marL="457200" indent="-361080">
              <a:lnSpc>
                <a:spcPct val="140000"/>
              </a:lnSpc>
              <a:buClr>
                <a:srgbClr val="818285"/>
              </a:buClr>
              <a:buFont typeface="Montserrat"/>
              <a:buAutoNum type="arabicParenR"/>
              <a:tabLst>
                <a:tab algn="l" pos="0"/>
              </a:tabLst>
            </a:pPr>
            <a:r>
              <a:rPr b="0" lang="pt-BR" sz="2100" spc="-1" strike="noStrike">
                <a:solidFill>
                  <a:srgbClr val="818285"/>
                </a:solidFill>
                <a:latin typeface="Montserrat"/>
                <a:ea typeface="Montserrat"/>
              </a:rPr>
              <a:t>Qual estado possui maior área produtiva? </a:t>
            </a:r>
            <a:endParaRPr b="0" lang="pt-BR" sz="2100" spc="-1" strike="noStrike">
              <a:latin typeface="Arial"/>
            </a:endParaRPr>
          </a:p>
          <a:p>
            <a:pPr marL="457200" indent="-361080">
              <a:lnSpc>
                <a:spcPct val="140000"/>
              </a:lnSpc>
              <a:buClr>
                <a:srgbClr val="818285"/>
              </a:buClr>
              <a:buFont typeface="Montserrat"/>
              <a:buAutoNum type="arabicParenR"/>
              <a:tabLst>
                <a:tab algn="l" pos="0"/>
              </a:tabLst>
            </a:pPr>
            <a:r>
              <a:rPr b="0" lang="pt-BR" sz="2100" spc="-1" strike="noStrike">
                <a:solidFill>
                  <a:srgbClr val="818285"/>
                </a:solidFill>
                <a:latin typeface="Montserrat"/>
                <a:ea typeface="Montserrat"/>
              </a:rPr>
              <a:t>Qual a média de produção mensal para o estado de São Paulo? </a:t>
            </a:r>
            <a:endParaRPr b="0" lang="pt-BR" sz="2100" spc="-1" strike="noStrike">
              <a:latin typeface="Arial"/>
            </a:endParaRPr>
          </a:p>
          <a:p>
            <a:pPr>
              <a:lnSpc>
                <a:spcPct val="140000"/>
              </a:lnSpc>
              <a:tabLst>
                <a:tab algn="l" pos="0"/>
              </a:tabLst>
            </a:pPr>
            <a:r>
              <a:rPr b="0" lang="pt-BR" sz="2100" spc="-1" strike="noStrike">
                <a:solidFill>
                  <a:srgbClr val="818285"/>
                </a:solidFill>
                <a:latin typeface="Montserrat"/>
                <a:ea typeface="Montserrat"/>
              </a:rPr>
              <a:t>4)   Defina a correlação entre a produção agrícola e o PIB do Ramo Agrícola e Pecuário em 2019. Qual segmento possui maior correlação e qual possui menor correlação? Demonstre num gráfico e explique os coeficientes. </a:t>
            </a: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endParaRPr b="0" lang="pt-BR" sz="2100" spc="-1" strike="noStrike">
              <a:latin typeface="Arial"/>
            </a:endParaRPr>
          </a:p>
        </p:txBody>
      </p:sp>
      <p:sp>
        <p:nvSpPr>
          <p:cNvPr id="80" name="Google Shape;166;g7726ee8e14_0_9"/>
          <p:cNvSpPr/>
          <p:nvPr/>
        </p:nvSpPr>
        <p:spPr>
          <a:xfrm>
            <a:off x="1028880" y="1019160"/>
            <a:ext cx="13170240" cy="853560"/>
          </a:xfrm>
          <a:prstGeom prst="rect">
            <a:avLst/>
          </a:prstGeom>
          <a:noFill/>
          <a:ln w="0">
            <a:noFill/>
          </a:ln>
        </p:spPr>
        <p:style>
          <a:lnRef idx="0"/>
          <a:fillRef idx="0"/>
          <a:effectRef idx="0"/>
          <a:fontRef idx="minor"/>
        </p:style>
        <p:txBody>
          <a:bodyPr lIns="0" rIns="0" tIns="0" bIns="0">
            <a:noAutofit/>
          </a:bodyPr>
          <a:p>
            <a:pPr>
              <a:lnSpc>
                <a:spcPct val="120000"/>
              </a:lnSpc>
              <a:tabLst>
                <a:tab algn="l" pos="0"/>
              </a:tabLst>
            </a:pPr>
            <a:r>
              <a:rPr b="1" lang="pt-BR" sz="5600" spc="-1" strike="noStrike">
                <a:solidFill>
                  <a:srgbClr val="818285"/>
                </a:solidFill>
                <a:latin typeface="Montserrat"/>
                <a:ea typeface="Montserrat"/>
              </a:rPr>
              <a:t>INSTRUÇÕES</a:t>
            </a:r>
            <a:endParaRPr b="0" lang="pt-BR" sz="5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81" name="Google Shape;171;g865dc84d31_0_16" descr=""/>
          <p:cNvPicPr/>
          <p:nvPr/>
        </p:nvPicPr>
        <p:blipFill>
          <a:blip r:embed="rId1"/>
          <a:stretch/>
        </p:blipFill>
        <p:spPr>
          <a:xfrm>
            <a:off x="0" y="0"/>
            <a:ext cx="18287280" cy="10286280"/>
          </a:xfrm>
          <a:prstGeom prst="rect">
            <a:avLst/>
          </a:prstGeom>
          <a:ln w="0">
            <a:noFill/>
          </a:ln>
        </p:spPr>
      </p:pic>
      <p:sp>
        <p:nvSpPr>
          <p:cNvPr id="82" name="Google Shape;172;g865dc84d31_0_16"/>
          <p:cNvSpPr/>
          <p:nvPr/>
        </p:nvSpPr>
        <p:spPr>
          <a:xfrm>
            <a:off x="1028880" y="1019160"/>
            <a:ext cx="13170240" cy="853560"/>
          </a:xfrm>
          <a:prstGeom prst="rect">
            <a:avLst/>
          </a:prstGeom>
          <a:noFill/>
          <a:ln w="0">
            <a:noFill/>
          </a:ln>
        </p:spPr>
        <p:style>
          <a:lnRef idx="0"/>
          <a:fillRef idx="0"/>
          <a:effectRef idx="0"/>
          <a:fontRef idx="minor"/>
        </p:style>
        <p:txBody>
          <a:bodyPr lIns="0" rIns="0" tIns="0" bIns="0">
            <a:noAutofit/>
          </a:bodyPr>
          <a:p>
            <a:pPr>
              <a:lnSpc>
                <a:spcPct val="120000"/>
              </a:lnSpc>
              <a:tabLst>
                <a:tab algn="l" pos="0"/>
              </a:tabLst>
            </a:pPr>
            <a:r>
              <a:rPr b="1" lang="pt-BR" sz="5600" spc="-1" strike="noStrike">
                <a:solidFill>
                  <a:srgbClr val="818285"/>
                </a:solidFill>
                <a:latin typeface="Montserrat"/>
                <a:ea typeface="Montserrat"/>
              </a:rPr>
              <a:t>RESOLUÇÃO DO DESAFIO</a:t>
            </a:r>
            <a:endParaRPr b="0" lang="pt-BR" sz="5600" spc="-1" strike="noStrike">
              <a:latin typeface="Arial"/>
            </a:endParaRPr>
          </a:p>
        </p:txBody>
      </p:sp>
      <p:sp>
        <p:nvSpPr>
          <p:cNvPr id="83" name="Google Shape;173;g865dc84d31_0_16"/>
          <p:cNvSpPr/>
          <p:nvPr/>
        </p:nvSpPr>
        <p:spPr>
          <a:xfrm>
            <a:off x="1028880" y="2470680"/>
            <a:ext cx="12864240" cy="853560"/>
          </a:xfrm>
          <a:prstGeom prst="rect">
            <a:avLst/>
          </a:prstGeom>
          <a:noFill/>
          <a:ln w="0">
            <a:noFill/>
          </a:ln>
        </p:spPr>
        <p:style>
          <a:lnRef idx="0"/>
          <a:fillRef idx="0"/>
          <a:effectRef idx="0"/>
          <a:fontRef idx="minor"/>
        </p:style>
        <p:txBody>
          <a:bodyPr lIns="0" rIns="0" tIns="0" bIns="0">
            <a:noAutofit/>
          </a:bodyPr>
          <a:p>
            <a:pPr>
              <a:lnSpc>
                <a:spcPct val="140000"/>
              </a:lnSpc>
              <a:tabLst>
                <a:tab algn="l" pos="0"/>
              </a:tabLst>
            </a:pPr>
            <a:r>
              <a:rPr b="0" lang="pt-BR" sz="2100" spc="-1" strike="noStrike">
                <a:solidFill>
                  <a:srgbClr val="818285"/>
                </a:solidFill>
                <a:latin typeface="Montserrat"/>
                <a:ea typeface="Montserrat"/>
              </a:rPr>
              <a:t>Utilize esse espaço para resolver o desafio. </a:t>
            </a: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r>
              <a:rPr b="0" lang="pt-BR" sz="2100" spc="-1" strike="noStrike">
                <a:solidFill>
                  <a:srgbClr val="818285"/>
                </a:solidFill>
                <a:latin typeface="Montserrat"/>
                <a:ea typeface="Montserrat"/>
              </a:rPr>
              <a:t>Repositório contendo notebooks com a solução dos desafios: </a:t>
            </a:r>
            <a:r>
              <a:rPr b="0" lang="pt-BR" sz="2100" spc="-1" strike="noStrike" u="sng">
                <a:solidFill>
                  <a:srgbClr val="0000ff"/>
                </a:solidFill>
                <a:uFillTx/>
                <a:latin typeface="Montserrat"/>
                <a:ea typeface="Montserrat"/>
                <a:hlinkClick r:id="rId2"/>
              </a:rPr>
              <a:t>https://github.com/RCristiano/eleflow</a:t>
            </a: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r>
              <a:rPr b="0" lang="pt-BR" sz="2100" spc="-1" strike="noStrike">
                <a:solidFill>
                  <a:srgbClr val="818285"/>
                </a:solidFill>
                <a:latin typeface="Montserrat"/>
                <a:ea typeface="Montserrat"/>
              </a:rPr>
              <a:t>O arquivo carga.ipynb possui o processo de ingestão dos dados dos arquivos xlsx para um servidor PostgreSQL que pode ser testado utilizando o docker-compose.</a:t>
            </a: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r>
              <a:rPr b="0" lang="pt-BR" sz="2100" spc="-1" strike="noStrike">
                <a:solidFill>
                  <a:srgbClr val="818285"/>
                </a:solidFill>
                <a:latin typeface="Montserrat"/>
                <a:ea typeface="Montserrat"/>
              </a:rPr>
              <a:t>Exite um arquivo docker-compose.yml que contem a configuração para criar um container com o PostgreSQL e o PGAdmin4 para a visualização dos dados que podem ser executados com:</a:t>
            </a:r>
            <a:br/>
            <a:r>
              <a:rPr b="0" lang="pt-BR" sz="2100" spc="-1" strike="noStrike">
                <a:solidFill>
                  <a:srgbClr val="818285"/>
                </a:solidFill>
                <a:latin typeface="Montserrat"/>
                <a:ea typeface="Montserrat"/>
              </a:rPr>
              <a:t>	</a:t>
            </a:r>
            <a:r>
              <a:rPr b="0" lang="pt-BR" sz="2100" spc="-1" strike="noStrike">
                <a:solidFill>
                  <a:srgbClr val="818285"/>
                </a:solidFill>
                <a:latin typeface="Montserrat"/>
                <a:ea typeface="Montserrat"/>
              </a:rPr>
              <a:t>- docker-compose up -d</a:t>
            </a: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r>
              <a:rPr b="0" lang="pt-BR" sz="2100" spc="-1" strike="noStrike">
                <a:solidFill>
                  <a:srgbClr val="818285"/>
                </a:solidFill>
                <a:latin typeface="Montserrat"/>
                <a:ea typeface="Montserrat"/>
              </a:rPr>
              <a:t>O arquivo exploracao.ipynb possui a analise e respostas do desafio.</a:t>
            </a:r>
            <a:endParaRPr b="0" lang="pt-BR" sz="21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84" name="Google Shape;178;g865dc84d31_0_22" descr=""/>
          <p:cNvPicPr/>
          <p:nvPr/>
        </p:nvPicPr>
        <p:blipFill>
          <a:blip r:embed="rId1"/>
          <a:stretch/>
        </p:blipFill>
        <p:spPr>
          <a:xfrm>
            <a:off x="0" y="0"/>
            <a:ext cx="18287280" cy="10286280"/>
          </a:xfrm>
          <a:prstGeom prst="rect">
            <a:avLst/>
          </a:prstGeom>
          <a:ln w="0">
            <a:noFill/>
          </a:ln>
        </p:spPr>
      </p:pic>
      <p:sp>
        <p:nvSpPr>
          <p:cNvPr id="85" name="Google Shape;179;g865dc84d31_0_22"/>
          <p:cNvSpPr/>
          <p:nvPr/>
        </p:nvSpPr>
        <p:spPr>
          <a:xfrm>
            <a:off x="1028880" y="1019160"/>
            <a:ext cx="13170240" cy="853560"/>
          </a:xfrm>
          <a:prstGeom prst="rect">
            <a:avLst/>
          </a:prstGeom>
          <a:noFill/>
          <a:ln w="0">
            <a:noFill/>
          </a:ln>
        </p:spPr>
        <p:style>
          <a:lnRef idx="0"/>
          <a:fillRef idx="0"/>
          <a:effectRef idx="0"/>
          <a:fontRef idx="minor"/>
        </p:style>
        <p:txBody>
          <a:bodyPr lIns="0" rIns="0" tIns="0" bIns="0">
            <a:noAutofit/>
          </a:bodyPr>
          <a:p>
            <a:pPr>
              <a:lnSpc>
                <a:spcPct val="120000"/>
              </a:lnSpc>
              <a:tabLst>
                <a:tab algn="l" pos="0"/>
              </a:tabLst>
            </a:pPr>
            <a:r>
              <a:rPr b="1" lang="pt-BR" sz="5600" spc="-1" strike="noStrike">
                <a:solidFill>
                  <a:srgbClr val="818285"/>
                </a:solidFill>
                <a:latin typeface="Montserrat"/>
                <a:ea typeface="Montserrat"/>
              </a:rPr>
              <a:t>AVALIAÇÃO DO CANDIDATO</a:t>
            </a:r>
            <a:endParaRPr b="0" lang="pt-BR" sz="5600" spc="-1" strike="noStrike">
              <a:latin typeface="Arial"/>
            </a:endParaRPr>
          </a:p>
        </p:txBody>
      </p:sp>
      <p:sp>
        <p:nvSpPr>
          <p:cNvPr id="86" name="Google Shape;180;g865dc84d31_0_22"/>
          <p:cNvSpPr/>
          <p:nvPr/>
        </p:nvSpPr>
        <p:spPr>
          <a:xfrm>
            <a:off x="1028880" y="2104920"/>
            <a:ext cx="12864240" cy="853560"/>
          </a:xfrm>
          <a:prstGeom prst="rect">
            <a:avLst/>
          </a:prstGeom>
          <a:noFill/>
          <a:ln w="0">
            <a:noFill/>
          </a:ln>
        </p:spPr>
        <p:style>
          <a:lnRef idx="0"/>
          <a:fillRef idx="0"/>
          <a:effectRef idx="0"/>
          <a:fontRef idx="minor"/>
        </p:style>
        <p:txBody>
          <a:bodyPr lIns="0" rIns="0" tIns="0" bIns="0">
            <a:noAutofit/>
          </a:bodyPr>
          <a:p>
            <a:pPr>
              <a:lnSpc>
                <a:spcPct val="140000"/>
              </a:lnSpc>
              <a:tabLst>
                <a:tab algn="l" pos="0"/>
              </a:tabLst>
            </a:pPr>
            <a:r>
              <a:rPr b="0" lang="pt-BR" sz="2100" spc="-1" strike="noStrike">
                <a:solidFill>
                  <a:srgbClr val="818285"/>
                </a:solidFill>
                <a:latin typeface="Montserrat"/>
                <a:ea typeface="Montserrat"/>
              </a:rPr>
              <a:t>Considere apenas respostas corretas. Pontue o quão bem resolvida foi a questão de 0 a 1 (utilize 0 para não satisfatório e 1 para excelente). </a:t>
            </a:r>
            <a:endParaRPr b="0" lang="pt-BR" sz="2100" spc="-1" strike="noStrike">
              <a:latin typeface="Arial"/>
            </a:endParaRPr>
          </a:p>
        </p:txBody>
      </p:sp>
      <p:graphicFrame>
        <p:nvGraphicFramePr>
          <p:cNvPr id="87" name="Google Shape;181;g865dc84d31_0_22"/>
          <p:cNvGraphicFramePr/>
          <p:nvPr/>
        </p:nvGraphicFramePr>
        <p:xfrm>
          <a:off x="1028880" y="3269520"/>
          <a:ext cx="4003560" cy="5382720"/>
        </p:xfrm>
        <a:graphic>
          <a:graphicData uri="http://schemas.openxmlformats.org/drawingml/2006/table">
            <a:tbl>
              <a:tblPr/>
              <a:tblGrid>
                <a:gridCol w="1456560"/>
                <a:gridCol w="2547360"/>
              </a:tblGrid>
              <a:tr h="447840">
                <a:tc gridSpan="2">
                  <a:txBody>
                    <a:bodyPr lIns="91080" rIns="91080">
                      <a:noAutofit/>
                    </a:bodyPr>
                    <a:p>
                      <a:pPr>
                        <a:lnSpc>
                          <a:spcPct val="100000"/>
                        </a:lnSpc>
                        <a:tabLst>
                          <a:tab algn="l" pos="0"/>
                        </a:tabLst>
                      </a:pPr>
                      <a:r>
                        <a:rPr b="1" lang="pt-BR" sz="1800" spc="-1" strike="noStrike">
                          <a:solidFill>
                            <a:srgbClr val="ffffff"/>
                          </a:solidFill>
                          <a:latin typeface="Montserrat"/>
                          <a:ea typeface="Montserrat"/>
                        </a:rPr>
                        <a:t>Questionário Técnico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c hMerge="1">
                  <a:tcPr marL="90000" marR="90000">
                    <a:solidFill>
                      <a:srgbClr val="729fcf"/>
                    </a:solidFill>
                  </a:tcPr>
                </a:tc>
              </a:tr>
              <a:tr h="447840">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Questão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Pontuação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1</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2</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3</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gridSpan="2">
                  <a:txBody>
                    <a:bodyPr lIns="91080" rIns="91080">
                      <a:noAutofit/>
                    </a:bodyPr>
                    <a:p>
                      <a:pPr>
                        <a:lnSpc>
                          <a:spcPct val="100000"/>
                        </a:lnSpc>
                        <a:tabLst>
                          <a:tab algn="l" pos="0"/>
                        </a:tabLst>
                      </a:pPr>
                      <a:r>
                        <a:rPr b="1" lang="en-US" sz="1800" spc="-1" strike="noStrike">
                          <a:solidFill>
                            <a:srgbClr val="ffffff"/>
                          </a:solidFill>
                          <a:latin typeface="Montserrat"/>
                          <a:ea typeface="Montserrat"/>
                        </a:rPr>
                        <a:t>Desafio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c hMerge="1">
                  <a:tcPr marL="90000" marR="90000">
                    <a:solidFill>
                      <a:srgbClr val="729fcf"/>
                    </a:solidFill>
                  </a:tcPr>
                </a:tc>
              </a:tr>
              <a:tr h="456840">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Questão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Pontuação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1</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2</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3</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4</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a:txBody>
                    <a:bodyPr lIns="91080" rIns="91080">
                      <a:noAutofit/>
                    </a:bodyPr>
                    <a:p>
                      <a:pPr>
                        <a:lnSpc>
                          <a:spcPct val="100000"/>
                        </a:lnSpc>
                        <a:tabLst>
                          <a:tab algn="l" pos="0"/>
                        </a:tabLst>
                      </a:pPr>
                      <a:r>
                        <a:rPr b="1" lang="en-US" sz="1800" spc="-1" strike="noStrike">
                          <a:solidFill>
                            <a:srgbClr val="ffffff"/>
                          </a:solidFill>
                          <a:latin typeface="Montserrat"/>
                          <a:ea typeface="Montserrat"/>
                        </a:rPr>
                        <a:t>Total</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graphicFrame>
        <p:nvGraphicFramePr>
          <p:cNvPr id="88" name="Google Shape;182;g865dc84d31_0_22"/>
          <p:cNvGraphicFramePr/>
          <p:nvPr/>
        </p:nvGraphicFramePr>
        <p:xfrm>
          <a:off x="6922800" y="3269520"/>
          <a:ext cx="7176600" cy="5279400"/>
        </p:xfrm>
        <a:graphic>
          <a:graphicData uri="http://schemas.openxmlformats.org/drawingml/2006/table">
            <a:tbl>
              <a:tblPr/>
              <a:tblGrid>
                <a:gridCol w="3588480"/>
                <a:gridCol w="3588480"/>
              </a:tblGrid>
              <a:tr h="466920">
                <a:tc>
                  <a:txBody>
                    <a:bodyPr lIns="91080" rIns="91080">
                      <a:noAutofit/>
                    </a:bodyPr>
                    <a:p>
                      <a:pPr>
                        <a:lnSpc>
                          <a:spcPct val="100000"/>
                        </a:lnSpc>
                        <a:tabLst>
                          <a:tab algn="l" pos="0"/>
                        </a:tabLst>
                      </a:pPr>
                      <a:r>
                        <a:rPr b="1" lang="pt-BR" sz="1800" spc="-1" strike="noStrike">
                          <a:solidFill>
                            <a:srgbClr val="ffffff"/>
                          </a:solidFill>
                          <a:latin typeface="Montserrat"/>
                          <a:ea typeface="Montserrat"/>
                        </a:rPr>
                        <a:t>Pontuação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c>
                  <a:txBody>
                    <a:bodyPr lIns="91080" rIns="91080">
                      <a:noAutofit/>
                    </a:bodyPr>
                    <a:p>
                      <a:pPr>
                        <a:lnSpc>
                          <a:spcPct val="100000"/>
                        </a:lnSpc>
                        <a:tabLst>
                          <a:tab algn="l" pos="0"/>
                        </a:tabLst>
                      </a:pPr>
                      <a:r>
                        <a:rPr b="1" lang="en-US" sz="1800" spc="-1" strike="noStrike">
                          <a:solidFill>
                            <a:srgbClr val="ffffff"/>
                          </a:solidFill>
                          <a:latin typeface="Montserrat"/>
                          <a:ea typeface="Montserrat"/>
                        </a:rPr>
                        <a:t>Legenda</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r>
              <a:tr h="978480">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0 a 0,2</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não satisfatório (não resolveu ou deixou incompleto)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1028880">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0,3 a 0,4</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pouco satisfatório (tentou resolver, mas chegou á um resultado errado)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1028880">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0,5 a 0,7</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satisfatório (resolveu, mas não utilizou a melhor maneira)</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1028880">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0,8 a 0,9</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muito satisfatório (resolveu, porém cometeu algum pequeno erro)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747720">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1</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excelente (resolveu e da melhor maneira possível)</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89" name="Google Shape;187;g865dc84d31_0_29" descr=""/>
          <p:cNvPicPr/>
          <p:nvPr/>
        </p:nvPicPr>
        <p:blipFill>
          <a:blip r:embed="rId1"/>
          <a:stretch/>
        </p:blipFill>
        <p:spPr>
          <a:xfrm>
            <a:off x="0" y="0"/>
            <a:ext cx="18287280" cy="10286280"/>
          </a:xfrm>
          <a:prstGeom prst="rect">
            <a:avLst/>
          </a:prstGeom>
          <a:ln w="0">
            <a:noFill/>
          </a:ln>
        </p:spPr>
      </p:pic>
      <p:sp>
        <p:nvSpPr>
          <p:cNvPr id="90" name="Google Shape;188;g865dc84d31_0_29"/>
          <p:cNvSpPr/>
          <p:nvPr/>
        </p:nvSpPr>
        <p:spPr>
          <a:xfrm>
            <a:off x="1028880" y="1019160"/>
            <a:ext cx="13170240" cy="853560"/>
          </a:xfrm>
          <a:prstGeom prst="rect">
            <a:avLst/>
          </a:prstGeom>
          <a:noFill/>
          <a:ln w="0">
            <a:noFill/>
          </a:ln>
        </p:spPr>
        <p:style>
          <a:lnRef idx="0"/>
          <a:fillRef idx="0"/>
          <a:effectRef idx="0"/>
          <a:fontRef idx="minor"/>
        </p:style>
        <p:txBody>
          <a:bodyPr lIns="0" rIns="0" tIns="0" bIns="0">
            <a:noAutofit/>
          </a:bodyPr>
          <a:p>
            <a:pPr>
              <a:lnSpc>
                <a:spcPct val="120000"/>
              </a:lnSpc>
              <a:tabLst>
                <a:tab algn="l" pos="0"/>
              </a:tabLst>
            </a:pPr>
            <a:r>
              <a:rPr b="1" lang="pt-BR" sz="5600" spc="-1" strike="noStrike">
                <a:solidFill>
                  <a:srgbClr val="818285"/>
                </a:solidFill>
                <a:latin typeface="Montserrat"/>
                <a:ea typeface="Montserrat"/>
              </a:rPr>
              <a:t>AVALIAÇÃO DO CANDIDATO</a:t>
            </a:r>
            <a:endParaRPr b="0" lang="pt-BR" sz="5600" spc="-1" strike="noStrike">
              <a:latin typeface="Arial"/>
            </a:endParaRPr>
          </a:p>
        </p:txBody>
      </p:sp>
      <p:sp>
        <p:nvSpPr>
          <p:cNvPr id="91" name="Google Shape;189;g865dc84d31_0_29"/>
          <p:cNvSpPr/>
          <p:nvPr/>
        </p:nvSpPr>
        <p:spPr>
          <a:xfrm>
            <a:off x="1028880" y="2104920"/>
            <a:ext cx="12864240" cy="853560"/>
          </a:xfrm>
          <a:prstGeom prst="rect">
            <a:avLst/>
          </a:prstGeom>
          <a:noFill/>
          <a:ln w="0">
            <a:noFill/>
          </a:ln>
        </p:spPr>
        <p:style>
          <a:lnRef idx="0"/>
          <a:fillRef idx="0"/>
          <a:effectRef idx="0"/>
          <a:fontRef idx="minor"/>
        </p:style>
        <p:txBody>
          <a:bodyPr lIns="0" rIns="0" tIns="0" bIns="0">
            <a:noAutofit/>
          </a:bodyPr>
          <a:p>
            <a:pPr>
              <a:lnSpc>
                <a:spcPct val="140000"/>
              </a:lnSpc>
              <a:tabLst>
                <a:tab algn="l" pos="0"/>
              </a:tabLst>
            </a:pPr>
            <a:r>
              <a:rPr b="0" lang="pt-BR" sz="2100" spc="-1" strike="noStrike">
                <a:solidFill>
                  <a:srgbClr val="818285"/>
                </a:solidFill>
                <a:latin typeface="Montserrat"/>
                <a:ea typeface="Montserrat"/>
              </a:rPr>
              <a:t>Responda as perguntas abaixo e pontue da mesma forma: de 0 a 1 ((utilize 0 para não satisfatório e 1 para excelente). </a:t>
            </a:r>
            <a:endParaRPr b="0" lang="pt-BR" sz="2100" spc="-1" strike="noStrike">
              <a:latin typeface="Arial"/>
            </a:endParaRPr>
          </a:p>
        </p:txBody>
      </p:sp>
      <p:graphicFrame>
        <p:nvGraphicFramePr>
          <p:cNvPr id="92" name="Google Shape;190;g865dc84d31_0_29"/>
          <p:cNvGraphicFramePr/>
          <p:nvPr/>
        </p:nvGraphicFramePr>
        <p:xfrm>
          <a:off x="1028880" y="3269520"/>
          <a:ext cx="11828520" cy="4743360"/>
        </p:xfrm>
        <a:graphic>
          <a:graphicData uri="http://schemas.openxmlformats.org/drawingml/2006/table">
            <a:tbl>
              <a:tblPr/>
              <a:tblGrid>
                <a:gridCol w="5914440"/>
                <a:gridCol w="5914440"/>
              </a:tblGrid>
              <a:tr h="447840">
                <a:tc gridSpan="2">
                  <a:txBody>
                    <a:bodyPr lIns="91080" rIns="91080">
                      <a:noAutofit/>
                    </a:bodyPr>
                    <a:p>
                      <a:pPr>
                        <a:lnSpc>
                          <a:spcPct val="100000"/>
                        </a:lnSpc>
                        <a:tabLst>
                          <a:tab algn="l" pos="0"/>
                        </a:tabLst>
                      </a:pPr>
                      <a:r>
                        <a:rPr b="1" lang="pt-BR" sz="1800" spc="-1" strike="noStrike">
                          <a:solidFill>
                            <a:srgbClr val="ffffff"/>
                          </a:solidFill>
                          <a:latin typeface="Montserrat"/>
                          <a:ea typeface="Montserrat"/>
                        </a:rPr>
                        <a:t>Domínio da Linguagem Escolhida</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c hMerge="1">
                  <a:tcPr marL="90000" marR="90000">
                    <a:solidFill>
                      <a:srgbClr val="729fcf"/>
                    </a:solidFill>
                  </a:tcPr>
                </a:tc>
              </a:tr>
              <a:tr h="447840">
                <a:tc gridSpan="2">
                  <a:txBody>
                    <a:bodyPr lIns="91080" rIns="91080">
                      <a:noAutofit/>
                    </a:bodyPr>
                    <a:p>
                      <a:pPr>
                        <a:lnSpc>
                          <a:spcPct val="100000"/>
                        </a:lnSpc>
                        <a:tabLst>
                          <a:tab algn="l" pos="0"/>
                        </a:tabLst>
                      </a:pPr>
                      <a:r>
                        <a:rPr b="0" lang="en-US" sz="1800" spc="-1" strike="noStrike">
                          <a:solidFill>
                            <a:srgbClr val="888888"/>
                          </a:solidFill>
                          <a:latin typeface="Montserrat"/>
                          <a:ea typeface="Montserrat"/>
                        </a:rPr>
                        <a:t>O candidato demonstrou ter domínio da linguagem escolhida?</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hMerge="1">
                  <a:tcPr marL="90000" marR="90000">
                    <a:solidFill>
                      <a:srgbClr val="729fcf"/>
                    </a:solidFill>
                  </a:tcPr>
                </a:tc>
              </a:tr>
              <a:tr h="447840">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Resposta: </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Pontuação: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gridSpan="2">
                  <a:txBody>
                    <a:bodyPr lIns="91080" rIns="91080">
                      <a:noAutofit/>
                    </a:bodyPr>
                    <a:p>
                      <a:pPr>
                        <a:lnSpc>
                          <a:spcPct val="100000"/>
                        </a:lnSpc>
                        <a:tabLst>
                          <a:tab algn="l" pos="0"/>
                        </a:tabLst>
                      </a:pPr>
                      <a:r>
                        <a:rPr b="1" lang="en-US" sz="1800" spc="-1" strike="noStrike">
                          <a:solidFill>
                            <a:srgbClr val="ffffff"/>
                          </a:solidFill>
                          <a:latin typeface="Montserrat"/>
                          <a:ea typeface="Montserrat"/>
                        </a:rPr>
                        <a:t>Tratamento dos Dados</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c hMerge="1">
                  <a:tcPr marL="90000" marR="90000">
                    <a:solidFill>
                      <a:srgbClr val="729fcf"/>
                    </a:solidFill>
                  </a:tcPr>
                </a:tc>
              </a:tr>
              <a:tr h="447840">
                <a:tc gridSpan="2">
                  <a:txBody>
                    <a:bodyPr lIns="91080" rIns="91080">
                      <a:noAutofit/>
                    </a:bodyPr>
                    <a:p>
                      <a:pPr>
                        <a:lnSpc>
                          <a:spcPct val="100000"/>
                        </a:lnSpc>
                        <a:tabLst>
                          <a:tab algn="l" pos="0"/>
                        </a:tabLst>
                      </a:pPr>
                      <a:r>
                        <a:rPr b="0" lang="en-US" sz="1800" spc="-1" strike="noStrike">
                          <a:solidFill>
                            <a:srgbClr val="888888"/>
                          </a:solidFill>
                          <a:latin typeface="Montserrat"/>
                          <a:ea typeface="Montserrat"/>
                        </a:rPr>
                        <a:t>O candidato fez o tratamento correto dos dados?</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hMerge="1">
                  <a:tcPr marL="90000" marR="90000">
                    <a:solidFill>
                      <a:srgbClr val="729fcf"/>
                    </a:solidFill>
                  </a:tcPr>
                </a:tc>
              </a:tr>
              <a:tr h="447840">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Resposta:</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Pontuação: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gridSpan="2">
                  <a:txBody>
                    <a:bodyPr lIns="91080" rIns="91080">
                      <a:noAutofit/>
                    </a:bodyPr>
                    <a:p>
                      <a:pPr>
                        <a:lnSpc>
                          <a:spcPct val="100000"/>
                        </a:lnSpc>
                        <a:tabLst>
                          <a:tab algn="l" pos="0"/>
                        </a:tabLst>
                      </a:pPr>
                      <a:r>
                        <a:rPr b="1" lang="en-US" sz="1800" spc="-1" strike="noStrike">
                          <a:solidFill>
                            <a:srgbClr val="ffffff"/>
                          </a:solidFill>
                          <a:latin typeface="Montserrat"/>
                          <a:ea typeface="Montserrat"/>
                        </a:rPr>
                        <a:t>Desenvolvimento e Documentação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c hMerge="1">
                  <a:tcPr marL="90000" marR="90000">
                    <a:solidFill>
                      <a:srgbClr val="729fcf"/>
                    </a:solidFill>
                  </a:tcPr>
                </a:tc>
              </a:tr>
              <a:tr h="713160">
                <a:tc gridSpan="2">
                  <a:txBody>
                    <a:bodyPr lIns="91080" rIns="91080">
                      <a:noAutofit/>
                    </a:bodyPr>
                    <a:p>
                      <a:pPr>
                        <a:lnSpc>
                          <a:spcPct val="100000"/>
                        </a:lnSpc>
                        <a:tabLst>
                          <a:tab algn="l" pos="0"/>
                        </a:tabLst>
                      </a:pPr>
                      <a:r>
                        <a:rPr b="0" lang="en-US" sz="1800" spc="-1" strike="noStrike">
                          <a:solidFill>
                            <a:srgbClr val="888888"/>
                          </a:solidFill>
                          <a:latin typeface="Montserrat"/>
                          <a:ea typeface="Montserrat"/>
                        </a:rPr>
                        <a:t>O candidato soube explicar de maneira clara como resolver os exercícios? Algum passo da resolução não ficou claro?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hMerge="1">
                  <a:tcPr marL="90000" marR="90000">
                    <a:solidFill>
                      <a:srgbClr val="729fcf"/>
                    </a:solidFill>
                  </a:tcPr>
                </a:tc>
              </a:tr>
              <a:tr h="447840">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Resposta:</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US" sz="1800" spc="-1" strike="noStrike">
                          <a:solidFill>
                            <a:srgbClr val="888888"/>
                          </a:solidFill>
                          <a:latin typeface="Montserrat"/>
                          <a:ea typeface="Montserrat"/>
                        </a:rPr>
                        <a:t>Pontuação: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a:txBody>
                    <a:bodyPr lIns="91080" rIns="91080">
                      <a:noAutofit/>
                    </a:bodyPr>
                    <a:p>
                      <a:pPr>
                        <a:lnSpc>
                          <a:spcPct val="100000"/>
                        </a:lnSpc>
                        <a:tabLst>
                          <a:tab algn="l" pos="0"/>
                        </a:tabLst>
                      </a:pPr>
                      <a:r>
                        <a:rPr b="1" lang="en-US" sz="1800" spc="-1" strike="noStrike">
                          <a:solidFill>
                            <a:srgbClr val="ffffff"/>
                          </a:solidFill>
                          <a:latin typeface="Montserrat"/>
                          <a:ea typeface="Montserrat"/>
                        </a:rPr>
                        <a:t>Total</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graphicFrame>
        <p:nvGraphicFramePr>
          <p:cNvPr id="93" name="Google Shape;191;g865dc84d31_0_29"/>
          <p:cNvGraphicFramePr/>
          <p:nvPr/>
        </p:nvGraphicFramePr>
        <p:xfrm>
          <a:off x="1028520" y="8880120"/>
          <a:ext cx="11828520" cy="447480"/>
        </p:xfrm>
        <a:graphic>
          <a:graphicData uri="http://schemas.openxmlformats.org/drawingml/2006/table">
            <a:tbl>
              <a:tblPr/>
              <a:tblGrid>
                <a:gridCol w="5882040"/>
                <a:gridCol w="5946840"/>
              </a:tblGrid>
              <a:tr h="447840">
                <a:tc>
                  <a:txBody>
                    <a:bodyPr lIns="91080" rIns="91080">
                      <a:noAutofit/>
                    </a:bodyPr>
                    <a:p>
                      <a:pPr>
                        <a:lnSpc>
                          <a:spcPct val="100000"/>
                        </a:lnSpc>
                        <a:tabLst>
                          <a:tab algn="l" pos="0"/>
                        </a:tabLst>
                      </a:pPr>
                      <a:r>
                        <a:rPr b="1" lang="pt-BR" sz="1800" spc="-1" strike="noStrike">
                          <a:solidFill>
                            <a:srgbClr val="ffffff"/>
                          </a:solidFill>
                          <a:latin typeface="Montserrat"/>
                          <a:ea typeface="Montserrat"/>
                        </a:rPr>
                        <a:t>Pontuação Final</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4" name="Google Shape;196;p16" descr=""/>
          <p:cNvPicPr/>
          <p:nvPr/>
        </p:nvPicPr>
        <p:blipFill>
          <a:blip r:embed="rId1"/>
          <a:stretch/>
        </p:blipFill>
        <p:spPr>
          <a:xfrm>
            <a:off x="5057640" y="3473280"/>
            <a:ext cx="8172000" cy="33397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 name="Google Shape;91;p8" descr=""/>
          <p:cNvPicPr/>
          <p:nvPr/>
        </p:nvPicPr>
        <p:blipFill>
          <a:blip r:embed="rId1"/>
          <a:stretch/>
        </p:blipFill>
        <p:spPr>
          <a:xfrm>
            <a:off x="0" y="0"/>
            <a:ext cx="18287280" cy="10286280"/>
          </a:xfrm>
          <a:prstGeom prst="rect">
            <a:avLst/>
          </a:prstGeom>
          <a:ln w="0">
            <a:noFill/>
          </a:ln>
        </p:spPr>
      </p:pic>
      <p:pic>
        <p:nvPicPr>
          <p:cNvPr id="42" name="Google Shape;92;p8" descr=""/>
          <p:cNvPicPr/>
          <p:nvPr/>
        </p:nvPicPr>
        <p:blipFill>
          <a:blip r:embed="rId2"/>
          <a:srcRect l="29645" t="0" r="21923" b="0"/>
          <a:stretch/>
        </p:blipFill>
        <p:spPr>
          <a:xfrm>
            <a:off x="1028880" y="1028880"/>
            <a:ext cx="5975280" cy="8228880"/>
          </a:xfrm>
          <a:prstGeom prst="rect">
            <a:avLst/>
          </a:prstGeom>
          <a:ln w="0">
            <a:noFill/>
          </a:ln>
        </p:spPr>
      </p:pic>
      <p:sp>
        <p:nvSpPr>
          <p:cNvPr id="43" name="Google Shape;93;p8"/>
          <p:cNvSpPr/>
          <p:nvPr/>
        </p:nvSpPr>
        <p:spPr>
          <a:xfrm>
            <a:off x="9218880" y="1019160"/>
            <a:ext cx="7902000" cy="1024200"/>
          </a:xfrm>
          <a:prstGeom prst="rect">
            <a:avLst/>
          </a:prstGeom>
          <a:noFill/>
          <a:ln w="0">
            <a:noFill/>
          </a:ln>
        </p:spPr>
        <p:style>
          <a:lnRef idx="0"/>
          <a:fillRef idx="0"/>
          <a:effectRef idx="0"/>
          <a:fontRef idx="minor"/>
        </p:style>
        <p:txBody>
          <a:bodyPr lIns="0" rIns="0" tIns="0" bIns="0">
            <a:spAutoFit/>
          </a:bodyPr>
          <a:p>
            <a:pPr>
              <a:lnSpc>
                <a:spcPct val="120000"/>
              </a:lnSpc>
              <a:tabLst>
                <a:tab algn="l" pos="0"/>
              </a:tabLst>
            </a:pPr>
            <a:r>
              <a:rPr b="1" lang="pt-BR" sz="5600" spc="-1" strike="noStrike">
                <a:solidFill>
                  <a:srgbClr val="818285"/>
                </a:solidFill>
                <a:latin typeface="Montserrat"/>
                <a:ea typeface="Montserrat"/>
              </a:rPr>
              <a:t>O TESTE</a:t>
            </a:r>
            <a:endParaRPr b="0" lang="pt-BR" sz="5600" spc="-1" strike="noStrike">
              <a:latin typeface="Arial"/>
            </a:endParaRPr>
          </a:p>
        </p:txBody>
      </p:sp>
      <p:grpSp>
        <p:nvGrpSpPr>
          <p:cNvPr id="44" name="Google Shape;94;p8"/>
          <p:cNvGrpSpPr/>
          <p:nvPr/>
        </p:nvGrpSpPr>
        <p:grpSpPr>
          <a:xfrm>
            <a:off x="9218880" y="4717440"/>
            <a:ext cx="7902000" cy="4539960"/>
            <a:chOff x="9218880" y="4717440"/>
            <a:chExt cx="7902000" cy="4539960"/>
          </a:xfrm>
        </p:grpSpPr>
        <p:sp>
          <p:nvSpPr>
            <p:cNvPr id="45" name="Google Shape;95;p8"/>
            <p:cNvSpPr/>
            <p:nvPr/>
          </p:nvSpPr>
          <p:spPr>
            <a:xfrm>
              <a:off x="9218880" y="4717440"/>
              <a:ext cx="7902000" cy="2345040"/>
            </a:xfrm>
            <a:prstGeom prst="rect">
              <a:avLst/>
            </a:prstGeom>
            <a:noFill/>
            <a:ln w="0">
              <a:noFill/>
            </a:ln>
          </p:spPr>
          <p:style>
            <a:lnRef idx="0"/>
            <a:fillRef idx="0"/>
            <a:effectRef idx="0"/>
            <a:fontRef idx="minor"/>
          </p:style>
          <p:txBody>
            <a:bodyPr lIns="0" rIns="0" tIns="0" bIns="0">
              <a:spAutoFit/>
            </a:bodyPr>
            <a:p>
              <a:pPr>
                <a:lnSpc>
                  <a:spcPct val="140000"/>
                </a:lnSpc>
                <a:tabLst>
                  <a:tab algn="l" pos="0"/>
                </a:tabLst>
              </a:pPr>
              <a:r>
                <a:rPr b="0" lang="en-US" sz="2200" spc="-1" strike="noStrike">
                  <a:solidFill>
                    <a:srgbClr val="818285"/>
                  </a:solidFill>
                  <a:latin typeface="Montserrat"/>
                  <a:ea typeface="Montserrat"/>
                </a:rPr>
                <a:t>Olá Candidato!</a:t>
              </a:r>
              <a:endParaRPr b="0" lang="pt-BR" sz="2200" spc="-1" strike="noStrike">
                <a:latin typeface="Arial"/>
              </a:endParaRPr>
            </a:p>
            <a:p>
              <a:pPr>
                <a:lnSpc>
                  <a:spcPct val="140000"/>
                </a:lnSpc>
                <a:tabLst>
                  <a:tab algn="l" pos="0"/>
                </a:tabLst>
              </a:pPr>
              <a:r>
                <a:rPr b="0" lang="en-US" sz="2200" spc="-1" strike="noStrike">
                  <a:solidFill>
                    <a:srgbClr val="818285"/>
                  </a:solidFill>
                  <a:latin typeface="Montserrat"/>
                  <a:ea typeface="Montserrat"/>
                </a:rPr>
                <a:t>Esse teste visa testar suas habilidades e conhecimentos sobre engenharia de dados. Ele é composto de 2 etapas: questionário técnico com 3 perguntas (a serem respondidas nesse mesmo arquivo) e um desafio.</a:t>
              </a:r>
              <a:endParaRPr b="0" lang="pt-BR" sz="2200" spc="-1" strike="noStrike">
                <a:latin typeface="Arial"/>
              </a:endParaRPr>
            </a:p>
          </p:txBody>
        </p:sp>
        <p:sp>
          <p:nvSpPr>
            <p:cNvPr id="46" name="Google Shape;96;p8"/>
            <p:cNvSpPr/>
            <p:nvPr/>
          </p:nvSpPr>
          <p:spPr>
            <a:xfrm>
              <a:off x="9218880" y="7355520"/>
              <a:ext cx="7902000" cy="1901880"/>
            </a:xfrm>
            <a:prstGeom prst="rect">
              <a:avLst/>
            </a:prstGeom>
            <a:no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47" name="Google Shape;101;p5" descr=""/>
          <p:cNvPicPr/>
          <p:nvPr/>
        </p:nvPicPr>
        <p:blipFill>
          <a:blip r:embed="rId1"/>
          <a:stretch/>
        </p:blipFill>
        <p:spPr>
          <a:xfrm>
            <a:off x="0" y="0"/>
            <a:ext cx="18287280" cy="10286280"/>
          </a:xfrm>
          <a:prstGeom prst="rect">
            <a:avLst/>
          </a:prstGeom>
          <a:ln w="0">
            <a:noFill/>
          </a:ln>
        </p:spPr>
      </p:pic>
      <p:pic>
        <p:nvPicPr>
          <p:cNvPr id="48" name="Google Shape;102;p5" descr=""/>
          <p:cNvPicPr/>
          <p:nvPr/>
        </p:nvPicPr>
        <p:blipFill>
          <a:blip r:embed="rId2"/>
          <a:srcRect l="23928" t="4767" r="10742" b="20217"/>
          <a:stretch/>
        </p:blipFill>
        <p:spPr>
          <a:xfrm>
            <a:off x="11880720" y="5364720"/>
            <a:ext cx="5377680" cy="4114080"/>
          </a:xfrm>
          <a:prstGeom prst="rect">
            <a:avLst/>
          </a:prstGeom>
          <a:ln w="0">
            <a:noFill/>
          </a:ln>
        </p:spPr>
      </p:pic>
      <p:sp>
        <p:nvSpPr>
          <p:cNvPr id="49" name="Google Shape;103;p5"/>
          <p:cNvSpPr/>
          <p:nvPr/>
        </p:nvSpPr>
        <p:spPr>
          <a:xfrm>
            <a:off x="1028880" y="1418400"/>
            <a:ext cx="9841680" cy="2048040"/>
          </a:xfrm>
          <a:prstGeom prst="rect">
            <a:avLst/>
          </a:prstGeom>
          <a:noFill/>
          <a:ln w="0">
            <a:noFill/>
          </a:ln>
        </p:spPr>
        <p:style>
          <a:lnRef idx="0"/>
          <a:fillRef idx="0"/>
          <a:effectRef idx="0"/>
          <a:fontRef idx="minor"/>
        </p:style>
        <p:txBody>
          <a:bodyPr lIns="0" rIns="0" tIns="0" bIns="0">
            <a:spAutoFit/>
          </a:bodyPr>
          <a:p>
            <a:pPr>
              <a:lnSpc>
                <a:spcPct val="120000"/>
              </a:lnSpc>
              <a:tabLst>
                <a:tab algn="l" pos="0"/>
              </a:tabLst>
            </a:pPr>
            <a:r>
              <a:rPr b="1" lang="pt-BR" sz="5600" spc="-1" strike="noStrike">
                <a:solidFill>
                  <a:srgbClr val="818285"/>
                </a:solidFill>
                <a:latin typeface="Montserrat"/>
                <a:ea typeface="Montserrat"/>
              </a:rPr>
              <a:t>ETAPA 1 </a:t>
            </a:r>
            <a:endParaRPr b="0" lang="pt-BR" sz="5600" spc="-1" strike="noStrike">
              <a:latin typeface="Arial"/>
            </a:endParaRPr>
          </a:p>
          <a:p>
            <a:pPr>
              <a:lnSpc>
                <a:spcPct val="120000"/>
              </a:lnSpc>
              <a:tabLst>
                <a:tab algn="l" pos="0"/>
              </a:tabLst>
            </a:pPr>
            <a:r>
              <a:rPr b="1" lang="pt-BR" sz="5600" spc="-1" strike="noStrike">
                <a:solidFill>
                  <a:srgbClr val="818285"/>
                </a:solidFill>
                <a:latin typeface="Montserrat"/>
                <a:ea typeface="Montserrat"/>
              </a:rPr>
              <a:t>QUESTIONÁRIO TÉCNICO</a:t>
            </a:r>
            <a:endParaRPr b="0" lang="pt-BR" sz="5600" spc="-1" strike="noStrike">
              <a:latin typeface="Arial"/>
            </a:endParaRPr>
          </a:p>
        </p:txBody>
      </p:sp>
      <p:pic>
        <p:nvPicPr>
          <p:cNvPr id="50" name="Google Shape;104;p5" descr=""/>
          <p:cNvPicPr/>
          <p:nvPr/>
        </p:nvPicPr>
        <p:blipFill>
          <a:blip r:embed="rId3"/>
          <a:srcRect l="0" t="8840" r="0" b="8847"/>
          <a:stretch/>
        </p:blipFill>
        <p:spPr>
          <a:xfrm>
            <a:off x="9762480" y="5364720"/>
            <a:ext cx="7496280" cy="4114080"/>
          </a:xfrm>
          <a:prstGeom prst="rect">
            <a:avLst/>
          </a:prstGeom>
          <a:ln w="0">
            <a:noFill/>
          </a:ln>
        </p:spPr>
      </p:pic>
      <p:pic>
        <p:nvPicPr>
          <p:cNvPr id="51" name="Google Shape;105;p5" descr=""/>
          <p:cNvPicPr/>
          <p:nvPr/>
        </p:nvPicPr>
        <p:blipFill>
          <a:blip r:embed="rId4"/>
          <a:srcRect l="0" t="4938" r="0" b="22534"/>
          <a:stretch/>
        </p:blipFill>
        <p:spPr>
          <a:xfrm>
            <a:off x="1028880" y="5364720"/>
            <a:ext cx="8510400" cy="411408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52" name="Google Shape;110;g8baf1bef27_0_1" descr=""/>
          <p:cNvPicPr/>
          <p:nvPr/>
        </p:nvPicPr>
        <p:blipFill>
          <a:blip r:embed="rId1"/>
          <a:stretch/>
        </p:blipFill>
        <p:spPr>
          <a:xfrm>
            <a:off x="0" y="0"/>
            <a:ext cx="18287280" cy="10286280"/>
          </a:xfrm>
          <a:prstGeom prst="rect">
            <a:avLst/>
          </a:prstGeom>
          <a:ln w="0">
            <a:noFill/>
          </a:ln>
        </p:spPr>
      </p:pic>
      <p:sp>
        <p:nvSpPr>
          <p:cNvPr id="53" name="Google Shape;111;g8baf1bef27_0_1"/>
          <p:cNvSpPr/>
          <p:nvPr/>
        </p:nvSpPr>
        <p:spPr>
          <a:xfrm>
            <a:off x="1028880" y="1828800"/>
            <a:ext cx="10225440" cy="853560"/>
          </a:xfrm>
          <a:prstGeom prst="rect">
            <a:avLst/>
          </a:prstGeom>
          <a:noFill/>
          <a:ln w="0">
            <a:noFill/>
          </a:ln>
        </p:spPr>
        <p:style>
          <a:lnRef idx="0"/>
          <a:fillRef idx="0"/>
          <a:effectRef idx="0"/>
          <a:fontRef idx="minor"/>
        </p:style>
        <p:txBody>
          <a:bodyPr lIns="0" rIns="0" tIns="0" bIns="0">
            <a:noAutofit/>
          </a:bodyPr>
          <a:p>
            <a:pPr>
              <a:lnSpc>
                <a:spcPct val="120000"/>
              </a:lnSpc>
              <a:tabLst>
                <a:tab algn="l" pos="0"/>
              </a:tabLst>
            </a:pPr>
            <a:r>
              <a:rPr b="1" lang="pt-BR" sz="5600" spc="-1" strike="noStrike">
                <a:solidFill>
                  <a:srgbClr val="fafafa"/>
                </a:solidFill>
                <a:latin typeface="Montserrat"/>
                <a:ea typeface="Montserrat"/>
              </a:rPr>
              <a:t>1 - MIGRAÇÃO DE DADOS</a:t>
            </a:r>
            <a:endParaRPr b="0" lang="pt-BR" sz="5600" spc="-1" strike="noStrike">
              <a:latin typeface="Arial"/>
            </a:endParaRPr>
          </a:p>
        </p:txBody>
      </p:sp>
      <p:sp>
        <p:nvSpPr>
          <p:cNvPr id="54" name="Google Shape;112;g8baf1bef27_0_1"/>
          <p:cNvSpPr/>
          <p:nvPr/>
        </p:nvSpPr>
        <p:spPr>
          <a:xfrm>
            <a:off x="9712800" y="6272640"/>
            <a:ext cx="7530480" cy="2797200"/>
          </a:xfrm>
          <a:prstGeom prst="rect">
            <a:avLst/>
          </a:prstGeom>
          <a:noFill/>
          <a:ln w="0">
            <a:noFill/>
          </a:ln>
        </p:spPr>
        <p:style>
          <a:lnRef idx="0"/>
          <a:fillRef idx="0"/>
          <a:effectRef idx="0"/>
          <a:fontRef idx="minor"/>
        </p:style>
        <p:txBody>
          <a:bodyPr lIns="0" rIns="0" tIns="0" bIns="0">
            <a:noAutofit/>
          </a:bodyPr>
          <a:p>
            <a:pPr marL="457200" indent="-367560">
              <a:lnSpc>
                <a:spcPct val="140000"/>
              </a:lnSpc>
              <a:buClr>
                <a:srgbClr val="818285"/>
              </a:buClr>
              <a:buFont typeface="Montserrat"/>
              <a:buAutoNum type="alphaLcParenR"/>
            </a:pPr>
            <a:r>
              <a:rPr b="0" lang="pt-BR" sz="2200" spc="-1" strike="noStrike">
                <a:solidFill>
                  <a:srgbClr val="818285"/>
                </a:solidFill>
                <a:latin typeface="Montserrat"/>
                <a:ea typeface="Montserrat"/>
              </a:rPr>
              <a:t>Databricks</a:t>
            </a:r>
            <a:endParaRPr b="0" lang="pt-BR" sz="2200" spc="-1" strike="noStrike">
              <a:latin typeface="Arial"/>
            </a:endParaRPr>
          </a:p>
          <a:p>
            <a:pPr marL="457200" indent="-367560">
              <a:lnSpc>
                <a:spcPct val="140000"/>
              </a:lnSpc>
              <a:buClr>
                <a:srgbClr val="818285"/>
              </a:buClr>
              <a:buFont typeface="Montserrat"/>
              <a:buAutoNum type="alphaLcParenR"/>
            </a:pPr>
            <a:r>
              <a:rPr b="0" lang="pt-BR" sz="2200" spc="-1" strike="noStrike">
                <a:solidFill>
                  <a:srgbClr val="818285"/>
                </a:solidFill>
                <a:latin typeface="Montserrat"/>
                <a:ea typeface="Montserrat"/>
              </a:rPr>
              <a:t>Data Factory</a:t>
            </a:r>
            <a:endParaRPr b="0" lang="pt-BR" sz="2200" spc="-1" strike="noStrike">
              <a:latin typeface="Arial"/>
            </a:endParaRPr>
          </a:p>
          <a:p>
            <a:pPr marL="457200" indent="-367560">
              <a:lnSpc>
                <a:spcPct val="140000"/>
              </a:lnSpc>
              <a:buClr>
                <a:srgbClr val="818285"/>
              </a:buClr>
              <a:buFont typeface="Montserrat"/>
              <a:buAutoNum type="alphaLcParenR"/>
            </a:pPr>
            <a:r>
              <a:rPr b="0" lang="pt-BR" sz="2200" spc="-1" strike="noStrike">
                <a:solidFill>
                  <a:srgbClr val="818285"/>
                </a:solidFill>
                <a:latin typeface="Montserrat"/>
                <a:ea typeface="Montserrat"/>
              </a:rPr>
              <a:t>SQL Server Migration Assistant (SSMA)</a:t>
            </a:r>
            <a:endParaRPr b="0" lang="pt-BR" sz="2200" spc="-1" strike="noStrike">
              <a:latin typeface="Arial"/>
            </a:endParaRPr>
          </a:p>
          <a:p>
            <a:pPr marL="457200" indent="-367560">
              <a:lnSpc>
                <a:spcPct val="140000"/>
              </a:lnSpc>
              <a:buClr>
                <a:srgbClr val="818285"/>
              </a:buClr>
              <a:buFont typeface="Montserrat"/>
              <a:buAutoNum type="alphaLcParenR"/>
            </a:pPr>
            <a:r>
              <a:rPr b="0" lang="pt-BR" sz="2200" spc="-1" strike="noStrike">
                <a:solidFill>
                  <a:srgbClr val="818285"/>
                </a:solidFill>
                <a:latin typeface="Montserrat"/>
                <a:ea typeface="Montserrat"/>
              </a:rPr>
              <a:t>Dataflow</a:t>
            </a:r>
            <a:endParaRPr b="0" lang="pt-BR" sz="2200" spc="-1" strike="noStrike">
              <a:latin typeface="Arial"/>
            </a:endParaRPr>
          </a:p>
          <a:p>
            <a:pPr marL="457200" indent="-367560">
              <a:lnSpc>
                <a:spcPct val="140000"/>
              </a:lnSpc>
              <a:buClr>
                <a:srgbClr val="818285"/>
              </a:buClr>
              <a:buFont typeface="Montserrat"/>
              <a:buAutoNum type="alphaLcParenR"/>
            </a:pPr>
            <a:r>
              <a:rPr b="0" lang="pt-BR" sz="2200" spc="-1" strike="noStrike">
                <a:solidFill>
                  <a:srgbClr val="818285"/>
                </a:solidFill>
                <a:latin typeface="Montserrat"/>
                <a:ea typeface="Montserrat"/>
              </a:rPr>
              <a:t>Event Hubs</a:t>
            </a:r>
            <a:endParaRPr b="0" lang="pt-BR" sz="2200" spc="-1" strike="noStrike">
              <a:latin typeface="Arial"/>
            </a:endParaRPr>
          </a:p>
        </p:txBody>
      </p:sp>
      <p:sp>
        <p:nvSpPr>
          <p:cNvPr id="55" name="Google Shape;113;g8baf1bef27_0_1"/>
          <p:cNvSpPr/>
          <p:nvPr/>
        </p:nvSpPr>
        <p:spPr>
          <a:xfrm>
            <a:off x="1028880" y="6272640"/>
            <a:ext cx="7530480" cy="3172680"/>
          </a:xfrm>
          <a:prstGeom prst="rect">
            <a:avLst/>
          </a:prstGeom>
          <a:noFill/>
          <a:ln w="0">
            <a:noFill/>
          </a:ln>
        </p:spPr>
        <p:style>
          <a:lnRef idx="0"/>
          <a:fillRef idx="0"/>
          <a:effectRef idx="0"/>
          <a:fontRef idx="minor"/>
        </p:style>
        <p:txBody>
          <a:bodyPr lIns="0" rIns="0" tIns="0" bIns="0">
            <a:noAutofit/>
          </a:bodyPr>
          <a:p>
            <a:pPr>
              <a:lnSpc>
                <a:spcPct val="140000"/>
              </a:lnSpc>
              <a:tabLst>
                <a:tab algn="l" pos="0"/>
              </a:tabLst>
            </a:pPr>
            <a:r>
              <a:rPr b="0" lang="pt-BR" sz="2200" spc="-1" strike="noStrike">
                <a:solidFill>
                  <a:srgbClr val="818285"/>
                </a:solidFill>
                <a:latin typeface="Montserrat"/>
                <a:ea typeface="Montserrat"/>
              </a:rPr>
              <a:t>Quais das ferramentas listadas ao lado você utilizaria para fazer a migração de um banco de dados Oracle </a:t>
            </a:r>
            <a:r>
              <a:rPr b="0" i="1" lang="pt-BR" sz="2200" spc="-1" strike="noStrike">
                <a:solidFill>
                  <a:srgbClr val="818285"/>
                </a:solidFill>
                <a:latin typeface="Montserrat"/>
                <a:ea typeface="Montserrat"/>
              </a:rPr>
              <a:t>on premises</a:t>
            </a:r>
            <a:r>
              <a:rPr b="0" lang="pt-BR" sz="2200" spc="-1" strike="noStrike">
                <a:solidFill>
                  <a:srgbClr val="818285"/>
                </a:solidFill>
                <a:latin typeface="Montserrat"/>
                <a:ea typeface="Montserrat"/>
              </a:rPr>
              <a:t> para um Azure SQL DB? Leve em consideração que você só possui acesso de leitura no servidor Oracle </a:t>
            </a:r>
            <a:r>
              <a:rPr b="0" i="1" lang="pt-BR" sz="2200" spc="-1" strike="noStrike">
                <a:solidFill>
                  <a:srgbClr val="818285"/>
                </a:solidFill>
                <a:latin typeface="Montserrat"/>
                <a:ea typeface="Montserrat"/>
              </a:rPr>
              <a:t>on premises</a:t>
            </a:r>
            <a:r>
              <a:rPr b="0" lang="pt-BR" sz="2200" spc="-1" strike="noStrike">
                <a:solidFill>
                  <a:srgbClr val="818285"/>
                </a:solidFill>
                <a:latin typeface="Montserrat"/>
                <a:ea typeface="Montserrat"/>
              </a:rPr>
              <a:t>. Explique brevemente quais as ferramentas e passos necessários para essa migração. </a:t>
            </a:r>
            <a:endParaRPr b="0" lang="pt-BR" sz="2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56" name="Google Shape;118;g8baf1bef27_0_16" descr=""/>
          <p:cNvPicPr/>
          <p:nvPr/>
        </p:nvPicPr>
        <p:blipFill>
          <a:blip r:embed="rId1"/>
          <a:stretch/>
        </p:blipFill>
        <p:spPr>
          <a:xfrm>
            <a:off x="0" y="0"/>
            <a:ext cx="18287280" cy="10286280"/>
          </a:xfrm>
          <a:prstGeom prst="rect">
            <a:avLst/>
          </a:prstGeom>
          <a:ln w="0">
            <a:noFill/>
          </a:ln>
        </p:spPr>
      </p:pic>
      <p:sp>
        <p:nvSpPr>
          <p:cNvPr id="57" name="Google Shape;119;g8baf1bef27_0_16"/>
          <p:cNvSpPr/>
          <p:nvPr/>
        </p:nvSpPr>
        <p:spPr>
          <a:xfrm>
            <a:off x="1028880" y="1019160"/>
            <a:ext cx="13170240" cy="853560"/>
          </a:xfrm>
          <a:prstGeom prst="rect">
            <a:avLst/>
          </a:prstGeom>
          <a:noFill/>
          <a:ln w="0">
            <a:noFill/>
          </a:ln>
        </p:spPr>
        <p:style>
          <a:lnRef idx="0"/>
          <a:fillRef idx="0"/>
          <a:effectRef idx="0"/>
          <a:fontRef idx="minor"/>
        </p:style>
        <p:txBody>
          <a:bodyPr lIns="0" rIns="0" tIns="0" bIns="0">
            <a:noAutofit/>
          </a:bodyPr>
          <a:p>
            <a:pPr>
              <a:lnSpc>
                <a:spcPct val="120000"/>
              </a:lnSpc>
              <a:tabLst>
                <a:tab algn="l" pos="0"/>
              </a:tabLst>
            </a:pPr>
            <a:r>
              <a:rPr b="1" lang="pt-BR" sz="5600" spc="-1" strike="noStrike">
                <a:solidFill>
                  <a:srgbClr val="818285"/>
                </a:solidFill>
                <a:latin typeface="Montserrat"/>
                <a:ea typeface="Montserrat"/>
              </a:rPr>
              <a:t>RESPOSTA</a:t>
            </a:r>
            <a:endParaRPr b="0" lang="pt-BR" sz="5600" spc="-1" strike="noStrike">
              <a:latin typeface="Arial"/>
            </a:endParaRPr>
          </a:p>
        </p:txBody>
      </p:sp>
      <p:sp>
        <p:nvSpPr>
          <p:cNvPr id="58" name="Google Shape;120;g8baf1bef27_0_16"/>
          <p:cNvSpPr/>
          <p:nvPr/>
        </p:nvSpPr>
        <p:spPr>
          <a:xfrm>
            <a:off x="1028880" y="2470680"/>
            <a:ext cx="12864240" cy="853560"/>
          </a:xfrm>
          <a:prstGeom prst="rect">
            <a:avLst/>
          </a:prstGeom>
          <a:noFill/>
          <a:ln w="0">
            <a:noFill/>
          </a:ln>
        </p:spPr>
        <p:style>
          <a:lnRef idx="0"/>
          <a:fillRef idx="0"/>
          <a:effectRef idx="0"/>
          <a:fontRef idx="minor"/>
        </p:style>
        <p:txBody>
          <a:bodyPr lIns="0" rIns="0" tIns="0" bIns="0">
            <a:noAutofit/>
          </a:bodyPr>
          <a:p>
            <a:pPr>
              <a:lnSpc>
                <a:spcPct val="140000"/>
              </a:lnSpc>
              <a:tabLst>
                <a:tab algn="l" pos="0"/>
              </a:tabLst>
            </a:pPr>
            <a:r>
              <a:rPr b="0" lang="pt-BR" sz="2100" spc="-1" strike="noStrike">
                <a:solidFill>
                  <a:srgbClr val="818285"/>
                </a:solidFill>
                <a:latin typeface="Montserrat"/>
                <a:ea typeface="Montserrat"/>
              </a:rPr>
              <a:t>Digite aqui sua resposta à pergunta 1 - Migração de dados. Fique a vontade para utilizar de texto e ilustrações. </a:t>
            </a: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r>
              <a:rPr b="0" lang="pt-BR" sz="2100" spc="-1" strike="noStrike">
                <a:solidFill>
                  <a:srgbClr val="818285"/>
                </a:solidFill>
                <a:latin typeface="Montserrat"/>
                <a:ea typeface="Montserrat"/>
              </a:rPr>
              <a:t>R: O SSMA poderia ser usado se o servidor Oracle possui-se acesso de escrita porque precisa de acesso para instalação de extensões, porém sem o acesso o Data Factory é mais interessante, pois não necessita do acesso de escrita e possibilita cópia paralela entre os databases.</a:t>
            </a: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r>
              <a:rPr b="0" lang="pt-BR" sz="2100" spc="-1" strike="noStrike">
                <a:solidFill>
                  <a:srgbClr val="818285"/>
                </a:solidFill>
                <a:latin typeface="Montserrat"/>
                <a:ea typeface="Montserrat"/>
              </a:rPr>
              <a:t>&gt; fontes: https://docs.microsoft.com/en-us/sql/ssma/oracle/migrating-oracle-data-into-sql-server-oracletosql?view=azuresqldb-current</a:t>
            </a:r>
            <a:endParaRPr b="0" lang="pt-BR" sz="2100" spc="-1" strike="noStrike">
              <a:latin typeface="Arial"/>
            </a:endParaRPr>
          </a:p>
          <a:p>
            <a:pPr>
              <a:lnSpc>
                <a:spcPct val="140000"/>
              </a:lnSpc>
              <a:tabLst>
                <a:tab algn="l" pos="0"/>
              </a:tabLst>
            </a:pPr>
            <a:r>
              <a:rPr b="0" lang="pt-BR" sz="2100" spc="-1" strike="noStrike">
                <a:solidFill>
                  <a:srgbClr val="818285"/>
                </a:solidFill>
                <a:latin typeface="Montserrat"/>
                <a:ea typeface="Montserrat"/>
              </a:rPr>
              <a:t>https://docs.microsoft.com/en-us/azure/data-factory/connector-oracle</a:t>
            </a:r>
            <a:endParaRPr b="0" lang="pt-BR" sz="21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59" name="Google Shape;125;g8baf1bef27_0_8" descr=""/>
          <p:cNvPicPr/>
          <p:nvPr/>
        </p:nvPicPr>
        <p:blipFill>
          <a:blip r:embed="rId1"/>
          <a:stretch/>
        </p:blipFill>
        <p:spPr>
          <a:xfrm>
            <a:off x="0" y="0"/>
            <a:ext cx="18287280" cy="10286280"/>
          </a:xfrm>
          <a:prstGeom prst="rect">
            <a:avLst/>
          </a:prstGeom>
          <a:ln w="0">
            <a:noFill/>
          </a:ln>
        </p:spPr>
      </p:pic>
      <p:sp>
        <p:nvSpPr>
          <p:cNvPr id="60" name="Google Shape;126;g8baf1bef27_0_8"/>
          <p:cNvSpPr/>
          <p:nvPr/>
        </p:nvSpPr>
        <p:spPr>
          <a:xfrm>
            <a:off x="1028880" y="1828800"/>
            <a:ext cx="10225440" cy="853560"/>
          </a:xfrm>
          <a:prstGeom prst="rect">
            <a:avLst/>
          </a:prstGeom>
          <a:noFill/>
          <a:ln w="0">
            <a:noFill/>
          </a:ln>
        </p:spPr>
        <p:style>
          <a:lnRef idx="0"/>
          <a:fillRef idx="0"/>
          <a:effectRef idx="0"/>
          <a:fontRef idx="minor"/>
        </p:style>
        <p:txBody>
          <a:bodyPr lIns="0" rIns="0" tIns="0" bIns="0">
            <a:noAutofit/>
          </a:bodyPr>
          <a:p>
            <a:pPr>
              <a:lnSpc>
                <a:spcPct val="120000"/>
              </a:lnSpc>
              <a:tabLst>
                <a:tab algn="l" pos="0"/>
              </a:tabLst>
            </a:pPr>
            <a:r>
              <a:rPr b="1" lang="pt-BR" sz="5600" spc="-1" strike="noStrike">
                <a:solidFill>
                  <a:srgbClr val="fafafa"/>
                </a:solidFill>
                <a:latin typeface="Montserrat"/>
                <a:ea typeface="Montserrat"/>
              </a:rPr>
              <a:t>2 - SQL</a:t>
            </a:r>
            <a:endParaRPr b="0" lang="pt-BR" sz="5600" spc="-1" strike="noStrike">
              <a:latin typeface="Arial"/>
            </a:endParaRPr>
          </a:p>
        </p:txBody>
      </p:sp>
      <p:sp>
        <p:nvSpPr>
          <p:cNvPr id="61" name="Google Shape;127;g8baf1bef27_0_8"/>
          <p:cNvSpPr/>
          <p:nvPr/>
        </p:nvSpPr>
        <p:spPr>
          <a:xfrm>
            <a:off x="9727920" y="6272640"/>
            <a:ext cx="7530480" cy="3277800"/>
          </a:xfrm>
          <a:prstGeom prst="rect">
            <a:avLst/>
          </a:prstGeom>
          <a:noFill/>
          <a:ln w="0">
            <a:noFill/>
          </a:ln>
        </p:spPr>
        <p:style>
          <a:lnRef idx="0"/>
          <a:fillRef idx="0"/>
          <a:effectRef idx="0"/>
          <a:fontRef idx="minor"/>
        </p:style>
        <p:txBody>
          <a:bodyPr lIns="0" rIns="0" tIns="0" bIns="0">
            <a:noAutofit/>
          </a:bodyPr>
          <a:p>
            <a:pPr>
              <a:lnSpc>
                <a:spcPct val="140000"/>
              </a:lnSpc>
              <a:tabLst>
                <a:tab algn="l" pos="0"/>
              </a:tabLst>
            </a:pPr>
            <a:r>
              <a:rPr b="0" lang="pt-BR" sz="2200" spc="-1" strike="noStrike">
                <a:solidFill>
                  <a:srgbClr val="818285"/>
                </a:solidFill>
                <a:latin typeface="Montserrat"/>
                <a:ea typeface="Montserrat"/>
              </a:rPr>
              <a:t>a) inner join</a:t>
            </a:r>
            <a:endParaRPr b="0" lang="pt-BR" sz="2200" spc="-1" strike="noStrike">
              <a:latin typeface="Arial"/>
            </a:endParaRPr>
          </a:p>
          <a:p>
            <a:pPr>
              <a:lnSpc>
                <a:spcPct val="140000"/>
              </a:lnSpc>
              <a:tabLst>
                <a:tab algn="l" pos="0"/>
              </a:tabLst>
            </a:pPr>
            <a:r>
              <a:rPr b="0" lang="pt-BR" sz="2200" spc="-1" strike="noStrike">
                <a:solidFill>
                  <a:srgbClr val="818285"/>
                </a:solidFill>
                <a:latin typeface="Montserrat"/>
                <a:ea typeface="Montserrat"/>
              </a:rPr>
              <a:t>b) left outer join</a:t>
            </a:r>
            <a:endParaRPr b="0" lang="pt-BR" sz="2200" spc="-1" strike="noStrike">
              <a:latin typeface="Arial"/>
            </a:endParaRPr>
          </a:p>
          <a:p>
            <a:pPr>
              <a:lnSpc>
                <a:spcPct val="140000"/>
              </a:lnSpc>
              <a:tabLst>
                <a:tab algn="l" pos="0"/>
              </a:tabLst>
            </a:pPr>
            <a:r>
              <a:rPr b="0" lang="pt-BR" sz="2200" spc="-1" strike="noStrike">
                <a:solidFill>
                  <a:srgbClr val="818285"/>
                </a:solidFill>
                <a:latin typeface="Montserrat"/>
                <a:ea typeface="Montserrat"/>
              </a:rPr>
              <a:t>c) cross join</a:t>
            </a:r>
            <a:endParaRPr b="0" lang="pt-BR" sz="2200" spc="-1" strike="noStrike">
              <a:latin typeface="Arial"/>
            </a:endParaRPr>
          </a:p>
          <a:p>
            <a:pPr>
              <a:lnSpc>
                <a:spcPct val="140000"/>
              </a:lnSpc>
              <a:tabLst>
                <a:tab algn="l" pos="0"/>
              </a:tabLst>
            </a:pPr>
            <a:r>
              <a:rPr b="0" lang="pt-BR" sz="2200" spc="-1" strike="noStrike">
                <a:solidFill>
                  <a:srgbClr val="818285"/>
                </a:solidFill>
                <a:latin typeface="Montserrat"/>
                <a:ea typeface="Montserrat"/>
              </a:rPr>
              <a:t>d) full outer join</a:t>
            </a:r>
            <a:endParaRPr b="0" lang="pt-BR" sz="2200" spc="-1" strike="noStrike">
              <a:latin typeface="Arial"/>
            </a:endParaRPr>
          </a:p>
          <a:p>
            <a:pPr>
              <a:lnSpc>
                <a:spcPct val="140000"/>
              </a:lnSpc>
              <a:tabLst>
                <a:tab algn="l" pos="0"/>
              </a:tabLst>
            </a:pPr>
            <a:r>
              <a:rPr b="0" lang="pt-BR" sz="2200" spc="-1" strike="noStrike">
                <a:solidFill>
                  <a:srgbClr val="818285"/>
                </a:solidFill>
                <a:latin typeface="Montserrat"/>
                <a:ea typeface="Montserrat"/>
              </a:rPr>
              <a:t>e) right join</a:t>
            </a:r>
            <a:endParaRPr b="0" lang="pt-BR" sz="2200" spc="-1" strike="noStrike">
              <a:latin typeface="Arial"/>
            </a:endParaRPr>
          </a:p>
        </p:txBody>
      </p:sp>
      <p:sp>
        <p:nvSpPr>
          <p:cNvPr id="62" name="Google Shape;128;g8baf1bef27_0_8"/>
          <p:cNvSpPr/>
          <p:nvPr/>
        </p:nvSpPr>
        <p:spPr>
          <a:xfrm>
            <a:off x="1028880" y="6272640"/>
            <a:ext cx="7530480" cy="2361960"/>
          </a:xfrm>
          <a:prstGeom prst="rect">
            <a:avLst/>
          </a:prstGeom>
          <a:noFill/>
          <a:ln w="0">
            <a:noFill/>
          </a:ln>
        </p:spPr>
        <p:style>
          <a:lnRef idx="0"/>
          <a:fillRef idx="0"/>
          <a:effectRef idx="0"/>
          <a:fontRef idx="minor"/>
        </p:style>
        <p:txBody>
          <a:bodyPr lIns="0" rIns="0" tIns="0" bIns="0">
            <a:noAutofit/>
          </a:bodyPr>
          <a:p>
            <a:pPr>
              <a:lnSpc>
                <a:spcPct val="140000"/>
              </a:lnSpc>
              <a:tabLst>
                <a:tab algn="l" pos="0"/>
              </a:tabLst>
            </a:pPr>
            <a:r>
              <a:rPr b="0" lang="pt-BR" sz="2200" spc="-1" strike="noStrike">
                <a:solidFill>
                  <a:srgbClr val="818285"/>
                </a:solidFill>
                <a:latin typeface="Montserrat"/>
                <a:ea typeface="Montserrat"/>
              </a:rPr>
              <a:t>Em termos de performance, qual(is) dos joins listados ao lado não é(são) o(s) mais recomendado(s) e por quê?</a:t>
            </a:r>
            <a:endParaRPr b="0" lang="pt-BR" sz="2200" spc="-1" strike="noStrike">
              <a:latin typeface="Arial"/>
            </a:endParaRPr>
          </a:p>
          <a:p>
            <a:pPr>
              <a:lnSpc>
                <a:spcPct val="140000"/>
              </a:lnSpc>
              <a:tabLst>
                <a:tab algn="l" pos="0"/>
              </a:tabLst>
            </a:pPr>
            <a:endParaRPr b="0" lang="pt-BR" sz="2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63" name="Google Shape;133;g8baf1bef27_0_22" descr=""/>
          <p:cNvPicPr/>
          <p:nvPr/>
        </p:nvPicPr>
        <p:blipFill>
          <a:blip r:embed="rId1"/>
          <a:stretch/>
        </p:blipFill>
        <p:spPr>
          <a:xfrm>
            <a:off x="0" y="0"/>
            <a:ext cx="18287280" cy="10286280"/>
          </a:xfrm>
          <a:prstGeom prst="rect">
            <a:avLst/>
          </a:prstGeom>
          <a:ln w="0">
            <a:noFill/>
          </a:ln>
        </p:spPr>
      </p:pic>
      <p:sp>
        <p:nvSpPr>
          <p:cNvPr id="64" name="Google Shape;134;g8baf1bef27_0_22"/>
          <p:cNvSpPr/>
          <p:nvPr/>
        </p:nvSpPr>
        <p:spPr>
          <a:xfrm>
            <a:off x="1028880" y="1019160"/>
            <a:ext cx="13170240" cy="853560"/>
          </a:xfrm>
          <a:prstGeom prst="rect">
            <a:avLst/>
          </a:prstGeom>
          <a:noFill/>
          <a:ln w="0">
            <a:noFill/>
          </a:ln>
        </p:spPr>
        <p:style>
          <a:lnRef idx="0"/>
          <a:fillRef idx="0"/>
          <a:effectRef idx="0"/>
          <a:fontRef idx="minor"/>
        </p:style>
        <p:txBody>
          <a:bodyPr lIns="0" rIns="0" tIns="0" bIns="0">
            <a:noAutofit/>
          </a:bodyPr>
          <a:p>
            <a:pPr>
              <a:lnSpc>
                <a:spcPct val="120000"/>
              </a:lnSpc>
              <a:tabLst>
                <a:tab algn="l" pos="0"/>
              </a:tabLst>
            </a:pPr>
            <a:r>
              <a:rPr b="1" lang="pt-BR" sz="5600" spc="-1" strike="noStrike">
                <a:solidFill>
                  <a:srgbClr val="818285"/>
                </a:solidFill>
                <a:latin typeface="Montserrat"/>
                <a:ea typeface="Montserrat"/>
              </a:rPr>
              <a:t>RESPOSTA</a:t>
            </a:r>
            <a:endParaRPr b="0" lang="pt-BR" sz="5600" spc="-1" strike="noStrike">
              <a:latin typeface="Arial"/>
            </a:endParaRPr>
          </a:p>
        </p:txBody>
      </p:sp>
      <p:sp>
        <p:nvSpPr>
          <p:cNvPr id="65" name="Google Shape;135;g8baf1bef27_0_22"/>
          <p:cNvSpPr/>
          <p:nvPr/>
        </p:nvSpPr>
        <p:spPr>
          <a:xfrm>
            <a:off x="1028880" y="2470680"/>
            <a:ext cx="12864240" cy="853560"/>
          </a:xfrm>
          <a:prstGeom prst="rect">
            <a:avLst/>
          </a:prstGeom>
          <a:noFill/>
          <a:ln w="0">
            <a:noFill/>
          </a:ln>
        </p:spPr>
        <p:style>
          <a:lnRef idx="0"/>
          <a:fillRef idx="0"/>
          <a:effectRef idx="0"/>
          <a:fontRef idx="minor"/>
        </p:style>
        <p:txBody>
          <a:bodyPr lIns="0" rIns="0" tIns="0" bIns="0">
            <a:noAutofit/>
          </a:bodyPr>
          <a:p>
            <a:pPr>
              <a:lnSpc>
                <a:spcPct val="140000"/>
              </a:lnSpc>
              <a:tabLst>
                <a:tab algn="l" pos="0"/>
              </a:tabLst>
            </a:pPr>
            <a:r>
              <a:rPr b="0" lang="pt-BR" sz="2100" spc="-1" strike="noStrike">
                <a:solidFill>
                  <a:srgbClr val="818285"/>
                </a:solidFill>
                <a:latin typeface="Montserrat"/>
                <a:ea typeface="Montserrat"/>
              </a:rPr>
              <a:t>Digite aqui sua resposta à pergunta 2 - SQL. Fique a vontade para utilizar de texto e ilustrações. </a:t>
            </a: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r>
              <a:rPr b="0" lang="pt-BR" sz="2100" spc="-1" strike="noStrike">
                <a:solidFill>
                  <a:srgbClr val="818285"/>
                </a:solidFill>
                <a:latin typeface="Montserrat"/>
                <a:ea typeface="Montserrat"/>
              </a:rPr>
              <a:t>R: Em termos de performance o cross join é o menos recomendado, pois executa uma comparação NxN.</a:t>
            </a:r>
            <a:endParaRPr b="0" lang="pt-BR" sz="21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66" name="Google Shape;140;p9" descr=""/>
          <p:cNvPicPr/>
          <p:nvPr/>
        </p:nvPicPr>
        <p:blipFill>
          <a:blip r:embed="rId1"/>
          <a:stretch/>
        </p:blipFill>
        <p:spPr>
          <a:xfrm>
            <a:off x="0" y="0"/>
            <a:ext cx="18287280" cy="10286280"/>
          </a:xfrm>
          <a:prstGeom prst="rect">
            <a:avLst/>
          </a:prstGeom>
          <a:ln w="0">
            <a:noFill/>
          </a:ln>
        </p:spPr>
      </p:pic>
      <p:sp>
        <p:nvSpPr>
          <p:cNvPr id="67" name="Google Shape;141;p9"/>
          <p:cNvSpPr/>
          <p:nvPr/>
        </p:nvSpPr>
        <p:spPr>
          <a:xfrm>
            <a:off x="1028880" y="1828800"/>
            <a:ext cx="10225080" cy="1023840"/>
          </a:xfrm>
          <a:prstGeom prst="rect">
            <a:avLst/>
          </a:prstGeom>
          <a:noFill/>
          <a:ln w="0">
            <a:noFill/>
          </a:ln>
        </p:spPr>
        <p:style>
          <a:lnRef idx="0"/>
          <a:fillRef idx="0"/>
          <a:effectRef idx="0"/>
          <a:fontRef idx="minor"/>
        </p:style>
        <p:txBody>
          <a:bodyPr lIns="0" rIns="0" tIns="0" bIns="0">
            <a:spAutoFit/>
          </a:bodyPr>
          <a:p>
            <a:pPr>
              <a:lnSpc>
                <a:spcPct val="120000"/>
              </a:lnSpc>
              <a:tabLst>
                <a:tab algn="l" pos="0"/>
              </a:tabLst>
            </a:pPr>
            <a:r>
              <a:rPr b="1" lang="pt-BR" sz="5600" spc="-1" strike="noStrike">
                <a:solidFill>
                  <a:srgbClr val="fafafa"/>
                </a:solidFill>
                <a:latin typeface="Montserrat"/>
                <a:ea typeface="Montserrat"/>
              </a:rPr>
              <a:t>3 - DADOS</a:t>
            </a:r>
            <a:endParaRPr b="0" lang="pt-BR" sz="5600" spc="-1" strike="noStrike">
              <a:latin typeface="Arial"/>
            </a:endParaRPr>
          </a:p>
        </p:txBody>
      </p:sp>
      <p:sp>
        <p:nvSpPr>
          <p:cNvPr id="68" name="Google Shape;142;p9"/>
          <p:cNvSpPr/>
          <p:nvPr/>
        </p:nvSpPr>
        <p:spPr>
          <a:xfrm>
            <a:off x="1028880" y="6272640"/>
            <a:ext cx="16412400" cy="938160"/>
          </a:xfrm>
          <a:prstGeom prst="rect">
            <a:avLst/>
          </a:prstGeom>
          <a:noFill/>
          <a:ln w="0">
            <a:noFill/>
          </a:ln>
        </p:spPr>
        <p:style>
          <a:lnRef idx="0"/>
          <a:fillRef idx="0"/>
          <a:effectRef idx="0"/>
          <a:fontRef idx="minor"/>
        </p:style>
        <p:txBody>
          <a:bodyPr lIns="0" rIns="0" tIns="0" bIns="0">
            <a:spAutoFit/>
          </a:bodyPr>
          <a:p>
            <a:pPr>
              <a:lnSpc>
                <a:spcPct val="140000"/>
              </a:lnSpc>
              <a:tabLst>
                <a:tab algn="l" pos="0"/>
              </a:tabLst>
            </a:pPr>
            <a:r>
              <a:rPr b="0" lang="pt-BR" sz="2200" spc="-1" strike="noStrike">
                <a:solidFill>
                  <a:srgbClr val="818285"/>
                </a:solidFill>
                <a:latin typeface="Montserrat"/>
                <a:ea typeface="Montserrat"/>
              </a:rPr>
              <a:t>Qual a diferença entre um dado estruturado e um dado não-estruturado? Como você armazenaria cada um deles? (liste mais de uma opção para cada tipo de dado).</a:t>
            </a:r>
            <a:endParaRPr b="0" lang="pt-BR" sz="2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69" name="Google Shape;147;g8baf1bef27_0_28" descr=""/>
          <p:cNvPicPr/>
          <p:nvPr/>
        </p:nvPicPr>
        <p:blipFill>
          <a:blip r:embed="rId1"/>
          <a:stretch/>
        </p:blipFill>
        <p:spPr>
          <a:xfrm>
            <a:off x="0" y="0"/>
            <a:ext cx="18287280" cy="10286280"/>
          </a:xfrm>
          <a:prstGeom prst="rect">
            <a:avLst/>
          </a:prstGeom>
          <a:ln w="0">
            <a:noFill/>
          </a:ln>
        </p:spPr>
      </p:pic>
      <p:sp>
        <p:nvSpPr>
          <p:cNvPr id="70" name="Google Shape;148;g8baf1bef27_0_28"/>
          <p:cNvSpPr/>
          <p:nvPr/>
        </p:nvSpPr>
        <p:spPr>
          <a:xfrm>
            <a:off x="1028880" y="1019160"/>
            <a:ext cx="13170240" cy="853560"/>
          </a:xfrm>
          <a:prstGeom prst="rect">
            <a:avLst/>
          </a:prstGeom>
          <a:noFill/>
          <a:ln w="0">
            <a:noFill/>
          </a:ln>
        </p:spPr>
        <p:style>
          <a:lnRef idx="0"/>
          <a:fillRef idx="0"/>
          <a:effectRef idx="0"/>
          <a:fontRef idx="minor"/>
        </p:style>
        <p:txBody>
          <a:bodyPr lIns="0" rIns="0" tIns="0" bIns="0">
            <a:noAutofit/>
          </a:bodyPr>
          <a:p>
            <a:pPr>
              <a:lnSpc>
                <a:spcPct val="120000"/>
              </a:lnSpc>
              <a:tabLst>
                <a:tab algn="l" pos="0"/>
              </a:tabLst>
            </a:pPr>
            <a:r>
              <a:rPr b="1" lang="pt-BR" sz="5600" spc="-1" strike="noStrike">
                <a:solidFill>
                  <a:srgbClr val="818285"/>
                </a:solidFill>
                <a:latin typeface="Montserrat"/>
                <a:ea typeface="Montserrat"/>
              </a:rPr>
              <a:t>RESPOSTA</a:t>
            </a:r>
            <a:endParaRPr b="0" lang="pt-BR" sz="5600" spc="-1" strike="noStrike">
              <a:latin typeface="Arial"/>
            </a:endParaRPr>
          </a:p>
        </p:txBody>
      </p:sp>
      <p:sp>
        <p:nvSpPr>
          <p:cNvPr id="71" name="Google Shape;149;g8baf1bef27_0_28"/>
          <p:cNvSpPr/>
          <p:nvPr/>
        </p:nvSpPr>
        <p:spPr>
          <a:xfrm>
            <a:off x="1028880" y="2470680"/>
            <a:ext cx="12864240" cy="853560"/>
          </a:xfrm>
          <a:prstGeom prst="rect">
            <a:avLst/>
          </a:prstGeom>
          <a:noFill/>
          <a:ln w="0">
            <a:noFill/>
          </a:ln>
        </p:spPr>
        <p:style>
          <a:lnRef idx="0"/>
          <a:fillRef idx="0"/>
          <a:effectRef idx="0"/>
          <a:fontRef idx="minor"/>
        </p:style>
        <p:txBody>
          <a:bodyPr lIns="0" rIns="0" tIns="0" bIns="0">
            <a:noAutofit/>
          </a:bodyPr>
          <a:p>
            <a:pPr>
              <a:lnSpc>
                <a:spcPct val="140000"/>
              </a:lnSpc>
              <a:tabLst>
                <a:tab algn="l" pos="0"/>
              </a:tabLst>
            </a:pPr>
            <a:r>
              <a:rPr b="0" lang="en-US" sz="2100" spc="-1" strike="noStrike">
                <a:solidFill>
                  <a:srgbClr val="818285"/>
                </a:solidFill>
                <a:latin typeface="Montserrat"/>
                <a:ea typeface="Montserrat"/>
              </a:rPr>
              <a:t>Digite aqui sua resposta à pergunta 3 - Dados. Fique a vontade para utilizar de texto e ilustrações. </a:t>
            </a: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r>
              <a:rPr b="0" lang="pt-BR" sz="2100" spc="-1" strike="noStrike">
                <a:solidFill>
                  <a:srgbClr val="818285"/>
                </a:solidFill>
                <a:latin typeface="Montserrat"/>
                <a:ea typeface="Montserrat"/>
              </a:rPr>
              <a:t>R: Dados estruturados são organizados de forma rígida com estruturas previamente definidas e planejadas para o armazenamento, enquanto dados não estruturados são flexíveis e não dependem de uma estrutura rígida ou predefinida, dados estruturados podem ser armazenados em SGDBs como PostgreSQL, MYSQL ou SQL Server, porém dados não estruturados podem ser armazenados em Object Storages como HDFS e o Azure Blob Storage. Existem ainda os dados semi estruturados que possuem estruturas dinâmicas ou esquemas predefinidos porém, flexíveis que podem ser armazenados como dados não estruturados ou  em sistemas como MongoDB, ElasticSearch ou o Azure CosmosDB sendo estes bancos de dados não relacionais também conhecidos pela sigla NoSQL.</a:t>
            </a:r>
            <a:endParaRPr b="0" lang="pt-BR" sz="21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52</TotalTime>
  <Application>LibreOffice/7.1.1.2$Linux_X86_64 LibreOffice_project/dd797d330b34196606d0870aaa694e9504402ca1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Gabriela de Sousa Arrais</dc:creator>
  <dc:description/>
  <dc:language>pt-BR</dc:language>
  <cp:lastModifiedBy/>
  <dcterms:modified xsi:type="dcterms:W3CDTF">2021-03-29T19:19:16Z</dcterms:modified>
  <cp:revision>8</cp:revision>
  <dc:subject/>
  <dc:title/>
</cp:coreProperties>
</file>

<file path=docProps/custom.xml><?xml version="1.0" encoding="utf-8"?>
<Properties xmlns="http://schemas.openxmlformats.org/officeDocument/2006/custom-properties" xmlns:vt="http://schemas.openxmlformats.org/officeDocument/2006/docPropsVTypes"/>
</file>