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10287000" cx="18288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Montserrat ExtraBold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8" roundtripDataSignature="AMtx7mhYt9GT+M0gBaj+69pi64CkFyE2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B0B6920-5294-4472-A6A3-A91B1E861B49}">
  <a:tblStyle styleId="{FB0B6920-5294-4472-A6A3-A91B1E861B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ExtraBold-bold.fntdata"/><Relationship Id="rId25" Type="http://schemas.openxmlformats.org/officeDocument/2006/relationships/font" Target="fonts/Montserrat-boldItalic.fntdata"/><Relationship Id="rId28" Type="http://customschemas.google.com/relationships/presentationmetadata" Target="metadata"/><Relationship Id="rId27" Type="http://schemas.openxmlformats.org/officeDocument/2006/relationships/font" Target="fonts/MontserratExtraBol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726ee8e1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7726ee8e1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65dc84d3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865dc84d31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65dc84d3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865dc84d31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65dc84d3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865dc84d31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af1bef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8baf1bef2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baf1bef2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8baf1bef27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baf1bef2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8baf1bef27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baf1bef2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8baf1bef27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baf1bef2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8baf1bef27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jpg"/><Relationship Id="rId5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s://drive.google.com/file/d/1ahpZrkvcF16NvHbeAgYfnDaQFD0TnTRh/view?usp=sharing" TargetMode="External"/><Relationship Id="rId5" Type="http://schemas.openxmlformats.org/officeDocument/2006/relationships/hyperlink" Target="https://drive.google.com/file/d/15PKT4TvN7Hk1cmp57b5a4v7lzZJUJjm_/view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028700" y="1028700"/>
            <a:ext cx="9425895" cy="145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>
                <a:solidFill>
                  <a:srgbClr val="FAFAF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Engenharia de Dados</a:t>
            </a:r>
            <a:endParaRPr b="0" i="0" sz="14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028700" y="8775980"/>
            <a:ext cx="7017891" cy="48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FAFAFA"/>
                </a:solidFill>
                <a:latin typeface="Montserrat"/>
                <a:ea typeface="Montserrat"/>
                <a:cs typeface="Montserrat"/>
                <a:sym typeface="Montserrat"/>
              </a:rPr>
              <a:t>Teste para o processo seletivo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1"/>
          <p:cNvPicPr preferRelativeResize="0"/>
          <p:nvPr/>
        </p:nvPicPr>
        <p:blipFill rotWithShape="1">
          <a:blip r:embed="rId4">
            <a:alphaModFix/>
          </a:blip>
          <a:srcRect b="64119" l="9795" r="0" t="0"/>
          <a:stretch/>
        </p:blipFill>
        <p:spPr>
          <a:xfrm>
            <a:off x="0" y="-40640"/>
            <a:ext cx="18288000" cy="48011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11"/>
          <p:cNvGrpSpPr/>
          <p:nvPr/>
        </p:nvGrpSpPr>
        <p:grpSpPr>
          <a:xfrm>
            <a:off x="1028700" y="6069119"/>
            <a:ext cx="10450897" cy="3092934"/>
            <a:chOff x="0" y="-9525"/>
            <a:chExt cx="13934529" cy="4123911"/>
          </a:xfrm>
        </p:grpSpPr>
        <p:sp>
          <p:nvSpPr>
            <p:cNvPr id="157" name="Google Shape;157;p11"/>
            <p:cNvSpPr txBox="1"/>
            <p:nvPr/>
          </p:nvSpPr>
          <p:spPr>
            <a:xfrm>
              <a:off x="0" y="-9525"/>
              <a:ext cx="13934529" cy="1136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600"/>
                <a:buFont typeface="Arial"/>
                <a:buNone/>
              </a:pPr>
              <a:r>
                <a:rPr b="1" lang="en-US" sz="5600">
                  <a:solidFill>
                    <a:srgbClr val="81828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DESAFIO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1"/>
            <p:cNvSpPr txBox="1"/>
            <p:nvPr/>
          </p:nvSpPr>
          <p:spPr>
            <a:xfrm>
              <a:off x="0" y="1586886"/>
              <a:ext cx="13934400" cy="252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>
                  <a:solidFill>
                    <a:srgbClr val="81828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Utilizando as bases de dados disponibilizadas (Produção Agrícola e PIB), responda </a:t>
              </a:r>
              <a:r>
                <a:rPr lang="en-US" sz="2200">
                  <a:solidFill>
                    <a:srgbClr val="81828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às</a:t>
              </a:r>
              <a:r>
                <a:rPr lang="en-US" sz="2200">
                  <a:solidFill>
                    <a:srgbClr val="81828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quatro questões. O que vamos avaliar nesse desafio: resposta correta, domínio da linguagem de programação escolhida, tratamento dos dados e principalmente como chegou ao resultado final.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9" name="Google Shape;159;p11"/>
          <p:cNvPicPr preferRelativeResize="0"/>
          <p:nvPr/>
        </p:nvPicPr>
        <p:blipFill rotWithShape="1">
          <a:blip r:embed="rId5">
            <a:alphaModFix/>
          </a:blip>
          <a:srcRect b="21279" l="0" r="0" t="33665"/>
          <a:stretch/>
        </p:blipFill>
        <p:spPr>
          <a:xfrm>
            <a:off x="0" y="-40650"/>
            <a:ext cx="18288325" cy="549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7726ee8e14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7726ee8e14_0_9"/>
          <p:cNvSpPr txBox="1"/>
          <p:nvPr/>
        </p:nvSpPr>
        <p:spPr>
          <a:xfrm>
            <a:off x="1028725" y="2470550"/>
            <a:ext cx="128649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886" lvl="0" marL="45720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099"/>
              <a:buFont typeface="Montserrat"/>
              <a:buChar char="●"/>
            </a:pPr>
            <a:r>
              <a:rPr lang="en-US" sz="2099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Utilize um banco de dados (SQL Express ou outro banco relacional de sua preferência) para o carregamento dos dados; </a:t>
            </a:r>
            <a:endParaRPr sz="2099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886" lvl="0" marL="45720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099"/>
              <a:buFont typeface="Montserrat"/>
              <a:buChar char="●"/>
            </a:pPr>
            <a:r>
              <a:rPr lang="en-US" sz="2099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Utilize Python, R, SQL ou Scala para a resolução do exercício;</a:t>
            </a:r>
            <a:endParaRPr sz="2099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886" lvl="0" marL="45720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099"/>
              <a:buFont typeface="Montserrat"/>
              <a:buChar char="●"/>
            </a:pPr>
            <a:r>
              <a:rPr lang="en-US" sz="2099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Fique à vontade para duplicar o próximo slide para colocar o seu script final e respostas/gráficos;</a:t>
            </a:r>
            <a:endParaRPr sz="2099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886" lvl="0" marL="45720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099"/>
              <a:buFont typeface="Montserrat"/>
              <a:buChar char="●"/>
            </a:pPr>
            <a:r>
              <a:rPr lang="en-US" sz="2099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A base de dados de produção agrícola (área e produção) de Maio e Junho de 2019 se encontra neste </a:t>
            </a:r>
            <a:r>
              <a:rPr lang="en-US" sz="2099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link</a:t>
            </a:r>
            <a:r>
              <a:rPr lang="en-US" sz="2099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2099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886" lvl="0" marL="45720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099"/>
              <a:buFont typeface="Montserrat"/>
              <a:buChar char="●"/>
            </a:pPr>
            <a:r>
              <a:rPr lang="en-US" sz="2099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A base de dados do PIB do Ramo Agrícola e Agronegócio se encontra neste </a:t>
            </a:r>
            <a:r>
              <a:rPr lang="en-US" sz="2099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link</a:t>
            </a:r>
            <a:r>
              <a:rPr lang="en-US" sz="2099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2099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99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886" lvl="0" marL="45720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099"/>
              <a:buFont typeface="Montserrat"/>
              <a:buAutoNum type="arabicParenR"/>
            </a:pPr>
            <a:r>
              <a:rPr lang="en-US" sz="2099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Qual a porcentagem de participação da região Centro-Oeste na produção nacional no primeiro semestre de 2019?</a:t>
            </a:r>
            <a:endParaRPr sz="2099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886" lvl="0" marL="45720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099"/>
              <a:buFont typeface="Montserrat"/>
              <a:buAutoNum type="arabicParenR"/>
            </a:pPr>
            <a:r>
              <a:rPr lang="en-US" sz="2099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Qual estado possui maior área produtiva? </a:t>
            </a:r>
            <a:endParaRPr sz="2099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886" lvl="0" marL="45720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099"/>
              <a:buFont typeface="Montserrat"/>
              <a:buAutoNum type="arabicParenR"/>
            </a:pPr>
            <a:r>
              <a:rPr lang="en-US" sz="2099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Qual a média de produção mensal para o estado de São Paulo? </a:t>
            </a:r>
            <a:endParaRPr sz="2099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4)   Defina a correlação entre a produção agrícola e o PIB do Ramo Agrícola e Pecuário em 2019. Qual segmento possui maior correlação e qual possui menor correlação? Demonstre num gráfico e explique os coeficientes. </a:t>
            </a:r>
            <a:endParaRPr sz="2099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99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99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g7726ee8e14_0_9"/>
          <p:cNvSpPr txBox="1"/>
          <p:nvPr/>
        </p:nvSpPr>
        <p:spPr>
          <a:xfrm>
            <a:off x="1028700" y="1019175"/>
            <a:ext cx="131709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lang="en-US" sz="560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INSTRUÇÕES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865dc84d31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865dc84d31_0_16"/>
          <p:cNvSpPr txBox="1"/>
          <p:nvPr/>
        </p:nvSpPr>
        <p:spPr>
          <a:xfrm>
            <a:off x="1028700" y="1019175"/>
            <a:ext cx="131709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lang="en-US" sz="560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RESOLUÇÃO DO DESAFIO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865dc84d31_0_16"/>
          <p:cNvSpPr txBox="1"/>
          <p:nvPr/>
        </p:nvSpPr>
        <p:spPr>
          <a:xfrm>
            <a:off x="1028725" y="2470550"/>
            <a:ext cx="128649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Utilize esse espaço para resolver o desafio. </a:t>
            </a:r>
            <a:endParaRPr b="0" i="0" sz="2099" u="none" cap="none" strike="noStrik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g865dc84d31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865dc84d31_0_22"/>
          <p:cNvSpPr txBox="1"/>
          <p:nvPr/>
        </p:nvSpPr>
        <p:spPr>
          <a:xfrm>
            <a:off x="1028700" y="1019175"/>
            <a:ext cx="131709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lang="en-US" sz="560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AVALIAÇÃO DO </a:t>
            </a:r>
            <a:r>
              <a:rPr b="1" lang="en-US" sz="560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CANDIDATO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865dc84d31_0_22"/>
          <p:cNvSpPr txBox="1"/>
          <p:nvPr/>
        </p:nvSpPr>
        <p:spPr>
          <a:xfrm>
            <a:off x="1028700" y="2104875"/>
            <a:ext cx="128649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Considere apenas respostas corretas. Pontue o quão bem resolvida foi a questão de 0 a 1 (utilize 0 para não satisfatório e 1 para excelente). </a:t>
            </a:r>
            <a:endParaRPr b="0" i="0" sz="2099" u="none" cap="none" strike="noStrik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81" name="Google Shape;181;g865dc84d31_0_22"/>
          <p:cNvGraphicFramePr/>
          <p:nvPr/>
        </p:nvGraphicFramePr>
        <p:xfrm>
          <a:off x="1028700" y="326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{FB0B6920-5294-4472-A6A3-A91B1E861B49}</a:tableStyleId>
              </a:tblPr>
              <a:tblGrid>
                <a:gridCol w="1456900"/>
                <a:gridCol w="25472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Questionário Técnico</a:t>
                      </a:r>
                      <a:endParaRPr b="1"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Questão</a:t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Pontuação</a:t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Desafio</a:t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Questão</a:t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Pontuação</a:t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</a:t>
                      </a:r>
                      <a:endParaRPr b="1"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2" name="Google Shape;182;g865dc84d31_0_22"/>
          <p:cNvGraphicFramePr/>
          <p:nvPr/>
        </p:nvGraphicFramePr>
        <p:xfrm>
          <a:off x="6922725" y="326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{FB0B6920-5294-4472-A6A3-A91B1E861B49}</a:tableStyleId>
              </a:tblPr>
              <a:tblGrid>
                <a:gridCol w="3588625"/>
                <a:gridCol w="3588625"/>
              </a:tblGrid>
              <a:tr h="46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Pontuação</a:t>
                      </a:r>
                      <a:endParaRPr b="1"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Legenda</a:t>
                      </a:r>
                      <a:endParaRPr b="1"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74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 a 0,2</a:t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não satisfatório (não resolveu ou deixou incompleto)</a:t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2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0,3 a 0,4</a:t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pouco satisfatório (tentou resolver, mas chegou á um resultado errado)</a:t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2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0,5 a 0,7</a:t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satisfatório (resolveu, mas não utilizou a melhor maneira)</a:t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2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0,8 a 0,9</a:t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muito satisfatório (resolveu, porém cometeu algum pequeno erro)</a:t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74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excelente (resolveu e da melhor maneira possível)</a:t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865dc84d31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865dc84d31_0_29"/>
          <p:cNvSpPr txBox="1"/>
          <p:nvPr/>
        </p:nvSpPr>
        <p:spPr>
          <a:xfrm>
            <a:off x="1028700" y="1019175"/>
            <a:ext cx="131709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lang="en-US" sz="560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AVALIAÇÃO DO </a:t>
            </a:r>
            <a:r>
              <a:rPr b="1" lang="en-US" sz="560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CANDIDATO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865dc84d31_0_29"/>
          <p:cNvSpPr txBox="1"/>
          <p:nvPr/>
        </p:nvSpPr>
        <p:spPr>
          <a:xfrm>
            <a:off x="1028700" y="2104875"/>
            <a:ext cx="128649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Responda as perguntas abaixo e pontue da mesma forma: de 0 a 1 (</a:t>
            </a:r>
            <a:r>
              <a:rPr lang="en-US" sz="2099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(utilize 0 para não satisfatório e 1 para excelente). </a:t>
            </a:r>
            <a:endParaRPr b="0" i="0" sz="2099" u="none" cap="none" strike="noStrik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90" name="Google Shape;190;g865dc84d31_0_29"/>
          <p:cNvGraphicFramePr/>
          <p:nvPr/>
        </p:nvGraphicFramePr>
        <p:xfrm>
          <a:off x="1028700" y="326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{FB0B6920-5294-4472-A6A3-A91B1E861B49}</a:tableStyleId>
              </a:tblPr>
              <a:tblGrid>
                <a:gridCol w="5914650"/>
                <a:gridCol w="591465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Domínio da Linguagem Escolhida</a:t>
                      </a:r>
                      <a:endParaRPr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 hMerge="1"/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 candidato demonstrou ter domínio da linguagem escolhida?</a:t>
                      </a:r>
                      <a:endParaRPr b="1"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Resposta: </a:t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Pontuação:</a:t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Tratamento dos Dados</a:t>
                      </a:r>
                      <a:endParaRPr b="1"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 hMerge="1"/>
              </a:tr>
              <a:tr h="381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 candidato fez o tratamento correto dos dados?</a:t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Resposta:</a:t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Pontuação:</a:t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Desenvolvimento e Documentação</a:t>
                      </a:r>
                      <a:endParaRPr b="1"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 hMerge="1"/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 candidato soube explicar de maneira clara como resolver os exercícios? Algum passo da resolução não ficou claro?</a:t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Resposta:</a:t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Pontuação:</a:t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</a:t>
                      </a:r>
                      <a:endParaRPr b="1" sz="1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888888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1" name="Google Shape;191;g865dc84d31_0_29"/>
          <p:cNvGraphicFramePr/>
          <p:nvPr/>
        </p:nvGraphicFramePr>
        <p:xfrm>
          <a:off x="1028675" y="888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{FB0B6920-5294-4472-A6A3-A91B1E861B49}</a:tableStyleId>
              </a:tblPr>
              <a:tblGrid>
                <a:gridCol w="5882150"/>
                <a:gridCol w="59471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Pontuação Final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7623" y="3473193"/>
            <a:ext cx="8172754" cy="3340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8"/>
          <p:cNvPicPr preferRelativeResize="0"/>
          <p:nvPr/>
        </p:nvPicPr>
        <p:blipFill rotWithShape="1">
          <a:blip r:embed="rId4">
            <a:alphaModFix/>
          </a:blip>
          <a:srcRect b="0" l="29651" r="21929" t="0"/>
          <a:stretch/>
        </p:blipFill>
        <p:spPr>
          <a:xfrm>
            <a:off x="1028700" y="1028700"/>
            <a:ext cx="5976000" cy="82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8"/>
          <p:cNvSpPr txBox="1"/>
          <p:nvPr/>
        </p:nvSpPr>
        <p:spPr>
          <a:xfrm>
            <a:off x="9219007" y="1019175"/>
            <a:ext cx="7902883" cy="16993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lang="en-US" sz="560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O TESTE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8"/>
          <p:cNvGrpSpPr/>
          <p:nvPr/>
        </p:nvGrpSpPr>
        <p:grpSpPr>
          <a:xfrm>
            <a:off x="9219007" y="4717516"/>
            <a:ext cx="7902883" cy="4540783"/>
            <a:chOff x="0" y="-38100"/>
            <a:chExt cx="10537177" cy="6054378"/>
          </a:xfrm>
        </p:grpSpPr>
        <p:sp>
          <p:nvSpPr>
            <p:cNvPr id="95" name="Google Shape;95;p8"/>
            <p:cNvSpPr txBox="1"/>
            <p:nvPr/>
          </p:nvSpPr>
          <p:spPr>
            <a:xfrm>
              <a:off x="0" y="-38100"/>
              <a:ext cx="10537177" cy="2536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>
                  <a:solidFill>
                    <a:srgbClr val="81828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Olá Candidato!</a:t>
              </a:r>
              <a:endParaRPr sz="220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>
                  <a:solidFill>
                    <a:srgbClr val="81828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Esse teste visa testar suas habilidades e conhecimentos sobre engenharia de dados. Ele é composto de 2 etapas: questionário técnico com 3 perguntas (a serem respondidas nesse mesmo arquivo) e um desafio.</a:t>
              </a:r>
              <a:endParaRPr sz="220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6" name="Google Shape;96;p8"/>
            <p:cNvSpPr txBox="1"/>
            <p:nvPr/>
          </p:nvSpPr>
          <p:spPr>
            <a:xfrm>
              <a:off x="0" y="3479329"/>
              <a:ext cx="10537177" cy="2536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"/>
          <p:cNvPicPr preferRelativeResize="0"/>
          <p:nvPr/>
        </p:nvPicPr>
        <p:blipFill rotWithShape="1">
          <a:blip r:embed="rId4">
            <a:alphaModFix/>
          </a:blip>
          <a:srcRect b="20222" l="23934" r="10743" t="4769"/>
          <a:stretch/>
        </p:blipFill>
        <p:spPr>
          <a:xfrm>
            <a:off x="11880850" y="5364613"/>
            <a:ext cx="537845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5"/>
          <p:cNvSpPr txBox="1"/>
          <p:nvPr/>
        </p:nvSpPr>
        <p:spPr>
          <a:xfrm>
            <a:off x="1028700" y="1418491"/>
            <a:ext cx="9842416" cy="16993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lang="en-US" sz="560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ETAPA 1 </a:t>
            </a:r>
            <a:endParaRPr b="1" sz="5600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lang="en-US" sz="560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QUESTIONÁRIO TÉCNICO</a:t>
            </a:r>
            <a:endParaRPr b="1" sz="5600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5"/>
          <p:cNvPicPr preferRelativeResize="0"/>
          <p:nvPr/>
        </p:nvPicPr>
        <p:blipFill rotWithShape="1">
          <a:blip r:embed="rId5">
            <a:alphaModFix/>
          </a:blip>
          <a:srcRect b="8848" l="0" r="0" t="8840"/>
          <a:stretch/>
        </p:blipFill>
        <p:spPr>
          <a:xfrm>
            <a:off x="9762325" y="5364625"/>
            <a:ext cx="7496973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5"/>
          <p:cNvPicPr preferRelativeResize="0"/>
          <p:nvPr/>
        </p:nvPicPr>
        <p:blipFill rotWithShape="1">
          <a:blip r:embed="rId6">
            <a:alphaModFix/>
          </a:blip>
          <a:srcRect b="22539" l="0" r="0" t="4938"/>
          <a:stretch/>
        </p:blipFill>
        <p:spPr>
          <a:xfrm>
            <a:off x="1028700" y="5364625"/>
            <a:ext cx="851103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8baf1bef27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8baf1bef27_0_1"/>
          <p:cNvSpPr txBox="1"/>
          <p:nvPr/>
        </p:nvSpPr>
        <p:spPr>
          <a:xfrm>
            <a:off x="1028700" y="1828863"/>
            <a:ext cx="102261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lang="en-US" sz="5600">
                <a:solidFill>
                  <a:srgbClr val="FAFAFA"/>
                </a:solidFill>
                <a:latin typeface="Montserrat"/>
                <a:ea typeface="Montserrat"/>
                <a:cs typeface="Montserrat"/>
                <a:sym typeface="Montserrat"/>
              </a:rPr>
              <a:t>1 - MIGRAÇÃO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8baf1bef27_0_1"/>
          <p:cNvSpPr txBox="1"/>
          <p:nvPr/>
        </p:nvSpPr>
        <p:spPr>
          <a:xfrm>
            <a:off x="9712975" y="6272675"/>
            <a:ext cx="7531200" cy="27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200"/>
              <a:buFont typeface="Montserrat"/>
              <a:buAutoNum type="alphaLcParenR"/>
            </a:pPr>
            <a:r>
              <a:rPr lang="en-US" sz="220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Databricks</a:t>
            </a:r>
            <a:endParaRPr sz="2200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200"/>
              <a:buFont typeface="Montserrat"/>
              <a:buAutoNum type="alphaLcParenR"/>
            </a:pPr>
            <a:r>
              <a:rPr lang="en-US" sz="220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Data Factory</a:t>
            </a:r>
            <a:endParaRPr sz="2200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200"/>
              <a:buFont typeface="Montserrat"/>
              <a:buAutoNum type="alphaLcParenR"/>
            </a:pPr>
            <a:r>
              <a:rPr lang="en-US" sz="220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SQL Server Migration Assistant (SSMA)</a:t>
            </a:r>
            <a:endParaRPr sz="2200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200"/>
              <a:buFont typeface="Montserrat"/>
              <a:buAutoNum type="alphaLcParenR"/>
            </a:pPr>
            <a:r>
              <a:rPr lang="en-US" sz="220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Dataflow</a:t>
            </a:r>
            <a:endParaRPr sz="2200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18285"/>
              </a:buClr>
              <a:buSzPts val="2200"/>
              <a:buFont typeface="Montserrat"/>
              <a:buAutoNum type="alphaLcParenR"/>
            </a:pPr>
            <a:r>
              <a:rPr lang="en-US" sz="220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Event Hubs</a:t>
            </a:r>
            <a:endParaRPr sz="2200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g8baf1bef27_0_1"/>
          <p:cNvSpPr txBox="1"/>
          <p:nvPr/>
        </p:nvSpPr>
        <p:spPr>
          <a:xfrm>
            <a:off x="1028700" y="6272675"/>
            <a:ext cx="7531200" cy="3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Quais das ferramentas listadas ao lado você utilizaria para fazer a migração de um banco de dados Oracle </a:t>
            </a:r>
            <a:r>
              <a:rPr i="1" lang="en-US" sz="220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on premises</a:t>
            </a:r>
            <a:r>
              <a:rPr lang="en-US" sz="220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 para um Azure SQL DB? Leve em consideração que você só possui acesso de leitura no servidor Oracle </a:t>
            </a:r>
            <a:r>
              <a:rPr i="1" lang="en-US" sz="220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on premises</a:t>
            </a:r>
            <a:r>
              <a:rPr lang="en-US" sz="220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. Explique brevemente quais as ferramentas e passos necessários para essa migração.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8baf1bef27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8baf1bef27_0_16"/>
          <p:cNvSpPr txBox="1"/>
          <p:nvPr/>
        </p:nvSpPr>
        <p:spPr>
          <a:xfrm>
            <a:off x="1028700" y="1019175"/>
            <a:ext cx="131709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lang="en-US" sz="560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RESPOSTA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8baf1bef27_0_16"/>
          <p:cNvSpPr txBox="1"/>
          <p:nvPr/>
        </p:nvSpPr>
        <p:spPr>
          <a:xfrm>
            <a:off x="1028725" y="2470550"/>
            <a:ext cx="128649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Digite aqui sua resposta à pergunta 1 - Migração de dados. Fique a vontade para utilizar de texto e ilustrações. </a:t>
            </a:r>
            <a:endParaRPr b="0" i="0" sz="2099" u="none" cap="none" strike="noStrik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8baf1bef27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8baf1bef27_0_8"/>
          <p:cNvSpPr txBox="1"/>
          <p:nvPr/>
        </p:nvSpPr>
        <p:spPr>
          <a:xfrm>
            <a:off x="1028700" y="1828863"/>
            <a:ext cx="102261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lang="en-US" sz="5600">
                <a:solidFill>
                  <a:srgbClr val="FAFAFA"/>
                </a:solidFill>
                <a:latin typeface="Montserrat"/>
                <a:ea typeface="Montserrat"/>
                <a:cs typeface="Montserrat"/>
                <a:sym typeface="Montserrat"/>
              </a:rPr>
              <a:t>2 - 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8baf1bef27_0_8"/>
          <p:cNvSpPr txBox="1"/>
          <p:nvPr/>
        </p:nvSpPr>
        <p:spPr>
          <a:xfrm>
            <a:off x="9728000" y="6272681"/>
            <a:ext cx="7531200" cy="3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a) inner join</a:t>
            </a:r>
            <a:endParaRPr sz="2200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b) left outer join</a:t>
            </a:r>
            <a:endParaRPr sz="2200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c) cross join</a:t>
            </a:r>
            <a:endParaRPr sz="2200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d) full outer join</a:t>
            </a:r>
            <a:endParaRPr sz="2200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e) right join</a:t>
            </a:r>
            <a:endParaRPr sz="2200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g8baf1bef27_0_8"/>
          <p:cNvSpPr txBox="1"/>
          <p:nvPr/>
        </p:nvSpPr>
        <p:spPr>
          <a:xfrm>
            <a:off x="1028700" y="6272677"/>
            <a:ext cx="7531200" cy="23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Em termos de performance, qual(is) dos joins listados ao lado não é(são) o(s) mais recomendado(s) e por quê?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8baf1bef27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8baf1bef27_0_22"/>
          <p:cNvSpPr txBox="1"/>
          <p:nvPr/>
        </p:nvSpPr>
        <p:spPr>
          <a:xfrm>
            <a:off x="1028700" y="1019175"/>
            <a:ext cx="131709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lang="en-US" sz="560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RESPOSTA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8baf1bef27_0_22"/>
          <p:cNvSpPr txBox="1"/>
          <p:nvPr/>
        </p:nvSpPr>
        <p:spPr>
          <a:xfrm>
            <a:off x="1028725" y="2470550"/>
            <a:ext cx="128649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Digite aqui sua resposta à pergunta 2 - SQL. Fique a vontade para utilizar de texto e ilustrações. </a:t>
            </a:r>
            <a:endParaRPr b="0" i="0" sz="2099" u="none" cap="none" strike="noStrik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9"/>
          <p:cNvSpPr txBox="1"/>
          <p:nvPr/>
        </p:nvSpPr>
        <p:spPr>
          <a:xfrm>
            <a:off x="1028700" y="1828863"/>
            <a:ext cx="10225968" cy="854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lang="en-US" sz="5600">
                <a:solidFill>
                  <a:srgbClr val="FAFAFA"/>
                </a:solidFill>
                <a:latin typeface="Montserrat"/>
                <a:ea typeface="Montserrat"/>
                <a:cs typeface="Montserrat"/>
                <a:sym typeface="Montserrat"/>
              </a:rPr>
              <a:t>3 -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9"/>
          <p:cNvSpPr txBox="1"/>
          <p:nvPr/>
        </p:nvSpPr>
        <p:spPr>
          <a:xfrm>
            <a:off x="1028700" y="6272675"/>
            <a:ext cx="1641300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Qual a diferença entre um dado estruturado e um dado não-estruturado? Como você armazenaria cada um deles? (liste mais de uma opção para cada tipo de dado).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8baf1bef27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8baf1bef27_0_28"/>
          <p:cNvSpPr txBox="1"/>
          <p:nvPr/>
        </p:nvSpPr>
        <p:spPr>
          <a:xfrm>
            <a:off x="1028700" y="1019175"/>
            <a:ext cx="131709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lang="en-US" sz="5600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RESPOSTA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8baf1bef27_0_28"/>
          <p:cNvSpPr txBox="1"/>
          <p:nvPr/>
        </p:nvSpPr>
        <p:spPr>
          <a:xfrm>
            <a:off x="1028725" y="2470550"/>
            <a:ext cx="128649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>
                <a:solidFill>
                  <a:srgbClr val="818285"/>
                </a:solidFill>
                <a:latin typeface="Montserrat"/>
                <a:ea typeface="Montserrat"/>
                <a:cs typeface="Montserrat"/>
                <a:sym typeface="Montserrat"/>
              </a:rPr>
              <a:t>Digite aqui sua resposta à pergunta 3 - Dados. Fique a vontade para utilizar de texto e ilustrações. </a:t>
            </a:r>
            <a:endParaRPr b="0" i="0" sz="2099" u="none" cap="none" strike="noStrike">
              <a:solidFill>
                <a:srgbClr val="8182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Gabriela de Sousa Arrais</dc:creator>
</cp:coreProperties>
</file>