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>
                <a:latin typeface="+mn-lt"/>
                <a:ea typeface="Calibri Light"/>
                <a:cs typeface="Calibri Light"/>
              </a:rPr>
              <a:t>CAD/CAM rendszerek</a:t>
            </a:r>
            <a:endParaRPr lang="hu-HU">
              <a:latin typeface="+mn-lt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latin typeface="Cambria" panose="02040503050406030204" pitchFamily="18" charset="0"/>
                <a:ea typeface="Cambria" panose="02040503050406030204" pitchFamily="18" charset="0"/>
              </a:rPr>
              <a:t>Készítette:</a:t>
            </a:r>
            <a:br>
              <a:rPr lang="hu-HU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hu-HU" dirty="0" err="1">
                <a:latin typeface="Cambria" panose="02040503050406030204" pitchFamily="18" charset="0"/>
                <a:ea typeface="Cambria" panose="02040503050406030204" pitchFamily="18" charset="0"/>
              </a:rPr>
              <a:t>Brúnyai</a:t>
            </a:r>
            <a:r>
              <a:rPr lang="hu-HU" dirty="0">
                <a:latin typeface="Cambria" panose="02040503050406030204" pitchFamily="18" charset="0"/>
                <a:ea typeface="Cambria" panose="02040503050406030204" pitchFamily="18" charset="0"/>
              </a:rPr>
              <a:t> Kornél</a:t>
            </a:r>
          </a:p>
          <a:p>
            <a:r>
              <a:rPr lang="hu-HU" dirty="0">
                <a:latin typeface="Cambria" panose="02040503050406030204" pitchFamily="18" charset="0"/>
                <a:ea typeface="Cambria" panose="02040503050406030204" pitchFamily="18" charset="0"/>
              </a:rPr>
              <a:t>Juhász Gábor</a:t>
            </a:r>
          </a:p>
          <a:p>
            <a:r>
              <a:rPr lang="hu-HU" dirty="0" err="1">
                <a:latin typeface="Cambria" panose="02040503050406030204" pitchFamily="18" charset="0"/>
                <a:ea typeface="Cambria" panose="02040503050406030204" pitchFamily="18" charset="0"/>
              </a:rPr>
              <a:t>Riazáncev</a:t>
            </a:r>
            <a:r>
              <a:rPr lang="hu-HU" dirty="0">
                <a:latin typeface="Cambria" panose="02040503050406030204" pitchFamily="18" charset="0"/>
                <a:ea typeface="Cambria" panose="02040503050406030204" pitchFamily="18" charset="0"/>
              </a:rPr>
              <a:t> Csanád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Kialakításai: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Asztali és torony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Falra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Rack</a:t>
            </a:r>
            <a:r>
              <a:rPr lang="hu-HU" sz="2800" dirty="0" smtClean="0"/>
              <a:t>-be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2 az 1ben (</a:t>
            </a:r>
            <a:r>
              <a:rPr lang="hu-HU" sz="2800" dirty="0" err="1" smtClean="0"/>
              <a:t>rackre</a:t>
            </a:r>
            <a:r>
              <a:rPr lang="hu-HU" sz="2800" dirty="0" smtClean="0"/>
              <a:t> és földre állítható torony)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Skálázható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Nagyméretű Torony</a:t>
            </a:r>
          </a:p>
        </p:txBody>
      </p:sp>
    </p:spTree>
    <p:extLst>
      <p:ext uri="{BB962C8B-B14F-4D97-AF65-F5344CB8AC3E}">
        <p14:creationId xmlns:p14="http://schemas.microsoft.com/office/powerpoint/2010/main" val="354409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Fogyasztás: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Fogyasztás kiszámításának a menete: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Összeadjuk a komponensek áramfelhasználtságát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20-25%-</a:t>
            </a:r>
            <a:r>
              <a:rPr lang="hu-HU" sz="2800" dirty="0" err="1" smtClean="0"/>
              <a:t>kal</a:t>
            </a:r>
            <a:r>
              <a:rPr lang="hu-HU" sz="2800" dirty="0" smtClean="0"/>
              <a:t> nagyobb teljesítményű tápot veszünk</a:t>
            </a:r>
          </a:p>
        </p:txBody>
      </p:sp>
    </p:spTree>
    <p:extLst>
      <p:ext uri="{BB962C8B-B14F-4D97-AF65-F5344CB8AC3E}">
        <p14:creationId xmlns:p14="http://schemas.microsoft.com/office/powerpoint/2010/main" val="35339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Szoftveres támogatás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22010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Lehet állítani különböző beállításait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pl.: LED gomb, sípolás kikapcsolása áramkimaradáskor</a:t>
            </a:r>
          </a:p>
          <a:p>
            <a:pPr lvl="2"/>
            <a:r>
              <a:rPr lang="hu-HU" sz="2800" dirty="0" smtClean="0"/>
              <a:t>    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995865" y="2607005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Többféle program létezik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pl.: Network UPS </a:t>
            </a:r>
            <a:r>
              <a:rPr lang="hu-HU" sz="2800" dirty="0" err="1" smtClean="0"/>
              <a:t>tools</a:t>
            </a:r>
            <a:endParaRPr lang="hu-HU" sz="2800" dirty="0" smtClean="0"/>
          </a:p>
          <a:p>
            <a:pPr lvl="2"/>
            <a:r>
              <a:rPr lang="hu-HU" sz="2800" dirty="0" smtClean="0"/>
              <a:t>     </a:t>
            </a:r>
            <a:r>
              <a:rPr lang="hu-HU" sz="2800" dirty="0" err="1" smtClean="0"/>
              <a:t>apcupsd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7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Akkumulátor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995865" y="1418306"/>
            <a:ext cx="9236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Ólom-kénsav akkumulátor</a:t>
            </a:r>
          </a:p>
          <a:p>
            <a:r>
              <a:rPr lang="hu-HU" sz="2800" dirty="0" smtClean="0"/>
              <a:t>• </a:t>
            </a:r>
            <a:r>
              <a:rPr lang="hu-HU" sz="2800" dirty="0" err="1" smtClean="0"/>
              <a:t>Líthium</a:t>
            </a:r>
            <a:r>
              <a:rPr lang="hu-HU" sz="2800" dirty="0" smtClean="0"/>
              <a:t>-ion </a:t>
            </a:r>
            <a:r>
              <a:rPr lang="hu-HU" sz="2800" dirty="0"/>
              <a:t>akkumulátor</a:t>
            </a:r>
          </a:p>
          <a:p>
            <a:r>
              <a:rPr lang="hu-HU" sz="2800" dirty="0" smtClean="0"/>
              <a:t>• Zselés akkumulátor</a:t>
            </a:r>
          </a:p>
          <a:p>
            <a:r>
              <a:rPr lang="hu-HU" sz="2800" dirty="0" smtClean="0"/>
              <a:t>• Hosszú használat után problémák léphetnek fel vele.</a:t>
            </a:r>
          </a:p>
          <a:p>
            <a:r>
              <a:rPr lang="hu-HU" sz="2800" dirty="0" smtClean="0"/>
              <a:t>• Néhány </a:t>
            </a:r>
            <a:r>
              <a:rPr lang="hu-HU" sz="2800" dirty="0"/>
              <a:t>évente cserélendő</a:t>
            </a:r>
          </a:p>
          <a:p>
            <a:r>
              <a:rPr lang="hu-HU" sz="2800" dirty="0" smtClean="0"/>
              <a:t>• Kerüljük </a:t>
            </a:r>
            <a:r>
              <a:rPr lang="hu-HU" sz="2800" dirty="0"/>
              <a:t>a teljes kisütést</a:t>
            </a:r>
          </a:p>
          <a:p>
            <a:r>
              <a:rPr lang="hu-HU" sz="2800" dirty="0" smtClean="0"/>
              <a:t>• </a:t>
            </a:r>
            <a:r>
              <a:rPr lang="hu-HU" sz="2800" dirty="0" err="1" smtClean="0"/>
              <a:t>Újrakalibrálandók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384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Statikus szünetmentes tápegység:</a:t>
            </a:r>
            <a:endParaRPr lang="hu-HU" sz="28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1283110" y="1814051"/>
            <a:ext cx="3680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Akkumulátor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Inverter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Töltő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Szűrők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Érzékelők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963886" y="1814051"/>
            <a:ext cx="4066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PWM </a:t>
            </a:r>
            <a:r>
              <a:rPr lang="hu-HU" sz="2800" dirty="0" err="1" smtClean="0"/>
              <a:t>inverter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Úszó akkumulátoros rendszer</a:t>
            </a:r>
          </a:p>
        </p:txBody>
      </p:sp>
    </p:spTree>
    <p:extLst>
      <p:ext uri="{BB962C8B-B14F-4D97-AF65-F5344CB8AC3E}">
        <p14:creationId xmlns:p14="http://schemas.microsoft.com/office/powerpoint/2010/main" val="409473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Standby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331567" y="2039141"/>
            <a:ext cx="4786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Folyamatos kapcsolat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Korrigálás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Otthoni használat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Általában &lt;600w teljesítmény</a:t>
            </a:r>
          </a:p>
        </p:txBody>
      </p:sp>
    </p:spTree>
    <p:extLst>
      <p:ext uri="{BB962C8B-B14F-4D97-AF65-F5344CB8AC3E}">
        <p14:creationId xmlns:p14="http://schemas.microsoft.com/office/powerpoint/2010/main" val="227684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Line-Interaktív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Inverter</a:t>
            </a:r>
            <a:r>
              <a:rPr lang="hu-HU" sz="2800" dirty="0" smtClean="0"/>
              <a:t> folyamatos kapcsolat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Korrigálás 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Átkapcsolások számát csökkenti</a:t>
            </a:r>
          </a:p>
        </p:txBody>
      </p:sp>
    </p:spTree>
    <p:extLst>
      <p:ext uri="{BB962C8B-B14F-4D97-AF65-F5344CB8AC3E}">
        <p14:creationId xmlns:p14="http://schemas.microsoft.com/office/powerpoint/2010/main" val="84554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Delta konverzió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53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Kapcsolási időre nincs szükség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Hiba esetén megy át csak áram az </a:t>
            </a:r>
            <a:r>
              <a:rPr lang="hu-HU" sz="2800" dirty="0" err="1" smtClean="0"/>
              <a:t>inverteren</a:t>
            </a:r>
            <a:r>
              <a:rPr lang="hu-HU" sz="2800" dirty="0" smtClean="0"/>
              <a:t> keresztül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Nem befolyásolja a frekvenciát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97% hatékonyság</a:t>
            </a:r>
          </a:p>
        </p:txBody>
      </p:sp>
    </p:spTree>
    <p:extLst>
      <p:ext uri="{BB962C8B-B14F-4D97-AF65-F5344CB8AC3E}">
        <p14:creationId xmlns:p14="http://schemas.microsoft.com/office/powerpoint/2010/main" val="341812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Dual</a:t>
            </a:r>
            <a:r>
              <a:rPr lang="hu-HU" sz="2800" dirty="0" smtClean="0"/>
              <a:t> konverzió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AC – DC –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Az akkumulátor itt egy szűrőként is működik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Frekvenciát és feszültség változás lehetséges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Kapcsolási idő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417121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UPS felépítések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Kültéri tápegység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Időjárási különbség kiküszöbölése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Zárt egység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Energia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 akkumulátor</a:t>
            </a:r>
          </a:p>
        </p:txBody>
      </p:sp>
    </p:spTree>
    <p:extLst>
      <p:ext uri="{BB962C8B-B14F-4D97-AF65-F5344CB8AC3E}">
        <p14:creationId xmlns:p14="http://schemas.microsoft.com/office/powerpoint/2010/main" val="266765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540589" y="54058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dirty="0"/>
              <a:t>Feladata: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756249" y="1719532"/>
            <a:ext cx="8005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tervezők és technológusok támogatása</a:t>
            </a:r>
            <a:endParaRPr lang="hu-HU">
              <a:cs typeface="Calibri" panose="020F0502020204030204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ABE9666-F973-DAAB-3488-E202F5E2F8F4}"/>
              </a:ext>
            </a:extLst>
          </p:cNvPr>
          <p:cNvSpPr txBox="1"/>
          <p:nvPr/>
        </p:nvSpPr>
        <p:spPr>
          <a:xfrm>
            <a:off x="756249" y="2812211"/>
            <a:ext cx="113408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hu-HU" sz="2800" dirty="0"/>
              <a:t>biztosítaniuk kell egy geometriai modellt, mellyel az üzemi feladatok megoldhatók</a:t>
            </a:r>
            <a:endParaRPr lang="hu-HU" dirty="0">
              <a:cs typeface="Calibri" panose="020F0502020204030204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6F18963-35F0-1C8D-46E8-A1861AE61C5F}"/>
              </a:ext>
            </a:extLst>
          </p:cNvPr>
          <p:cNvSpPr txBox="1"/>
          <p:nvPr/>
        </p:nvSpPr>
        <p:spPr>
          <a:xfrm>
            <a:off x="756249" y="4336211"/>
            <a:ext cx="94430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létre kell hozniuk, egy az üzemi berendezések számára érthető kódrendszerben leírt technológiát.</a:t>
            </a:r>
            <a:r>
              <a:rPr lang="hu-HU" sz="2800">
                <a:cs typeface="Times New Roman"/>
              </a:rPr>
              <a:t>​</a:t>
            </a:r>
            <a:endParaRPr lang="hu-H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pic>
        <p:nvPicPr>
          <p:cNvPr id="1032" name="Picture 8" descr="Smiley face - Download fre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4584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8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99" y="421990"/>
            <a:ext cx="10515600" cy="620429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Calibri Light"/>
              </a:rPr>
              <a:t>CAD </a:t>
            </a:r>
            <a:r>
              <a:rPr lang="hu-HU" sz="2800" dirty="0">
                <a:latin typeface="+mn-lt"/>
                <a:cs typeface="Times New Roman"/>
              </a:rPr>
              <a:t>(Computer </a:t>
            </a:r>
            <a:r>
              <a:rPr lang="hu-HU" sz="2800" dirty="0" err="1">
                <a:latin typeface="+mn-lt"/>
                <a:cs typeface="Times New Roman"/>
              </a:rPr>
              <a:t>Aided</a:t>
            </a:r>
            <a:r>
              <a:rPr lang="hu-HU" sz="2800" dirty="0">
                <a:latin typeface="+mn-lt"/>
                <a:cs typeface="Times New Roman"/>
              </a:rPr>
              <a:t> Design)</a:t>
            </a:r>
            <a:r>
              <a:rPr lang="hu-HU" sz="2800" dirty="0">
                <a:latin typeface="+mn-lt"/>
                <a:cs typeface="Calibri Light"/>
              </a:rPr>
              <a:t>: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063DD7-BCB8-F089-1524-DF756AC8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075" y="3091389"/>
            <a:ext cx="10515600" cy="526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Times New Roman"/>
              </a:rPr>
              <a:t>alapvető szerepe a geometria definiálása (számítógépes rajzolás)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463C8C4-1837-DA59-8577-3B87E987B0EF}"/>
              </a:ext>
            </a:extLst>
          </p:cNvPr>
          <p:cNvSpPr txBox="1"/>
          <p:nvPr/>
        </p:nvSpPr>
        <p:spPr>
          <a:xfrm>
            <a:off x="1325893" y="4357215"/>
            <a:ext cx="893655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a geometria felhasználható a további CAM, CAE tevékenységekhez (időmegtakarítás)</a:t>
            </a:r>
            <a:endParaRPr lang="hu-HU" sz="2800" dirty="0">
              <a:cs typeface="Calibri" panose="020F0502020204030204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1322921" y="1790969"/>
            <a:ext cx="73243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számítógéppel segített tervezés</a:t>
            </a:r>
            <a:endParaRPr lang="hu-HU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13" y="365125"/>
            <a:ext cx="10515600" cy="793601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CAM (Computer </a:t>
            </a:r>
            <a:r>
              <a:rPr lang="hu-HU" sz="2800" dirty="0" err="1">
                <a:latin typeface="+mn-lt"/>
                <a:cs typeface="Times New Roman"/>
              </a:rPr>
              <a:t>Aided</a:t>
            </a:r>
            <a:r>
              <a:rPr lang="hu-HU" sz="2800" dirty="0">
                <a:latin typeface="+mn-lt"/>
                <a:cs typeface="Times New Roman"/>
              </a:rPr>
              <a:t> </a:t>
            </a:r>
            <a:r>
              <a:rPr lang="hu-HU" sz="2800" dirty="0" err="1">
                <a:latin typeface="+mn-lt"/>
                <a:cs typeface="Times New Roman"/>
              </a:rPr>
              <a:t>Manufacturing</a:t>
            </a:r>
            <a:r>
              <a:rPr lang="hu-HU" sz="2800" dirty="0">
                <a:latin typeface="+mn-lt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1035382" y="1561187"/>
            <a:ext cx="959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számítógéppel segített gyártás (gyártási folyamatok tervezése)</a:t>
            </a:r>
            <a:endParaRPr lang="hu-HU" sz="2800" dirty="0">
              <a:cs typeface="Calibri" panose="020F0502020204030204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9CB996E-6FCA-4C68-D085-95A738B7BB13}"/>
              </a:ext>
            </a:extLst>
          </p:cNvPr>
          <p:cNvSpPr txBox="1"/>
          <p:nvPr/>
        </p:nvSpPr>
        <p:spPr>
          <a:xfrm>
            <a:off x="1038312" y="2464273"/>
            <a:ext cx="102794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NC (numerical control) gyártóeszközök programozott vezérlésének technológiája</a:t>
            </a:r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8D7C658-9378-01CB-8EC2-48DFDA168E20}"/>
              </a:ext>
            </a:extLst>
          </p:cNvPr>
          <p:cNvSpPr txBox="1"/>
          <p:nvPr/>
        </p:nvSpPr>
        <p:spPr>
          <a:xfrm>
            <a:off x="1040340" y="3748246"/>
            <a:ext cx="97349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gyártócellában működtethető robotok programozása NC gépek részére</a:t>
            </a:r>
            <a:endParaRPr lang="hu-HU" sz="2800" dirty="0">
              <a:cs typeface="Calibri" panose="020F0502020204030204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9E9851C-8205-36DF-2E2C-A42F23CE9309}"/>
              </a:ext>
            </a:extLst>
          </p:cNvPr>
          <p:cNvSpPr txBox="1"/>
          <p:nvPr/>
        </p:nvSpPr>
        <p:spPr>
          <a:xfrm>
            <a:off x="1035833" y="5306503"/>
            <a:ext cx="95016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folyamat-tervezés</a:t>
            </a:r>
            <a:endParaRPr lang="hu-HU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65733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A különbség a CAD és a CAM között: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1" y="1792495"/>
            <a:ext cx="10515600" cy="947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Times New Roman"/>
              </a:rPr>
              <a:t>CAD számítógépek használatát jelenti a termék elképzeléseinek részletes mérnöki tervezéssé átalakítására.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9AAAC4F-D2C7-6A40-2558-D9FC82460CDE}"/>
              </a:ext>
            </a:extLst>
          </p:cNvPr>
          <p:cNvSpPr txBox="1"/>
          <p:nvPr/>
        </p:nvSpPr>
        <p:spPr>
          <a:xfrm>
            <a:off x="935088" y="3771459"/>
            <a:ext cx="109012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CAD olyan folyamatot tartalmaz, mint a geometriai modell meghatározása és a definíció, a felület, a tervezés</a:t>
            </a:r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12D00-CDE3-C76D-2F31-5B3FA90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3" y="343037"/>
            <a:ext cx="10515600" cy="541476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Szünetmentes tápegységek:</a:t>
            </a:r>
            <a:endParaRPr lang="hu-HU" sz="2800" dirty="0">
              <a:latin typeface="+mn-lt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283109" y="1607575"/>
            <a:ext cx="790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Hirtelen áramkimaradás esetén bekapcsolva marad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253613" y="3126659"/>
            <a:ext cx="793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T</a:t>
            </a:r>
            <a:r>
              <a:rPr lang="hu-HU" sz="2800" dirty="0" err="1" smtClean="0"/>
              <a:t>úlfeszűltség</a:t>
            </a:r>
            <a:r>
              <a:rPr lang="hu-HU" sz="2800" dirty="0" smtClean="0"/>
              <a:t> </a:t>
            </a:r>
            <a:r>
              <a:rPr lang="hu-HU" sz="2800" dirty="0"/>
              <a:t>védő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283109" y="4645743"/>
            <a:ext cx="682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Hosszabítóként</a:t>
            </a:r>
            <a:r>
              <a:rPr lang="hu-HU" sz="2800" dirty="0"/>
              <a:t> is használható</a:t>
            </a:r>
          </a:p>
        </p:txBody>
      </p:sp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Offline (</a:t>
            </a:r>
            <a:r>
              <a:rPr lang="hu-HU" sz="2800" dirty="0" err="1"/>
              <a:t>Standby</a:t>
            </a:r>
            <a:r>
              <a:rPr lang="hu-HU" sz="2800" dirty="0"/>
              <a:t>) </a:t>
            </a:r>
            <a:r>
              <a:rPr lang="hu-HU" sz="2800" dirty="0" smtClean="0"/>
              <a:t>UPS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932038" y="2005781"/>
            <a:ext cx="8583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Feltölti az akkumulátort az eszköz házában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1932038" y="3365817"/>
            <a:ext cx="9542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Ha a hálózati áram </a:t>
            </a:r>
            <a:r>
              <a:rPr lang="hu-HU" sz="2800" dirty="0" err="1"/>
              <a:t>kimerül,átkapcsolódik</a:t>
            </a:r>
            <a:r>
              <a:rPr lang="hu-HU" sz="2800" dirty="0"/>
              <a:t> az akkumulátor </a:t>
            </a:r>
            <a:r>
              <a:rPr lang="hu-HU" sz="2800" dirty="0" smtClean="0"/>
              <a:t>tartalékra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1932038" y="5088194"/>
            <a:ext cx="853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20-100 </a:t>
            </a:r>
            <a:r>
              <a:rPr lang="hu-HU" sz="2800" dirty="0" err="1"/>
              <a:t>ms-ot</a:t>
            </a:r>
            <a:r>
              <a:rPr lang="hu-HU" sz="2800" dirty="0"/>
              <a:t> vesz ez </a:t>
            </a:r>
            <a:r>
              <a:rPr lang="hu-HU" sz="2800" dirty="0" smtClean="0"/>
              <a:t>igénybe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9295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Line-Interaktív UPS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932038" y="2005781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Hasonló </a:t>
            </a:r>
            <a:r>
              <a:rPr lang="hu-HU" sz="2800" dirty="0" err="1" smtClean="0"/>
              <a:t>Standby</a:t>
            </a:r>
            <a:r>
              <a:rPr lang="hu-HU" sz="2800" dirty="0" smtClean="0"/>
              <a:t> UPS-</a:t>
            </a:r>
            <a:r>
              <a:rPr lang="hu-HU" sz="2800" dirty="0" err="1" smtClean="0"/>
              <a:t>hez</a:t>
            </a:r>
            <a:endParaRPr lang="hu-HU" sz="2800" dirty="0" smtClean="0"/>
          </a:p>
        </p:txBody>
      </p:sp>
      <p:sp>
        <p:nvSpPr>
          <p:cNvPr id="9" name="Szövegdoboz 8"/>
          <p:cNvSpPr txBox="1"/>
          <p:nvPr/>
        </p:nvSpPr>
        <p:spPr>
          <a:xfrm>
            <a:off x="1932037" y="3377381"/>
            <a:ext cx="8583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Speciális transzformátort tartalmaz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Áramkimaradás és áramingadozást jobban kezeli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932036" y="5179868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Több órán át tud </a:t>
            </a:r>
            <a:r>
              <a:rPr lang="hu-HU" sz="2800" dirty="0" err="1" smtClean="0"/>
              <a:t>managelni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566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Kettős alakítású Online UPS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932038" y="2005781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Stabil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932037" y="3377381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Azonos áramellátási minőség, zavaroktól függetlenül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932037" y="4748981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Tranziens nincs átváltáskor</a:t>
            </a:r>
          </a:p>
        </p:txBody>
      </p:sp>
    </p:spTree>
    <p:extLst>
      <p:ext uri="{BB962C8B-B14F-4D97-AF65-F5344CB8AC3E}">
        <p14:creationId xmlns:p14="http://schemas.microsoft.com/office/powerpoint/2010/main" val="146237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423</Words>
  <Application>Microsoft Office PowerPoint</Application>
  <PresentationFormat>Szélesvásznú</PresentationFormat>
  <Paragraphs>106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office theme</vt:lpstr>
      <vt:lpstr>CAD/CAM rendszerek</vt:lpstr>
      <vt:lpstr>PowerPoint-bemutató</vt:lpstr>
      <vt:lpstr>CAD (Computer Aided Design):</vt:lpstr>
      <vt:lpstr>CAM (Computer Aided Manufacturing):</vt:lpstr>
      <vt:lpstr>A különbség a CAD és a CAM között:</vt:lpstr>
      <vt:lpstr>Szünetmentes tápegységek: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Juhász Gábor</cp:lastModifiedBy>
  <cp:revision>116</cp:revision>
  <dcterms:created xsi:type="dcterms:W3CDTF">2013-07-15T20:26:40Z</dcterms:created>
  <dcterms:modified xsi:type="dcterms:W3CDTF">2023-11-13T07:14:17Z</dcterms:modified>
</cp:coreProperties>
</file>