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3"/>
  </p:notesMasterIdLst>
  <p:handoutMasterIdLst>
    <p:handoutMasterId r:id="rId84"/>
  </p:handoutMasterIdLst>
  <p:sldIdLst>
    <p:sldId id="257" r:id="rId2"/>
    <p:sldId id="282" r:id="rId3"/>
    <p:sldId id="283" r:id="rId4"/>
    <p:sldId id="284" r:id="rId5"/>
    <p:sldId id="367" r:id="rId6"/>
    <p:sldId id="368" r:id="rId7"/>
    <p:sldId id="369" r:id="rId8"/>
    <p:sldId id="371" r:id="rId9"/>
    <p:sldId id="370" r:id="rId10"/>
    <p:sldId id="372" r:id="rId11"/>
    <p:sldId id="374" r:id="rId12"/>
    <p:sldId id="272" r:id="rId13"/>
    <p:sldId id="285" r:id="rId14"/>
    <p:sldId id="286" r:id="rId15"/>
    <p:sldId id="290" r:id="rId16"/>
    <p:sldId id="291" r:id="rId17"/>
    <p:sldId id="292" r:id="rId18"/>
    <p:sldId id="287" r:id="rId19"/>
    <p:sldId id="288" r:id="rId20"/>
    <p:sldId id="289" r:id="rId21"/>
    <p:sldId id="293" r:id="rId22"/>
    <p:sldId id="294" r:id="rId23"/>
    <p:sldId id="295" r:id="rId24"/>
    <p:sldId id="296" r:id="rId25"/>
    <p:sldId id="387" r:id="rId26"/>
    <p:sldId id="388" r:id="rId27"/>
    <p:sldId id="299" r:id="rId28"/>
    <p:sldId id="300" r:id="rId29"/>
    <p:sldId id="301" r:id="rId30"/>
    <p:sldId id="302" r:id="rId31"/>
    <p:sldId id="303" r:id="rId32"/>
    <p:sldId id="384" r:id="rId33"/>
    <p:sldId id="385" r:id="rId34"/>
    <p:sldId id="386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89" r:id="rId44"/>
    <p:sldId id="390" r:id="rId45"/>
    <p:sldId id="391" r:id="rId46"/>
    <p:sldId id="392" r:id="rId47"/>
    <p:sldId id="393" r:id="rId48"/>
    <p:sldId id="394" r:id="rId49"/>
    <p:sldId id="312" r:id="rId50"/>
    <p:sldId id="313" r:id="rId51"/>
    <p:sldId id="315" r:id="rId52"/>
    <p:sldId id="340" r:id="rId53"/>
    <p:sldId id="343" r:id="rId54"/>
    <p:sldId id="360" r:id="rId55"/>
    <p:sldId id="345" r:id="rId56"/>
    <p:sldId id="342" r:id="rId57"/>
    <p:sldId id="344" r:id="rId58"/>
    <p:sldId id="346" r:id="rId59"/>
    <p:sldId id="347" r:id="rId60"/>
    <p:sldId id="348" r:id="rId61"/>
    <p:sldId id="349" r:id="rId62"/>
    <p:sldId id="350" r:id="rId63"/>
    <p:sldId id="351" r:id="rId64"/>
    <p:sldId id="352" r:id="rId65"/>
    <p:sldId id="353" r:id="rId66"/>
    <p:sldId id="354" r:id="rId67"/>
    <p:sldId id="355" r:id="rId68"/>
    <p:sldId id="356" r:id="rId69"/>
    <p:sldId id="357" r:id="rId70"/>
    <p:sldId id="359" r:id="rId71"/>
    <p:sldId id="326" r:id="rId72"/>
    <p:sldId id="395" r:id="rId73"/>
    <p:sldId id="396" r:id="rId74"/>
    <p:sldId id="327" r:id="rId75"/>
    <p:sldId id="397" r:id="rId76"/>
    <p:sldId id="398" r:id="rId77"/>
    <p:sldId id="328" r:id="rId78"/>
    <p:sldId id="400" r:id="rId79"/>
    <p:sldId id="399" r:id="rId80"/>
    <p:sldId id="401" r:id="rId81"/>
    <p:sldId id="333" r:id="rId8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6600CC"/>
    <a:srgbClr val="FF9900"/>
    <a:srgbClr val="CC00CC"/>
    <a:srgbClr val="96FFFF"/>
    <a:srgbClr val="FFFF00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0" autoAdjust="0"/>
    <p:restoredTop sz="94709" autoAdjust="0"/>
  </p:normalViewPr>
  <p:slideViewPr>
    <p:cSldViewPr>
      <p:cViewPr varScale="1">
        <p:scale>
          <a:sx n="82" d="100"/>
          <a:sy n="82" d="100"/>
        </p:scale>
        <p:origin x="21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</p:sldLst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154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3.xml"/><Relationship Id="rId18" Type="http://schemas.openxmlformats.org/officeDocument/2006/relationships/slide" Target="slides/slide21.xml"/><Relationship Id="rId26" Type="http://schemas.openxmlformats.org/officeDocument/2006/relationships/slide" Target="slides/slide30.xml"/><Relationship Id="rId39" Type="http://schemas.openxmlformats.org/officeDocument/2006/relationships/slide" Target="slides/slide73.xml"/><Relationship Id="rId21" Type="http://schemas.openxmlformats.org/officeDocument/2006/relationships/slide" Target="slides/slide24.xml"/><Relationship Id="rId34" Type="http://schemas.openxmlformats.org/officeDocument/2006/relationships/slide" Target="slides/slide40.xml"/><Relationship Id="rId42" Type="http://schemas.openxmlformats.org/officeDocument/2006/relationships/slide" Target="slides/slide76.xml"/><Relationship Id="rId7" Type="http://schemas.openxmlformats.org/officeDocument/2006/relationships/slide" Target="slides/slide7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9" Type="http://schemas.openxmlformats.org/officeDocument/2006/relationships/slide" Target="slides/slide33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8.xml"/><Relationship Id="rId32" Type="http://schemas.openxmlformats.org/officeDocument/2006/relationships/slide" Target="slides/slide36.xml"/><Relationship Id="rId37" Type="http://schemas.openxmlformats.org/officeDocument/2006/relationships/slide" Target="slides/slide71.xml"/><Relationship Id="rId40" Type="http://schemas.openxmlformats.org/officeDocument/2006/relationships/slide" Target="slides/slide74.xml"/><Relationship Id="rId45" Type="http://schemas.openxmlformats.org/officeDocument/2006/relationships/slide" Target="slides/slide79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6.xml"/><Relationship Id="rId28" Type="http://schemas.openxmlformats.org/officeDocument/2006/relationships/slide" Target="slides/slide32.xml"/><Relationship Id="rId36" Type="http://schemas.openxmlformats.org/officeDocument/2006/relationships/slide" Target="slides/slide42.xml"/><Relationship Id="rId10" Type="http://schemas.openxmlformats.org/officeDocument/2006/relationships/slide" Target="slides/slide10.xml"/><Relationship Id="rId19" Type="http://schemas.openxmlformats.org/officeDocument/2006/relationships/slide" Target="slides/slide22.xml"/><Relationship Id="rId31" Type="http://schemas.openxmlformats.org/officeDocument/2006/relationships/slide" Target="slides/slide35.xml"/><Relationship Id="rId44" Type="http://schemas.openxmlformats.org/officeDocument/2006/relationships/slide" Target="slides/slide78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5.xml"/><Relationship Id="rId27" Type="http://schemas.openxmlformats.org/officeDocument/2006/relationships/slide" Target="slides/slide31.xml"/><Relationship Id="rId30" Type="http://schemas.openxmlformats.org/officeDocument/2006/relationships/slide" Target="slides/slide34.xml"/><Relationship Id="rId35" Type="http://schemas.openxmlformats.org/officeDocument/2006/relationships/slide" Target="slides/slide41.xml"/><Relationship Id="rId43" Type="http://schemas.openxmlformats.org/officeDocument/2006/relationships/slide" Target="slides/slide77.xml"/><Relationship Id="rId8" Type="http://schemas.openxmlformats.org/officeDocument/2006/relationships/slide" Target="slides/slide8.xml"/><Relationship Id="rId3" Type="http://schemas.openxmlformats.org/officeDocument/2006/relationships/slide" Target="slides/slide3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9.xml"/><Relationship Id="rId33" Type="http://schemas.openxmlformats.org/officeDocument/2006/relationships/slide" Target="slides/slide37.xml"/><Relationship Id="rId38" Type="http://schemas.openxmlformats.org/officeDocument/2006/relationships/slide" Target="slides/slide72.xml"/><Relationship Id="rId46" Type="http://schemas.openxmlformats.org/officeDocument/2006/relationships/slide" Target="slides/slide80.xml"/><Relationship Id="rId20" Type="http://schemas.openxmlformats.org/officeDocument/2006/relationships/slide" Target="slides/slide23.xml"/><Relationship Id="rId41" Type="http://schemas.openxmlformats.org/officeDocument/2006/relationships/slide" Target="slides/slide7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Relationship Id="rId9" Type="http://schemas.openxmlformats.org/officeDocument/2006/relationships/image" Target="../media/image4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4" Type="http://schemas.openxmlformats.org/officeDocument/2006/relationships/image" Target="../media/image74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image" Target="../media/image86.wmf"/><Relationship Id="rId7" Type="http://schemas.openxmlformats.org/officeDocument/2006/relationships/image" Target="../media/image90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3.emf"/><Relationship Id="rId1" Type="http://schemas.openxmlformats.org/officeDocument/2006/relationships/image" Target="../media/image9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4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5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6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7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6" Type="http://schemas.openxmlformats.org/officeDocument/2006/relationships/image" Target="../media/image115.wmf"/><Relationship Id="rId5" Type="http://schemas.openxmlformats.org/officeDocument/2006/relationships/image" Target="../media/image114.wmf"/><Relationship Id="rId4" Type="http://schemas.openxmlformats.org/officeDocument/2006/relationships/image" Target="../media/image1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6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Relationship Id="rId4" Type="http://schemas.openxmlformats.org/officeDocument/2006/relationships/image" Target="../media/image120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wmf"/><Relationship Id="rId1" Type="http://schemas.openxmlformats.org/officeDocument/2006/relationships/image" Target="../media/image121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3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4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5.w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6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7.w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8.w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/Relationships>
</file>

<file path=ppt/drawings/_rels/vmlDrawing5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3" Type="http://schemas.openxmlformats.org/officeDocument/2006/relationships/image" Target="../media/image136.wmf"/><Relationship Id="rId7" Type="http://schemas.openxmlformats.org/officeDocument/2006/relationships/image" Target="../media/image140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Relationship Id="rId6" Type="http://schemas.openxmlformats.org/officeDocument/2006/relationships/image" Target="../media/image139.wmf"/><Relationship Id="rId5" Type="http://schemas.openxmlformats.org/officeDocument/2006/relationships/image" Target="../media/image138.wmf"/><Relationship Id="rId4" Type="http://schemas.openxmlformats.org/officeDocument/2006/relationships/image" Target="../media/image137.wmf"/></Relationships>
</file>

<file path=ppt/drawings/_rels/vmlDrawing5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wmf"/><Relationship Id="rId1" Type="http://schemas.openxmlformats.org/officeDocument/2006/relationships/image" Target="../media/image142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wmf"/><Relationship Id="rId7" Type="http://schemas.openxmlformats.org/officeDocument/2006/relationships/image" Target="../media/image150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Relationship Id="rId6" Type="http://schemas.openxmlformats.org/officeDocument/2006/relationships/image" Target="../media/image149.wmf"/><Relationship Id="rId5" Type="http://schemas.openxmlformats.org/officeDocument/2006/relationships/image" Target="../media/image148.wmf"/><Relationship Id="rId4" Type="http://schemas.openxmlformats.org/officeDocument/2006/relationships/image" Target="../media/image147.wmf"/></Relationships>
</file>

<file path=ppt/drawings/_rels/vmlDrawing5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3" Type="http://schemas.openxmlformats.org/officeDocument/2006/relationships/image" Target="../media/image153.wmf"/><Relationship Id="rId7" Type="http://schemas.openxmlformats.org/officeDocument/2006/relationships/image" Target="../media/image157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Relationship Id="rId6" Type="http://schemas.openxmlformats.org/officeDocument/2006/relationships/image" Target="../media/image156.wmf"/><Relationship Id="rId5" Type="http://schemas.openxmlformats.org/officeDocument/2006/relationships/image" Target="../media/image155.wmf"/><Relationship Id="rId4" Type="http://schemas.openxmlformats.org/officeDocument/2006/relationships/image" Target="../media/image154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wmf"/><Relationship Id="rId2" Type="http://schemas.openxmlformats.org/officeDocument/2006/relationships/image" Target="../media/image160.wmf"/><Relationship Id="rId1" Type="http://schemas.openxmlformats.org/officeDocument/2006/relationships/image" Target="../media/image159.wmf"/><Relationship Id="rId4" Type="http://schemas.openxmlformats.org/officeDocument/2006/relationships/image" Target="../media/image162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wmf"/><Relationship Id="rId2" Type="http://schemas.openxmlformats.org/officeDocument/2006/relationships/image" Target="../media/image164.wmf"/><Relationship Id="rId1" Type="http://schemas.openxmlformats.org/officeDocument/2006/relationships/image" Target="../media/image163.wmf"/><Relationship Id="rId5" Type="http://schemas.openxmlformats.org/officeDocument/2006/relationships/image" Target="../media/image167.wmf"/><Relationship Id="rId4" Type="http://schemas.openxmlformats.org/officeDocument/2006/relationships/image" Target="../media/image16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7452D05-BBE9-4179-B6D6-57F99DE5E9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0933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3E96AF7-6B82-4937-9A72-8A325F7A27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42715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769816C-0E09-461C-A9E4-59957FBFA26C}" type="slidenum">
              <a:rPr lang="en-US" altLang="zh-CN" smtClean="0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546152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CA053CB5-AC37-40A5-A92B-4661DB6975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35A1C57-B204-43BF-BC88-E11B74A25F85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1C38F987-480A-4EDC-900A-11ACEDB254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EB4A3571-D19D-495D-9E32-AD3915C461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226518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CA053CB5-AC37-40A5-A92B-4661DB6975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35A1C57-B204-43BF-BC88-E11B74A25F85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1C38F987-480A-4EDC-900A-11ACEDB254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EB4A3571-D19D-495D-9E32-AD3915C461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179234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046D28-A0E1-4227-A76B-7B2E6D18CA8B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378913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C80CD9F2-E533-46D1-A8F4-82F3632139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402244-A215-4DE9-9F7E-62F32A08F67E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84AF051A-B289-4DB3-9A15-28A940024A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BD2D19F9-4EB9-4C33-A7D8-FA17E1D258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5523B8C7-E1D3-4F76-B5AF-C427A5CEE7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1F2843-7224-4E7C-81DB-40CE74F1A848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07DFC571-F1EC-4CCC-A23D-5473A2B4C7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267A17EC-11AE-47F1-93C8-DFD432B00F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218A2A5C-5235-4783-BFB9-88570B9D10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1E9034-A469-4084-A28E-75BD2180B331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9701A03A-E007-49FE-9521-99F483BF33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87AC3F1C-D56D-4190-8CFC-81CFA3E4B9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D99EEEAD-4A91-4FB8-A7F9-6947221789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460C60-B0D2-4551-AA3A-40671B933F8B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45BA1063-4CBD-45BB-BD3A-2572F9CB36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27E4559F-9047-42D5-B570-9527D780E8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8B4D77E5-3FCF-43DC-8339-ECB515285F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FC07161-D682-4B8E-9290-3019DE89867A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710958CE-FFDA-4EFC-A216-1E73207EB2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2F682B69-2F61-4A50-8C6C-271DC0EE47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2A9B1843-8B55-4EA2-A8CF-356782EBE8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5F2B9AA-5737-4E8A-A979-50B88D25D73D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9E542DA9-D8DB-4274-889D-2A141DB6ED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73B6AD89-AA03-4EDF-ACC8-817C8CCC58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75CABD6A-3A2B-4DC0-BC5E-AD6FDEAA72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3BC4BFE-2886-4BBB-B55F-F5DE2AB61657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59DE0BE5-5582-44E5-B2A3-1E504DA376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C486EFF5-FA7F-459A-A914-DCC43F96A0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84322557-8FF2-46A0-9968-05C261426E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9EB24D-AC1C-4B22-9D5B-48CFB9683905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87DB2E4C-0037-4680-8D65-DF8E7E2B7F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3BA73662-2CBC-4DF7-B665-BF20356C63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6C6254DC-9794-4CB1-9B2E-B1CC5285BC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6B4AF7-4D4F-4781-AB9A-414F6A0B1337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AB0C2B5D-48AE-49A3-B24F-F563C05FA6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9A9B22F0-5E56-4E80-8B30-D6EBB87DCC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03E020C8-56A4-44F0-A2D0-A739362647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F3D2A6-79A7-4F82-85F8-0C6EFBE4471B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BF3A8475-7CCF-459B-AA04-6676EA35E6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DEDB8CFC-9EF2-4A4F-A8AC-9F4ED5AFE8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AD5DECA7-7B06-4888-8397-D3D1A2344B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14534A-5C65-4593-910A-2061D33B8B2E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B292D6C6-0E62-4F51-8BA6-93BD27C353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46174F22-757B-45AE-A4B2-C524DF5AB1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AD3EDAF2-5664-4369-AB9E-37DCD0B7AC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0F97AD-D1AE-4F0E-90FB-1DB3D7030F8E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E7FE4054-976A-4C86-9545-206C88C29C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C012C358-2586-4D16-B28C-A44F74252A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8146D844-4A48-4866-AFF1-A7529A6DDA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6B1886-559E-4969-BCFF-4B2213D03D6D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84D478EB-13C2-47CF-BC4A-01993D3D68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AF77FA59-84C0-465B-8D11-E5D123F161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1998FCEF-1C33-4771-8FF2-66BF5505E6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223EB4C-7379-4844-840D-195A0FF0BEA4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7CFB1C5F-D66D-48B5-862C-0A5663D4C0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FB021759-EEA9-48B5-A373-BD754F0E3A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A34977CE-B67A-45BD-A089-4535211B40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E157CE-4811-4E05-8B14-F9C1555551D4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5B830090-5A8E-41A8-9AA7-E2A8ED5810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9CCE2452-5523-4641-9B8E-C14A5C777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BF95238-1188-46F4-BD8D-1B88BB54EC28}" type="slidenum">
              <a:rPr lang="en-US" altLang="zh-CN" smtClean="0"/>
              <a:pPr>
                <a:spcBef>
                  <a:spcPct val="0"/>
                </a:spcBef>
              </a:pPr>
              <a:t>27</a:t>
            </a:fld>
            <a:endParaRPr lang="en-US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898172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301F579-846C-4561-8714-B3B19952D304}" type="slidenum">
              <a:rPr lang="en-US" altLang="zh-CN" smtClean="0"/>
              <a:pPr>
                <a:spcBef>
                  <a:spcPct val="0"/>
                </a:spcBef>
              </a:pPr>
              <a:t>28</a:t>
            </a:fld>
            <a:endParaRPr lang="en-US" altLang="zh-CN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357384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67151EE-CEAF-4E67-919E-A4C3243762C0}" type="slidenum">
              <a:rPr lang="en-US" altLang="zh-CN" smtClean="0"/>
              <a:pPr>
                <a:spcBef>
                  <a:spcPct val="0"/>
                </a:spcBef>
              </a:pPr>
              <a:t>29</a:t>
            </a:fld>
            <a:endParaRPr lang="en-US" altLang="zh-CN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47452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DB213FB5-0F4F-4B4F-927B-7420FB6CC6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4E8F6A-8413-4DCA-9279-A2A8A7957D5F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D12C55C1-2CC6-4157-B471-9F98BFC46C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AC08B316-57FE-454B-A7AE-E84E3E7367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BECC667-45CC-4301-A01A-C28985812259}" type="slidenum">
              <a:rPr lang="en-US" altLang="zh-CN" smtClean="0"/>
              <a:pPr>
                <a:spcBef>
                  <a:spcPct val="0"/>
                </a:spcBef>
              </a:pPr>
              <a:t>30</a:t>
            </a:fld>
            <a:endParaRPr lang="en-US" altLang="zh-CN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205998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525134C-348E-43F5-AD88-99FBF524CE50}" type="slidenum">
              <a:rPr lang="en-US" altLang="zh-CN" smtClean="0"/>
              <a:pPr>
                <a:spcBef>
                  <a:spcPct val="0"/>
                </a:spcBef>
              </a:pPr>
              <a:t>31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362035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525134C-348E-43F5-AD88-99FBF524CE50}" type="slidenum">
              <a:rPr lang="en-US" altLang="zh-CN" smtClean="0"/>
              <a:pPr>
                <a:spcBef>
                  <a:spcPct val="0"/>
                </a:spcBef>
              </a:pPr>
              <a:t>32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417757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525134C-348E-43F5-AD88-99FBF524CE50}" type="slidenum">
              <a:rPr lang="en-US" altLang="zh-CN" smtClean="0"/>
              <a:pPr>
                <a:spcBef>
                  <a:spcPct val="0"/>
                </a:spcBef>
              </a:pPr>
              <a:t>33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854021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525134C-348E-43F5-AD88-99FBF524CE50}" type="slidenum">
              <a:rPr lang="en-US" altLang="zh-CN" smtClean="0"/>
              <a:pPr>
                <a:spcBef>
                  <a:spcPct val="0"/>
                </a:spcBef>
              </a:pPr>
              <a:t>34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010184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AF67D21-874C-47DF-BA0F-B6863AA47DC9}" type="slidenum">
              <a:rPr lang="en-US" altLang="zh-CN" smtClean="0"/>
              <a:pPr>
                <a:spcBef>
                  <a:spcPct val="0"/>
                </a:spcBef>
              </a:pPr>
              <a:t>35</a:t>
            </a:fld>
            <a:endParaRPr lang="en-US" altLang="zh-CN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564873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D271932-55A0-47C7-8A1A-6B7D088C14FE}" type="slidenum">
              <a:rPr lang="en-US" altLang="zh-CN" smtClean="0"/>
              <a:pPr>
                <a:spcBef>
                  <a:spcPct val="0"/>
                </a:spcBef>
              </a:pPr>
              <a:t>36</a:t>
            </a:fld>
            <a:endParaRPr lang="en-US" altLang="zh-CN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502460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A3B8159-2ED9-4FB0-B9C1-3D50C5B19CDD}" type="slidenum">
              <a:rPr lang="en-US" altLang="zh-CN" smtClean="0"/>
              <a:pPr>
                <a:spcBef>
                  <a:spcPct val="0"/>
                </a:spcBef>
              </a:pPr>
              <a:t>37</a:t>
            </a:fld>
            <a:endParaRPr lang="en-US" altLang="zh-CN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727598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962DD36-8F71-4B8C-AEDD-7FE64B36AB52}" type="slidenum">
              <a:rPr lang="en-US" altLang="zh-CN" smtClean="0"/>
              <a:pPr>
                <a:spcBef>
                  <a:spcPct val="0"/>
                </a:spcBef>
              </a:pPr>
              <a:t>38</a:t>
            </a:fld>
            <a:endParaRPr lang="en-US" altLang="zh-CN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279660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FC8BDB3-6655-45CB-8C68-F024D422378C}" type="slidenum">
              <a:rPr lang="en-US" altLang="zh-CN" smtClean="0"/>
              <a:pPr>
                <a:spcBef>
                  <a:spcPct val="0"/>
                </a:spcBef>
              </a:pPr>
              <a:t>39</a:t>
            </a:fld>
            <a:endParaRPr lang="en-US" altLang="zh-CN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55808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57027249-D202-4845-A938-C713023C8A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A354768-AF5C-4B11-9F28-9DF7FC1351FF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FC6D192E-59D6-4BD4-B310-E68764A2BB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12938215-DB7F-42AA-9944-5837C3D9C9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C367FD2-5C21-4DBB-A1C2-9C93D3AC219F}" type="slidenum">
              <a:rPr lang="en-US" altLang="zh-CN" smtClean="0"/>
              <a:pPr>
                <a:spcBef>
                  <a:spcPct val="0"/>
                </a:spcBef>
              </a:pPr>
              <a:t>40</a:t>
            </a:fld>
            <a:endParaRPr lang="en-US" altLang="zh-CN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820102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FE48A60-978A-48C8-98D9-7C5531B2D4E9}" type="slidenum">
              <a:rPr lang="en-US" altLang="zh-CN" smtClean="0"/>
              <a:pPr>
                <a:spcBef>
                  <a:spcPct val="0"/>
                </a:spcBef>
              </a:pPr>
              <a:t>41</a:t>
            </a:fld>
            <a:endParaRPr lang="en-US" altLang="zh-CN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626751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542305A-3829-406D-850C-0FC2BF1E926B}" type="slidenum">
              <a:rPr lang="en-US" altLang="zh-CN" smtClean="0"/>
              <a:pPr>
                <a:spcBef>
                  <a:spcPct val="0"/>
                </a:spcBef>
              </a:pPr>
              <a:t>42</a:t>
            </a:fld>
            <a:endParaRPr lang="en-US" altLang="zh-CN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563094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A5B76A-C59D-4FB3-91C8-A3FE2B5C8547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4522968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AA5B76A-C59D-4FB3-91C8-A3FE2B5C8547}" type="slidenum">
              <a:rPr lang="en-US" altLang="zh-CN" smtClean="0"/>
              <a:pPr>
                <a:spcBef>
                  <a:spcPct val="0"/>
                </a:spcBef>
              </a:pPr>
              <a:t>49</a:t>
            </a:fld>
            <a:endParaRPr lang="en-US" altLang="zh-CN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4522968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AA5B76A-C59D-4FB3-91C8-A3FE2B5C8547}" type="slidenum">
              <a:rPr lang="en-US" altLang="zh-CN" smtClean="0"/>
              <a:pPr>
                <a:spcBef>
                  <a:spcPct val="0"/>
                </a:spcBef>
              </a:pPr>
              <a:t>52</a:t>
            </a:fld>
            <a:endParaRPr lang="en-US" altLang="zh-CN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5752073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AA5B76A-C59D-4FB3-91C8-A3FE2B5C8547}" type="slidenum">
              <a:rPr lang="en-US" altLang="zh-CN" smtClean="0"/>
              <a:pPr>
                <a:spcBef>
                  <a:spcPct val="0"/>
                </a:spcBef>
              </a:pPr>
              <a:t>55</a:t>
            </a:fld>
            <a:endParaRPr lang="en-US" altLang="zh-CN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182359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AA5B76A-C59D-4FB3-91C8-A3FE2B5C8547}" type="slidenum">
              <a:rPr lang="en-US" altLang="zh-CN" smtClean="0"/>
              <a:pPr>
                <a:spcBef>
                  <a:spcPct val="0"/>
                </a:spcBef>
              </a:pPr>
              <a:t>59</a:t>
            </a:fld>
            <a:endParaRPr lang="en-US" altLang="zh-CN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9682118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AA5B76A-C59D-4FB3-91C8-A3FE2B5C8547}" type="slidenum">
              <a:rPr lang="en-US" altLang="zh-CN" smtClean="0"/>
              <a:pPr>
                <a:spcBef>
                  <a:spcPct val="0"/>
                </a:spcBef>
              </a:pPr>
              <a:t>63</a:t>
            </a:fld>
            <a:endParaRPr lang="en-US" altLang="zh-CN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7167421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AA5B76A-C59D-4FB3-91C8-A3FE2B5C8547}" type="slidenum">
              <a:rPr lang="en-US" altLang="zh-CN" smtClean="0"/>
              <a:pPr>
                <a:spcBef>
                  <a:spcPct val="0"/>
                </a:spcBef>
              </a:pPr>
              <a:t>67</a:t>
            </a:fld>
            <a:endParaRPr lang="en-US" altLang="zh-CN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81993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CCCE9798-5E8F-4ED9-8873-4B266F0FC8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ADC8D88-E577-4B65-9B28-9B2BF13D747C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EBDA3111-F3DD-4A24-BA67-6B5A8AB5C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8D3141B8-CCCE-4046-9E36-FF4FEE16AB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CA053CB5-AC37-40A5-A92B-4661DB6975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35A1C57-B204-43BF-BC88-E11B74A25F85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1C38F987-480A-4EDC-900A-11ACEDB254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EB4A3571-D19D-495D-9E32-AD3915C461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CA053CB5-AC37-40A5-A92B-4661DB6975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35A1C57-B204-43BF-BC88-E11B74A25F85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1C38F987-480A-4EDC-900A-11ACEDB254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EB4A3571-D19D-495D-9E32-AD3915C461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94648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CA053CB5-AC37-40A5-A92B-4661DB6975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35A1C57-B204-43BF-BC88-E11B74A25F85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1C38F987-480A-4EDC-900A-11ACEDB254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EB4A3571-D19D-495D-9E32-AD3915C461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4312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CA053CB5-AC37-40A5-A92B-4661DB6975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35A1C57-B204-43BF-BC88-E11B74A25F85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1C38F987-480A-4EDC-900A-11ACEDB254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EB4A3571-D19D-495D-9E32-AD3915C461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85512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3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033"/>
          <p:cNvGraphicFramePr>
            <a:graphicFrameLocks noChangeAspect="1"/>
          </p:cNvGraphicFramePr>
          <p:nvPr userDrawn="1"/>
        </p:nvGraphicFramePr>
        <p:xfrm>
          <a:off x="3276600" y="76200"/>
          <a:ext cx="2743200" cy="250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8" name="BMP 图象" r:id="rId3" imgW="885949" imgH="809738" progId="Paint.Picture">
                  <p:embed/>
                </p:oleObj>
              </mc:Choice>
              <mc:Fallback>
                <p:oleObj name="BMP 图象" r:id="rId3" imgW="885949" imgH="80973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76200"/>
                        <a:ext cx="2743200" cy="2506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552700"/>
            <a:ext cx="7772400" cy="60960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17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51276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65210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9173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b="1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8" descr="minispir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3"/>
          <a:stretch>
            <a:fillRect/>
          </a:stretch>
        </p:blipFill>
        <p:spPr bwMode="ltGray">
          <a:xfrm>
            <a:off x="0" y="0"/>
            <a:ext cx="11811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1143000" y="0"/>
            <a:ext cx="8001000" cy="241300"/>
          </a:xfrm>
          <a:prstGeom prst="rect">
            <a:avLst/>
          </a:prstGeom>
          <a:solidFill>
            <a:srgbClr val="9173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b="1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8991600" y="228600"/>
            <a:ext cx="152400" cy="6324600"/>
          </a:xfrm>
          <a:prstGeom prst="rect">
            <a:avLst/>
          </a:prstGeom>
          <a:solidFill>
            <a:srgbClr val="9173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b="1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 userDrawn="1"/>
        </p:nvSpPr>
        <p:spPr bwMode="auto">
          <a:xfrm>
            <a:off x="1143000" y="1012825"/>
            <a:ext cx="7558088" cy="53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b="1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12"/>
          <p:cNvGraphicFramePr>
            <a:graphicFrameLocks noChangeAspect="1"/>
          </p:cNvGraphicFramePr>
          <p:nvPr userDrawn="1"/>
        </p:nvGraphicFramePr>
        <p:xfrm>
          <a:off x="0" y="0"/>
          <a:ext cx="11430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2" name="BMP 图象" r:id="rId4" imgW="885949" imgH="809738" progId="Paint.Picture">
                  <p:embed/>
                </p:oleObj>
              </mc:Choice>
              <mc:Fallback>
                <p:oleObj name="BMP 图象" r:id="rId4" imgW="885949" imgH="80973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4300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3000" y="1143000"/>
            <a:ext cx="7696200" cy="2215991"/>
          </a:xfrm>
        </p:spPr>
        <p:txBody>
          <a:bodyPr/>
          <a:lstStyle>
            <a:lvl1pPr>
              <a:defRPr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>
              <a:defRPr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>
              <a:defRPr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>
              <a:defRPr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>
              <a:defRPr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71550" y="6569075"/>
            <a:ext cx="1676400" cy="274638"/>
          </a:xfrm>
        </p:spPr>
        <p:txBody>
          <a:bodyPr/>
          <a:lstStyle>
            <a:lvl1pPr>
              <a:defRPr b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D16D8FDF-6534-4741-9AE6-5D56C3C6DB08}" type="datetime1">
              <a:rPr lang="zh-CN" altLang="en-US" smtClean="0"/>
              <a:t>2020/11/19</a:t>
            </a:fld>
            <a:endParaRPr lang="en-US" altLang="zh-CN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440613" y="6569075"/>
            <a:ext cx="1524000" cy="274638"/>
          </a:xfrm>
        </p:spPr>
        <p:txBody>
          <a:bodyPr/>
          <a:lstStyle>
            <a:lvl1pPr>
              <a:defRPr b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 dirty="0"/>
              <a:t>81</a:t>
            </a:r>
            <a:r>
              <a:rPr lang="zh-CN" altLang="en-US" dirty="0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532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png"/><Relationship Id="rId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342900"/>
            <a:ext cx="7467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143000"/>
            <a:ext cx="76962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1028" name="Rectangle 7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9173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b="1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29" name="Picture 8" descr="minispir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3"/>
          <a:stretch>
            <a:fillRect/>
          </a:stretch>
        </p:blipFill>
        <p:spPr bwMode="ltGray">
          <a:xfrm>
            <a:off x="0" y="0"/>
            <a:ext cx="11811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9"/>
          <p:cNvSpPr>
            <a:spLocks noChangeArrowheads="1"/>
          </p:cNvSpPr>
          <p:nvPr userDrawn="1"/>
        </p:nvSpPr>
        <p:spPr bwMode="auto">
          <a:xfrm>
            <a:off x="1143000" y="0"/>
            <a:ext cx="8001000" cy="241300"/>
          </a:xfrm>
          <a:prstGeom prst="rect">
            <a:avLst/>
          </a:prstGeom>
          <a:solidFill>
            <a:srgbClr val="9173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b="1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31" name="Rectangle 10"/>
          <p:cNvSpPr>
            <a:spLocks noChangeArrowheads="1"/>
          </p:cNvSpPr>
          <p:nvPr userDrawn="1"/>
        </p:nvSpPr>
        <p:spPr bwMode="auto">
          <a:xfrm>
            <a:off x="8991600" y="228600"/>
            <a:ext cx="152400" cy="6324600"/>
          </a:xfrm>
          <a:prstGeom prst="rect">
            <a:avLst/>
          </a:prstGeom>
          <a:solidFill>
            <a:srgbClr val="9173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b="1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32" name="Rectangle 11"/>
          <p:cNvSpPr>
            <a:spLocks noChangeArrowheads="1"/>
          </p:cNvSpPr>
          <p:nvPr userDrawn="1"/>
        </p:nvSpPr>
        <p:spPr bwMode="auto">
          <a:xfrm>
            <a:off x="1143000" y="1012825"/>
            <a:ext cx="7558088" cy="53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b="1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33" name="Object 12"/>
          <p:cNvGraphicFramePr>
            <a:graphicFrameLocks noChangeAspect="1"/>
          </p:cNvGraphicFramePr>
          <p:nvPr userDrawn="1"/>
        </p:nvGraphicFramePr>
        <p:xfrm>
          <a:off x="0" y="0"/>
          <a:ext cx="11430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BMP 图象" r:id="rId6" imgW="885949" imgH="809738" progId="Paint.Picture">
                  <p:embed/>
                </p:oleObj>
              </mc:Choice>
              <mc:Fallback>
                <p:oleObj name="BMP 图象" r:id="rId6" imgW="885949" imgH="809738" progId="Paint.Picture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4300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00113" y="6569075"/>
            <a:ext cx="1676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sz="1800" b="1" smtClean="0">
                <a:solidFill>
                  <a:srgbClr val="00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1D426A0F-02D2-494A-B88B-3981D856E16F}" type="datetime1">
              <a:rPr lang="zh-CN" altLang="en-US" smtClean="0"/>
              <a:t>2020/11/19</a:t>
            </a:fld>
            <a:endParaRPr lang="en-US" altLang="zh-CN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569075"/>
            <a:ext cx="4191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1" hangingPunct="1">
              <a:defRPr sz="1800" b="1" smtClean="0">
                <a:solidFill>
                  <a:srgbClr val="00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69075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 sz="1800" b="1" smtClean="0">
                <a:solidFill>
                  <a:srgbClr val="00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 dirty="0"/>
              <a:t>81</a:t>
            </a:r>
            <a:r>
              <a:rPr lang="zh-CN" altLang="en-US" dirty="0"/>
              <a:t>－</a:t>
            </a:r>
            <a:fld id="{D7B21FDB-E11D-4CFA-A6B7-F99F7A66123D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黑体" panose="02010609060101010101" pitchFamily="49" charset="-122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黑体" panose="02010609060101010101" pitchFamily="49" charset="-122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黑体" panose="02010609060101010101" pitchFamily="49" charset="-122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黑体" panose="02010609060101010101" pitchFamily="49" charset="-122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9pPr>
    </p:titleStyle>
    <p:bodyStyle>
      <a:lvl1pPr marL="533400" indent="-5334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00FF00"/>
        </a:buClr>
        <a:buFont typeface="Wingdings" panose="05000000000000000000" pitchFamily="2" charset="2"/>
        <a:buAutoNum type="arabicPeriod"/>
        <a:defRPr kumimoji="1" sz="2800" b="1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1pPr>
      <a:lvl2pPr marL="990600" indent="-5334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00FF00"/>
        </a:buClr>
        <a:buAutoNum type="arabicParenR"/>
        <a:defRPr kumimoji="1" sz="2800" b="1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667000" indent="-3810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3124200" indent="-3810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581400" indent="-3810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4038600" indent="-3810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28.w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32.wmf"/><Relationship Id="rId5" Type="http://schemas.openxmlformats.org/officeDocument/2006/relationships/image" Target="../media/image29.w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31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image" Target="../media/image37.wmf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4.wmf"/><Relationship Id="rId12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36.wmf"/><Relationship Id="rId5" Type="http://schemas.openxmlformats.org/officeDocument/2006/relationships/image" Target="../media/image33.wmf"/><Relationship Id="rId15" Type="http://schemas.openxmlformats.org/officeDocument/2006/relationships/image" Target="../media/image38.wmf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4.bin"/><Relationship Id="rId9" Type="http://schemas.openxmlformats.org/officeDocument/2006/relationships/image" Target="../media/image35.wmf"/><Relationship Id="rId14" Type="http://schemas.openxmlformats.org/officeDocument/2006/relationships/oleObject" Target="../embeddings/oleObject39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43.wmf"/><Relationship Id="rId18" Type="http://schemas.openxmlformats.org/officeDocument/2006/relationships/oleObject" Target="../embeddings/oleObject47.bin"/><Relationship Id="rId3" Type="http://schemas.openxmlformats.org/officeDocument/2006/relationships/notesSlide" Target="../notesSlides/notesSlide14.xml"/><Relationship Id="rId21" Type="http://schemas.openxmlformats.org/officeDocument/2006/relationships/image" Target="../media/image47.wmf"/><Relationship Id="rId7" Type="http://schemas.openxmlformats.org/officeDocument/2006/relationships/image" Target="../media/image40.wmf"/><Relationship Id="rId12" Type="http://schemas.openxmlformats.org/officeDocument/2006/relationships/oleObject" Target="../embeddings/oleObject44.bin"/><Relationship Id="rId17" Type="http://schemas.openxmlformats.org/officeDocument/2006/relationships/image" Target="../media/image4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6.bin"/><Relationship Id="rId20" Type="http://schemas.openxmlformats.org/officeDocument/2006/relationships/oleObject" Target="../embeddings/oleObject48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42.wmf"/><Relationship Id="rId5" Type="http://schemas.openxmlformats.org/officeDocument/2006/relationships/image" Target="../media/image39.wmf"/><Relationship Id="rId15" Type="http://schemas.openxmlformats.org/officeDocument/2006/relationships/image" Target="../media/image44.wmf"/><Relationship Id="rId10" Type="http://schemas.openxmlformats.org/officeDocument/2006/relationships/oleObject" Target="../embeddings/oleObject43.bin"/><Relationship Id="rId19" Type="http://schemas.openxmlformats.org/officeDocument/2006/relationships/image" Target="../media/image46.wmf"/><Relationship Id="rId4" Type="http://schemas.openxmlformats.org/officeDocument/2006/relationships/oleObject" Target="../embeddings/oleObject40.bin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45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4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0.bin"/><Relationship Id="rId5" Type="http://schemas.openxmlformats.org/officeDocument/2006/relationships/image" Target="../media/image48.emf"/><Relationship Id="rId4" Type="http://schemas.openxmlformats.org/officeDocument/2006/relationships/oleObject" Target="../embeddings/oleObject49.bin"/><Relationship Id="rId9" Type="http://schemas.openxmlformats.org/officeDocument/2006/relationships/image" Target="../media/image5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5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3.bin"/><Relationship Id="rId5" Type="http://schemas.openxmlformats.org/officeDocument/2006/relationships/image" Target="../media/image51.emf"/><Relationship Id="rId4" Type="http://schemas.openxmlformats.org/officeDocument/2006/relationships/oleObject" Target="../embeddings/oleObject52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5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55.bin"/><Relationship Id="rId5" Type="http://schemas.openxmlformats.org/officeDocument/2006/relationships/image" Target="../media/image53.wmf"/><Relationship Id="rId4" Type="http://schemas.openxmlformats.org/officeDocument/2006/relationships/oleObject" Target="../embeddings/oleObject54.bin"/><Relationship Id="rId9" Type="http://schemas.openxmlformats.org/officeDocument/2006/relationships/image" Target="../media/image55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5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58.bin"/><Relationship Id="rId5" Type="http://schemas.openxmlformats.org/officeDocument/2006/relationships/image" Target="../media/image56.wmf"/><Relationship Id="rId4" Type="http://schemas.openxmlformats.org/officeDocument/2006/relationships/oleObject" Target="../embeddings/oleObject57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58.wmf"/><Relationship Id="rId4" Type="http://schemas.openxmlformats.org/officeDocument/2006/relationships/oleObject" Target="../embeddings/oleObject59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13" Type="http://schemas.openxmlformats.org/officeDocument/2006/relationships/image" Target="../media/image63.wmf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60.wmf"/><Relationship Id="rId12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61.bin"/><Relationship Id="rId11" Type="http://schemas.openxmlformats.org/officeDocument/2006/relationships/image" Target="../media/image62.wmf"/><Relationship Id="rId5" Type="http://schemas.openxmlformats.org/officeDocument/2006/relationships/image" Target="../media/image59.wmf"/><Relationship Id="rId10" Type="http://schemas.openxmlformats.org/officeDocument/2006/relationships/oleObject" Target="../embeddings/oleObject63.bin"/><Relationship Id="rId4" Type="http://schemas.openxmlformats.org/officeDocument/2006/relationships/oleObject" Target="../embeddings/oleObject60.bin"/><Relationship Id="rId9" Type="http://schemas.openxmlformats.org/officeDocument/2006/relationships/image" Target="../media/image61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6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66.bin"/><Relationship Id="rId5" Type="http://schemas.openxmlformats.org/officeDocument/2006/relationships/image" Target="../media/image64.wmf"/><Relationship Id="rId4" Type="http://schemas.openxmlformats.org/officeDocument/2006/relationships/oleObject" Target="../embeddings/oleObject65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13" Type="http://schemas.openxmlformats.org/officeDocument/2006/relationships/image" Target="../media/image70.wmf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67.wmf"/><Relationship Id="rId12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68.bin"/><Relationship Id="rId11" Type="http://schemas.openxmlformats.org/officeDocument/2006/relationships/image" Target="../media/image69.wmf"/><Relationship Id="rId5" Type="http://schemas.openxmlformats.org/officeDocument/2006/relationships/image" Target="../media/image66.wmf"/><Relationship Id="rId10" Type="http://schemas.openxmlformats.org/officeDocument/2006/relationships/oleObject" Target="../embeddings/oleObject70.bin"/><Relationship Id="rId4" Type="http://schemas.openxmlformats.org/officeDocument/2006/relationships/oleObject" Target="../embeddings/oleObject67.bin"/><Relationship Id="rId9" Type="http://schemas.openxmlformats.org/officeDocument/2006/relationships/image" Target="../media/image68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7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73.bin"/><Relationship Id="rId11" Type="http://schemas.openxmlformats.org/officeDocument/2006/relationships/image" Target="../media/image74.wmf"/><Relationship Id="rId5" Type="http://schemas.openxmlformats.org/officeDocument/2006/relationships/image" Target="../media/image71.wmf"/><Relationship Id="rId10" Type="http://schemas.openxmlformats.org/officeDocument/2006/relationships/oleObject" Target="../embeddings/oleObject75.bin"/><Relationship Id="rId4" Type="http://schemas.openxmlformats.org/officeDocument/2006/relationships/oleObject" Target="../embeddings/oleObject72.bin"/><Relationship Id="rId9" Type="http://schemas.openxmlformats.org/officeDocument/2006/relationships/image" Target="../media/image73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8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wmf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5" Type="http://schemas.openxmlformats.org/officeDocument/2006/relationships/image" Target="../media/image9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9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7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77.bin"/><Relationship Id="rId5" Type="http://schemas.openxmlformats.org/officeDocument/2006/relationships/image" Target="../media/image75.wmf"/><Relationship Id="rId4" Type="http://schemas.openxmlformats.org/officeDocument/2006/relationships/oleObject" Target="../embeddings/oleObject76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13" Type="http://schemas.openxmlformats.org/officeDocument/2006/relationships/image" Target="../media/image81.wmf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78.wmf"/><Relationship Id="rId12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79.bin"/><Relationship Id="rId11" Type="http://schemas.openxmlformats.org/officeDocument/2006/relationships/image" Target="../media/image80.wmf"/><Relationship Id="rId5" Type="http://schemas.openxmlformats.org/officeDocument/2006/relationships/image" Target="../media/image77.wmf"/><Relationship Id="rId10" Type="http://schemas.openxmlformats.org/officeDocument/2006/relationships/oleObject" Target="../embeddings/oleObject81.bin"/><Relationship Id="rId4" Type="http://schemas.openxmlformats.org/officeDocument/2006/relationships/oleObject" Target="../embeddings/oleObject78.bin"/><Relationship Id="rId9" Type="http://schemas.openxmlformats.org/officeDocument/2006/relationships/image" Target="../media/image79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82.wmf"/><Relationship Id="rId4" Type="http://schemas.openxmlformats.org/officeDocument/2006/relationships/oleObject" Target="../embeddings/oleObject83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83.wmf"/><Relationship Id="rId4" Type="http://schemas.openxmlformats.org/officeDocument/2006/relationships/oleObject" Target="../embeddings/oleObject84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13" Type="http://schemas.openxmlformats.org/officeDocument/2006/relationships/image" Target="../media/image88.wmf"/><Relationship Id="rId18" Type="http://schemas.openxmlformats.org/officeDocument/2006/relationships/oleObject" Target="../embeddings/oleObject92.bin"/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85.wmf"/><Relationship Id="rId12" Type="http://schemas.openxmlformats.org/officeDocument/2006/relationships/oleObject" Target="../embeddings/oleObject89.bin"/><Relationship Id="rId17" Type="http://schemas.openxmlformats.org/officeDocument/2006/relationships/image" Target="../media/image9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1.bin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86.bin"/><Relationship Id="rId11" Type="http://schemas.openxmlformats.org/officeDocument/2006/relationships/image" Target="../media/image87.wmf"/><Relationship Id="rId5" Type="http://schemas.openxmlformats.org/officeDocument/2006/relationships/image" Target="../media/image84.wmf"/><Relationship Id="rId15" Type="http://schemas.openxmlformats.org/officeDocument/2006/relationships/image" Target="../media/image89.wmf"/><Relationship Id="rId10" Type="http://schemas.openxmlformats.org/officeDocument/2006/relationships/oleObject" Target="../embeddings/oleObject88.bin"/><Relationship Id="rId19" Type="http://schemas.openxmlformats.org/officeDocument/2006/relationships/image" Target="../media/image91.wmf"/><Relationship Id="rId4" Type="http://schemas.openxmlformats.org/officeDocument/2006/relationships/oleObject" Target="../embeddings/oleObject85.bin"/><Relationship Id="rId9" Type="http://schemas.openxmlformats.org/officeDocument/2006/relationships/image" Target="../media/image86.wmf"/><Relationship Id="rId14" Type="http://schemas.openxmlformats.org/officeDocument/2006/relationships/oleObject" Target="../embeddings/oleObject90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9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94.bin"/><Relationship Id="rId5" Type="http://schemas.openxmlformats.org/officeDocument/2006/relationships/image" Target="../media/image92.emf"/><Relationship Id="rId4" Type="http://schemas.openxmlformats.org/officeDocument/2006/relationships/oleObject" Target="../embeddings/oleObject93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94.wmf"/><Relationship Id="rId4" Type="http://schemas.openxmlformats.org/officeDocument/2006/relationships/oleObject" Target="../embeddings/oleObject95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9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97.bin"/><Relationship Id="rId5" Type="http://schemas.openxmlformats.org/officeDocument/2006/relationships/image" Target="../media/image95.wmf"/><Relationship Id="rId4" Type="http://schemas.openxmlformats.org/officeDocument/2006/relationships/oleObject" Target="../embeddings/oleObject9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0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0.bin"/><Relationship Id="rId13" Type="http://schemas.openxmlformats.org/officeDocument/2006/relationships/image" Target="../media/image101.wmf"/><Relationship Id="rId3" Type="http://schemas.openxmlformats.org/officeDocument/2006/relationships/notesSlide" Target="../notesSlides/notesSlide40.xml"/><Relationship Id="rId7" Type="http://schemas.openxmlformats.org/officeDocument/2006/relationships/image" Target="../media/image98.wmf"/><Relationship Id="rId12" Type="http://schemas.openxmlformats.org/officeDocument/2006/relationships/oleObject" Target="../embeddings/oleObject10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99.bin"/><Relationship Id="rId11" Type="http://schemas.openxmlformats.org/officeDocument/2006/relationships/image" Target="../media/image100.wmf"/><Relationship Id="rId5" Type="http://schemas.openxmlformats.org/officeDocument/2006/relationships/image" Target="../media/image97.wmf"/><Relationship Id="rId10" Type="http://schemas.openxmlformats.org/officeDocument/2006/relationships/oleObject" Target="../embeddings/oleObject101.bin"/><Relationship Id="rId4" Type="http://schemas.openxmlformats.org/officeDocument/2006/relationships/oleObject" Target="../embeddings/oleObject98.bin"/><Relationship Id="rId9" Type="http://schemas.openxmlformats.org/officeDocument/2006/relationships/image" Target="../media/image99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10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04.bin"/><Relationship Id="rId5" Type="http://schemas.openxmlformats.org/officeDocument/2006/relationships/image" Target="../media/image102.wmf"/><Relationship Id="rId4" Type="http://schemas.openxmlformats.org/officeDocument/2006/relationships/oleObject" Target="../embeddings/oleObject103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104.wmf"/><Relationship Id="rId4" Type="http://schemas.openxmlformats.org/officeDocument/2006/relationships/oleObject" Target="../embeddings/oleObject105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105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106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107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110.bin"/><Relationship Id="rId4" Type="http://schemas.openxmlformats.org/officeDocument/2006/relationships/image" Target="../media/image108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13" Type="http://schemas.openxmlformats.org/officeDocument/2006/relationships/oleObject" Target="../embeddings/oleObject116.bin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3.bin"/><Relationship Id="rId12" Type="http://schemas.openxmlformats.org/officeDocument/2006/relationships/image" Target="../media/image1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11.wmf"/><Relationship Id="rId11" Type="http://schemas.openxmlformats.org/officeDocument/2006/relationships/oleObject" Target="../embeddings/oleObject115.bin"/><Relationship Id="rId5" Type="http://schemas.openxmlformats.org/officeDocument/2006/relationships/oleObject" Target="../embeddings/oleObject112.bin"/><Relationship Id="rId10" Type="http://schemas.openxmlformats.org/officeDocument/2006/relationships/image" Target="../media/image113.wmf"/><Relationship Id="rId4" Type="http://schemas.openxmlformats.org/officeDocument/2006/relationships/image" Target="../media/image110.wmf"/><Relationship Id="rId9" Type="http://schemas.openxmlformats.org/officeDocument/2006/relationships/oleObject" Target="../embeddings/oleObject114.bin"/><Relationship Id="rId14" Type="http://schemas.openxmlformats.org/officeDocument/2006/relationships/image" Target="../media/image115.w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2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116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18.wmf"/><Relationship Id="rId5" Type="http://schemas.openxmlformats.org/officeDocument/2006/relationships/oleObject" Target="../embeddings/oleObject119.bin"/><Relationship Id="rId10" Type="http://schemas.openxmlformats.org/officeDocument/2006/relationships/image" Target="../media/image120.wmf"/><Relationship Id="rId4" Type="http://schemas.openxmlformats.org/officeDocument/2006/relationships/image" Target="../media/image117.wmf"/><Relationship Id="rId9" Type="http://schemas.openxmlformats.org/officeDocument/2006/relationships/oleObject" Target="../embeddings/oleObject121.bin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22.wmf"/><Relationship Id="rId5" Type="http://schemas.openxmlformats.org/officeDocument/2006/relationships/oleObject" Target="../embeddings/oleObject123.bin"/><Relationship Id="rId4" Type="http://schemas.openxmlformats.org/officeDocument/2006/relationships/image" Target="../media/image121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123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5" Type="http://schemas.openxmlformats.org/officeDocument/2006/relationships/image" Target="../media/image124.wmf"/><Relationship Id="rId4" Type="http://schemas.openxmlformats.org/officeDocument/2006/relationships/oleObject" Target="../embeddings/oleObject125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125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126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127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5" Type="http://schemas.openxmlformats.org/officeDocument/2006/relationships/image" Target="../media/image128.wmf"/><Relationship Id="rId4" Type="http://schemas.openxmlformats.org/officeDocument/2006/relationships/oleObject" Target="../embeddings/oleObject129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3.bin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4" Type="http://schemas.openxmlformats.org/officeDocument/2006/relationships/image" Target="../media/image130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3" Type="http://schemas.openxmlformats.org/officeDocument/2006/relationships/oleObject" Target="../embeddings/oleObject131.bin"/><Relationship Id="rId7" Type="http://schemas.openxmlformats.org/officeDocument/2006/relationships/oleObject" Target="../embeddings/oleObject1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132.wmf"/><Relationship Id="rId5" Type="http://schemas.openxmlformats.org/officeDocument/2006/relationships/oleObject" Target="../embeddings/oleObject132.bin"/><Relationship Id="rId4" Type="http://schemas.openxmlformats.org/officeDocument/2006/relationships/image" Target="../media/image131.wmf"/><Relationship Id="rId9" Type="http://schemas.openxmlformats.org/officeDocument/2006/relationships/oleObject" Target="../embeddings/oleObject134.bin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13" Type="http://schemas.openxmlformats.org/officeDocument/2006/relationships/oleObject" Target="../embeddings/oleObject140.bin"/><Relationship Id="rId18" Type="http://schemas.openxmlformats.org/officeDocument/2006/relationships/image" Target="../media/image141.wmf"/><Relationship Id="rId3" Type="http://schemas.openxmlformats.org/officeDocument/2006/relationships/oleObject" Target="../embeddings/oleObject135.bin"/><Relationship Id="rId7" Type="http://schemas.openxmlformats.org/officeDocument/2006/relationships/oleObject" Target="../embeddings/oleObject137.bin"/><Relationship Id="rId12" Type="http://schemas.openxmlformats.org/officeDocument/2006/relationships/image" Target="../media/image138.wmf"/><Relationship Id="rId17" Type="http://schemas.openxmlformats.org/officeDocument/2006/relationships/oleObject" Target="../embeddings/oleObject14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0.wmf"/><Relationship Id="rId1" Type="http://schemas.openxmlformats.org/officeDocument/2006/relationships/vmlDrawing" Target="../drawings/vmlDrawing51.vml"/><Relationship Id="rId6" Type="http://schemas.openxmlformats.org/officeDocument/2006/relationships/image" Target="../media/image135.wmf"/><Relationship Id="rId11" Type="http://schemas.openxmlformats.org/officeDocument/2006/relationships/oleObject" Target="../embeddings/oleObject139.bin"/><Relationship Id="rId5" Type="http://schemas.openxmlformats.org/officeDocument/2006/relationships/oleObject" Target="../embeddings/oleObject136.bin"/><Relationship Id="rId15" Type="http://schemas.openxmlformats.org/officeDocument/2006/relationships/oleObject" Target="../embeddings/oleObject141.bin"/><Relationship Id="rId10" Type="http://schemas.openxmlformats.org/officeDocument/2006/relationships/image" Target="../media/image137.wmf"/><Relationship Id="rId4" Type="http://schemas.openxmlformats.org/officeDocument/2006/relationships/image" Target="../media/image134.wmf"/><Relationship Id="rId9" Type="http://schemas.openxmlformats.org/officeDocument/2006/relationships/oleObject" Target="../embeddings/oleObject138.bin"/><Relationship Id="rId14" Type="http://schemas.openxmlformats.org/officeDocument/2006/relationships/image" Target="../media/image139.w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143.wmf"/><Relationship Id="rId5" Type="http://schemas.openxmlformats.org/officeDocument/2006/relationships/oleObject" Target="../embeddings/oleObject144.bin"/><Relationship Id="rId4" Type="http://schemas.openxmlformats.org/officeDocument/2006/relationships/image" Target="../media/image142.w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13" Type="http://schemas.openxmlformats.org/officeDocument/2006/relationships/oleObject" Target="../embeddings/oleObject150.bin"/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7.bin"/><Relationship Id="rId12" Type="http://schemas.openxmlformats.org/officeDocument/2006/relationships/image" Target="../media/image14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0.wmf"/><Relationship Id="rId1" Type="http://schemas.openxmlformats.org/officeDocument/2006/relationships/vmlDrawing" Target="../drawings/vmlDrawing53.vml"/><Relationship Id="rId6" Type="http://schemas.openxmlformats.org/officeDocument/2006/relationships/image" Target="../media/image145.wmf"/><Relationship Id="rId11" Type="http://schemas.openxmlformats.org/officeDocument/2006/relationships/oleObject" Target="../embeddings/oleObject149.bin"/><Relationship Id="rId5" Type="http://schemas.openxmlformats.org/officeDocument/2006/relationships/oleObject" Target="../embeddings/oleObject146.bin"/><Relationship Id="rId15" Type="http://schemas.openxmlformats.org/officeDocument/2006/relationships/oleObject" Target="../embeddings/oleObject151.bin"/><Relationship Id="rId10" Type="http://schemas.openxmlformats.org/officeDocument/2006/relationships/image" Target="../media/image147.wmf"/><Relationship Id="rId4" Type="http://schemas.openxmlformats.org/officeDocument/2006/relationships/image" Target="../media/image144.wmf"/><Relationship Id="rId9" Type="http://schemas.openxmlformats.org/officeDocument/2006/relationships/oleObject" Target="../embeddings/oleObject148.bin"/><Relationship Id="rId14" Type="http://schemas.openxmlformats.org/officeDocument/2006/relationships/image" Target="../media/image149.wmf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13" Type="http://schemas.openxmlformats.org/officeDocument/2006/relationships/oleObject" Target="../embeddings/oleObject157.bin"/><Relationship Id="rId18" Type="http://schemas.openxmlformats.org/officeDocument/2006/relationships/image" Target="../media/image158.wmf"/><Relationship Id="rId3" Type="http://schemas.openxmlformats.org/officeDocument/2006/relationships/oleObject" Target="../embeddings/oleObject152.bin"/><Relationship Id="rId7" Type="http://schemas.openxmlformats.org/officeDocument/2006/relationships/oleObject" Target="../embeddings/oleObject154.bin"/><Relationship Id="rId12" Type="http://schemas.openxmlformats.org/officeDocument/2006/relationships/image" Target="../media/image155.wmf"/><Relationship Id="rId17" Type="http://schemas.openxmlformats.org/officeDocument/2006/relationships/oleObject" Target="../embeddings/oleObject15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7.wmf"/><Relationship Id="rId1" Type="http://schemas.openxmlformats.org/officeDocument/2006/relationships/vmlDrawing" Target="../drawings/vmlDrawing54.vml"/><Relationship Id="rId6" Type="http://schemas.openxmlformats.org/officeDocument/2006/relationships/image" Target="../media/image152.wmf"/><Relationship Id="rId11" Type="http://schemas.openxmlformats.org/officeDocument/2006/relationships/oleObject" Target="../embeddings/oleObject156.bin"/><Relationship Id="rId5" Type="http://schemas.openxmlformats.org/officeDocument/2006/relationships/oleObject" Target="../embeddings/oleObject153.bin"/><Relationship Id="rId15" Type="http://schemas.openxmlformats.org/officeDocument/2006/relationships/oleObject" Target="../embeddings/oleObject158.bin"/><Relationship Id="rId10" Type="http://schemas.openxmlformats.org/officeDocument/2006/relationships/image" Target="../media/image154.wmf"/><Relationship Id="rId4" Type="http://schemas.openxmlformats.org/officeDocument/2006/relationships/image" Target="../media/image151.wmf"/><Relationship Id="rId9" Type="http://schemas.openxmlformats.org/officeDocument/2006/relationships/oleObject" Target="../embeddings/oleObject155.bin"/><Relationship Id="rId14" Type="http://schemas.openxmlformats.org/officeDocument/2006/relationships/image" Target="../media/image156.w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3" Type="http://schemas.openxmlformats.org/officeDocument/2006/relationships/oleObject" Target="../embeddings/oleObject160.bin"/><Relationship Id="rId7" Type="http://schemas.openxmlformats.org/officeDocument/2006/relationships/oleObject" Target="../embeddings/oleObject1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160.wmf"/><Relationship Id="rId5" Type="http://schemas.openxmlformats.org/officeDocument/2006/relationships/oleObject" Target="../embeddings/oleObject161.bin"/><Relationship Id="rId10" Type="http://schemas.openxmlformats.org/officeDocument/2006/relationships/image" Target="../media/image162.wmf"/><Relationship Id="rId4" Type="http://schemas.openxmlformats.org/officeDocument/2006/relationships/image" Target="../media/image159.wmf"/><Relationship Id="rId9" Type="http://schemas.openxmlformats.org/officeDocument/2006/relationships/oleObject" Target="../embeddings/oleObject16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6.wmf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3" Type="http://schemas.openxmlformats.org/officeDocument/2006/relationships/oleObject" Target="../embeddings/oleObject164.bin"/><Relationship Id="rId7" Type="http://schemas.openxmlformats.org/officeDocument/2006/relationships/oleObject" Target="../embeddings/oleObject166.bin"/><Relationship Id="rId12" Type="http://schemas.openxmlformats.org/officeDocument/2006/relationships/image" Target="../media/image16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164.wmf"/><Relationship Id="rId11" Type="http://schemas.openxmlformats.org/officeDocument/2006/relationships/oleObject" Target="../embeddings/oleObject168.bin"/><Relationship Id="rId5" Type="http://schemas.openxmlformats.org/officeDocument/2006/relationships/oleObject" Target="../embeddings/oleObject165.bin"/><Relationship Id="rId10" Type="http://schemas.openxmlformats.org/officeDocument/2006/relationships/image" Target="../media/image166.wmf"/><Relationship Id="rId4" Type="http://schemas.openxmlformats.org/officeDocument/2006/relationships/image" Target="../media/image163.wmf"/><Relationship Id="rId9" Type="http://schemas.openxmlformats.org/officeDocument/2006/relationships/oleObject" Target="../embeddings/oleObject167.bin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19.wmf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8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2590800"/>
            <a:ext cx="8534400" cy="1219200"/>
          </a:xfrm>
        </p:spPr>
        <p:txBody>
          <a:bodyPr/>
          <a:lstStyle/>
          <a:p>
            <a:pPr eaLnBrk="1" hangingPunct="1"/>
            <a:r>
              <a:rPr lang="zh-CN" altLang="en-US" sz="8000">
                <a:latin typeface="华文行楷" panose="02010800040101010101" pitchFamily="2" charset="-122"/>
                <a:ea typeface="华文行楷" panose="02010800040101010101" pitchFamily="2" charset="-122"/>
              </a:rPr>
              <a:t>随机过程与排队论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4038600"/>
            <a:ext cx="7772400" cy="2635250"/>
          </a:xfrm>
        </p:spPr>
        <p:txBody>
          <a:bodyPr/>
          <a:lstStyle/>
          <a:p>
            <a:pPr eaLnBrk="1" hangingPunct="1"/>
            <a:r>
              <a:rPr lang="zh-CN" altLang="en-US" sz="3600">
                <a:solidFill>
                  <a:srgbClr val="0000CC"/>
                </a:solidFill>
                <a:ea typeface="华文行楷" panose="02010800040101010101" pitchFamily="2" charset="-122"/>
              </a:rPr>
              <a:t>信息与软件工程学院</a:t>
            </a:r>
          </a:p>
          <a:p>
            <a:pPr eaLnBrk="1" hangingPunct="1"/>
            <a:r>
              <a:rPr lang="zh-CN" altLang="en-US" sz="3600">
                <a:solidFill>
                  <a:srgbClr val="CC00CC"/>
                </a:solidFill>
                <a:ea typeface="华文行楷" panose="02010800040101010101" pitchFamily="2" charset="-122"/>
              </a:rPr>
              <a:t>顾小丰</a:t>
            </a:r>
          </a:p>
          <a:p>
            <a:pPr eaLnBrk="1" hangingPunct="1"/>
            <a:r>
              <a:rPr lang="en-US" altLang="zh-CN" sz="3600">
                <a:solidFill>
                  <a:srgbClr val="6600CC"/>
                </a:solidFill>
                <a:ea typeface="华文行楷" panose="02010800040101010101" pitchFamily="2" charset="-122"/>
              </a:rPr>
              <a:t>Email</a:t>
            </a:r>
            <a:r>
              <a:rPr lang="zh-CN" altLang="en-US" sz="3600">
                <a:solidFill>
                  <a:srgbClr val="6600CC"/>
                </a:solidFill>
                <a:ea typeface="华文行楷" panose="02010800040101010101" pitchFamily="2" charset="-122"/>
              </a:rPr>
              <a:t>：</a:t>
            </a:r>
            <a:r>
              <a:rPr lang="en-US" altLang="zh-CN" sz="3600">
                <a:solidFill>
                  <a:srgbClr val="6600CC"/>
                </a:solidFill>
                <a:ea typeface="华文行楷" panose="02010800040101010101" pitchFamily="2" charset="-122"/>
              </a:rPr>
              <a:t>guxf@uestc.edu.cn</a:t>
            </a:r>
          </a:p>
          <a:p>
            <a:pPr eaLnBrk="1" hangingPunct="1"/>
            <a:fld id="{E41B82B7-EBA5-40FA-8A9C-D9AF11EAC477}" type="datetime3">
              <a:rPr lang="zh-CN" altLang="en-US" sz="3600" smtClean="0">
                <a:solidFill>
                  <a:srgbClr val="00FF00"/>
                </a:solidFill>
                <a:ea typeface="华文行楷" panose="02010800040101010101" pitchFamily="2" charset="-122"/>
              </a:rPr>
              <a:pPr eaLnBrk="1" hangingPunct="1"/>
              <a:t>2020年11月19日星期四</a:t>
            </a:fld>
            <a:endParaRPr lang="en-US" altLang="zh-CN" sz="3600">
              <a:solidFill>
                <a:srgbClr val="00FF00"/>
              </a:solidFill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>
            <a:extLst>
              <a:ext uri="{FF2B5EF4-FFF2-40B4-BE49-F238E27FC236}">
                <a16:creationId xmlns:a16="http://schemas.microsoft.com/office/drawing/2014/main" id="{F2C4FBEF-4F69-4C05-BD8E-BF9E70D2EA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309147"/>
            <a:ext cx="7467600" cy="677108"/>
          </a:xfrm>
        </p:spPr>
        <p:txBody>
          <a:bodyPr/>
          <a:lstStyle/>
          <a:p>
            <a:pPr algn="l" eaLnBrk="1" hangingPunct="1"/>
            <a:r>
              <a:rPr lang="zh-CN" altLang="en-US" sz="4400" dirty="0">
                <a:ea typeface="黑体" panose="02010609060101010101" pitchFamily="49" charset="-122"/>
              </a:rPr>
              <a:t>解（续</a:t>
            </a:r>
            <a:r>
              <a:rPr lang="en-US" altLang="zh-CN" sz="4400" dirty="0">
                <a:ea typeface="黑体" panose="02010609060101010101" pitchFamily="49" charset="-122"/>
              </a:rPr>
              <a:t>4</a:t>
            </a:r>
            <a:r>
              <a:rPr lang="zh-CN" altLang="en-US" sz="4400" dirty="0">
                <a:ea typeface="黑体" panose="02010609060101010101" pitchFamily="49" charset="-122"/>
              </a:rPr>
              <a:t>）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D106476D-110A-4358-A657-22904F51E3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15616" y="1124744"/>
            <a:ext cx="7737475" cy="564514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zh-CN" dirty="0"/>
              <a:t>平均队长：</a:t>
            </a:r>
            <a:endParaRPr lang="zh-CN" altLang="zh-CN" sz="1800" kern="100" dirty="0">
              <a:cs typeface="Times New Roman" panose="02020603050405020304" pitchFamily="18" charset="0"/>
            </a:endParaRPr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28F2F15E-636C-4E91-BC4A-F50093EA0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宋体"/>
                <a:ea typeface="宋体" panose="02010600030101010101" pitchFamily="2" charset="-122"/>
                <a:cs typeface="+mn-cs"/>
              </a:rPr>
              <a:t>信息与软件工程学院　顾小丰</a:t>
            </a:r>
            <a:endParaRPr kumimoji="1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宋体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AAACD25-2D4A-437D-8460-180608290A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7984" y="1887736"/>
          <a:ext cx="2362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93" name="Equation" r:id="rId4" imgW="1180800" imgH="444240" progId="Equation.DSMT4">
                  <p:embed/>
                </p:oleObj>
              </mc:Choice>
              <mc:Fallback>
                <p:oleObj name="Equation" r:id="rId4" imgW="1180800" imgH="44424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7AAACD25-2D4A-437D-8460-180608290A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7984" y="1887736"/>
                        <a:ext cx="23622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BFC7C1AE-81CE-4FE4-BEDA-044D0FE23B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09393" y="1811536"/>
          <a:ext cx="39878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94" name="Equation" r:id="rId6" imgW="1993680" imgH="520560" progId="Equation.DSMT4">
                  <p:embed/>
                </p:oleObj>
              </mc:Choice>
              <mc:Fallback>
                <p:oleObj name="Equation" r:id="rId6" imgW="1993680" imgH="52056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BFC7C1AE-81CE-4FE4-BEDA-044D0FE23B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9393" y="1811536"/>
                        <a:ext cx="3987800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6E8D8BB8-B185-4365-A26F-CCB89AF88D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09393" y="3065992"/>
          <a:ext cx="5003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95" name="Equation" r:id="rId8" imgW="2501640" imgH="495000" progId="Equation.DSMT4">
                  <p:embed/>
                </p:oleObj>
              </mc:Choice>
              <mc:Fallback>
                <p:oleObj name="Equation" r:id="rId8" imgW="2501640" imgH="49500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6E8D8BB8-B185-4365-A26F-CCB89AF88D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9393" y="3065992"/>
                        <a:ext cx="50038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00DCE834-70CC-425C-AB0D-0289DE40B9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09393" y="4269648"/>
          <a:ext cx="4597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96" name="Equation" r:id="rId10" imgW="2298600" imgH="495000" progId="Equation.DSMT4">
                  <p:embed/>
                </p:oleObj>
              </mc:Choice>
              <mc:Fallback>
                <p:oleObj name="Equation" r:id="rId10" imgW="2298600" imgH="49500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00DCE834-70CC-425C-AB0D-0289DE40B9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9393" y="4269648"/>
                        <a:ext cx="45974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E073EE0A-F8D3-4FD7-9E48-DE3EA4EC98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09393" y="5473303"/>
          <a:ext cx="5257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97" name="Equation" r:id="rId12" imgW="2628720" imgH="495000" progId="Equation.DSMT4">
                  <p:embed/>
                </p:oleObj>
              </mc:Choice>
              <mc:Fallback>
                <p:oleObj name="Equation" r:id="rId12" imgW="2628720" imgH="49500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E073EE0A-F8D3-4FD7-9E48-DE3EA4EC98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9393" y="5473303"/>
                        <a:ext cx="52578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A42F77-9E40-4B67-ADFC-B4DF9BE9C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CC8566-B722-4B1E-B81B-7A19F1EAE22A}" type="datetime1">
              <a:rPr lang="zh-CN" altLang="en-US" smtClean="0"/>
              <a:t>2020/11/19</a:t>
            </a:fld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31E825-BF4C-4F7C-B76C-E002938B3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81</a:t>
            </a:r>
            <a:r>
              <a:rPr lang="zh-CN" altLang="en-US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651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>
            <a:extLst>
              <a:ext uri="{FF2B5EF4-FFF2-40B4-BE49-F238E27FC236}">
                <a16:creationId xmlns:a16="http://schemas.microsoft.com/office/drawing/2014/main" id="{F2C4FBEF-4F69-4C05-BD8E-BF9E70D2EA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309147"/>
            <a:ext cx="7467600" cy="677108"/>
          </a:xfrm>
        </p:spPr>
        <p:txBody>
          <a:bodyPr/>
          <a:lstStyle/>
          <a:p>
            <a:pPr algn="l" eaLnBrk="1" hangingPunct="1"/>
            <a:r>
              <a:rPr lang="zh-CN" altLang="en-US" sz="4400" dirty="0">
                <a:ea typeface="黑体" panose="02010609060101010101" pitchFamily="49" charset="-122"/>
              </a:rPr>
              <a:t>解（续</a:t>
            </a:r>
            <a:r>
              <a:rPr lang="en-US" altLang="zh-CN" sz="4400" dirty="0">
                <a:ea typeface="黑体" panose="02010609060101010101" pitchFamily="49" charset="-122"/>
              </a:rPr>
              <a:t>5</a:t>
            </a:r>
            <a:r>
              <a:rPr lang="zh-CN" altLang="en-US" sz="4400" dirty="0">
                <a:ea typeface="黑体" panose="02010609060101010101" pitchFamily="49" charset="-122"/>
              </a:rPr>
              <a:t>）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D106476D-110A-4358-A657-22904F51E3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15616" y="1189110"/>
            <a:ext cx="7737475" cy="564514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dirty="0"/>
              <a:t>等待队长的分布：</a:t>
            </a:r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28F2F15E-636C-4E91-BC4A-F50093EA0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宋体"/>
                <a:ea typeface="宋体" panose="02010600030101010101" pitchFamily="2" charset="-122"/>
                <a:cs typeface="+mn-cs"/>
              </a:rPr>
              <a:t>信息与软件工程学院　顾小丰</a:t>
            </a:r>
            <a:endParaRPr kumimoji="1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宋体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AAACD25-2D4A-437D-8460-180608290A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40136" y="1867737"/>
          <a:ext cx="3556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02" name="Equation" r:id="rId4" imgW="1777680" imgH="495000" progId="Equation.DSMT4">
                  <p:embed/>
                </p:oleObj>
              </mc:Choice>
              <mc:Fallback>
                <p:oleObj name="Equation" r:id="rId4" imgW="1777680" imgH="49500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7AAACD25-2D4A-437D-8460-180608290A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0136" y="1867737"/>
                        <a:ext cx="35560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BFC7C1AE-81CE-4FE4-BEDA-044D0FE23B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40136" y="3651077"/>
          <a:ext cx="2133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03" name="Equation" r:id="rId6" imgW="1066680" imgH="444240" progId="Equation.DSMT4">
                  <p:embed/>
                </p:oleObj>
              </mc:Choice>
              <mc:Fallback>
                <p:oleObj name="Equation" r:id="rId6" imgW="1066680" imgH="44424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BFC7C1AE-81CE-4FE4-BEDA-044D0FE23B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0136" y="3651077"/>
                        <a:ext cx="21336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">
            <a:extLst>
              <a:ext uri="{FF2B5EF4-FFF2-40B4-BE49-F238E27FC236}">
                <a16:creationId xmlns:a16="http://schemas.microsoft.com/office/drawing/2014/main" id="{D3AC8C48-E3E5-4685-BC6F-A1ABE0A9F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2972450"/>
            <a:ext cx="7737475" cy="564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533400" indent="-5334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+mn-lt"/>
                <a:ea typeface="黑体" pitchFamily="2" charset="-122"/>
                <a:cs typeface="+mn-cs"/>
              </a:defRPr>
            </a:lvl1pPr>
            <a:lvl2pPr marL="990600" indent="-5334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 marL="13716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 marL="22098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 marL="2667000" indent="-3810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124200" indent="-3810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581400" indent="-3810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4038600" indent="-3810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00FF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itchFamily="2" charset="-122"/>
                <a:cs typeface="+mn-cs"/>
              </a:rPr>
              <a:t>平均等待队长：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9E7B350C-E2EB-4D25-B9E6-D16BFE4993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5354" y="4654190"/>
          <a:ext cx="2032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04" name="Equation" r:id="rId8" imgW="1015920" imgH="444240" progId="Equation.DSMT4">
                  <p:embed/>
                </p:oleObj>
              </mc:Choice>
              <mc:Fallback>
                <p:oleObj name="Equation" r:id="rId8" imgW="1015920" imgH="44424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9E7B350C-E2EB-4D25-B9E6-D16BFE4993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5354" y="4654190"/>
                        <a:ext cx="20320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83AE205D-AD4B-4BCB-A03A-A5165DDA27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5354" y="5657304"/>
          <a:ext cx="1752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05" name="Equation" r:id="rId10" imgW="876240" imgH="253800" progId="Equation.DSMT4">
                  <p:embed/>
                </p:oleObj>
              </mc:Choice>
              <mc:Fallback>
                <p:oleObj name="Equation" r:id="rId10" imgW="876240" imgH="25380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83AE205D-AD4B-4BCB-A03A-A5165DDA27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5354" y="5657304"/>
                        <a:ext cx="17526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958715-480A-493C-A6E0-9171E70D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9D8567-D95A-469E-9CC7-8B239E727822}" type="datetime1">
              <a:rPr lang="zh-CN" altLang="en-US" smtClean="0"/>
              <a:t>2020/11/19</a:t>
            </a:fld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B2BC9B-5D8E-4068-8A29-D1BD2B033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81</a:t>
            </a:r>
            <a:r>
              <a:rPr lang="zh-CN" altLang="en-US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885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uiExpand="1" build="p"/>
      <p:bldP spid="9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39923"/>
            <a:ext cx="7467600" cy="615553"/>
          </a:xfrm>
        </p:spPr>
        <p:txBody>
          <a:bodyPr/>
          <a:lstStyle/>
          <a:p>
            <a:pPr algn="just" eaLnBrk="1" hangingPunct="1"/>
            <a:r>
              <a:rPr lang="zh-CN" altLang="en-US" dirty="0"/>
              <a:t>解（续</a:t>
            </a:r>
            <a:r>
              <a:rPr lang="en-US" altLang="zh-CN" dirty="0"/>
              <a:t>6</a:t>
            </a:r>
            <a:r>
              <a:rPr lang="zh-CN" altLang="en-US" dirty="0"/>
              <a:t>）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idx="1"/>
          </p:nvPr>
        </p:nvSpPr>
        <p:spPr>
          <a:xfrm>
            <a:off x="1080932" y="1216893"/>
            <a:ext cx="7696200" cy="483915"/>
          </a:xfrm>
        </p:spPr>
        <p:txBody>
          <a:bodyPr/>
          <a:lstStyle/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zh-CN" altLang="en-US" sz="2400" dirty="0"/>
              <a:t>由于</a:t>
            </a:r>
            <a:r>
              <a:rPr lang="zh-CN" altLang="en-US" sz="2400" kern="1200" dirty="0">
                <a:solidFill>
                  <a:srgbClr val="000000"/>
                </a:solidFill>
              </a:rPr>
              <a:t>顾客到达时发现系统有</a:t>
            </a:r>
            <a:r>
              <a:rPr lang="en-US" altLang="zh-CN" sz="2400" kern="1200" dirty="0">
                <a:solidFill>
                  <a:srgbClr val="000000"/>
                </a:solidFill>
              </a:rPr>
              <a:t>k</a:t>
            </a:r>
            <a:r>
              <a:rPr lang="zh-CN" altLang="en-US" sz="2400" kern="1200" dirty="0">
                <a:solidFill>
                  <a:srgbClr val="000000"/>
                </a:solidFill>
              </a:rPr>
              <a:t>个顾客而离去的概率为</a:t>
            </a:r>
            <a:endParaRPr lang="zh-CN" altLang="en-US" sz="2400" dirty="0"/>
          </a:p>
        </p:txBody>
      </p:sp>
      <p:sp>
        <p:nvSpPr>
          <p:cNvPr id="31747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信息与软件工程学院　顾小丰</a:t>
            </a:r>
            <a:endParaRPr kumimoji="1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9316" name="Rectangle 4"/>
          <p:cNvSpPr>
            <a:spLocks noChangeArrowheads="1"/>
          </p:cNvSpPr>
          <p:nvPr/>
        </p:nvSpPr>
        <p:spPr bwMode="auto">
          <a:xfrm>
            <a:off x="1004732" y="3039343"/>
            <a:ext cx="7772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相反地，一个顾客到达而进入系统的概率为</a:t>
            </a:r>
          </a:p>
        </p:txBody>
      </p:sp>
      <p:graphicFrame>
        <p:nvGraphicFramePr>
          <p:cNvPr id="269317" name="Object 5"/>
          <p:cNvGraphicFramePr>
            <a:graphicFrameLocks noChangeAspect="1"/>
          </p:cNvGraphicFramePr>
          <p:nvPr/>
        </p:nvGraphicFramePr>
        <p:xfrm>
          <a:off x="6915150" y="1911350"/>
          <a:ext cx="149860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56" name="Equation" r:id="rId4" imgW="749160" imgH="431640" progId="Equation.DSMT4">
                  <p:embed/>
                </p:oleObj>
              </mc:Choice>
              <mc:Fallback>
                <p:oleObj name="Equation" r:id="rId4" imgW="749160" imgH="431640" progId="Equation.DSMT4">
                  <p:embed/>
                  <p:pic>
                    <p:nvPicPr>
                      <p:cNvPr id="26931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5150" y="1911350"/>
                        <a:ext cx="1498600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18" name="Object 6"/>
          <p:cNvGraphicFramePr>
            <a:graphicFrameLocks noChangeAspect="1"/>
          </p:cNvGraphicFramePr>
          <p:nvPr/>
        </p:nvGraphicFramePr>
        <p:xfrm>
          <a:off x="6950075" y="2840038"/>
          <a:ext cx="10906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57" name="Equation" r:id="rId6" imgW="545760" imgH="431640" progId="Equation.DSMT4">
                  <p:embed/>
                </p:oleObj>
              </mc:Choice>
              <mc:Fallback>
                <p:oleObj name="Equation" r:id="rId6" imgW="545760" imgH="431640" progId="Equation.DSMT4">
                  <p:embed/>
                  <p:pic>
                    <p:nvPicPr>
                      <p:cNvPr id="2693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0075" y="2840038"/>
                        <a:ext cx="109061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19" name="Object 7"/>
          <p:cNvGraphicFramePr>
            <a:graphicFrameLocks noChangeAspect="1"/>
          </p:cNvGraphicFramePr>
          <p:nvPr/>
        </p:nvGraphicFramePr>
        <p:xfrm>
          <a:off x="6948264" y="3768725"/>
          <a:ext cx="1905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58" name="Equation" r:id="rId8" imgW="952200" imgH="431640" progId="Equation.DSMT4">
                  <p:embed/>
                </p:oleObj>
              </mc:Choice>
              <mc:Fallback>
                <p:oleObj name="Equation" r:id="rId8" imgW="952200" imgH="431640" progId="Equation.DSMT4">
                  <p:embed/>
                  <p:pic>
                    <p:nvPicPr>
                      <p:cNvPr id="26931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264" y="3768725"/>
                        <a:ext cx="19050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9320" name="Rectangle 8"/>
          <p:cNvSpPr>
            <a:spLocks noChangeArrowheads="1"/>
          </p:cNvSpPr>
          <p:nvPr/>
        </p:nvSpPr>
        <p:spPr bwMode="auto">
          <a:xfrm>
            <a:off x="1004732" y="4698164"/>
            <a:ext cx="7772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由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Little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公式，得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269321" name="Object 9"/>
          <p:cNvGraphicFramePr>
            <a:graphicFrameLocks noChangeAspect="1"/>
          </p:cNvGraphicFramePr>
          <p:nvPr/>
        </p:nvGraphicFramePr>
        <p:xfrm>
          <a:off x="7178088" y="5200504"/>
          <a:ext cx="1066320" cy="93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59" name="Equation" r:id="rId10" imgW="533160" imgH="469800" progId="Equation.DSMT4">
                  <p:embed/>
                </p:oleObj>
              </mc:Choice>
              <mc:Fallback>
                <p:oleObj name="Equation" r:id="rId10" imgW="533160" imgH="469800" progId="Equation.DSMT4">
                  <p:embed/>
                  <p:pic>
                    <p:nvPicPr>
                      <p:cNvPr id="26932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8088" y="5200504"/>
                        <a:ext cx="1066320" cy="93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4">
            <a:extLst>
              <a:ext uri="{FF2B5EF4-FFF2-40B4-BE49-F238E27FC236}">
                <a16:creationId xmlns:a16="http://schemas.microsoft.com/office/drawing/2014/main" id="{2DBB354E-4F5F-41CA-8B2D-A3CFFCB1A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732" y="3903439"/>
            <a:ext cx="7772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8000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单位时间内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到达且进入系统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的平均顾客数为</a:t>
            </a:r>
          </a:p>
        </p:txBody>
      </p:sp>
      <p:graphicFrame>
        <p:nvGraphicFramePr>
          <p:cNvPr id="14" name="Object 9">
            <a:extLst>
              <a:ext uri="{FF2B5EF4-FFF2-40B4-BE49-F238E27FC236}">
                <a16:creationId xmlns:a16="http://schemas.microsoft.com/office/drawing/2014/main" id="{BBCBAE03-3368-4149-BD5D-DA8A9316CD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5816" y="5175304"/>
          <a:ext cx="1244160" cy="99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60" name="Equation" r:id="rId12" imgW="622080" imgH="495000" progId="Equation.DSMT4">
                  <p:embed/>
                </p:oleObj>
              </mc:Choice>
              <mc:Fallback>
                <p:oleObj name="Equation" r:id="rId12" imgW="622080" imgH="495000" progId="Equation.DSMT4">
                  <p:embed/>
                  <p:pic>
                    <p:nvPicPr>
                      <p:cNvPr id="14" name="Object 9">
                        <a:extLst>
                          <a:ext uri="{FF2B5EF4-FFF2-40B4-BE49-F238E27FC236}">
                            <a16:creationId xmlns:a16="http://schemas.microsoft.com/office/drawing/2014/main" id="{BBCBAE03-3368-4149-BD5D-DA8A9316CD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5175304"/>
                        <a:ext cx="1244160" cy="99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">
            <a:extLst>
              <a:ext uri="{FF2B5EF4-FFF2-40B4-BE49-F238E27FC236}">
                <a16:creationId xmlns:a16="http://schemas.microsoft.com/office/drawing/2014/main" id="{3393B2A7-1715-4B2C-87BD-1EF22D7D07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28384" y="1159024"/>
          <a:ext cx="6223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61" name="Equation" r:id="rId14" imgW="368280" imgH="406080" progId="Equation.DSMT4">
                  <p:embed/>
                </p:oleObj>
              </mc:Choice>
              <mc:Fallback>
                <p:oleObj name="Equation" r:id="rId14" imgW="368280" imgH="406080" progId="Equation.DSMT4">
                  <p:embed/>
                  <p:pic>
                    <p:nvPicPr>
                      <p:cNvPr id="15" name="Object 4">
                        <a:extLst>
                          <a:ext uri="{FF2B5EF4-FFF2-40B4-BE49-F238E27FC236}">
                            <a16:creationId xmlns:a16="http://schemas.microsoft.com/office/drawing/2014/main" id="{3393B2A7-1715-4B2C-87BD-1EF22D7D07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8384" y="1159024"/>
                        <a:ext cx="6223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3">
            <a:extLst>
              <a:ext uri="{FF2B5EF4-FFF2-40B4-BE49-F238E27FC236}">
                <a16:creationId xmlns:a16="http://schemas.microsoft.com/office/drawing/2014/main" id="{994EE04F-CCB2-4B9E-980B-9F4482CFE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5488" y="2008981"/>
            <a:ext cx="7696200" cy="483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533400" indent="-5334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990600" indent="-5334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3716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2098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667000" indent="-3810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124200" indent="-3810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581400" indent="-3810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4038600" indent="-3810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因此顾客到达没有进入系统而流失的概率为</a:t>
            </a: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788B98C2-C45C-44AC-A44C-EBC67A7AA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288" y="5415607"/>
            <a:ext cx="2614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平均等待时间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4D9977BF-35D4-417F-8DC8-AF9EF2CD5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776" y="5415607"/>
            <a:ext cx="23325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平均逗留时间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E7874B-910A-40F1-8214-3FC2F6E42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BB492D-37BD-4296-AB10-41900228FD47}" type="datetime1">
              <a:rPr lang="zh-CN" altLang="en-US" smtClean="0"/>
              <a:t>2020/11/19</a:t>
            </a:fld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C7A93F-813B-4DEF-9162-E11525ED4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81</a:t>
            </a:r>
            <a:r>
              <a:rPr lang="zh-CN" altLang="en-US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69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69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69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69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5" grpId="0" build="p" autoUpdateAnimBg="0" advAuto="0"/>
      <p:bldP spid="269316" grpId="0" uiExpand="1" build="p" autoUpdateAnimBg="0"/>
      <p:bldP spid="269320" grpId="0" autoUpdateAnimBg="0"/>
      <p:bldP spid="13" grpId="0" uiExpand="1" build="p" autoUpdateAnimBg="0"/>
      <p:bldP spid="16" grpId="0" build="p" autoUpdateAnimBg="0" advAuto="0"/>
      <p:bldP spid="17" grpId="0" autoUpdateAnimBg="0"/>
      <p:bldP spid="1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3">
            <a:extLst>
              <a:ext uri="{FF2B5EF4-FFF2-40B4-BE49-F238E27FC236}">
                <a16:creationId xmlns:a16="http://schemas.microsoft.com/office/drawing/2014/main" id="{126BD353-29CB-472C-AF46-38CF055C46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327025"/>
            <a:ext cx="7467600" cy="677863"/>
          </a:xfrm>
          <a:noFill/>
        </p:spPr>
        <p:txBody>
          <a:bodyPr/>
          <a:lstStyle/>
          <a:p>
            <a:pPr algn="l" eaLnBrk="1" hangingPunct="1"/>
            <a:r>
              <a:rPr lang="zh-CN" altLang="en-US" sz="4400">
                <a:latin typeface="黑体" panose="02010609060101010101" pitchFamily="49" charset="-122"/>
                <a:ea typeface="黑体" panose="02010609060101010101" pitchFamily="49" charset="-122"/>
              </a:rPr>
              <a:t>习题</a:t>
            </a:r>
            <a:r>
              <a:rPr lang="en-US" altLang="zh-CN" sz="44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315394" name="Rectangle 2">
            <a:extLst>
              <a:ext uri="{FF2B5EF4-FFF2-40B4-BE49-F238E27FC236}">
                <a16:creationId xmlns:a16="http://schemas.microsoft.com/office/drawing/2014/main" id="{973D0634-3904-456B-A88A-179FD75B08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16013" y="1233488"/>
            <a:ext cx="7646987" cy="2482850"/>
          </a:xfrm>
        </p:spPr>
        <p:txBody>
          <a:bodyPr/>
          <a:lstStyle/>
          <a:p>
            <a:pPr marL="0" indent="790575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一台计算机有</a:t>
            </a:r>
            <a:r>
              <a:rPr lang="en-US" altLang="zh-CN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个终端，假定计算一个题目的时间服从负指数分布，平均</a:t>
            </a:r>
            <a:r>
              <a:rPr lang="en-US" altLang="zh-CN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lang="zh-CN" altLang="en-US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分钟。假定题目是以泊松流到达，平均每小时到达</a:t>
            </a:r>
            <a:r>
              <a:rPr lang="en-US" altLang="zh-CN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个。求积压题目的概率及平均积压的题目数。</a:t>
            </a: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6BF317E-A177-43F2-BC3E-24DD61F62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宋体"/>
                <a:ea typeface="宋体" panose="02010600030101010101" pitchFamily="2" charset="-122"/>
                <a:cs typeface="+mn-cs"/>
              </a:rPr>
              <a:t>信息与软件工程学院　顾小丰</a:t>
            </a:r>
            <a:endParaRPr kumimoji="1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宋体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363DAB-4422-4F5B-B20C-63C24215A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44120B-C4B7-415F-9D95-E4A32ABB5850}" type="datetime1">
              <a:rPr lang="zh-CN" altLang="en-US" smtClean="0"/>
              <a:t>2020/11/19</a:t>
            </a:fld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6F691B-A0C3-48D7-8536-31932F632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81</a:t>
            </a:r>
            <a:r>
              <a:rPr lang="zh-CN" altLang="en-US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5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5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4" grpId="0" build="p" autoUpdateAnimBg="0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>
            <a:extLst>
              <a:ext uri="{FF2B5EF4-FFF2-40B4-BE49-F238E27FC236}">
                <a16:creationId xmlns:a16="http://schemas.microsoft.com/office/drawing/2014/main" id="{AA94A124-CD7B-43D9-B8F4-D408D23375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312738"/>
            <a:ext cx="7467600" cy="669925"/>
          </a:xfrm>
        </p:spPr>
        <p:txBody>
          <a:bodyPr/>
          <a:lstStyle/>
          <a:p>
            <a:pPr algn="l" eaLnBrk="1" hangingPunct="1"/>
            <a:r>
              <a:rPr lang="zh-CN" altLang="en-US" sz="4400">
                <a:ea typeface="黑体" panose="02010609060101010101" pitchFamily="49" charset="-122"/>
              </a:rPr>
              <a:t>解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C6E25C75-FF33-40BC-94BF-FD16EC074D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3001" y="1143000"/>
            <a:ext cx="7605464" cy="774699"/>
          </a:xfrm>
        </p:spPr>
        <p:txBody>
          <a:bodyPr/>
          <a:lstStyle/>
          <a:p>
            <a:pPr marL="0" indent="612000" eaLnBrk="1" hangingPunct="1">
              <a:lnSpc>
                <a:spcPct val="110000"/>
              </a:lnSpc>
              <a:buNone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由题设知，</a:t>
            </a:r>
            <a:r>
              <a:rPr lang="zh-CN" altLang="en-US" sz="2400" kern="1200" dirty="0">
                <a:solidFill>
                  <a:srgbClr val="000000"/>
                </a:solidFill>
                <a:latin typeface="黑体" panose="02010609060101010101" pitchFamily="49" charset="-122"/>
                <a:cs typeface="+mn-cs"/>
                <a:sym typeface="Symbol" panose="05050102010706020507" pitchFamily="18" charset="2"/>
              </a:rPr>
              <a:t>该系统按</a:t>
            </a:r>
            <a:r>
              <a:rPr lang="en-US" altLang="zh-CN" sz="2400" kern="1200" dirty="0">
                <a:solidFill>
                  <a:srgbClr val="000000"/>
                </a:solidFill>
                <a:latin typeface="黑体" panose="02010609060101010101" pitchFamily="49" charset="-122"/>
                <a:cs typeface="+mn-cs"/>
              </a:rPr>
              <a:t>M/M/c/</a:t>
            </a:r>
            <a:r>
              <a:rPr lang="en-US" altLang="zh-CN" sz="2400" kern="1200" dirty="0">
                <a:solidFill>
                  <a:srgbClr val="000000"/>
                </a:solidFill>
                <a:latin typeface="黑体" panose="02010609060101010101" pitchFamily="49" charset="-122"/>
                <a:cs typeface="+mn-cs"/>
                <a:sym typeface="Symbol" panose="05050102010706020507" pitchFamily="18" charset="2"/>
              </a:rPr>
              <a:t></a:t>
            </a:r>
            <a:r>
              <a:rPr lang="zh-CN" altLang="en-US" sz="2400" kern="1200" dirty="0">
                <a:solidFill>
                  <a:srgbClr val="000000"/>
                </a:solidFill>
                <a:latin typeface="黑体" panose="02010609060101010101" pitchFamily="49" charset="-122"/>
                <a:cs typeface="+mn-cs"/>
                <a:sym typeface="Symbol" panose="05050102010706020507" pitchFamily="18" charset="2"/>
              </a:rPr>
              <a:t>型处理，</a:t>
            </a:r>
            <a:r>
              <a:rPr lang="en-US" altLang="zh-CN" sz="2400" dirty="0">
                <a:latin typeface="黑体" panose="02010609060101010101" pitchFamily="49" charset="-122"/>
                <a:sym typeface="Symbol" panose="05050102010706020507" pitchFamily="18" charset="2"/>
              </a:rPr>
              <a:t>c</a:t>
            </a:r>
            <a:r>
              <a:rPr lang="zh-CN" altLang="en-US" sz="2400" dirty="0">
                <a:latin typeface="黑体" panose="02010609060101010101" pitchFamily="49" charset="-122"/>
                <a:sym typeface="Symbol" panose="05050102010706020507" pitchFamily="18" charset="2"/>
              </a:rPr>
              <a:t>＝</a:t>
            </a:r>
            <a:r>
              <a:rPr lang="en-US" altLang="zh-CN" sz="2400" dirty="0">
                <a:latin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latin typeface="黑体" panose="02010609060101010101" pitchFamily="49" charset="-122"/>
                <a:sym typeface="Symbol" panose="05050102010706020507" pitchFamily="18" charset="2"/>
              </a:rPr>
              <a:t>，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＝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5(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题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/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小时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，＝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3(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题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/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小时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，</a:t>
            </a:r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28F2F15E-636C-4E91-BC4A-F50093EA0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宋体"/>
                <a:ea typeface="宋体" panose="02010600030101010101" pitchFamily="2" charset="-122"/>
                <a:cs typeface="+mn-cs"/>
              </a:rPr>
              <a:t>信息与软件工程学院　顾小丰</a:t>
            </a:r>
            <a:endParaRPr kumimoji="1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宋体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445" name="Rectangle 5">
            <a:extLst>
              <a:ext uri="{FF2B5EF4-FFF2-40B4-BE49-F238E27FC236}">
                <a16:creationId xmlns:a16="http://schemas.microsoft.com/office/drawing/2014/main" id="{BF9A6805-9034-4D61-834A-F6F7FB271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801914"/>
            <a:ext cx="77724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P{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积压题目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}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＝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P{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题目到达时需要等待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}</a:t>
            </a:r>
          </a:p>
        </p:txBody>
      </p:sp>
      <p:graphicFrame>
        <p:nvGraphicFramePr>
          <p:cNvPr id="18440" name="Object 6">
            <a:extLst>
              <a:ext uri="{FF2B5EF4-FFF2-40B4-BE49-F238E27FC236}">
                <a16:creationId xmlns:a16="http://schemas.microsoft.com/office/drawing/2014/main" id="{178E4EEE-DCF3-4491-95C2-FDB57DDCB6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9813716"/>
              </p:ext>
            </p:extLst>
          </p:nvPr>
        </p:nvGraphicFramePr>
        <p:xfrm>
          <a:off x="5290071" y="1440769"/>
          <a:ext cx="2954337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19" name="Equation" r:id="rId4" imgW="1346040" imgH="304560" progId="Equation.DSMT4">
                  <p:embed/>
                </p:oleObj>
              </mc:Choice>
              <mc:Fallback>
                <p:oleObj name="Equation" r:id="rId4" imgW="1346040" imgH="304560" progId="Equation.DSMT4">
                  <p:embed/>
                  <p:pic>
                    <p:nvPicPr>
                      <p:cNvPr id="18440" name="Object 6">
                        <a:extLst>
                          <a:ext uri="{FF2B5EF4-FFF2-40B4-BE49-F238E27FC236}">
                            <a16:creationId xmlns:a16="http://schemas.microsoft.com/office/drawing/2014/main" id="{178E4EEE-DCF3-4491-95C2-FDB57DDCB6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0071" y="1440769"/>
                        <a:ext cx="2954337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47" name="Rectangle 7">
            <a:extLst>
              <a:ext uri="{FF2B5EF4-FFF2-40B4-BE49-F238E27FC236}">
                <a16:creationId xmlns:a16="http://schemas.microsoft.com/office/drawing/2014/main" id="{97582327-14D1-4CD3-959B-BC9AF21A1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085184"/>
            <a:ext cx="73914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平均积压的题目数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Symbol" panose="05050102010706020507" pitchFamily="18" charset="2"/>
            </a:endParaRPr>
          </a:p>
        </p:txBody>
      </p:sp>
      <p:graphicFrame>
        <p:nvGraphicFramePr>
          <p:cNvPr id="317448" name="Object 8">
            <a:extLst>
              <a:ext uri="{FF2B5EF4-FFF2-40B4-BE49-F238E27FC236}">
                <a16:creationId xmlns:a16="http://schemas.microsoft.com/office/drawing/2014/main" id="{DD094BE6-F46E-4D06-90CD-2821D6DC45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5812"/>
              </p:ext>
            </p:extLst>
          </p:nvPr>
        </p:nvGraphicFramePr>
        <p:xfrm>
          <a:off x="1403350" y="2070580"/>
          <a:ext cx="3109913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20" name="Equation" r:id="rId6" imgW="1562100" imgH="457200" progId="Equation.DSMT4">
                  <p:embed/>
                </p:oleObj>
              </mc:Choice>
              <mc:Fallback>
                <p:oleObj name="Equation" r:id="rId6" imgW="1562100" imgH="457200" progId="Equation.DSMT4">
                  <p:embed/>
                  <p:pic>
                    <p:nvPicPr>
                      <p:cNvPr id="317448" name="Object 8">
                        <a:extLst>
                          <a:ext uri="{FF2B5EF4-FFF2-40B4-BE49-F238E27FC236}">
                            <a16:creationId xmlns:a16="http://schemas.microsoft.com/office/drawing/2014/main" id="{DD094BE6-F46E-4D06-90CD-2821D6DC45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070580"/>
                        <a:ext cx="3109913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49" name="Object 9">
            <a:extLst>
              <a:ext uri="{FF2B5EF4-FFF2-40B4-BE49-F238E27FC236}">
                <a16:creationId xmlns:a16="http://schemas.microsoft.com/office/drawing/2014/main" id="{B22BDEC8-291C-4BD3-82A8-598498A488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5736243"/>
              </p:ext>
            </p:extLst>
          </p:nvPr>
        </p:nvGraphicFramePr>
        <p:xfrm>
          <a:off x="1547813" y="4102431"/>
          <a:ext cx="2928937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21" name="Equation" r:id="rId8" imgW="1460500" imgH="457200" progId="Equation.DSMT4">
                  <p:embed/>
                </p:oleObj>
              </mc:Choice>
              <mc:Fallback>
                <p:oleObj name="Equation" r:id="rId8" imgW="1460500" imgH="457200" progId="Equation.DSMT4">
                  <p:embed/>
                  <p:pic>
                    <p:nvPicPr>
                      <p:cNvPr id="317449" name="Object 9">
                        <a:extLst>
                          <a:ext uri="{FF2B5EF4-FFF2-40B4-BE49-F238E27FC236}">
                            <a16:creationId xmlns:a16="http://schemas.microsoft.com/office/drawing/2014/main" id="{B22BDEC8-291C-4BD3-82A8-598498A488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102431"/>
                        <a:ext cx="2928937" cy="91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50" name="Object 10">
            <a:extLst>
              <a:ext uri="{FF2B5EF4-FFF2-40B4-BE49-F238E27FC236}">
                <a16:creationId xmlns:a16="http://schemas.microsoft.com/office/drawing/2014/main" id="{447D8A35-3958-420A-864B-169C55A255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999684"/>
              </p:ext>
            </p:extLst>
          </p:nvPr>
        </p:nvGraphicFramePr>
        <p:xfrm>
          <a:off x="1700213" y="5684838"/>
          <a:ext cx="2076450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22" name="Equation" r:id="rId10" imgW="1041120" imgH="457200" progId="Equation.DSMT4">
                  <p:embed/>
                </p:oleObj>
              </mc:Choice>
              <mc:Fallback>
                <p:oleObj name="Equation" r:id="rId10" imgW="1041120" imgH="457200" progId="Equation.DSMT4">
                  <p:embed/>
                  <p:pic>
                    <p:nvPicPr>
                      <p:cNvPr id="317450" name="Object 10">
                        <a:extLst>
                          <a:ext uri="{FF2B5EF4-FFF2-40B4-BE49-F238E27FC236}">
                            <a16:creationId xmlns:a16="http://schemas.microsoft.com/office/drawing/2014/main" id="{447D8A35-3958-420A-864B-169C55A255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0213" y="5684838"/>
                        <a:ext cx="2076450" cy="91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FD9FB744-E789-462D-AD3E-B8A6238E9F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2990544"/>
              </p:ext>
            </p:extLst>
          </p:nvPr>
        </p:nvGraphicFramePr>
        <p:xfrm>
          <a:off x="1744663" y="2898147"/>
          <a:ext cx="4122737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23" name="Equation" r:id="rId12" imgW="2070100" imgH="495300" progId="Equation.DSMT4">
                  <p:embed/>
                </p:oleObj>
              </mc:Choice>
              <mc:Fallback>
                <p:oleObj name="Equation" r:id="rId12" imgW="2070100" imgH="49530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FD9FB744-E789-462D-AD3E-B8A6238E9F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4663" y="2898147"/>
                        <a:ext cx="4122737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BBB1316C-601F-4C29-892C-330DE1EF47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5853734"/>
              </p:ext>
            </p:extLst>
          </p:nvPr>
        </p:nvGraphicFramePr>
        <p:xfrm>
          <a:off x="4500563" y="2070580"/>
          <a:ext cx="359092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24" name="Equation" r:id="rId14" imgW="1803400" imgH="457200" progId="Equation.DSMT4">
                  <p:embed/>
                </p:oleObj>
              </mc:Choice>
              <mc:Fallback>
                <p:oleObj name="Equation" r:id="rId14" imgW="1803400" imgH="457200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BBB1316C-601F-4C29-892C-330DE1EF47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2070580"/>
                        <a:ext cx="3590925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E0F1CB44-5463-403F-8C1C-7B8E5DEDB6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690369"/>
              </p:ext>
            </p:extLst>
          </p:nvPr>
        </p:nvGraphicFramePr>
        <p:xfrm>
          <a:off x="4473575" y="4102431"/>
          <a:ext cx="4202113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25" name="Equation" r:id="rId16" imgW="2094591" imgH="444307" progId="Equation.DSMT4">
                  <p:embed/>
                </p:oleObj>
              </mc:Choice>
              <mc:Fallback>
                <p:oleObj name="Equation" r:id="rId16" imgW="2094591" imgH="444307" progId="Equation.DSMT4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E0F1CB44-5463-403F-8C1C-7B8E5DEDB6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3575" y="4102431"/>
                        <a:ext cx="4202113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33C071D6-DFC2-4770-8715-010360717B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5089686"/>
              </p:ext>
            </p:extLst>
          </p:nvPr>
        </p:nvGraphicFramePr>
        <p:xfrm>
          <a:off x="3874963" y="5709939"/>
          <a:ext cx="5089525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26" name="Equation" r:id="rId18" imgW="2552400" imgH="444240" progId="Equation.DSMT4">
                  <p:embed/>
                </p:oleObj>
              </mc:Choice>
              <mc:Fallback>
                <p:oleObj name="Equation" r:id="rId18" imgW="2552400" imgH="444240" progId="Equation.DSMT4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33C071D6-DFC2-4770-8715-010360717B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4963" y="5709939"/>
                        <a:ext cx="5089525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0">
            <a:extLst>
              <a:ext uri="{FF2B5EF4-FFF2-40B4-BE49-F238E27FC236}">
                <a16:creationId xmlns:a16="http://schemas.microsoft.com/office/drawing/2014/main" id="{FE3ED62A-48E4-4CA8-927A-E176BA7717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2480594"/>
              </p:ext>
            </p:extLst>
          </p:nvPr>
        </p:nvGraphicFramePr>
        <p:xfrm>
          <a:off x="3636168" y="4906185"/>
          <a:ext cx="2381250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27" name="Equation" r:id="rId20" imgW="1193800" imgH="444500" progId="Equation.DSMT4">
                  <p:embed/>
                </p:oleObj>
              </mc:Choice>
              <mc:Fallback>
                <p:oleObj name="Equation" r:id="rId20" imgW="1193800" imgH="444500" progId="Equation.DSMT4">
                  <p:embed/>
                  <p:pic>
                    <p:nvPicPr>
                      <p:cNvPr id="317450" name="Object 10">
                        <a:extLst>
                          <a:ext uri="{FF2B5EF4-FFF2-40B4-BE49-F238E27FC236}">
                            <a16:creationId xmlns:a16="http://schemas.microsoft.com/office/drawing/2014/main" id="{447D8A35-3958-420A-864B-169C55A255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6168" y="4906185"/>
                        <a:ext cx="2381250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86100E5-B3AA-4768-96E3-114B8A8EB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00DE6C-A90C-4FDB-B807-C6DD7AD3BB66}" type="datetime1">
              <a:rPr lang="zh-CN" altLang="en-US" smtClean="0"/>
              <a:t>2020/11/19</a:t>
            </a:fld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27EDC4-8A87-41B3-BD35-F9E9CD4FB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81</a:t>
            </a:r>
            <a:r>
              <a:rPr lang="zh-CN" altLang="en-US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7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7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7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7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7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7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7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7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7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5" grpId="0" autoUpdateAnimBg="0"/>
      <p:bldP spid="317447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3">
            <a:extLst>
              <a:ext uri="{FF2B5EF4-FFF2-40B4-BE49-F238E27FC236}">
                <a16:creationId xmlns:a16="http://schemas.microsoft.com/office/drawing/2014/main" id="{255F444E-1439-453D-AA20-29E3E24AB1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327025"/>
            <a:ext cx="7467600" cy="677863"/>
          </a:xfrm>
          <a:noFill/>
        </p:spPr>
        <p:txBody>
          <a:bodyPr/>
          <a:lstStyle/>
          <a:p>
            <a:pPr algn="just" eaLnBrk="1" hangingPunct="1"/>
            <a:r>
              <a:rPr lang="zh-CN" altLang="en-US" sz="4400">
                <a:latin typeface="黑体" panose="02010609060101010101" pitchFamily="49" charset="-122"/>
                <a:ea typeface="黑体" panose="02010609060101010101" pitchFamily="49" charset="-122"/>
              </a:rPr>
              <a:t>习题</a:t>
            </a:r>
            <a:r>
              <a:rPr lang="en-US" altLang="zh-CN" sz="440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</a:p>
        </p:txBody>
      </p:sp>
      <p:sp>
        <p:nvSpPr>
          <p:cNvPr id="325634" name="Rectangle 2">
            <a:extLst>
              <a:ext uri="{FF2B5EF4-FFF2-40B4-BE49-F238E27FC236}">
                <a16:creationId xmlns:a16="http://schemas.microsoft.com/office/drawing/2014/main" id="{3DDA64DE-A6AA-470B-9E3B-6524897D4C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36675" y="1358900"/>
            <a:ext cx="7197725" cy="4308475"/>
          </a:xfrm>
        </p:spPr>
        <p:txBody>
          <a:bodyPr/>
          <a:lstStyle/>
          <a:p>
            <a:pPr marL="0" indent="719138" algn="just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00"/>
                </a:solidFill>
                <a:ea typeface="黑体" panose="02010609060101010101" pitchFamily="49" charset="-122"/>
              </a:rPr>
              <a:t>考虑一个</a:t>
            </a:r>
            <a:r>
              <a:rPr lang="en-US" altLang="zh-CN">
                <a:solidFill>
                  <a:srgbClr val="000000"/>
                </a:solidFill>
                <a:ea typeface="黑体" panose="02010609060101010101" pitchFamily="49" charset="-122"/>
              </a:rPr>
              <a:t>M/M/1/K</a:t>
            </a:r>
            <a:r>
              <a:rPr lang="zh-CN" altLang="en-US">
                <a:solidFill>
                  <a:srgbClr val="000000"/>
                </a:solidFill>
                <a:ea typeface="黑体" panose="02010609060101010101" pitchFamily="49" charset="-122"/>
              </a:rPr>
              <a:t>排队系统，</a:t>
            </a:r>
            <a:r>
              <a:rPr lang="en-US" altLang="zh-CN">
                <a:solidFill>
                  <a:srgbClr val="000000"/>
                </a:solidFill>
                <a:ea typeface="黑体" panose="02010609060101010101" pitchFamily="49" charset="-122"/>
              </a:rPr>
              <a:t>λ</a:t>
            </a:r>
            <a:r>
              <a:rPr lang="zh-CN" altLang="en-US">
                <a:solidFill>
                  <a:srgbClr val="000000"/>
                </a:solidFill>
                <a:ea typeface="黑体" panose="02010609060101010101" pitchFamily="49" charset="-122"/>
              </a:rPr>
              <a:t>＝</a:t>
            </a:r>
            <a:r>
              <a:rPr lang="en-US" altLang="zh-CN">
                <a:solidFill>
                  <a:srgbClr val="000000"/>
                </a:solidFill>
                <a:ea typeface="黑体" panose="02010609060101010101" pitchFamily="49" charset="-122"/>
              </a:rPr>
              <a:t>10</a:t>
            </a:r>
            <a:r>
              <a:rPr lang="zh-CN" altLang="en-US">
                <a:solidFill>
                  <a:srgbClr val="000000"/>
                </a:solidFill>
                <a:ea typeface="黑体" panose="02010609060101010101" pitchFamily="49" charset="-122"/>
              </a:rPr>
              <a:t>人</a:t>
            </a:r>
            <a:r>
              <a:rPr lang="en-US" altLang="zh-CN">
                <a:solidFill>
                  <a:srgbClr val="000000"/>
                </a:solidFill>
                <a:ea typeface="黑体" panose="02010609060101010101" pitchFamily="49" charset="-122"/>
              </a:rPr>
              <a:t>/</a:t>
            </a:r>
            <a:r>
              <a:rPr lang="zh-CN" altLang="en-US">
                <a:solidFill>
                  <a:srgbClr val="000000"/>
                </a:solidFill>
                <a:ea typeface="黑体" panose="02010609060101010101" pitchFamily="49" charset="-122"/>
              </a:rPr>
              <a:t>小</a:t>
            </a:r>
            <a:r>
              <a:rPr lang="zh-CN" altLang="en-US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时，</a:t>
            </a:r>
            <a:r>
              <a:rPr lang="en-US" altLang="zh-CN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μ</a:t>
            </a:r>
            <a:r>
              <a:rPr lang="zh-CN" altLang="en-US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30</a:t>
            </a:r>
            <a:r>
              <a:rPr lang="zh-CN" altLang="en-US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人</a:t>
            </a:r>
            <a:r>
              <a:rPr lang="en-US" altLang="zh-CN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小时，</a:t>
            </a:r>
            <a:r>
              <a:rPr lang="en-US" altLang="zh-CN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。管理者想改进服务机构，提出了两个方案。方案</a:t>
            </a:r>
            <a:r>
              <a:rPr lang="en-US" altLang="zh-CN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：增加等待空间，</a:t>
            </a:r>
            <a:r>
              <a:rPr lang="en-US" altLang="zh-CN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；方案</a:t>
            </a:r>
            <a:r>
              <a:rPr lang="en-US" altLang="zh-CN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II</a:t>
            </a:r>
            <a:r>
              <a:rPr lang="zh-CN" altLang="en-US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：提高服务率，</a:t>
            </a:r>
            <a:r>
              <a:rPr lang="en-US" altLang="zh-CN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μ</a:t>
            </a:r>
            <a:r>
              <a:rPr lang="zh-CN" altLang="en-US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40</a:t>
            </a:r>
            <a:r>
              <a:rPr lang="zh-CN" altLang="en-US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人</a:t>
            </a:r>
            <a:r>
              <a:rPr lang="en-US" altLang="zh-CN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小时。假设在单位时间内单位服务成本</a:t>
            </a:r>
            <a:r>
              <a:rPr lang="en-US" altLang="zh-CN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元和每服务一个顾客收益</a:t>
            </a:r>
            <a:r>
              <a:rPr lang="en-US" altLang="zh-CN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元不变得情况下，哪个方案获得更大的收益？当</a:t>
            </a:r>
            <a:r>
              <a:rPr lang="en-US" altLang="zh-CN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zh-CN" altLang="en-US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30</a:t>
            </a:r>
            <a:r>
              <a:rPr lang="zh-CN" altLang="en-US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人</a:t>
            </a:r>
            <a:r>
              <a:rPr lang="en-US" altLang="zh-CN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小时，又有什么结果？</a:t>
            </a:r>
            <a:endParaRPr lang="zh-CN" altLang="en-US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DBF4E091-6C55-4275-AE80-182D0E124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宋体"/>
                <a:ea typeface="宋体" panose="02010600030101010101" pitchFamily="2" charset="-122"/>
                <a:cs typeface="+mn-cs"/>
              </a:rPr>
              <a:t>信息与软件工程学院　顾小丰</a:t>
            </a:r>
            <a:endParaRPr kumimoji="1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宋体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15E4AE-4BA0-431B-808C-E0E626416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0F2164-B2D7-4649-A819-E9DB6C22DA49}" type="datetime1">
              <a:rPr lang="zh-CN" altLang="en-US" smtClean="0"/>
              <a:t>2020/11/19</a:t>
            </a:fld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E226BD-6CBF-4335-B342-951C537B7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81</a:t>
            </a:r>
            <a:r>
              <a:rPr lang="zh-CN" altLang="en-US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5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5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4" grpId="0" build="p" autoUpdateAnimBg="0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>
            <a:extLst>
              <a:ext uri="{FF2B5EF4-FFF2-40B4-BE49-F238E27FC236}">
                <a16:creationId xmlns:a16="http://schemas.microsoft.com/office/drawing/2014/main" id="{661039BB-6FA9-4B13-8223-8AABB5BE2F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344488"/>
            <a:ext cx="7467600" cy="609600"/>
          </a:xfrm>
        </p:spPr>
        <p:txBody>
          <a:bodyPr/>
          <a:lstStyle/>
          <a:p>
            <a:pPr algn="l" eaLnBrk="1" hangingPunct="1"/>
            <a:r>
              <a:rPr lang="zh-CN" altLang="en-US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解</a:t>
            </a:r>
            <a:endParaRPr lang="zh-CN" altLang="en-US" sz="60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7683" name="Rectangle 3">
            <a:extLst>
              <a:ext uri="{FF2B5EF4-FFF2-40B4-BE49-F238E27FC236}">
                <a16:creationId xmlns:a16="http://schemas.microsoft.com/office/drawing/2014/main" id="{60EB17A5-33F4-414E-918D-EBA63DF598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3000" y="1163638"/>
            <a:ext cx="7543800" cy="468312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单位时间内的纯收入为</a:t>
            </a:r>
          </a:p>
        </p:txBody>
      </p:sp>
      <p:sp>
        <p:nvSpPr>
          <p:cNvPr id="22531" name="页脚占位符 4">
            <a:extLst>
              <a:ext uri="{FF2B5EF4-FFF2-40B4-BE49-F238E27FC236}">
                <a16:creationId xmlns:a16="http://schemas.microsoft.com/office/drawing/2014/main" id="{51A71E3F-1161-4A8D-B9C6-2F24C189FF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信息与软件工程学院　顾小丰</a:t>
            </a:r>
            <a:endParaRPr kumimoji="1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27684" name="Object 4">
            <a:extLst>
              <a:ext uri="{FF2B5EF4-FFF2-40B4-BE49-F238E27FC236}">
                <a16:creationId xmlns:a16="http://schemas.microsoft.com/office/drawing/2014/main" id="{3CB1BDDF-525F-4142-A7BF-9FF113FE60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84363" y="1676400"/>
          <a:ext cx="5964237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59" name="Equation" r:id="rId4" imgW="2819475" imgH="418987" progId="Equation.3">
                  <p:embed/>
                </p:oleObj>
              </mc:Choice>
              <mc:Fallback>
                <p:oleObj name="Equation" r:id="rId4" imgW="2819475" imgH="418987" progId="Equation.3">
                  <p:embed/>
                  <p:pic>
                    <p:nvPicPr>
                      <p:cNvPr id="327684" name="Object 4">
                        <a:extLst>
                          <a:ext uri="{FF2B5EF4-FFF2-40B4-BE49-F238E27FC236}">
                            <a16:creationId xmlns:a16="http://schemas.microsoft.com/office/drawing/2014/main" id="{3CB1BDDF-525F-4142-A7BF-9FF113FE60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4363" y="1676400"/>
                        <a:ext cx="5964237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685" name="Rectangle 5">
            <a:extLst>
              <a:ext uri="{FF2B5EF4-FFF2-40B4-BE49-F238E27FC236}">
                <a16:creationId xmlns:a16="http://schemas.microsoft.com/office/drawing/2014/main" id="{809A6E69-C10C-47DE-97C7-C4692DABA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708275"/>
            <a:ext cx="7821613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方案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I(λ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人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小时，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μ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30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人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小时，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3)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</a:p>
        </p:txBody>
      </p:sp>
      <p:graphicFrame>
        <p:nvGraphicFramePr>
          <p:cNvPr id="327686" name="Object 6">
            <a:extLst>
              <a:ext uri="{FF2B5EF4-FFF2-40B4-BE49-F238E27FC236}">
                <a16:creationId xmlns:a16="http://schemas.microsoft.com/office/drawing/2014/main" id="{2AED4FCC-D00C-46C6-B9D7-05EA18FBA1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71663" y="3276600"/>
          <a:ext cx="607060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60" name="Equation" r:id="rId6" imgW="2872778" imgH="434278" progId="Equation.3">
                  <p:embed/>
                </p:oleObj>
              </mc:Choice>
              <mc:Fallback>
                <p:oleObj name="Equation" r:id="rId6" imgW="2872778" imgH="434278" progId="Equation.3">
                  <p:embed/>
                  <p:pic>
                    <p:nvPicPr>
                      <p:cNvPr id="327686" name="Object 6">
                        <a:extLst>
                          <a:ext uri="{FF2B5EF4-FFF2-40B4-BE49-F238E27FC236}">
                            <a16:creationId xmlns:a16="http://schemas.microsoft.com/office/drawing/2014/main" id="{2AED4FCC-D00C-46C6-B9D7-05EA18FBA1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663" y="3276600"/>
                        <a:ext cx="6070600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687" name="Rectangle 7">
            <a:extLst>
              <a:ext uri="{FF2B5EF4-FFF2-40B4-BE49-F238E27FC236}">
                <a16:creationId xmlns:a16="http://schemas.microsoft.com/office/drawing/2014/main" id="{B57F2C82-6B5A-461B-A323-8CFD455DA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267200"/>
            <a:ext cx="7821613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方案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II(λ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人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小时，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μ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40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人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小时，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2):</a:t>
            </a:r>
          </a:p>
        </p:txBody>
      </p:sp>
      <p:graphicFrame>
        <p:nvGraphicFramePr>
          <p:cNvPr id="327688" name="Object 8">
            <a:extLst>
              <a:ext uri="{FF2B5EF4-FFF2-40B4-BE49-F238E27FC236}">
                <a16:creationId xmlns:a16="http://schemas.microsoft.com/office/drawing/2014/main" id="{26E0A9A1-FD53-42FF-A631-682721964E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0538" y="4953000"/>
          <a:ext cx="6469062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61" name="Equation" r:id="rId8" imgW="3063223" imgH="434278" progId="Equation.3">
                  <p:embed/>
                </p:oleObj>
              </mc:Choice>
              <mc:Fallback>
                <p:oleObj name="Equation" r:id="rId8" imgW="3063223" imgH="434278" progId="Equation.3">
                  <p:embed/>
                  <p:pic>
                    <p:nvPicPr>
                      <p:cNvPr id="327688" name="Object 8">
                        <a:extLst>
                          <a:ext uri="{FF2B5EF4-FFF2-40B4-BE49-F238E27FC236}">
                            <a16:creationId xmlns:a16="http://schemas.microsoft.com/office/drawing/2014/main" id="{26E0A9A1-FD53-42FF-A631-682721964E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0538" y="4953000"/>
                        <a:ext cx="6469062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689" name="Rectangle 9">
            <a:extLst>
              <a:ext uri="{FF2B5EF4-FFF2-40B4-BE49-F238E27FC236}">
                <a16:creationId xmlns:a16="http://schemas.microsoft.com/office/drawing/2014/main" id="{BA220A4B-FB67-4C46-8A52-64BEEE89A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867400"/>
            <a:ext cx="7558088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故方案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比方案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II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好。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AB719D-2BE8-46EC-A4AD-538503698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0C1141-2F5C-4143-BE01-A40F45B2179A}" type="datetime1">
              <a:rPr lang="zh-CN" altLang="en-US" smtClean="0"/>
              <a:t>2020/11/19</a:t>
            </a:fld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750BBE-009C-4A02-BBA6-1120CD3B8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81</a:t>
            </a:r>
            <a:r>
              <a:rPr lang="zh-CN" altLang="en-US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7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7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7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7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7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7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7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7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7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3" grpId="0" build="p" autoUpdateAnimBg="0" advAuto="0"/>
      <p:bldP spid="327685" grpId="0" autoUpdateAnimBg="0"/>
      <p:bldP spid="327687" grpId="0" autoUpdateAnimBg="0"/>
      <p:bldP spid="32768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>
            <a:extLst>
              <a:ext uri="{FF2B5EF4-FFF2-40B4-BE49-F238E27FC236}">
                <a16:creationId xmlns:a16="http://schemas.microsoft.com/office/drawing/2014/main" id="{C221892D-10EC-49C9-AF74-267040E58C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314325"/>
            <a:ext cx="7467600" cy="669925"/>
          </a:xfrm>
        </p:spPr>
        <p:txBody>
          <a:bodyPr/>
          <a:lstStyle/>
          <a:p>
            <a:pPr algn="l" eaLnBrk="1" hangingPunct="1"/>
            <a:r>
              <a:rPr lang="zh-CN" altLang="en-US">
                <a:latin typeface="宋体" panose="02010600030101010101" pitchFamily="2" charset="-122"/>
                <a:ea typeface="黑体" panose="02010609060101010101" pitchFamily="49" charset="-122"/>
                <a:sym typeface="Symbol" panose="05050102010706020507" pitchFamily="18" charset="2"/>
              </a:rPr>
              <a:t>解</a:t>
            </a:r>
            <a:r>
              <a:rPr lang="en-US" altLang="zh-CN" sz="4400">
                <a:latin typeface="宋体" panose="02010600030101010101" pitchFamily="2" charset="-122"/>
                <a:ea typeface="黑体" panose="02010609060101010101" pitchFamily="49" charset="-122"/>
              </a:rPr>
              <a:t>(</a:t>
            </a:r>
            <a:r>
              <a:rPr lang="zh-CN" altLang="en-US" sz="4400">
                <a:latin typeface="宋体" panose="02010600030101010101" pitchFamily="2" charset="-122"/>
                <a:ea typeface="黑体" panose="02010609060101010101" pitchFamily="49" charset="-122"/>
              </a:rPr>
              <a:t>续</a:t>
            </a:r>
            <a:r>
              <a:rPr lang="en-US" altLang="zh-CN" sz="4400">
                <a:latin typeface="宋体" panose="02010600030101010101" pitchFamily="2" charset="-122"/>
                <a:ea typeface="黑体" panose="02010609060101010101" pitchFamily="49" charset="-122"/>
              </a:rPr>
              <a:t>)</a:t>
            </a:r>
            <a:endParaRPr lang="en-US" altLang="zh-CN" sz="6000">
              <a:ea typeface="黑体" panose="02010609060101010101" pitchFamily="49" charset="-122"/>
            </a:endParaRPr>
          </a:p>
        </p:txBody>
      </p:sp>
      <p:sp>
        <p:nvSpPr>
          <p:cNvPr id="329731" name="Rectangle 3">
            <a:extLst>
              <a:ext uri="{FF2B5EF4-FFF2-40B4-BE49-F238E27FC236}">
                <a16:creationId xmlns:a16="http://schemas.microsoft.com/office/drawing/2014/main" id="{5198ACED-13CE-453D-B946-C860BF3E55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3000" y="1163638"/>
            <a:ext cx="7543800" cy="517525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zh-CN" altLang="en-US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30</a:t>
            </a:r>
            <a:r>
              <a:rPr lang="zh-CN" altLang="en-US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人</a:t>
            </a:r>
            <a:r>
              <a:rPr lang="en-US" altLang="zh-CN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小时</a:t>
            </a:r>
            <a:r>
              <a:rPr lang="zh-CN" altLang="en-US">
                <a:solidFill>
                  <a:srgbClr val="000000"/>
                </a:solidFill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10" name="页脚占位符 4">
            <a:extLst>
              <a:ext uri="{FF2B5EF4-FFF2-40B4-BE49-F238E27FC236}">
                <a16:creationId xmlns:a16="http://schemas.microsoft.com/office/drawing/2014/main" id="{594466D0-6A61-44E0-9626-CE00B99DE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宋体"/>
                <a:ea typeface="宋体" panose="02010600030101010101" pitchFamily="2" charset="-122"/>
                <a:cs typeface="+mn-cs"/>
              </a:rPr>
              <a:t>信息与软件工程学院　顾小丰</a:t>
            </a:r>
            <a:endParaRPr kumimoji="1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宋体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9732" name="Rectangle 4">
            <a:extLst>
              <a:ext uri="{FF2B5EF4-FFF2-40B4-BE49-F238E27FC236}">
                <a16:creationId xmlns:a16="http://schemas.microsoft.com/office/drawing/2014/main" id="{15D0F6A8-CF1C-430D-98A0-668B97C92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944688"/>
            <a:ext cx="7821613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方案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I(λ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30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人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小时，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μ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30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人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小时，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3)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</a:p>
        </p:txBody>
      </p:sp>
      <p:graphicFrame>
        <p:nvGraphicFramePr>
          <p:cNvPr id="329733" name="Object 5">
            <a:extLst>
              <a:ext uri="{FF2B5EF4-FFF2-40B4-BE49-F238E27FC236}">
                <a16:creationId xmlns:a16="http://schemas.microsoft.com/office/drawing/2014/main" id="{AD886717-88A1-48EC-AC17-83BFABA530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6838" y="2728913"/>
          <a:ext cx="7083425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68" name="Equation" r:id="rId4" imgW="3352777" imgH="380897" progId="Equation.3">
                  <p:embed/>
                </p:oleObj>
              </mc:Choice>
              <mc:Fallback>
                <p:oleObj name="Equation" r:id="rId4" imgW="3352777" imgH="380897" progId="Equation.3">
                  <p:embed/>
                  <p:pic>
                    <p:nvPicPr>
                      <p:cNvPr id="329733" name="Object 5">
                        <a:extLst>
                          <a:ext uri="{FF2B5EF4-FFF2-40B4-BE49-F238E27FC236}">
                            <a16:creationId xmlns:a16="http://schemas.microsoft.com/office/drawing/2014/main" id="{AD886717-88A1-48EC-AC17-83BFABA530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838" y="2728913"/>
                        <a:ext cx="7083425" cy="85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9734" name="Rectangle 6">
            <a:extLst>
              <a:ext uri="{FF2B5EF4-FFF2-40B4-BE49-F238E27FC236}">
                <a16:creationId xmlns:a16="http://schemas.microsoft.com/office/drawing/2014/main" id="{94CB4CF9-589C-4CBE-A43B-B3E43BE85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851275"/>
            <a:ext cx="7821613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方案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II(λ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30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人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小时，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μ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40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人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小时，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2):</a:t>
            </a:r>
          </a:p>
        </p:txBody>
      </p:sp>
      <p:graphicFrame>
        <p:nvGraphicFramePr>
          <p:cNvPr id="329735" name="Object 7">
            <a:extLst>
              <a:ext uri="{FF2B5EF4-FFF2-40B4-BE49-F238E27FC236}">
                <a16:creationId xmlns:a16="http://schemas.microsoft.com/office/drawing/2014/main" id="{E641A1B4-E90C-4D98-84FE-8AB05F6E40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20850" y="4635500"/>
          <a:ext cx="6548438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69" name="Equation" r:id="rId6" imgW="3101256" imgH="434278" progId="Equation.3">
                  <p:embed/>
                </p:oleObj>
              </mc:Choice>
              <mc:Fallback>
                <p:oleObj name="Equation" r:id="rId6" imgW="3101256" imgH="434278" progId="Equation.3">
                  <p:embed/>
                  <p:pic>
                    <p:nvPicPr>
                      <p:cNvPr id="329735" name="Object 7">
                        <a:extLst>
                          <a:ext uri="{FF2B5EF4-FFF2-40B4-BE49-F238E27FC236}">
                            <a16:creationId xmlns:a16="http://schemas.microsoft.com/office/drawing/2014/main" id="{E641A1B4-E90C-4D98-84FE-8AB05F6E40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850" y="4635500"/>
                        <a:ext cx="6548438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9736" name="Rectangle 8">
            <a:extLst>
              <a:ext uri="{FF2B5EF4-FFF2-40B4-BE49-F238E27FC236}">
                <a16:creationId xmlns:a16="http://schemas.microsoft.com/office/drawing/2014/main" id="{5D314533-34AA-4546-9C50-C957D806F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867400"/>
            <a:ext cx="7558088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故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方案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比方案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II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好。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0C22D9-EB04-4B54-9FF8-C02FF2B33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E6D504-84D2-415A-AA50-AF8083A00021}" type="datetime1">
              <a:rPr lang="zh-CN" altLang="en-US" smtClean="0"/>
              <a:t>2020/11/19</a:t>
            </a:fld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86F295-780E-4623-93F1-2A950ED6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81</a:t>
            </a:r>
            <a:r>
              <a:rPr lang="zh-CN" altLang="en-US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9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9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9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9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9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9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9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9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9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9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1" grpId="0" build="p" autoUpdateAnimBg="0" advAuto="0"/>
      <p:bldP spid="329732" grpId="0" autoUpdateAnimBg="0"/>
      <p:bldP spid="329734" grpId="0" autoUpdateAnimBg="0"/>
      <p:bldP spid="32973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3">
            <a:extLst>
              <a:ext uri="{FF2B5EF4-FFF2-40B4-BE49-F238E27FC236}">
                <a16:creationId xmlns:a16="http://schemas.microsoft.com/office/drawing/2014/main" id="{B2E65323-D517-49B7-A5D6-FFE25BB544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327025"/>
            <a:ext cx="7467600" cy="677863"/>
          </a:xfrm>
          <a:noFill/>
        </p:spPr>
        <p:txBody>
          <a:bodyPr/>
          <a:lstStyle/>
          <a:p>
            <a:pPr algn="just" eaLnBrk="1" hangingPunct="1"/>
            <a:r>
              <a:rPr lang="zh-CN" altLang="en-US" sz="4400">
                <a:latin typeface="黑体" panose="02010609060101010101" pitchFamily="49" charset="-122"/>
                <a:ea typeface="黑体" panose="02010609060101010101" pitchFamily="49" charset="-122"/>
              </a:rPr>
              <a:t>习题</a:t>
            </a:r>
            <a:r>
              <a:rPr lang="en-US" altLang="zh-CN" sz="440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</a:p>
        </p:txBody>
      </p:sp>
      <p:sp>
        <p:nvSpPr>
          <p:cNvPr id="319490" name="Rectangle 2">
            <a:extLst>
              <a:ext uri="{FF2B5EF4-FFF2-40B4-BE49-F238E27FC236}">
                <a16:creationId xmlns:a16="http://schemas.microsoft.com/office/drawing/2014/main" id="{0645FCBB-1CD3-4F97-B242-7EE81FA3F0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31888" y="1206500"/>
            <a:ext cx="7543800" cy="3841750"/>
          </a:xfrm>
        </p:spPr>
        <p:txBody>
          <a:bodyPr/>
          <a:lstStyle/>
          <a:p>
            <a:pPr marL="0" indent="790575" algn="just" eaLnBrk="1" hangingPunct="1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某系统利用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台计算机进行容错处理。如果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台计算机正常工作时间服从负指数分布，平均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天，而计算机损坏时由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名工程师维修，维修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台计算机的时间是负指数分布的，平均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天。求：</a:t>
            </a:r>
            <a:endParaRPr lang="en-US" altLang="zh-CN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just" eaLnBrk="1" hangingPunct="1">
              <a:lnSpc>
                <a:spcPct val="130000"/>
              </a:lnSpc>
              <a:buClr>
                <a:srgbClr val="CC00CC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台计算机都正常运行的概率；</a:t>
            </a:r>
            <a:endParaRPr lang="en-US" altLang="zh-CN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just" eaLnBrk="1" hangingPunct="1">
              <a:lnSpc>
                <a:spcPct val="130000"/>
              </a:lnSpc>
              <a:buClr>
                <a:srgbClr val="CC00CC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由于计算机损坏无法运行的概率；</a:t>
            </a:r>
            <a:endParaRPr lang="en-US" altLang="zh-CN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just" eaLnBrk="1" hangingPunct="1">
              <a:lnSpc>
                <a:spcPct val="130000"/>
              </a:lnSpc>
              <a:buClr>
                <a:srgbClr val="CC00CC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系统中平均运行的计算机数。</a:t>
            </a: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7607A1C0-BB62-4D90-91F6-7A63B447D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宋体"/>
                <a:ea typeface="宋体" panose="02010600030101010101" pitchFamily="2" charset="-122"/>
                <a:cs typeface="+mn-cs"/>
              </a:rPr>
              <a:t>信息与软件工程学院　顾小丰</a:t>
            </a:r>
            <a:endParaRPr kumimoji="1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宋体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823CEDB-11AF-4C11-84DD-09C301DCC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53A930-37DC-4876-B3DF-C1F0161F1784}" type="datetime1">
              <a:rPr lang="zh-CN" altLang="en-US" smtClean="0"/>
              <a:t>2020/11/19</a:t>
            </a:fld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0218BF-A89C-4246-96E7-3F082143D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81</a:t>
            </a:r>
            <a:r>
              <a:rPr lang="zh-CN" altLang="en-US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9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9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9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9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9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9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9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9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0" grpId="0" build="p" autoUpdateAnimBg="0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>
            <a:extLst>
              <a:ext uri="{FF2B5EF4-FFF2-40B4-BE49-F238E27FC236}">
                <a16:creationId xmlns:a16="http://schemas.microsoft.com/office/drawing/2014/main" id="{BC6D6E01-0006-46F9-8DB1-F890383929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312738"/>
            <a:ext cx="7467600" cy="669925"/>
          </a:xfrm>
        </p:spPr>
        <p:txBody>
          <a:bodyPr/>
          <a:lstStyle/>
          <a:p>
            <a:pPr algn="l" eaLnBrk="1" hangingPunct="1"/>
            <a:r>
              <a:rPr lang="zh-CN" altLang="en-US" sz="4400">
                <a:latin typeface="宋体" panose="02010600030101010101" pitchFamily="2" charset="-122"/>
                <a:ea typeface="黑体" panose="02010609060101010101" pitchFamily="49" charset="-122"/>
              </a:rPr>
              <a:t>解</a:t>
            </a:r>
            <a:endParaRPr lang="zh-CN" altLang="en-US">
              <a:latin typeface="宋体" panose="02010600030101010101" pitchFamily="2" charset="-122"/>
              <a:ea typeface="黑体" panose="02010609060101010101" pitchFamily="49" charset="-122"/>
            </a:endParaRP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2D24B7A4-42B4-4FE3-B8CE-AE3B6DB676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15008" y="1124744"/>
            <a:ext cx="7389440" cy="1560940"/>
          </a:xfrm>
        </p:spPr>
        <p:txBody>
          <a:bodyPr/>
          <a:lstStyle/>
          <a:p>
            <a:pPr marL="0" indent="790575" algn="just">
              <a:lnSpc>
                <a:spcPct val="125000"/>
              </a:lnSpc>
              <a:buNone/>
            </a:pPr>
            <a:r>
              <a:rPr lang="zh-CN" altLang="en-US" dirty="0">
                <a:ea typeface="黑体" panose="02010609060101010101" pitchFamily="49" charset="-122"/>
              </a:rPr>
              <a:t>由题设知</a:t>
            </a:r>
            <a:r>
              <a:rPr lang="zh-CN" altLang="en-US" dirty="0">
                <a:sym typeface="Symbol" panose="05050102010706020507" pitchFamily="18" charset="2"/>
              </a:rPr>
              <a:t>，该系统按</a:t>
            </a:r>
            <a:r>
              <a:rPr lang="en-US" altLang="zh-CN" dirty="0"/>
              <a:t>M/M/c/</a:t>
            </a:r>
            <a:r>
              <a:rPr lang="en-US" altLang="zh-CN" dirty="0">
                <a:sym typeface="Symbol" panose="05050102010706020507" pitchFamily="18" charset="2"/>
              </a:rPr>
              <a:t>m/m</a:t>
            </a:r>
            <a:r>
              <a:rPr lang="zh-CN" altLang="en-US" dirty="0">
                <a:sym typeface="Symbol" panose="05050102010706020507" pitchFamily="18" charset="2"/>
              </a:rPr>
              <a:t>型处理，</a:t>
            </a:r>
            <a:r>
              <a:rPr lang="en-US" altLang="zh-CN" dirty="0">
                <a:sym typeface="Symbol" panose="05050102010706020507" pitchFamily="18" charset="2"/>
              </a:rPr>
              <a:t>c</a:t>
            </a:r>
            <a:r>
              <a:rPr lang="zh-CN" altLang="en-US" dirty="0">
                <a:sym typeface="Symbol" panose="05050102010706020507" pitchFamily="18" charset="2"/>
              </a:rPr>
              <a:t>＝</a:t>
            </a:r>
            <a:r>
              <a:rPr lang="en-US" altLang="zh-CN" dirty="0">
                <a:sym typeface="Symbol" panose="05050102010706020507" pitchFamily="18" charset="2"/>
              </a:rPr>
              <a:t>1</a:t>
            </a:r>
            <a:r>
              <a:rPr lang="zh-CN" altLang="en-US" dirty="0">
                <a:sym typeface="Symbol" panose="05050102010706020507" pitchFamily="18" charset="2"/>
              </a:rPr>
              <a:t>，</a:t>
            </a:r>
            <a:r>
              <a:rPr lang="en-US" altLang="zh-CN" dirty="0">
                <a:sym typeface="Symbol" panose="05050102010706020507" pitchFamily="18" charset="2"/>
              </a:rPr>
              <a:t>m</a:t>
            </a:r>
            <a:r>
              <a:rPr lang="zh-CN" altLang="en-US" dirty="0">
                <a:sym typeface="Symbol" panose="05050102010706020507" pitchFamily="18" charset="2"/>
              </a:rPr>
              <a:t>＝</a:t>
            </a:r>
            <a:r>
              <a:rPr lang="en-US" altLang="zh-CN" dirty="0">
                <a:sym typeface="Symbol" panose="05050102010706020507" pitchFamily="18" charset="2"/>
              </a:rPr>
              <a:t>2</a:t>
            </a:r>
            <a:r>
              <a:rPr lang="zh-CN" altLang="en-US" dirty="0">
                <a:ea typeface="黑体" panose="02010609060101010101" pitchFamily="49" charset="-122"/>
              </a:rPr>
              <a:t>，</a:t>
            </a:r>
            <a:r>
              <a:rPr lang="zh-CN" altLang="en-US" dirty="0">
                <a:ea typeface="黑体" panose="02010609060101010101" pitchFamily="49" charset="-122"/>
                <a:sym typeface="Symbol" panose="05050102010706020507" pitchFamily="18" charset="2"/>
              </a:rPr>
              <a:t>＝</a:t>
            </a:r>
            <a:r>
              <a:rPr lang="en-US" altLang="zh-CN" dirty="0">
                <a:ea typeface="黑体" panose="02010609060101010101" pitchFamily="49" charset="-122"/>
                <a:sym typeface="Symbol" panose="05050102010706020507" pitchFamily="18" charset="2"/>
              </a:rPr>
              <a:t>1/10(</a:t>
            </a:r>
            <a:r>
              <a:rPr lang="zh-CN" altLang="en-US" dirty="0">
                <a:ea typeface="黑体" panose="02010609060101010101" pitchFamily="49" charset="-122"/>
                <a:sym typeface="Symbol" panose="05050102010706020507" pitchFamily="18" charset="2"/>
              </a:rPr>
              <a:t>台</a:t>
            </a:r>
            <a:r>
              <a:rPr lang="en-US" altLang="zh-CN" dirty="0">
                <a:ea typeface="黑体" panose="02010609060101010101" pitchFamily="49" charset="-122"/>
                <a:sym typeface="Symbol" panose="05050102010706020507" pitchFamily="18" charset="2"/>
              </a:rPr>
              <a:t>/</a:t>
            </a:r>
            <a:r>
              <a:rPr lang="zh-CN" altLang="en-US" dirty="0">
                <a:ea typeface="黑体" panose="02010609060101010101" pitchFamily="49" charset="-122"/>
                <a:sym typeface="Symbol" panose="05050102010706020507" pitchFamily="18" charset="2"/>
              </a:rPr>
              <a:t>天</a:t>
            </a:r>
            <a:r>
              <a:rPr lang="en-US" altLang="zh-CN" dirty="0">
                <a:ea typeface="黑体" panose="02010609060101010101" pitchFamily="49" charset="-122"/>
                <a:sym typeface="Symbol" panose="05050102010706020507" pitchFamily="18" charset="2"/>
              </a:rPr>
              <a:t>)</a:t>
            </a:r>
            <a:r>
              <a:rPr lang="zh-CN" altLang="en-US" dirty="0">
                <a:ea typeface="黑体" panose="02010609060101010101" pitchFamily="49" charset="-122"/>
                <a:sym typeface="Symbol" panose="05050102010706020507" pitchFamily="18" charset="2"/>
              </a:rPr>
              <a:t>，＝</a:t>
            </a:r>
            <a:r>
              <a:rPr lang="en-US" altLang="zh-CN" dirty="0">
                <a:ea typeface="黑体" panose="02010609060101010101" pitchFamily="49" charset="-122"/>
                <a:sym typeface="Symbol" panose="05050102010706020507" pitchFamily="18" charset="2"/>
              </a:rPr>
              <a:t>1/5(</a:t>
            </a:r>
            <a:r>
              <a:rPr lang="zh-CN" altLang="en-US" dirty="0">
                <a:ea typeface="黑体" panose="02010609060101010101" pitchFamily="49" charset="-122"/>
                <a:sym typeface="Symbol" panose="05050102010706020507" pitchFamily="18" charset="2"/>
              </a:rPr>
              <a:t>台</a:t>
            </a:r>
            <a:r>
              <a:rPr lang="en-US" altLang="zh-CN" dirty="0">
                <a:ea typeface="黑体" panose="02010609060101010101" pitchFamily="49" charset="-122"/>
                <a:sym typeface="Symbol" panose="05050102010706020507" pitchFamily="18" charset="2"/>
              </a:rPr>
              <a:t>/</a:t>
            </a:r>
            <a:r>
              <a:rPr lang="zh-CN" altLang="en-US" dirty="0">
                <a:ea typeface="黑体" panose="02010609060101010101" pitchFamily="49" charset="-122"/>
                <a:sym typeface="Symbol" panose="05050102010706020507" pitchFamily="18" charset="2"/>
              </a:rPr>
              <a:t>天</a:t>
            </a:r>
            <a:r>
              <a:rPr lang="en-US" altLang="zh-CN" dirty="0">
                <a:ea typeface="黑体" panose="02010609060101010101" pitchFamily="49" charset="-122"/>
                <a:sym typeface="Symbol" panose="05050102010706020507" pitchFamily="18" charset="2"/>
              </a:rPr>
              <a:t>)</a:t>
            </a:r>
            <a:r>
              <a:rPr lang="zh-CN" altLang="en-US" dirty="0">
                <a:ea typeface="黑体" panose="02010609060101010101" pitchFamily="49" charset="-122"/>
                <a:sym typeface="Symbol" panose="05050102010706020507" pitchFamily="18" charset="2"/>
              </a:rPr>
              <a:t>，</a:t>
            </a:r>
            <a:r>
              <a:rPr lang="en-US" altLang="zh-CN" dirty="0">
                <a:ea typeface="黑体" panose="02010609060101010101" pitchFamily="49" charset="-122"/>
                <a:sym typeface="Symbol" panose="05050102010706020507" pitchFamily="18" charset="2"/>
              </a:rPr>
              <a:t></a:t>
            </a:r>
            <a:r>
              <a:rPr lang="zh-CN" altLang="en-US" dirty="0">
                <a:ea typeface="黑体" panose="02010609060101010101" pitchFamily="49" charset="-122"/>
                <a:sym typeface="Symbol" panose="05050102010706020507" pitchFamily="18" charset="2"/>
              </a:rPr>
              <a:t>＝</a:t>
            </a:r>
            <a:r>
              <a:rPr lang="en-US" altLang="zh-CN" dirty="0">
                <a:ea typeface="黑体" panose="02010609060101010101" pitchFamily="49" charset="-122"/>
                <a:sym typeface="Symbol" panose="05050102010706020507" pitchFamily="18" charset="2"/>
              </a:rPr>
              <a:t>1/2</a:t>
            </a:r>
            <a:r>
              <a:rPr lang="zh-CN" altLang="en-US" dirty="0">
                <a:ea typeface="黑体" panose="02010609060101010101" pitchFamily="49" charset="-122"/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10" name="页脚占位符 4">
            <a:extLst>
              <a:ext uri="{FF2B5EF4-FFF2-40B4-BE49-F238E27FC236}">
                <a16:creationId xmlns:a16="http://schemas.microsoft.com/office/drawing/2014/main" id="{3F87824C-E7E7-4168-B4E3-ED679A266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宋体"/>
                <a:ea typeface="宋体" panose="02010600030101010101" pitchFamily="2" charset="-122"/>
                <a:cs typeface="+mn-cs"/>
              </a:rPr>
              <a:t>信息与软件工程学院　顾小丰</a:t>
            </a:r>
            <a:endParaRPr kumimoji="1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宋体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1541" name="Rectangle 5">
            <a:extLst>
              <a:ext uri="{FF2B5EF4-FFF2-40B4-BE49-F238E27FC236}">
                <a16:creationId xmlns:a16="http://schemas.microsoft.com/office/drawing/2014/main" id="{390EBD14-27DE-41CA-96E2-718D67AC0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935288"/>
            <a:ext cx="777240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457200" marR="0" lvl="0" indent="-45720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itchFamily="2" charset="-122"/>
                <a:cs typeface="+mn-cs"/>
                <a:sym typeface="Symbol" pitchFamily="18" charset="2"/>
              </a:rPr>
              <a:t>P{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itchFamily="2" charset="-122"/>
                <a:cs typeface="+mn-cs"/>
              </a:rPr>
              <a:t>2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itchFamily="2" charset="-122"/>
                <a:cs typeface="+mn-cs"/>
              </a:rPr>
              <a:t>台计算机都正常运行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itchFamily="2" charset="-122"/>
                <a:cs typeface="+mn-cs"/>
                <a:sym typeface="Symbol" pitchFamily="18" charset="2"/>
              </a:rPr>
              <a:t>}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itchFamily="2" charset="-122"/>
                <a:cs typeface="+mn-cs"/>
                <a:sym typeface="Symbol" pitchFamily="18" charset="2"/>
              </a:rPr>
              <a:t>＝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itchFamily="2" charset="-122"/>
                <a:cs typeface="+mn-cs"/>
                <a:sym typeface="Symbol" pitchFamily="18" charset="2"/>
              </a:rPr>
              <a:t>p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itchFamily="2" charset="-122"/>
                <a:cs typeface="+mn-cs"/>
                <a:sym typeface="Symbol" pitchFamily="18" charset="2"/>
              </a:rPr>
              <a:t>0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黑体" pitchFamily="2" charset="-122"/>
              <a:cs typeface="+mn-cs"/>
              <a:sym typeface="Symbol" pitchFamily="18" charset="2"/>
            </a:endParaRPr>
          </a:p>
        </p:txBody>
      </p:sp>
      <p:graphicFrame>
        <p:nvGraphicFramePr>
          <p:cNvPr id="321542" name="Object 6">
            <a:extLst>
              <a:ext uri="{FF2B5EF4-FFF2-40B4-BE49-F238E27FC236}">
                <a16:creationId xmlns:a16="http://schemas.microsoft.com/office/drawing/2014/main" id="{894F30F1-E477-42F8-98EA-719650784A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3660775"/>
          <a:ext cx="6261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5" name="Equation" r:id="rId4" imgW="3263900" imgH="495300" progId="Equation.3">
                  <p:embed/>
                </p:oleObj>
              </mc:Choice>
              <mc:Fallback>
                <p:oleObj name="Equation" r:id="rId4" imgW="3263900" imgH="495300" progId="Equation.3">
                  <p:embed/>
                  <p:pic>
                    <p:nvPicPr>
                      <p:cNvPr id="321542" name="Object 6">
                        <a:extLst>
                          <a:ext uri="{FF2B5EF4-FFF2-40B4-BE49-F238E27FC236}">
                            <a16:creationId xmlns:a16="http://schemas.microsoft.com/office/drawing/2014/main" id="{894F30F1-E477-42F8-98EA-719650784A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660775"/>
                        <a:ext cx="6261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1543" name="Rectangle 7">
            <a:extLst>
              <a:ext uri="{FF2B5EF4-FFF2-40B4-BE49-F238E27FC236}">
                <a16:creationId xmlns:a16="http://schemas.microsoft.com/office/drawing/2014/main" id="{15AFB792-2622-4F3B-B7F9-44C88302E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827588"/>
            <a:ext cx="7772400" cy="1292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457200" marR="0" lvl="0" indent="-45720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itchFamily="2" charset="-122"/>
                <a:cs typeface="+mn-cs"/>
                <a:sym typeface="Symbol" pitchFamily="18" charset="2"/>
              </a:rPr>
              <a:t>P{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itchFamily="2" charset="-122"/>
                <a:cs typeface="+mn-cs"/>
              </a:rPr>
              <a:t>计算机损坏无法运行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itchFamily="2" charset="-122"/>
                <a:cs typeface="+mn-cs"/>
                <a:sym typeface="Symbol" pitchFamily="18" charset="2"/>
              </a:rPr>
              <a:t>}</a:t>
            </a:r>
          </a:p>
          <a:p>
            <a:pPr marL="457200" marR="0" lvl="0" indent="-457200" algn="just" defTabSz="914400" rtl="0" eaLnBrk="1" fontAlgn="base" latinLnBrk="0" hangingPunct="1">
              <a:lnSpc>
                <a:spcPct val="120000"/>
              </a:lnSpc>
              <a:spcBef>
                <a:spcPts val="2400"/>
              </a:spcBef>
              <a:spcAft>
                <a:spcPct val="0"/>
              </a:spcAft>
              <a:buClr>
                <a:srgbClr val="00FF00"/>
              </a:buClr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itchFamily="2" charset="-122"/>
                <a:cs typeface="+mn-cs"/>
                <a:sym typeface="Symbol" pitchFamily="18" charset="2"/>
              </a:rPr>
              <a:t>＝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itchFamily="2" charset="-122"/>
                <a:cs typeface="+mn-cs"/>
                <a:sym typeface="Symbol" pitchFamily="18" charset="2"/>
              </a:rPr>
              <a:t>p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itchFamily="2" charset="-122"/>
                <a:cs typeface="+mn-cs"/>
                <a:sym typeface="Symbol" pitchFamily="18" charset="2"/>
              </a:rPr>
              <a:t>2</a:t>
            </a:r>
          </a:p>
        </p:txBody>
      </p:sp>
      <p:graphicFrame>
        <p:nvGraphicFramePr>
          <p:cNvPr id="321544" name="Object 8">
            <a:extLst>
              <a:ext uri="{FF2B5EF4-FFF2-40B4-BE49-F238E27FC236}">
                <a16:creationId xmlns:a16="http://schemas.microsoft.com/office/drawing/2014/main" id="{A5806F78-474A-42CC-B912-0DA9C939AF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005760"/>
              </p:ext>
            </p:extLst>
          </p:nvPr>
        </p:nvGraphicFramePr>
        <p:xfrm>
          <a:off x="1853530" y="5553075"/>
          <a:ext cx="523875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6" name="Equation" r:id="rId6" imgW="2730500" imgH="431800" progId="Equation.3">
                  <p:embed/>
                </p:oleObj>
              </mc:Choice>
              <mc:Fallback>
                <p:oleObj name="Equation" r:id="rId6" imgW="2730500" imgH="431800" progId="Equation.3">
                  <p:embed/>
                  <p:pic>
                    <p:nvPicPr>
                      <p:cNvPr id="321544" name="Object 8">
                        <a:extLst>
                          <a:ext uri="{FF2B5EF4-FFF2-40B4-BE49-F238E27FC236}">
                            <a16:creationId xmlns:a16="http://schemas.microsoft.com/office/drawing/2014/main" id="{A5806F78-474A-42CC-B912-0DA9C939AF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3530" y="5553075"/>
                        <a:ext cx="523875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D9550A3E-2873-4743-BDFE-FB88CA0D79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540976"/>
              </p:ext>
            </p:extLst>
          </p:nvPr>
        </p:nvGraphicFramePr>
        <p:xfrm>
          <a:off x="5004048" y="4664593"/>
          <a:ext cx="3995738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7" name="Equation" r:id="rId8" imgW="2082800" imgH="431800" progId="Equation.DSMT4">
                  <p:embed/>
                </p:oleObj>
              </mc:Choice>
              <mc:Fallback>
                <p:oleObj name="Equation" r:id="rId8" imgW="2082800" imgH="431800" progId="Equation.DSMT4">
                  <p:embed/>
                  <p:pic>
                    <p:nvPicPr>
                      <p:cNvPr id="26625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4664593"/>
                        <a:ext cx="3995738" cy="828675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1B7757-7517-48A3-BACF-4E2FEAD6F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0C41A7-B830-4776-BC38-70968399F905}" type="datetime1">
              <a:rPr lang="zh-CN" altLang="en-US" smtClean="0"/>
              <a:t>2020/11/19</a:t>
            </a:fld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744DC4-95E8-428D-8372-4FE13603C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81</a:t>
            </a:r>
            <a:r>
              <a:rPr lang="zh-CN" altLang="en-US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1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1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1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1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1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1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1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1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1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1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1" grpId="0" autoUpdateAnimBg="0"/>
      <p:bldP spid="321543" grpId="0" uiExpand="1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>
            <a:extLst>
              <a:ext uri="{FF2B5EF4-FFF2-40B4-BE49-F238E27FC236}">
                <a16:creationId xmlns:a16="http://schemas.microsoft.com/office/drawing/2014/main" id="{3F8B0CB0-B1B7-4652-8CE8-33239293B1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407988"/>
            <a:ext cx="7467600" cy="515937"/>
          </a:xfrm>
          <a:noFill/>
        </p:spPr>
        <p:txBody>
          <a:bodyPr/>
          <a:lstStyle/>
          <a:p>
            <a:pPr algn="just" eaLnBrk="1" hangingPunct="1"/>
            <a:r>
              <a:rPr lang="zh-CN" altLang="en-US" sz="4400">
                <a:latin typeface="黑体" panose="02010609060101010101" pitchFamily="49" charset="-122"/>
                <a:ea typeface="黑体" panose="02010609060101010101" pitchFamily="49" charset="-122"/>
              </a:rPr>
              <a:t>习题</a:t>
            </a:r>
            <a:r>
              <a:rPr lang="en-US" altLang="zh-CN" sz="44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279554" name="Rectangle 2">
            <a:extLst>
              <a:ext uri="{FF2B5EF4-FFF2-40B4-BE49-F238E27FC236}">
                <a16:creationId xmlns:a16="http://schemas.microsoft.com/office/drawing/2014/main" id="{B1B1BBE0-7C26-47CF-9375-F9EF5ED133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3000" y="1143000"/>
            <a:ext cx="7772400" cy="4906963"/>
          </a:xfrm>
        </p:spPr>
        <p:txBody>
          <a:bodyPr/>
          <a:lstStyle/>
          <a:p>
            <a:pPr marL="0" indent="790575" eaLnBrk="1" hangingPunct="1">
              <a:lnSpc>
                <a:spcPct val="125000"/>
              </a:lnSpc>
              <a:spcBef>
                <a:spcPct val="20000"/>
              </a:spcBef>
              <a:buClrTx/>
              <a:buSzPct val="90000"/>
              <a:buFontTx/>
              <a:buNone/>
            </a:pPr>
            <a:r>
              <a:rPr lang="zh-CN" altLang="en-US" sz="300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病人以每小时</a:t>
            </a:r>
            <a:r>
              <a:rPr lang="en-US" altLang="zh-CN" sz="300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3</a:t>
            </a:r>
            <a:r>
              <a:rPr lang="zh-CN" altLang="en-US" sz="300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人的泊松流到达医院，假设该医院只有一个医生服务，他的服务时间服从负指数分布，并且平均服务一个顾客时间为</a:t>
            </a:r>
            <a:r>
              <a:rPr lang="en-US" altLang="zh-CN" sz="300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15</a:t>
            </a:r>
            <a:r>
              <a:rPr lang="zh-CN" altLang="en-US" sz="300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分钟。</a:t>
            </a:r>
          </a:p>
          <a:p>
            <a:pPr marL="0" indent="790575" eaLnBrk="1" hangingPunct="1">
              <a:lnSpc>
                <a:spcPct val="125000"/>
              </a:lnSpc>
              <a:spcBef>
                <a:spcPct val="20000"/>
              </a:spcBef>
              <a:buClrTx/>
              <a:buSzPct val="90000"/>
              <a:buFontTx/>
              <a:buNone/>
            </a:pPr>
            <a:r>
              <a:rPr lang="zh-CN" altLang="en-US" sz="300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（</a:t>
            </a:r>
            <a:r>
              <a:rPr lang="en-US" altLang="zh-CN" sz="300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a)</a:t>
            </a:r>
            <a:r>
              <a:rPr lang="en-US" altLang="zh-CN" sz="300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300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医生空闲时间的比例？</a:t>
            </a:r>
          </a:p>
          <a:p>
            <a:pPr marL="0" indent="790575" eaLnBrk="1" hangingPunct="1">
              <a:lnSpc>
                <a:spcPct val="125000"/>
              </a:lnSpc>
              <a:spcBef>
                <a:spcPct val="20000"/>
              </a:spcBef>
              <a:buClrTx/>
              <a:buSzPct val="90000"/>
              <a:buFontTx/>
              <a:buNone/>
            </a:pPr>
            <a:r>
              <a:rPr lang="zh-CN" altLang="en-US" sz="300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（</a:t>
            </a:r>
            <a:r>
              <a:rPr lang="en-US" altLang="zh-CN" sz="300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b)</a:t>
            </a:r>
            <a:r>
              <a:rPr lang="en-US" altLang="zh-CN" sz="300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300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有多少病人等待看医生？</a:t>
            </a:r>
          </a:p>
          <a:p>
            <a:pPr marL="0" indent="790575" eaLnBrk="1" hangingPunct="1">
              <a:lnSpc>
                <a:spcPct val="125000"/>
              </a:lnSpc>
              <a:spcBef>
                <a:spcPct val="20000"/>
              </a:spcBef>
              <a:buClrTx/>
              <a:buSzPct val="90000"/>
              <a:buFontTx/>
              <a:buNone/>
            </a:pPr>
            <a:r>
              <a:rPr lang="zh-CN" altLang="en-US" sz="300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（</a:t>
            </a:r>
            <a:r>
              <a:rPr lang="en-US" altLang="zh-CN" sz="300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c)</a:t>
            </a:r>
            <a:r>
              <a:rPr lang="en-US" altLang="zh-CN" sz="300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300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病人的平均等待时间？</a:t>
            </a:r>
          </a:p>
          <a:p>
            <a:pPr marL="0" indent="790575" eaLnBrk="1" hangingPunct="1">
              <a:lnSpc>
                <a:spcPct val="125000"/>
              </a:lnSpc>
              <a:spcBef>
                <a:spcPct val="20000"/>
              </a:spcBef>
              <a:buClrTx/>
              <a:buSzPct val="90000"/>
              <a:buFontTx/>
              <a:buNone/>
            </a:pPr>
            <a:r>
              <a:rPr lang="zh-CN" altLang="en-US" sz="300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300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(d)</a:t>
            </a:r>
            <a:r>
              <a:rPr lang="en-US" altLang="zh-CN" sz="300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300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一个病人等待超过一个小时的概率？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D4F54F-76CE-4967-AA81-3F3B574FA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宋体"/>
                <a:ea typeface="宋体" panose="02010600030101010101" pitchFamily="2" charset="-122"/>
                <a:cs typeface="+mn-cs"/>
              </a:rPr>
              <a:t>信息与软件工程学院　顾小丰</a:t>
            </a:r>
            <a:endParaRPr kumimoji="1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宋体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AC1D07-96F0-4A4F-A54F-ABCFF51CB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E398DF-E82F-4410-A2DC-B9242839AE2A}" type="datetime1">
              <a:rPr lang="zh-CN" altLang="en-US" smtClean="0"/>
              <a:t>2020/11/19</a:t>
            </a:fld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64C876-106C-434C-AE3C-2B72C6465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81</a:t>
            </a:r>
            <a:r>
              <a:rPr lang="zh-CN" altLang="en-US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9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9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9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9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9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9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9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9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9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9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4" grpId="0" build="p" autoUpdateAnimBg="0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>
            <a:extLst>
              <a:ext uri="{FF2B5EF4-FFF2-40B4-BE49-F238E27FC236}">
                <a16:creationId xmlns:a16="http://schemas.microsoft.com/office/drawing/2014/main" id="{AF8985BE-C1FE-4CF9-BDE4-6C362D6836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312738"/>
            <a:ext cx="7467600" cy="669925"/>
          </a:xfrm>
        </p:spPr>
        <p:txBody>
          <a:bodyPr/>
          <a:lstStyle/>
          <a:p>
            <a:pPr algn="l" eaLnBrk="1" hangingPunct="1"/>
            <a:r>
              <a:rPr lang="zh-CN" altLang="en-US" sz="4400">
                <a:latin typeface="宋体" panose="02010600030101010101" pitchFamily="2" charset="-122"/>
                <a:ea typeface="黑体" panose="02010609060101010101" pitchFamily="49" charset="-122"/>
              </a:rPr>
              <a:t>解</a:t>
            </a:r>
            <a:r>
              <a:rPr lang="en-US" altLang="zh-CN" sz="4400">
                <a:latin typeface="宋体" panose="02010600030101010101" pitchFamily="2" charset="-122"/>
                <a:ea typeface="黑体" panose="02010609060101010101" pitchFamily="49" charset="-122"/>
              </a:rPr>
              <a:t>(</a:t>
            </a:r>
            <a:r>
              <a:rPr lang="zh-CN" altLang="en-US" sz="4400">
                <a:latin typeface="宋体" panose="02010600030101010101" pitchFamily="2" charset="-122"/>
                <a:ea typeface="黑体" panose="02010609060101010101" pitchFamily="49" charset="-122"/>
              </a:rPr>
              <a:t>续</a:t>
            </a:r>
            <a:r>
              <a:rPr lang="en-US" altLang="zh-CN" sz="4400">
                <a:latin typeface="宋体" panose="02010600030101010101" pitchFamily="2" charset="-122"/>
                <a:ea typeface="黑体" panose="02010609060101010101" pitchFamily="49" charset="-122"/>
              </a:rPr>
              <a:t>)</a:t>
            </a:r>
            <a:endParaRPr lang="en-US" altLang="zh-CN">
              <a:latin typeface="宋体" panose="02010600030101010101" pitchFamily="2" charset="-122"/>
              <a:ea typeface="黑体" panose="02010609060101010101" pitchFamily="49" charset="-122"/>
            </a:endParaRPr>
          </a:p>
        </p:txBody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B8C8C61B-F4CE-482A-A0EC-ACE849E130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3000" y="1238250"/>
            <a:ext cx="7737475" cy="43815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宋体" panose="02010600030101010101" pitchFamily="2" charset="-122"/>
                <a:ea typeface="黑体" panose="02010609060101010101" pitchFamily="49" charset="-122"/>
              </a:rPr>
              <a:t>平均发生故障的计算机数</a:t>
            </a:r>
            <a:endParaRPr lang="zh-CN" altLang="en-US">
              <a:latin typeface="宋体" panose="02010600030101010101" pitchFamily="2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28D5F478-C483-43CE-9D79-18B0E60B6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宋体"/>
                <a:ea typeface="宋体" panose="02010600030101010101" pitchFamily="2" charset="-122"/>
                <a:cs typeface="+mn-cs"/>
              </a:rPr>
              <a:t>信息与软件工程学院　顾小丰</a:t>
            </a:r>
            <a:endParaRPr kumimoji="1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宋体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3588" name="Rectangle 4">
            <a:extLst>
              <a:ext uri="{FF2B5EF4-FFF2-40B4-BE49-F238E27FC236}">
                <a16:creationId xmlns:a16="http://schemas.microsoft.com/office/drawing/2014/main" id="{AD57DA4C-293B-4726-A279-26F9AADC2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678238"/>
            <a:ext cx="7316788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457200" marR="0" lvl="0" indent="-45720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itchFamily="2" charset="-122"/>
                <a:cs typeface="+mn-cs"/>
              </a:rPr>
              <a:t>系统中平均运行的计算机数为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itchFamily="2" charset="-122"/>
                <a:cs typeface="+mn-cs"/>
              </a:rPr>
              <a:t>2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－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itchFamily="2" charset="-122"/>
                <a:cs typeface="+mn-cs"/>
              </a:rPr>
              <a:t>0.8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itchFamily="2" charset="-122"/>
                <a:cs typeface="+mn-cs"/>
              </a:rPr>
              <a:t>＝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itchFamily="2" charset="-122"/>
                <a:cs typeface="+mn-cs"/>
              </a:rPr>
              <a:t>1.2(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itchFamily="2" charset="-122"/>
                <a:cs typeface="+mn-cs"/>
              </a:rPr>
              <a:t>台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itchFamily="2" charset="-122"/>
                <a:cs typeface="+mn-cs"/>
              </a:rPr>
              <a:t>)</a:t>
            </a:r>
          </a:p>
        </p:txBody>
      </p:sp>
      <p:graphicFrame>
        <p:nvGraphicFramePr>
          <p:cNvPr id="323589" name="Object 5">
            <a:extLst>
              <a:ext uri="{FF2B5EF4-FFF2-40B4-BE49-F238E27FC236}">
                <a16:creationId xmlns:a16="http://schemas.microsoft.com/office/drawing/2014/main" id="{6D7F3B82-70FF-4FD7-806E-1D0C2899AF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1841500"/>
          <a:ext cx="3162300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16" name="Equation" r:id="rId4" imgW="1435100" imgH="457200" progId="Equation.3">
                  <p:embed/>
                </p:oleObj>
              </mc:Choice>
              <mc:Fallback>
                <p:oleObj name="Equation" r:id="rId4" imgW="1435100" imgH="457200" progId="Equation.3">
                  <p:embed/>
                  <p:pic>
                    <p:nvPicPr>
                      <p:cNvPr id="323589" name="Object 5">
                        <a:extLst>
                          <a:ext uri="{FF2B5EF4-FFF2-40B4-BE49-F238E27FC236}">
                            <a16:creationId xmlns:a16="http://schemas.microsoft.com/office/drawing/2014/main" id="{6D7F3B82-70FF-4FD7-806E-1D0C2899AF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841500"/>
                        <a:ext cx="3162300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590" name="Object 6">
            <a:extLst>
              <a:ext uri="{FF2B5EF4-FFF2-40B4-BE49-F238E27FC236}">
                <a16:creationId xmlns:a16="http://schemas.microsoft.com/office/drawing/2014/main" id="{7E9898AD-1812-4661-A8EF-9E9F0C8601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1638" y="3011488"/>
          <a:ext cx="722153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17" name="Equation" r:id="rId6" imgW="3276600" imgH="228600" progId="Equation.3">
                  <p:embed/>
                </p:oleObj>
              </mc:Choice>
              <mc:Fallback>
                <p:oleObj name="Equation" r:id="rId6" imgW="3276600" imgH="228600" progId="Equation.3">
                  <p:embed/>
                  <p:pic>
                    <p:nvPicPr>
                      <p:cNvPr id="323590" name="Object 6">
                        <a:extLst>
                          <a:ext uri="{FF2B5EF4-FFF2-40B4-BE49-F238E27FC236}">
                            <a16:creationId xmlns:a16="http://schemas.microsoft.com/office/drawing/2014/main" id="{7E9898AD-1812-4661-A8EF-9E9F0C8601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1638" y="3011488"/>
                        <a:ext cx="7221537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A9FD5D-788F-4B3D-8B21-808974FE9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0092CF-4940-4920-B452-8DC7051576C0}" type="datetime1">
              <a:rPr lang="zh-CN" altLang="en-US" smtClean="0"/>
              <a:t>2020/11/19</a:t>
            </a:fld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984CDC-6887-4817-8146-5CC906853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81</a:t>
            </a:r>
            <a:r>
              <a:rPr lang="zh-CN" altLang="en-US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20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8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>
            <a:extLst>
              <a:ext uri="{FF2B5EF4-FFF2-40B4-BE49-F238E27FC236}">
                <a16:creationId xmlns:a16="http://schemas.microsoft.com/office/drawing/2014/main" id="{6B0560FB-2666-488B-939D-5E6F56BA60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309563"/>
            <a:ext cx="7467600" cy="676275"/>
          </a:xfrm>
        </p:spPr>
        <p:txBody>
          <a:bodyPr/>
          <a:lstStyle/>
          <a:p>
            <a:pPr algn="l" eaLnBrk="1" hangingPunct="1"/>
            <a:r>
              <a:rPr lang="zh-CN" altLang="en-US" sz="4400">
                <a:latin typeface="黑体" panose="02010609060101010101" pitchFamily="49" charset="-122"/>
                <a:ea typeface="黑体" panose="02010609060101010101" pitchFamily="49" charset="-122"/>
              </a:rPr>
              <a:t>习题</a:t>
            </a:r>
            <a:r>
              <a:rPr lang="en-US" altLang="zh-CN" sz="440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1E860BE9-7AC9-4E4E-86D0-63E221934E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3000" y="1316038"/>
            <a:ext cx="7558088" cy="2713037"/>
          </a:xfrm>
          <a:noFill/>
        </p:spPr>
        <p:txBody>
          <a:bodyPr lIns="90000" tIns="46800" rIns="90000" bIns="46800"/>
          <a:lstStyle/>
          <a:p>
            <a:pPr marL="0" indent="790575" algn="just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某电视台有</a:t>
            </a:r>
            <a:r>
              <a:rPr lang="en-US" altLang="zh-CN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部发射机，</a:t>
            </a:r>
            <a:r>
              <a:rPr lang="en-US" altLang="zh-CN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部发射</a:t>
            </a:r>
            <a:r>
              <a:rPr lang="en-US" altLang="zh-CN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部备用。如果</a:t>
            </a:r>
            <a:r>
              <a:rPr lang="en-US" altLang="zh-CN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部正常工作时间服从负指数分布，平均</a:t>
            </a:r>
            <a:r>
              <a:rPr lang="en-US" altLang="zh-CN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en-US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天，而调整维修</a:t>
            </a:r>
            <a:r>
              <a:rPr lang="en-US" altLang="zh-CN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部机器的是负指数分布的，平均</a:t>
            </a:r>
            <a:r>
              <a:rPr lang="en-US" altLang="zh-CN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天。求无备用机而正常运转的概率和由于停机无法发射的概率。</a:t>
            </a: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0E601F35-FA7F-4846-9503-04096D2D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宋体"/>
                <a:ea typeface="宋体" panose="02010600030101010101" pitchFamily="2" charset="-122"/>
                <a:cs typeface="+mn-cs"/>
              </a:rPr>
              <a:t>信息与软件工程学院　顾小丰</a:t>
            </a:r>
            <a:endParaRPr kumimoji="1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宋体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5D1941-6A23-4A20-A99A-A963EEED7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23ED26-8968-44A6-91E0-42BBFC49C6DC}" type="datetime1">
              <a:rPr lang="zh-CN" altLang="en-US" smtClean="0"/>
              <a:t>2020/11/19</a:t>
            </a:fld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5C99AB-3C69-45AE-A0DD-DC64CBC4C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81</a:t>
            </a:r>
            <a:r>
              <a:rPr lang="zh-CN" altLang="en-US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>
            <a:extLst>
              <a:ext uri="{FF2B5EF4-FFF2-40B4-BE49-F238E27FC236}">
                <a16:creationId xmlns:a16="http://schemas.microsoft.com/office/drawing/2014/main" id="{B9302299-8DB3-452E-8EDF-EBC439BC13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312738"/>
            <a:ext cx="7467600" cy="669925"/>
          </a:xfrm>
        </p:spPr>
        <p:txBody>
          <a:bodyPr/>
          <a:lstStyle/>
          <a:p>
            <a:pPr algn="l" eaLnBrk="1" hangingPunct="1"/>
            <a:r>
              <a:rPr lang="zh-CN" altLang="en-US" sz="4400">
                <a:latin typeface="宋体" panose="02010600030101010101" pitchFamily="2" charset="-122"/>
                <a:ea typeface="黑体" panose="02010609060101010101" pitchFamily="49" charset="-122"/>
              </a:rPr>
              <a:t>解</a:t>
            </a:r>
            <a:endParaRPr lang="zh-CN" altLang="en-US">
              <a:latin typeface="宋体" panose="02010600030101010101" pitchFamily="2" charset="-122"/>
              <a:ea typeface="黑体" panose="02010609060101010101" pitchFamily="49" charset="-122"/>
            </a:endParaRPr>
          </a:p>
        </p:txBody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799815A6-8110-43F8-8D0A-E4DD0B6C67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3000" y="1143000"/>
            <a:ext cx="7532688" cy="1616075"/>
          </a:xfrm>
        </p:spPr>
        <p:txBody>
          <a:bodyPr/>
          <a:lstStyle/>
          <a:p>
            <a:pPr marL="0" indent="0" algn="just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宋体" panose="02010600030101010101" pitchFamily="2" charset="-122"/>
                <a:ea typeface="黑体" panose="02010609060101010101" pitchFamily="49" charset="-122"/>
              </a:rPr>
              <a:t>由题设知，</a:t>
            </a:r>
            <a:r>
              <a:rPr lang="zh-CN" altLang="en-US">
                <a:latin typeface="宋体" panose="02010600030101010101" pitchFamily="2" charset="-122"/>
                <a:ea typeface="黑体" panose="02010609060101010101" pitchFamily="49" charset="-122"/>
                <a:sym typeface="Symbol" panose="05050102010706020507" pitchFamily="18" charset="2"/>
              </a:rPr>
              <a:t>＝</a:t>
            </a:r>
            <a:r>
              <a:rPr lang="en-US" altLang="zh-CN">
                <a:latin typeface="宋体" panose="02010600030101010101" pitchFamily="2" charset="-122"/>
                <a:ea typeface="黑体" panose="02010609060101010101" pitchFamily="49" charset="-122"/>
                <a:sym typeface="Symbol" panose="05050102010706020507" pitchFamily="18" charset="2"/>
              </a:rPr>
              <a:t>1/9(</a:t>
            </a:r>
            <a:r>
              <a:rPr lang="zh-CN" altLang="en-US">
                <a:latin typeface="宋体" panose="02010600030101010101" pitchFamily="2" charset="-122"/>
                <a:ea typeface="黑体" panose="02010609060101010101" pitchFamily="49" charset="-122"/>
                <a:sym typeface="Symbol" panose="05050102010706020507" pitchFamily="18" charset="2"/>
              </a:rPr>
              <a:t>台</a:t>
            </a:r>
            <a:r>
              <a:rPr lang="en-US" altLang="zh-CN">
                <a:latin typeface="宋体" panose="02010600030101010101" pitchFamily="2" charset="-122"/>
                <a:ea typeface="黑体" panose="02010609060101010101" pitchFamily="49" charset="-122"/>
                <a:sym typeface="Symbol" panose="05050102010706020507" pitchFamily="18" charset="2"/>
              </a:rPr>
              <a:t>/</a:t>
            </a:r>
            <a:r>
              <a:rPr lang="zh-CN" altLang="en-US">
                <a:latin typeface="宋体" panose="02010600030101010101" pitchFamily="2" charset="-122"/>
                <a:ea typeface="黑体" panose="02010609060101010101" pitchFamily="49" charset="-122"/>
                <a:sym typeface="Symbol" panose="05050102010706020507" pitchFamily="18" charset="2"/>
              </a:rPr>
              <a:t>天</a:t>
            </a:r>
            <a:r>
              <a:rPr lang="en-US" altLang="zh-CN">
                <a:latin typeface="宋体" panose="02010600030101010101" pitchFamily="2" charset="-122"/>
                <a:ea typeface="黑体" panose="02010609060101010101" pitchFamily="49" charset="-122"/>
                <a:sym typeface="Symbol" panose="05050102010706020507" pitchFamily="18" charset="2"/>
              </a:rPr>
              <a:t>)</a:t>
            </a:r>
            <a:r>
              <a:rPr lang="zh-CN" altLang="en-US">
                <a:latin typeface="宋体" panose="02010600030101010101" pitchFamily="2" charset="-122"/>
                <a:ea typeface="黑体" panose="02010609060101010101" pitchFamily="49" charset="-122"/>
                <a:sym typeface="Symbol" panose="05050102010706020507" pitchFamily="18" charset="2"/>
              </a:rPr>
              <a:t>，＝</a:t>
            </a:r>
            <a:r>
              <a:rPr lang="en-US" altLang="zh-CN">
                <a:latin typeface="宋体" panose="02010600030101010101" pitchFamily="2" charset="-122"/>
                <a:ea typeface="黑体" panose="02010609060101010101" pitchFamily="49" charset="-122"/>
                <a:sym typeface="Symbol" panose="05050102010706020507" pitchFamily="18" charset="2"/>
              </a:rPr>
              <a:t>1/3(</a:t>
            </a:r>
            <a:r>
              <a:rPr lang="zh-CN" altLang="en-US">
                <a:latin typeface="宋体" panose="02010600030101010101" pitchFamily="2" charset="-122"/>
                <a:ea typeface="黑体" panose="02010609060101010101" pitchFamily="49" charset="-122"/>
                <a:sym typeface="Symbol" panose="05050102010706020507" pitchFamily="18" charset="2"/>
              </a:rPr>
              <a:t>台</a:t>
            </a:r>
            <a:r>
              <a:rPr lang="en-US" altLang="zh-CN">
                <a:latin typeface="宋体" panose="02010600030101010101" pitchFamily="2" charset="-122"/>
                <a:ea typeface="黑体" panose="02010609060101010101" pitchFamily="49" charset="-122"/>
                <a:sym typeface="Symbol" panose="05050102010706020507" pitchFamily="18" charset="2"/>
              </a:rPr>
              <a:t>/</a:t>
            </a:r>
            <a:r>
              <a:rPr lang="zh-CN" altLang="en-US">
                <a:latin typeface="宋体" panose="02010600030101010101" pitchFamily="2" charset="-122"/>
                <a:ea typeface="黑体" panose="02010609060101010101" pitchFamily="49" charset="-122"/>
                <a:sym typeface="Symbol" panose="05050102010706020507" pitchFamily="18" charset="2"/>
              </a:rPr>
              <a:t>天</a:t>
            </a:r>
            <a:r>
              <a:rPr lang="en-US" altLang="zh-CN">
                <a:latin typeface="宋体" panose="02010600030101010101" pitchFamily="2" charset="-122"/>
                <a:ea typeface="黑体" panose="02010609060101010101" pitchFamily="49" charset="-122"/>
                <a:sym typeface="Symbol" panose="05050102010706020507" pitchFamily="18" charset="2"/>
              </a:rPr>
              <a:t>)</a:t>
            </a:r>
            <a:r>
              <a:rPr lang="zh-CN" altLang="en-US">
                <a:latin typeface="宋体" panose="02010600030101010101" pitchFamily="2" charset="-122"/>
                <a:ea typeface="黑体" panose="02010609060101010101" pitchFamily="49" charset="-122"/>
                <a:sym typeface="Symbol" panose="05050102010706020507" pitchFamily="18" charset="2"/>
              </a:rPr>
              <a:t>，</a:t>
            </a:r>
            <a:r>
              <a:rPr lang="en-US" altLang="zh-CN">
                <a:ea typeface="黑体" panose="02010609060101010101" pitchFamily="49" charset="-122"/>
                <a:sym typeface="Symbol" panose="05050102010706020507" pitchFamily="18" charset="2"/>
              </a:rPr>
              <a:t></a:t>
            </a:r>
            <a:r>
              <a:rPr lang="zh-CN" altLang="en-US">
                <a:ea typeface="黑体" panose="02010609060101010101" pitchFamily="49" charset="-122"/>
                <a:sym typeface="Symbol" panose="05050102010706020507" pitchFamily="18" charset="2"/>
              </a:rPr>
              <a:t>＝</a:t>
            </a:r>
            <a:r>
              <a:rPr lang="en-US" altLang="zh-CN">
                <a:ea typeface="黑体" panose="02010609060101010101" pitchFamily="49" charset="-122"/>
                <a:sym typeface="Symbol" panose="05050102010706020507" pitchFamily="18" charset="2"/>
              </a:rPr>
              <a:t>1/3</a:t>
            </a:r>
            <a:r>
              <a:rPr lang="zh-CN" altLang="en-US">
                <a:ea typeface="黑体" panose="02010609060101010101" pitchFamily="49" charset="-122"/>
                <a:sym typeface="Symbol" panose="05050102010706020507" pitchFamily="18" charset="2"/>
              </a:rPr>
              <a:t>，该系统按</a:t>
            </a:r>
            <a:r>
              <a:rPr lang="en-US" altLang="zh-CN">
                <a:ea typeface="黑体" panose="02010609060101010101" pitchFamily="49" charset="-122"/>
              </a:rPr>
              <a:t>M/M/c/</a:t>
            </a:r>
            <a:r>
              <a:rPr lang="en-US" altLang="zh-CN">
                <a:ea typeface="黑体" panose="02010609060101010101" pitchFamily="49" charset="-122"/>
                <a:sym typeface="Symbol" panose="05050102010706020507" pitchFamily="18" charset="2"/>
              </a:rPr>
              <a:t>m+k/m</a:t>
            </a:r>
            <a:r>
              <a:rPr lang="zh-CN" altLang="en-US">
                <a:ea typeface="黑体" panose="02010609060101010101" pitchFamily="49" charset="-122"/>
                <a:sym typeface="Symbol" panose="05050102010706020507" pitchFamily="18" charset="2"/>
              </a:rPr>
              <a:t>型处理，</a:t>
            </a:r>
            <a:r>
              <a:rPr lang="en-US" altLang="zh-CN">
                <a:ea typeface="黑体" panose="02010609060101010101" pitchFamily="49" charset="-122"/>
                <a:sym typeface="Symbol" panose="05050102010706020507" pitchFamily="18" charset="2"/>
              </a:rPr>
              <a:t>c</a:t>
            </a:r>
            <a:r>
              <a:rPr lang="zh-CN" altLang="en-US">
                <a:ea typeface="黑体" panose="02010609060101010101" pitchFamily="49" charset="-122"/>
                <a:sym typeface="Symbol" panose="05050102010706020507" pitchFamily="18" charset="2"/>
              </a:rPr>
              <a:t>＝</a:t>
            </a:r>
            <a:r>
              <a:rPr lang="en-US" altLang="zh-CN">
                <a:ea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zh-CN" altLang="en-US">
                <a:ea typeface="黑体" panose="02010609060101010101" pitchFamily="49" charset="-122"/>
                <a:sym typeface="Symbol" panose="05050102010706020507" pitchFamily="18" charset="2"/>
              </a:rPr>
              <a:t>，</a:t>
            </a:r>
            <a:r>
              <a:rPr lang="en-US" altLang="zh-CN">
                <a:ea typeface="黑体" panose="02010609060101010101" pitchFamily="49" charset="-122"/>
                <a:sym typeface="Symbol" panose="05050102010706020507" pitchFamily="18" charset="2"/>
              </a:rPr>
              <a:t>m</a:t>
            </a:r>
            <a:r>
              <a:rPr lang="zh-CN" altLang="en-US">
                <a:ea typeface="黑体" panose="02010609060101010101" pitchFamily="49" charset="-122"/>
                <a:sym typeface="Symbol" panose="05050102010706020507" pitchFamily="18" charset="2"/>
              </a:rPr>
              <a:t>＝</a:t>
            </a:r>
            <a:r>
              <a:rPr lang="en-US" altLang="zh-CN">
                <a:ea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zh-CN" altLang="en-US">
                <a:ea typeface="黑体" panose="02010609060101010101" pitchFamily="49" charset="-122"/>
                <a:sym typeface="Symbol" panose="05050102010706020507" pitchFamily="18" charset="2"/>
              </a:rPr>
              <a:t>，</a:t>
            </a:r>
            <a:r>
              <a:rPr lang="en-US" altLang="zh-CN">
                <a:ea typeface="黑体" panose="02010609060101010101" pitchFamily="49" charset="-122"/>
                <a:sym typeface="Symbol" panose="05050102010706020507" pitchFamily="18" charset="2"/>
              </a:rPr>
              <a:t>k</a:t>
            </a:r>
            <a:r>
              <a:rPr lang="zh-CN" altLang="en-US">
                <a:ea typeface="黑体" panose="02010609060101010101" pitchFamily="49" charset="-122"/>
                <a:sym typeface="Symbol" panose="05050102010706020507" pitchFamily="18" charset="2"/>
              </a:rPr>
              <a:t>＝</a:t>
            </a:r>
            <a:r>
              <a:rPr lang="en-US" altLang="zh-CN">
                <a:ea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zh-CN" altLang="en-US">
                <a:ea typeface="黑体" panose="02010609060101010101" pitchFamily="49" charset="-122"/>
                <a:sym typeface="Symbol" panose="05050102010706020507" pitchFamily="18" charset="2"/>
              </a:rPr>
              <a:t>。</a:t>
            </a:r>
            <a:endParaRPr lang="zh-CN" altLang="en-US">
              <a:latin typeface="宋体" panose="02010600030101010101" pitchFamily="2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3A5706FC-D628-4296-852E-876083448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宋体"/>
                <a:ea typeface="宋体" panose="02010600030101010101" pitchFamily="2" charset="-122"/>
                <a:cs typeface="+mn-cs"/>
              </a:rPr>
              <a:t>信息与软件工程学院　顾小丰</a:t>
            </a:r>
            <a:endParaRPr kumimoji="1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宋体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7" name="Rectangle 4">
            <a:extLst>
              <a:ext uri="{FF2B5EF4-FFF2-40B4-BE49-F238E27FC236}">
                <a16:creationId xmlns:a16="http://schemas.microsoft.com/office/drawing/2014/main" id="{64E35820-D1F8-4F52-92F4-C933172CB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697038"/>
            <a:ext cx="7772400" cy="98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黑体" pitchFamily="2" charset="-122"/>
              <a:cs typeface="+mn-cs"/>
              <a:sym typeface="Symbol" pitchFamily="18" charset="2"/>
            </a:endParaRP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黑体" pitchFamily="2" charset="-122"/>
              <a:cs typeface="+mn-cs"/>
              <a:sym typeface="Symbol" pitchFamily="18" charset="2"/>
            </a:endParaRPr>
          </a:p>
        </p:txBody>
      </p:sp>
      <p:sp>
        <p:nvSpPr>
          <p:cNvPr id="333829" name="Rectangle 5">
            <a:extLst>
              <a:ext uri="{FF2B5EF4-FFF2-40B4-BE49-F238E27FC236}">
                <a16:creationId xmlns:a16="http://schemas.microsoft.com/office/drawing/2014/main" id="{9CA3A417-8493-4BE7-88F5-02CBB9E51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755900"/>
            <a:ext cx="7605713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0" marR="0" lvl="0" indent="792000" algn="just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itchFamily="2" charset="-122"/>
                <a:cs typeface="+mn-cs"/>
                <a:sym typeface="Symbol" pitchFamily="18" charset="2"/>
              </a:rPr>
              <a:t>若无备用机器，即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itchFamily="2" charset="-122"/>
                <a:cs typeface="+mn-cs"/>
                <a:sym typeface="Symbol" pitchFamily="18" charset="2"/>
              </a:rPr>
              <a:t>K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itchFamily="2" charset="-122"/>
                <a:cs typeface="+mn-cs"/>
                <a:sym typeface="Symbol" pitchFamily="18" charset="2"/>
              </a:rPr>
              <a:t>＝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itchFamily="2" charset="-122"/>
                <a:cs typeface="+mn-cs"/>
                <a:sym typeface="Symbol" pitchFamily="18" charset="2"/>
              </a:rPr>
              <a:t>0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itchFamily="2" charset="-122"/>
                <a:cs typeface="+mn-cs"/>
                <a:sym typeface="Symbol" pitchFamily="18" charset="2"/>
              </a:rPr>
              <a:t>，化为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itchFamily="2" charset="-122"/>
                <a:cs typeface="+mn-cs"/>
                <a:sym typeface="Symbol" pitchFamily="18" charset="2"/>
              </a:rPr>
              <a:t>M/M/c/m/m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itchFamily="2" charset="-122"/>
                <a:cs typeface="+mn-cs"/>
                <a:sym typeface="Symbol" pitchFamily="18" charset="2"/>
              </a:rPr>
              <a:t>型系统：</a:t>
            </a:r>
          </a:p>
          <a:p>
            <a:pPr marL="0" marR="0" lvl="0" indent="0" algn="just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itchFamily="2" charset="-122"/>
                <a:cs typeface="+mn-cs"/>
                <a:sym typeface="Symbol" pitchFamily="18" charset="2"/>
              </a:rPr>
              <a:t>P{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itchFamily="2" charset="-122"/>
                <a:cs typeface="+mn-cs"/>
              </a:rPr>
              <a:t>无备用机而正常运转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itchFamily="2" charset="-122"/>
                <a:cs typeface="+mn-cs"/>
                <a:sym typeface="Symbol" pitchFamily="18" charset="2"/>
              </a:rPr>
              <a:t>}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itchFamily="2" charset="-122"/>
                <a:cs typeface="+mn-cs"/>
                <a:sym typeface="Symbol" pitchFamily="18" charset="2"/>
              </a:rPr>
              <a:t>＝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itchFamily="2" charset="-122"/>
                <a:cs typeface="+mn-cs"/>
                <a:sym typeface="Symbol" pitchFamily="18" charset="2"/>
              </a:rPr>
              <a:t>p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itchFamily="2" charset="-122"/>
                <a:cs typeface="+mn-cs"/>
                <a:sym typeface="Symbol" pitchFamily="18" charset="2"/>
              </a:rPr>
              <a:t>0</a:t>
            </a:r>
          </a:p>
        </p:txBody>
      </p:sp>
      <p:graphicFrame>
        <p:nvGraphicFramePr>
          <p:cNvPr id="333830" name="Object 6">
            <a:extLst>
              <a:ext uri="{FF2B5EF4-FFF2-40B4-BE49-F238E27FC236}">
                <a16:creationId xmlns:a16="http://schemas.microsoft.com/office/drawing/2014/main" id="{E94C1450-26A9-44D9-BCF7-467072EB16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4445000"/>
          <a:ext cx="7183437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25" name="Equation" r:id="rId4" imgW="3327400" imgH="495300" progId="Equation.3">
                  <p:embed/>
                </p:oleObj>
              </mc:Choice>
              <mc:Fallback>
                <p:oleObj name="Equation" r:id="rId4" imgW="3327400" imgH="495300" progId="Equation.3">
                  <p:embed/>
                  <p:pic>
                    <p:nvPicPr>
                      <p:cNvPr id="333830" name="Object 6">
                        <a:extLst>
                          <a:ext uri="{FF2B5EF4-FFF2-40B4-BE49-F238E27FC236}">
                            <a16:creationId xmlns:a16="http://schemas.microsoft.com/office/drawing/2014/main" id="{E94C1450-26A9-44D9-BCF7-467072EB16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445000"/>
                        <a:ext cx="7183437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647888-4873-4ED4-A78C-52E2020A6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C0C91C-76F9-4AAC-834C-1380F62B0E6E}" type="datetime1">
              <a:rPr lang="zh-CN" altLang="en-US" smtClean="0"/>
              <a:t>2020/11/19</a:t>
            </a:fld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A97196-0540-4147-A317-7506E2601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81</a:t>
            </a:r>
            <a:r>
              <a:rPr lang="zh-CN" altLang="en-US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3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3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3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3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3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3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9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>
            <a:extLst>
              <a:ext uri="{FF2B5EF4-FFF2-40B4-BE49-F238E27FC236}">
                <a16:creationId xmlns:a16="http://schemas.microsoft.com/office/drawing/2014/main" id="{33ED67BF-12FB-49E7-B681-58EC941D18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312738"/>
            <a:ext cx="7467600" cy="669925"/>
          </a:xfrm>
        </p:spPr>
        <p:txBody>
          <a:bodyPr/>
          <a:lstStyle/>
          <a:p>
            <a:pPr algn="l" eaLnBrk="1" hangingPunct="1"/>
            <a:r>
              <a:rPr lang="zh-CN" altLang="en-US" sz="4400">
                <a:latin typeface="宋体" panose="02010600030101010101" pitchFamily="2" charset="-122"/>
                <a:ea typeface="黑体" panose="02010609060101010101" pitchFamily="49" charset="-122"/>
              </a:rPr>
              <a:t>解</a:t>
            </a:r>
            <a:r>
              <a:rPr lang="en-US" altLang="zh-CN" sz="4400">
                <a:latin typeface="宋体" panose="02010600030101010101" pitchFamily="2" charset="-122"/>
                <a:ea typeface="黑体" panose="02010609060101010101" pitchFamily="49" charset="-122"/>
              </a:rPr>
              <a:t>(</a:t>
            </a:r>
            <a:r>
              <a:rPr lang="zh-CN" altLang="en-US" sz="4400">
                <a:latin typeface="宋体" panose="02010600030101010101" pitchFamily="2" charset="-122"/>
                <a:ea typeface="黑体" panose="02010609060101010101" pitchFamily="49" charset="-122"/>
              </a:rPr>
              <a:t>续</a:t>
            </a:r>
            <a:r>
              <a:rPr lang="en-US" altLang="zh-CN" sz="4400">
                <a:latin typeface="宋体" panose="02010600030101010101" pitchFamily="2" charset="-122"/>
                <a:ea typeface="黑体" panose="02010609060101010101" pitchFamily="49" charset="-122"/>
              </a:rPr>
              <a:t>)</a:t>
            </a:r>
            <a:endParaRPr lang="en-US" altLang="zh-CN">
              <a:latin typeface="宋体" panose="02010600030101010101" pitchFamily="2" charset="-122"/>
              <a:ea typeface="黑体" panose="02010609060101010101" pitchFamily="49" charset="-122"/>
            </a:endParaRPr>
          </a:p>
        </p:txBody>
      </p:sp>
      <p:sp>
        <p:nvSpPr>
          <p:cNvPr id="335875" name="Rectangle 3">
            <a:extLst>
              <a:ext uri="{FF2B5EF4-FFF2-40B4-BE49-F238E27FC236}">
                <a16:creationId xmlns:a16="http://schemas.microsoft.com/office/drawing/2014/main" id="{98CE4031-355F-4F18-B101-9C72AFC0AA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3000" y="1238250"/>
            <a:ext cx="7737475" cy="43815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宋体" panose="02010600030101010101" pitchFamily="2" charset="-122"/>
                <a:ea typeface="黑体" panose="02010609060101010101" pitchFamily="49" charset="-122"/>
                <a:sym typeface="Symbol" panose="05050102010706020507" pitchFamily="18" charset="2"/>
              </a:rPr>
              <a:t>对</a:t>
            </a:r>
            <a:r>
              <a:rPr lang="en-US" altLang="zh-CN">
                <a:latin typeface="宋体" panose="02010600030101010101" pitchFamily="2" charset="-122"/>
                <a:ea typeface="黑体" panose="02010609060101010101" pitchFamily="49" charset="-122"/>
              </a:rPr>
              <a:t>M/M/1/</a:t>
            </a:r>
            <a:r>
              <a:rPr lang="en-US" altLang="zh-CN">
                <a:latin typeface="宋体" panose="02010600030101010101" pitchFamily="2" charset="-122"/>
                <a:ea typeface="黑体" panose="02010609060101010101" pitchFamily="49" charset="-122"/>
                <a:sym typeface="Symbol" panose="05050102010706020507" pitchFamily="18" charset="2"/>
              </a:rPr>
              <a:t>1+1/1</a:t>
            </a:r>
            <a:r>
              <a:rPr lang="zh-CN" altLang="en-US">
                <a:latin typeface="宋体" panose="02010600030101010101" pitchFamily="2" charset="-122"/>
                <a:ea typeface="黑体" panose="02010609060101010101" pitchFamily="49" charset="-122"/>
                <a:sym typeface="Symbol" panose="05050102010706020507" pitchFamily="18" charset="2"/>
              </a:rPr>
              <a:t>型系统</a:t>
            </a:r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D2442075-E930-4BC4-BCE2-407A978C4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宋体"/>
                <a:ea typeface="宋体" panose="02010600030101010101" pitchFamily="2" charset="-122"/>
                <a:cs typeface="+mn-cs"/>
              </a:rPr>
              <a:t>信息与软件工程学院　顾小丰</a:t>
            </a:r>
            <a:endParaRPr kumimoji="1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宋体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35876" name="Object 4">
            <a:extLst>
              <a:ext uri="{FF2B5EF4-FFF2-40B4-BE49-F238E27FC236}">
                <a16:creationId xmlns:a16="http://schemas.microsoft.com/office/drawing/2014/main" id="{80452739-DCFB-4B74-B96C-EE9F657C2E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1812925"/>
          <a:ext cx="80137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04" name="Equation" r:id="rId4" imgW="4178300" imgH="520700" progId="Equation.3">
                  <p:embed/>
                </p:oleObj>
              </mc:Choice>
              <mc:Fallback>
                <p:oleObj name="Equation" r:id="rId4" imgW="4178300" imgH="520700" progId="Equation.3">
                  <p:embed/>
                  <p:pic>
                    <p:nvPicPr>
                      <p:cNvPr id="335876" name="Object 4">
                        <a:extLst>
                          <a:ext uri="{FF2B5EF4-FFF2-40B4-BE49-F238E27FC236}">
                            <a16:creationId xmlns:a16="http://schemas.microsoft.com/office/drawing/2014/main" id="{80452739-DCFB-4B74-B96C-EE9F657C2E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812925"/>
                        <a:ext cx="8013700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5877" name="Rectangle 5">
            <a:extLst>
              <a:ext uri="{FF2B5EF4-FFF2-40B4-BE49-F238E27FC236}">
                <a16:creationId xmlns:a16="http://schemas.microsoft.com/office/drawing/2014/main" id="{0E073491-54EF-42C3-A731-9F97B0F14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987925"/>
            <a:ext cx="777240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457200" marR="0" lvl="0" indent="-45720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itchFamily="2" charset="-122"/>
                <a:cs typeface="+mn-cs"/>
                <a:sym typeface="Symbol" pitchFamily="18" charset="2"/>
              </a:rPr>
              <a:t>P{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itchFamily="2" charset="-122"/>
                <a:cs typeface="+mn-cs"/>
              </a:rPr>
              <a:t>由于停机无法发射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itchFamily="2" charset="-122"/>
                <a:cs typeface="+mn-cs"/>
                <a:sym typeface="Symbol" pitchFamily="18" charset="2"/>
              </a:rPr>
              <a:t>}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itchFamily="2" charset="-122"/>
                <a:cs typeface="+mn-cs"/>
                <a:sym typeface="Symbol" pitchFamily="18" charset="2"/>
              </a:rPr>
              <a:t>＝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itchFamily="2" charset="-122"/>
                <a:cs typeface="+mn-cs"/>
                <a:sym typeface="Symbol" pitchFamily="18" charset="2"/>
              </a:rPr>
              <a:t>p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itchFamily="2" charset="-122"/>
                <a:cs typeface="+mn-cs"/>
                <a:sym typeface="Symbol" pitchFamily="18" charset="2"/>
              </a:rPr>
              <a:t>2</a:t>
            </a:r>
          </a:p>
        </p:txBody>
      </p:sp>
      <p:graphicFrame>
        <p:nvGraphicFramePr>
          <p:cNvPr id="335878" name="Object 6">
            <a:extLst>
              <a:ext uri="{FF2B5EF4-FFF2-40B4-BE49-F238E27FC236}">
                <a16:creationId xmlns:a16="http://schemas.microsoft.com/office/drawing/2014/main" id="{311AC9BF-B305-40AA-B0CB-6970CA7A5F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97000" y="2816225"/>
          <a:ext cx="5351463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05" name="Equation" r:id="rId6" imgW="2794000" imgH="508000" progId="Equation.DSMT4">
                  <p:embed/>
                </p:oleObj>
              </mc:Choice>
              <mc:Fallback>
                <p:oleObj name="Equation" r:id="rId6" imgW="2794000" imgH="508000" progId="Equation.DSMT4">
                  <p:embed/>
                  <p:pic>
                    <p:nvPicPr>
                      <p:cNvPr id="335878" name="Object 6">
                        <a:extLst>
                          <a:ext uri="{FF2B5EF4-FFF2-40B4-BE49-F238E27FC236}">
                            <a16:creationId xmlns:a16="http://schemas.microsoft.com/office/drawing/2014/main" id="{311AC9BF-B305-40AA-B0CB-6970CA7A5F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2816225"/>
                        <a:ext cx="5351463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879" name="Object 7">
            <a:extLst>
              <a:ext uri="{FF2B5EF4-FFF2-40B4-BE49-F238E27FC236}">
                <a16:creationId xmlns:a16="http://schemas.microsoft.com/office/drawing/2014/main" id="{44573F9F-77C7-4906-A94E-AB97C9D437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3988" y="5649913"/>
          <a:ext cx="5334000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06" name="Equation" r:id="rId8" imgW="2781300" imgH="444500" progId="Equation.DSMT4">
                  <p:embed/>
                </p:oleObj>
              </mc:Choice>
              <mc:Fallback>
                <p:oleObj name="Equation" r:id="rId8" imgW="2781300" imgH="444500" progId="Equation.DSMT4">
                  <p:embed/>
                  <p:pic>
                    <p:nvPicPr>
                      <p:cNvPr id="335879" name="Object 7">
                        <a:extLst>
                          <a:ext uri="{FF2B5EF4-FFF2-40B4-BE49-F238E27FC236}">
                            <a16:creationId xmlns:a16="http://schemas.microsoft.com/office/drawing/2014/main" id="{44573F9F-77C7-4906-A94E-AB97C9D437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988" y="5649913"/>
                        <a:ext cx="5334000" cy="85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>
            <a:extLst>
              <a:ext uri="{FF2B5EF4-FFF2-40B4-BE49-F238E27FC236}">
                <a16:creationId xmlns:a16="http://schemas.microsoft.com/office/drawing/2014/main" id="{2083BF32-71D2-4DEF-B235-4820370AE3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97000" y="3998913"/>
          <a:ext cx="3892550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07" name="Equation" r:id="rId10" imgW="2032000" imgH="469900" progId="Equation.DSMT4">
                  <p:embed/>
                </p:oleObj>
              </mc:Choice>
              <mc:Fallback>
                <p:oleObj name="Equation" r:id="rId10" imgW="2032000" imgH="469900" progId="Equation.DSMT4">
                  <p:embed/>
                  <p:pic>
                    <p:nvPicPr>
                      <p:cNvPr id="12" name="Object 6">
                        <a:extLst>
                          <a:ext uri="{FF2B5EF4-FFF2-40B4-BE49-F238E27FC236}">
                            <a16:creationId xmlns:a16="http://schemas.microsoft.com/office/drawing/2014/main" id="{2083BF32-71D2-4DEF-B235-4820370AE3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3998913"/>
                        <a:ext cx="3892550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>
            <a:extLst>
              <a:ext uri="{FF2B5EF4-FFF2-40B4-BE49-F238E27FC236}">
                <a16:creationId xmlns:a16="http://schemas.microsoft.com/office/drawing/2014/main" id="{6AAB3E5F-C091-4CDA-8C47-4E23AC27CC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7260256"/>
              </p:ext>
            </p:extLst>
          </p:nvPr>
        </p:nvGraphicFramePr>
        <p:xfrm>
          <a:off x="5803776" y="4221088"/>
          <a:ext cx="3160712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08" name="Equation" r:id="rId12" imgW="1841400" imgH="672840" progId="Equation.DSMT4">
                  <p:embed/>
                </p:oleObj>
              </mc:Choice>
              <mc:Fallback>
                <p:oleObj name="Equation" r:id="rId12" imgW="1841400" imgH="672840" progId="Equation.DSMT4">
                  <p:embed/>
                  <p:pic>
                    <p:nvPicPr>
                      <p:cNvPr id="26420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776" y="4221088"/>
                        <a:ext cx="3160712" cy="1295400"/>
                      </a:xfrm>
                      <a:prstGeom prst="rect">
                        <a:avLst/>
                      </a:prstGeom>
                      <a:solidFill>
                        <a:srgbClr val="96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3416D52-F86E-4C78-B680-B4457DEE0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0909F-F040-4CE8-BD99-4A468F459012}" type="datetime1">
              <a:rPr lang="zh-CN" altLang="en-US" smtClean="0"/>
              <a:t>2020/11/19</a:t>
            </a:fld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51A015-8238-41D7-9036-90777E1A2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81</a:t>
            </a:r>
            <a:r>
              <a:rPr lang="zh-CN" altLang="en-US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23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3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35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35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35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5" grpId="0" build="p" autoUpdateAnimBg="0" advAuto="0"/>
      <p:bldP spid="335877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3">
            <a:extLst>
              <a:ext uri="{FF2B5EF4-FFF2-40B4-BE49-F238E27FC236}">
                <a16:creationId xmlns:a16="http://schemas.microsoft.com/office/drawing/2014/main" id="{7C293CED-5924-4EB5-8A24-BE2DFFED9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327025"/>
            <a:ext cx="7467600" cy="677863"/>
          </a:xfrm>
          <a:noFill/>
        </p:spPr>
        <p:txBody>
          <a:bodyPr/>
          <a:lstStyle/>
          <a:p>
            <a:pPr algn="l"/>
            <a:r>
              <a:rPr lang="zh-CN" altLang="en-US" sz="4400">
                <a:latin typeface="黑体" panose="02010609060101010101" pitchFamily="49" charset="-122"/>
                <a:ea typeface="黑体" panose="02010609060101010101" pitchFamily="49" charset="-122"/>
              </a:rPr>
              <a:t>习题</a:t>
            </a:r>
            <a:r>
              <a:rPr lang="en-US" altLang="zh-CN" sz="440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</a:p>
        </p:txBody>
      </p:sp>
      <p:sp>
        <p:nvSpPr>
          <p:cNvPr id="337922" name="Rectangle 2">
            <a:extLst>
              <a:ext uri="{FF2B5EF4-FFF2-40B4-BE49-F238E27FC236}">
                <a16:creationId xmlns:a16="http://schemas.microsoft.com/office/drawing/2014/main" id="{216B1D97-2D7F-4B4D-A614-4A3D6EC2D5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25525" y="1125538"/>
            <a:ext cx="7737475" cy="5026025"/>
          </a:xfrm>
        </p:spPr>
        <p:txBody>
          <a:bodyPr lIns="90000" tIns="46800" rIns="90000" bIns="46800"/>
          <a:lstStyle/>
          <a:p>
            <a:pPr marL="0" indent="792000" algn="just">
              <a:buClrTx/>
              <a:buSzPct val="90000"/>
              <a:buFont typeface="Wingdings" panose="05000000000000000000" pitchFamily="2" charset="2"/>
              <a:buNone/>
              <a:defRPr/>
            </a:pPr>
            <a:r>
              <a:rPr lang="zh-CN" altLang="en-US" sz="3000" dirty="0">
                <a:sym typeface="Symbol" pitchFamily="18" charset="2"/>
              </a:rPr>
              <a:t>在一商店，顾客以泊松流到达收银台，平均</a:t>
            </a:r>
            <a:r>
              <a:rPr lang="en-US" altLang="zh-CN" sz="3000" dirty="0">
                <a:sym typeface="Symbol" pitchFamily="18" charset="2"/>
              </a:rPr>
              <a:t>5</a:t>
            </a:r>
            <a:r>
              <a:rPr lang="zh-CN" altLang="en-US" sz="3000" dirty="0">
                <a:sym typeface="Symbol" pitchFamily="18" charset="2"/>
              </a:rPr>
              <a:t>分钟到达</a:t>
            </a:r>
            <a:r>
              <a:rPr lang="en-US" altLang="zh-CN" sz="3000" dirty="0">
                <a:sym typeface="Symbol" pitchFamily="18" charset="2"/>
              </a:rPr>
              <a:t>9</a:t>
            </a:r>
            <a:r>
              <a:rPr lang="zh-CN" altLang="en-US" sz="3000" dirty="0">
                <a:sym typeface="Symbol" pitchFamily="18" charset="2"/>
              </a:rPr>
              <a:t>个顾客；而服务员每</a:t>
            </a:r>
            <a:r>
              <a:rPr lang="en-US" altLang="zh-CN" sz="3000" dirty="0">
                <a:sym typeface="Symbol" pitchFamily="18" charset="2"/>
              </a:rPr>
              <a:t>5</a:t>
            </a:r>
            <a:r>
              <a:rPr lang="zh-CN" altLang="en-US" sz="3000" dirty="0">
                <a:sym typeface="Symbol" pitchFamily="18" charset="2"/>
              </a:rPr>
              <a:t>分钟能服务</a:t>
            </a:r>
            <a:r>
              <a:rPr lang="en-US" altLang="zh-CN" sz="3000" dirty="0">
                <a:sym typeface="Symbol" pitchFamily="18" charset="2"/>
              </a:rPr>
              <a:t>10</a:t>
            </a:r>
            <a:r>
              <a:rPr lang="zh-CN" altLang="en-US" sz="3000" dirty="0">
                <a:sym typeface="Symbol" pitchFamily="18" charset="2"/>
              </a:rPr>
              <a:t>个顾客，服务时间服从指数分布。商店经理希望将顾客等待时间不超过</a:t>
            </a:r>
            <a:r>
              <a:rPr lang="en-US" altLang="zh-CN" sz="3000" dirty="0">
                <a:sym typeface="Symbol" pitchFamily="18" charset="2"/>
              </a:rPr>
              <a:t>1</a:t>
            </a:r>
            <a:r>
              <a:rPr lang="zh-CN" altLang="en-US" sz="3000" dirty="0">
                <a:sym typeface="Symbol" pitchFamily="18" charset="2"/>
              </a:rPr>
              <a:t>分钟。他有两个方案：</a:t>
            </a:r>
            <a:endParaRPr lang="en-US" altLang="zh-CN" sz="3000" dirty="0">
              <a:sym typeface="Symbol" pitchFamily="18" charset="2"/>
            </a:endParaRPr>
          </a:p>
          <a:p>
            <a:pPr marL="457200" indent="-457200" algn="just">
              <a:buFontTx/>
              <a:buAutoNum type="arabicParenR"/>
              <a:defRPr/>
            </a:pPr>
            <a:r>
              <a:rPr lang="zh-CN" altLang="en-US" sz="3000" dirty="0">
                <a:sym typeface="Symbol" pitchFamily="18" charset="2"/>
              </a:rPr>
              <a:t>增加一名服务同样效率的服务员</a:t>
            </a:r>
            <a:r>
              <a:rPr lang="en-US" altLang="zh-CN" sz="3000" dirty="0">
                <a:sym typeface="Symbol" pitchFamily="18" charset="2"/>
              </a:rPr>
              <a:t>,</a:t>
            </a:r>
            <a:r>
              <a:rPr lang="zh-CN" altLang="en-US" sz="3000" dirty="0">
                <a:sym typeface="Symbol" pitchFamily="18" charset="2"/>
              </a:rPr>
              <a:t>即提高服务率一倍。</a:t>
            </a:r>
          </a:p>
          <a:p>
            <a:pPr marL="457200" indent="-457200" algn="just">
              <a:buFontTx/>
              <a:buAutoNum type="arabicParenR"/>
              <a:defRPr/>
            </a:pPr>
            <a:r>
              <a:rPr lang="zh-CN" altLang="en-US" sz="3000" dirty="0">
                <a:sym typeface="Symbol" pitchFamily="18" charset="2"/>
              </a:rPr>
              <a:t>增加一新柜台。</a:t>
            </a:r>
          </a:p>
          <a:p>
            <a:pPr marL="457200" indent="-457200" algn="just">
              <a:buFont typeface="Wingdings" panose="05000000000000000000" pitchFamily="2" charset="2"/>
              <a:buNone/>
              <a:defRPr/>
            </a:pPr>
            <a:r>
              <a:rPr lang="zh-CN" altLang="en-US" sz="3000" dirty="0">
                <a:sym typeface="Symbol" pitchFamily="18" charset="2"/>
              </a:rPr>
              <a:t>试分析选择那种方案？</a:t>
            </a:r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53EED0D2-E17B-47A7-9107-AF1A26859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宋体"/>
                <a:ea typeface="宋体" panose="02010600030101010101" pitchFamily="2" charset="-122"/>
                <a:cs typeface="+mn-cs"/>
              </a:rPr>
              <a:t>信息与软件工程学院　顾小丰</a:t>
            </a:r>
            <a:endParaRPr kumimoji="1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宋体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BA2B0B-8325-4471-8846-2CFC9FBC0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C088E6-1171-4FC5-A46B-54CF58AD7F3F}" type="datetime1">
              <a:rPr lang="zh-CN" altLang="en-US" smtClean="0"/>
              <a:t>2020/11/19</a:t>
            </a:fld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100D52-8F31-47B5-9517-1416E5866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81</a:t>
            </a:r>
            <a:r>
              <a:rPr lang="zh-CN" altLang="en-US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24</a:t>
            </a:fld>
            <a:endParaRPr lang="zh-CN" alt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7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7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7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7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7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2" grpId="0" build="p" autoUpdateAnimBg="0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>
            <a:extLst>
              <a:ext uri="{FF2B5EF4-FFF2-40B4-BE49-F238E27FC236}">
                <a16:creationId xmlns:a16="http://schemas.microsoft.com/office/drawing/2014/main" id="{874ABB55-9891-4BB6-92A5-837AA0BF84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312738"/>
            <a:ext cx="7467600" cy="677862"/>
          </a:xfrm>
        </p:spPr>
        <p:txBody>
          <a:bodyPr/>
          <a:lstStyle/>
          <a:p>
            <a:pPr algn="l" eaLnBrk="1" hangingPunct="1"/>
            <a:r>
              <a:rPr lang="zh-CN" altLang="en-US" sz="4400">
                <a:latin typeface="宋体" panose="02010600030101010101" pitchFamily="2" charset="-122"/>
                <a:ea typeface="黑体" panose="02010609060101010101" pitchFamily="49" charset="-122"/>
              </a:rPr>
              <a:t>解</a:t>
            </a:r>
            <a:endParaRPr lang="en-US" altLang="zh-CN">
              <a:latin typeface="宋体" panose="02010600030101010101" pitchFamily="2" charset="-122"/>
              <a:ea typeface="黑体" panose="02010609060101010101" pitchFamily="49" charset="-122"/>
            </a:endParaRPr>
          </a:p>
        </p:txBody>
      </p:sp>
      <p:sp>
        <p:nvSpPr>
          <p:cNvPr id="335875" name="Rectangle 3">
            <a:extLst>
              <a:ext uri="{FF2B5EF4-FFF2-40B4-BE49-F238E27FC236}">
                <a16:creationId xmlns:a16="http://schemas.microsoft.com/office/drawing/2014/main" id="{06E7D5A9-AC29-4435-8D16-3004286E18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42988" y="1082675"/>
            <a:ext cx="7837487" cy="1501693"/>
          </a:xfrm>
        </p:spPr>
        <p:txBody>
          <a:bodyPr/>
          <a:lstStyle/>
          <a:p>
            <a:pPr marL="0" indent="790575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0000"/>
                </a:solidFill>
              </a:rPr>
              <a:t>原方案</a:t>
            </a:r>
            <a:r>
              <a:rPr lang="en-US" altLang="zh-CN" dirty="0"/>
              <a:t>  </a:t>
            </a:r>
            <a:r>
              <a:rPr lang="en-US" altLang="zh-CN" dirty="0">
                <a:sym typeface="Symbol" panose="05050102010706020507" pitchFamily="18" charset="2"/>
              </a:rPr>
              <a:t></a:t>
            </a:r>
            <a:r>
              <a:rPr lang="zh-CN" altLang="en-US" dirty="0">
                <a:sym typeface="Symbol" panose="05050102010706020507" pitchFamily="18" charset="2"/>
              </a:rPr>
              <a:t>＝</a:t>
            </a:r>
            <a:r>
              <a:rPr lang="en-US" altLang="zh-CN" dirty="0">
                <a:sym typeface="Symbol" panose="05050102010706020507" pitchFamily="18" charset="2"/>
              </a:rPr>
              <a:t>9/5(</a:t>
            </a:r>
            <a:r>
              <a:rPr lang="zh-CN" altLang="en-US" dirty="0">
                <a:sym typeface="Symbol" panose="05050102010706020507" pitchFamily="18" charset="2"/>
              </a:rPr>
              <a:t>个</a:t>
            </a:r>
            <a:r>
              <a:rPr lang="en-US" altLang="zh-CN" dirty="0">
                <a:sym typeface="Symbol" panose="05050102010706020507" pitchFamily="18" charset="2"/>
              </a:rPr>
              <a:t>/</a:t>
            </a:r>
            <a:r>
              <a:rPr lang="zh-CN" altLang="en-US" dirty="0">
                <a:sym typeface="Symbol" panose="05050102010706020507" pitchFamily="18" charset="2"/>
              </a:rPr>
              <a:t>分钟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r>
              <a:rPr lang="zh-CN" altLang="en-US" dirty="0">
                <a:sym typeface="Symbol" panose="05050102010706020507" pitchFamily="18" charset="2"/>
              </a:rPr>
              <a:t>，＝</a:t>
            </a:r>
            <a:r>
              <a:rPr lang="en-US" altLang="zh-CN" dirty="0">
                <a:sym typeface="Symbol" panose="05050102010706020507" pitchFamily="18" charset="2"/>
              </a:rPr>
              <a:t>2(</a:t>
            </a:r>
            <a:r>
              <a:rPr lang="zh-CN" altLang="en-US" dirty="0">
                <a:sym typeface="Symbol" panose="05050102010706020507" pitchFamily="18" charset="2"/>
              </a:rPr>
              <a:t>个</a:t>
            </a:r>
            <a:r>
              <a:rPr lang="en-US" altLang="zh-CN" dirty="0">
                <a:sym typeface="Symbol" panose="05050102010706020507" pitchFamily="18" charset="2"/>
              </a:rPr>
              <a:t>/</a:t>
            </a:r>
            <a:r>
              <a:rPr lang="zh-CN" altLang="en-US" dirty="0">
                <a:sym typeface="Symbol" panose="05050102010706020507" pitchFamily="18" charset="2"/>
              </a:rPr>
              <a:t>分钟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r>
              <a:rPr lang="zh-CN" altLang="en-US" dirty="0">
                <a:sym typeface="Symbol" panose="05050102010706020507" pitchFamily="18" charset="2"/>
              </a:rPr>
              <a:t>，</a:t>
            </a:r>
            <a:r>
              <a:rPr lang="en-US" altLang="zh-CN" dirty="0">
                <a:sym typeface="Symbol" panose="05050102010706020507" pitchFamily="18" charset="2"/>
              </a:rPr>
              <a:t></a:t>
            </a:r>
            <a:r>
              <a:rPr lang="zh-CN" altLang="en-US" dirty="0">
                <a:sym typeface="Symbol" panose="05050102010706020507" pitchFamily="18" charset="2"/>
              </a:rPr>
              <a:t>＝</a:t>
            </a:r>
            <a:r>
              <a:rPr lang="en-US" altLang="zh-CN" dirty="0">
                <a:sym typeface="Symbol" panose="05050102010706020507" pitchFamily="18" charset="2"/>
              </a:rPr>
              <a:t>9/10</a:t>
            </a:r>
            <a:r>
              <a:rPr lang="zh-CN" altLang="en-US" dirty="0">
                <a:sym typeface="Symbol" panose="05050102010706020507" pitchFamily="18" charset="2"/>
              </a:rPr>
              <a:t>＜</a:t>
            </a:r>
            <a:r>
              <a:rPr lang="en-US" altLang="zh-CN" dirty="0">
                <a:sym typeface="Symbol" panose="05050102010706020507" pitchFamily="18" charset="2"/>
              </a:rPr>
              <a:t>1</a:t>
            </a:r>
            <a:r>
              <a:rPr lang="zh-CN" altLang="en-US" dirty="0">
                <a:sym typeface="Symbol" panose="05050102010706020507" pitchFamily="18" charset="2"/>
              </a:rPr>
              <a:t>，该系统按</a:t>
            </a:r>
            <a:r>
              <a:rPr lang="en-US" altLang="zh-CN" dirty="0"/>
              <a:t>M/M/1/</a:t>
            </a:r>
            <a:r>
              <a:rPr lang="en-US" altLang="en-US" dirty="0">
                <a:sym typeface="Symbol" panose="05050102010706020507" pitchFamily="18" charset="2"/>
              </a:rPr>
              <a:t>∞</a:t>
            </a:r>
            <a:r>
              <a:rPr lang="zh-CN" altLang="en-US" dirty="0">
                <a:sym typeface="Symbol" panose="05050102010706020507" pitchFamily="18" charset="2"/>
              </a:rPr>
              <a:t>型处理，平均等待时间</a:t>
            </a:r>
            <a:endParaRPr lang="en-US" altLang="zh-CN" dirty="0">
              <a:sym typeface="Symbol" panose="05050102010706020507" pitchFamily="18" charset="2"/>
            </a:endParaRPr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F59FE7B7-8E2D-4419-867D-B52208951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宋体"/>
                <a:ea typeface="宋体" panose="02010600030101010101" pitchFamily="2" charset="-122"/>
                <a:cs typeface="+mn-cs"/>
              </a:rPr>
              <a:t>信息与软件工程学院　顾小丰</a:t>
            </a:r>
            <a:endParaRPr kumimoji="1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宋体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4" name="Object 6">
            <a:extLst>
              <a:ext uri="{FF2B5EF4-FFF2-40B4-BE49-F238E27FC236}">
                <a16:creationId xmlns:a16="http://schemas.microsoft.com/office/drawing/2014/main" id="{0D44A725-FDA3-4469-A8F3-498181066F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947429"/>
              </p:ext>
            </p:extLst>
          </p:nvPr>
        </p:nvGraphicFramePr>
        <p:xfrm>
          <a:off x="1639888" y="2036763"/>
          <a:ext cx="560705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90" name="Equation" r:id="rId4" imgW="2438280" imgH="761760" progId="Equation.DSMT4">
                  <p:embed/>
                </p:oleObj>
              </mc:Choice>
              <mc:Fallback>
                <p:oleObj name="Equation" r:id="rId4" imgW="2438280" imgH="761760" progId="Equation.DSMT4">
                  <p:embed/>
                  <p:pic>
                    <p:nvPicPr>
                      <p:cNvPr id="14" name="Object 6">
                        <a:extLst>
                          <a:ext uri="{FF2B5EF4-FFF2-40B4-BE49-F238E27FC236}">
                            <a16:creationId xmlns:a16="http://schemas.microsoft.com/office/drawing/2014/main" id="{0D44A725-FDA3-4469-A8F3-498181066F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9888" y="2036763"/>
                        <a:ext cx="5607050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6">
            <a:extLst>
              <a:ext uri="{FF2B5EF4-FFF2-40B4-BE49-F238E27FC236}">
                <a16:creationId xmlns:a16="http://schemas.microsoft.com/office/drawing/2014/main" id="{31E56736-62C2-4C39-A2DE-89E0162CC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0750" y="2492375"/>
            <a:ext cx="1262063" cy="564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anose="02020603050405020304" pitchFamily="18" charset="0"/>
                <a:sym typeface="Symbol" panose="05050102010706020507" pitchFamily="18" charset="2"/>
              </a:rPr>
              <a:t>分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anose="02020603050405020304" pitchFamily="18" charset="0"/>
                <a:sym typeface="Symbol" panose="05050102010706020507" pitchFamily="18" charset="2"/>
              </a:rPr>
              <a:t>钟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kumimoji="1" lang="en-US" altLang="zh-CN" sz="28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447E07C-195C-46E7-AE54-B382676AC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789363"/>
            <a:ext cx="7737475" cy="1501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533400" indent="-5334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+mn-lt"/>
                <a:ea typeface="黑体" pitchFamily="2" charset="-122"/>
                <a:cs typeface="+mn-cs"/>
              </a:defRPr>
            </a:lvl1pPr>
            <a:lvl2pPr marL="990600" indent="-5334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 marL="13716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 marL="22098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 marL="2667000" indent="-3810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124200" indent="-3810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581400" indent="-3810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4038600" indent="-3810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790575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方案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9/5(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个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/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分钟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，＝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4(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个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/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分钟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), 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9/20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＜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，该系统按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M/M/1/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∞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型处理，平均等待时间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11" name="Object 6">
            <a:extLst>
              <a:ext uri="{FF2B5EF4-FFF2-40B4-BE49-F238E27FC236}">
                <a16:creationId xmlns:a16="http://schemas.microsoft.com/office/drawing/2014/main" id="{8D5E105D-4199-45DC-9C90-20605B7AF5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796335"/>
              </p:ext>
            </p:extLst>
          </p:nvPr>
        </p:nvGraphicFramePr>
        <p:xfrm>
          <a:off x="1639888" y="4845050"/>
          <a:ext cx="5811837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91" name="公式" r:id="rId6" imgW="2527300" imgH="762000" progId="Equation.3">
                  <p:embed/>
                </p:oleObj>
              </mc:Choice>
              <mc:Fallback>
                <p:oleObj name="公式" r:id="rId6" imgW="2527300" imgH="762000" progId="Equation.3">
                  <p:embed/>
                  <p:pic>
                    <p:nvPicPr>
                      <p:cNvPr id="11" name="Object 6">
                        <a:extLst>
                          <a:ext uri="{FF2B5EF4-FFF2-40B4-BE49-F238E27FC236}">
                            <a16:creationId xmlns:a16="http://schemas.microsoft.com/office/drawing/2014/main" id="{8D5E105D-4199-45DC-9C90-20605B7AF5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9888" y="4845050"/>
                        <a:ext cx="5811837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6">
            <a:extLst>
              <a:ext uri="{FF2B5EF4-FFF2-40B4-BE49-F238E27FC236}">
                <a16:creationId xmlns:a16="http://schemas.microsoft.com/office/drawing/2014/main" id="{7B751B1C-F6C1-409E-8CC8-3F59720D5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3625" y="5300663"/>
            <a:ext cx="1262063" cy="564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anose="02020603050405020304" pitchFamily="18" charset="0"/>
                <a:sym typeface="Symbol" panose="05050102010706020507" pitchFamily="18" charset="2"/>
              </a:rPr>
              <a:t>分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anose="02020603050405020304" pitchFamily="18" charset="0"/>
                <a:sym typeface="Symbol" panose="05050102010706020507" pitchFamily="18" charset="2"/>
              </a:rPr>
              <a:t>钟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kumimoji="1" lang="en-US" altLang="zh-CN" sz="28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0A440B-7F7C-4022-8026-4EED44A41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1FAF54-BCD1-4F76-9A7F-009B3334C390}" type="datetime1">
              <a:rPr lang="zh-CN" altLang="en-US" smtClean="0"/>
              <a:t>2020/11/19</a:t>
            </a:fld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D5D3D7-21C3-493D-8B22-0C00ADC3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81</a:t>
            </a:r>
            <a:r>
              <a:rPr lang="zh-CN" altLang="en-US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25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5" grpId="0" build="p" autoUpdateAnimBg="0" advAuto="0"/>
      <p:bldP spid="15" grpId="0" autoUpdateAnimBg="0"/>
      <p:bldP spid="10" grpId="0" build="p" autoUpdateAnimBg="0" advAuto="0"/>
      <p:bldP spid="12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>
            <a:extLst>
              <a:ext uri="{FF2B5EF4-FFF2-40B4-BE49-F238E27FC236}">
                <a16:creationId xmlns:a16="http://schemas.microsoft.com/office/drawing/2014/main" id="{207AC5CB-B92E-4896-95E4-1CDD8E29CE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312738"/>
            <a:ext cx="7467600" cy="669925"/>
          </a:xfrm>
        </p:spPr>
        <p:txBody>
          <a:bodyPr/>
          <a:lstStyle/>
          <a:p>
            <a:pPr algn="l" eaLnBrk="1" hangingPunct="1"/>
            <a:r>
              <a:rPr lang="zh-CN" altLang="en-US" sz="4400">
                <a:latin typeface="宋体" panose="02010600030101010101" pitchFamily="2" charset="-122"/>
                <a:ea typeface="黑体" panose="02010609060101010101" pitchFamily="49" charset="-122"/>
              </a:rPr>
              <a:t>解</a:t>
            </a:r>
            <a:r>
              <a:rPr lang="en-US" altLang="zh-CN" sz="4400">
                <a:latin typeface="宋体" panose="02010600030101010101" pitchFamily="2" charset="-122"/>
                <a:ea typeface="黑体" panose="02010609060101010101" pitchFamily="49" charset="-122"/>
              </a:rPr>
              <a:t>(</a:t>
            </a:r>
            <a:r>
              <a:rPr lang="zh-CN" altLang="en-US" sz="4400">
                <a:latin typeface="宋体" panose="02010600030101010101" pitchFamily="2" charset="-122"/>
                <a:ea typeface="黑体" panose="02010609060101010101" pitchFamily="49" charset="-122"/>
              </a:rPr>
              <a:t>续</a:t>
            </a:r>
            <a:r>
              <a:rPr lang="en-US" altLang="zh-CN" sz="4400">
                <a:latin typeface="宋体" panose="02010600030101010101" pitchFamily="2" charset="-122"/>
                <a:ea typeface="黑体" panose="02010609060101010101" pitchFamily="49" charset="-122"/>
              </a:rPr>
              <a:t>)</a:t>
            </a:r>
            <a:endParaRPr lang="en-US" altLang="zh-CN">
              <a:latin typeface="宋体" panose="02010600030101010101" pitchFamily="2" charset="-122"/>
              <a:ea typeface="黑体" panose="02010609060101010101" pitchFamily="49" charset="-122"/>
            </a:endParaRPr>
          </a:p>
        </p:txBody>
      </p:sp>
      <p:sp>
        <p:nvSpPr>
          <p:cNvPr id="335875" name="Rectangle 3">
            <a:extLst>
              <a:ext uri="{FF2B5EF4-FFF2-40B4-BE49-F238E27FC236}">
                <a16:creationId xmlns:a16="http://schemas.microsoft.com/office/drawing/2014/main" id="{F24B8584-35C9-40D2-A57C-1EFA8A087D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42987" y="1125538"/>
            <a:ext cx="7921625" cy="1560512"/>
          </a:xfrm>
        </p:spPr>
        <p:txBody>
          <a:bodyPr/>
          <a:lstStyle/>
          <a:p>
            <a:pPr marL="0" indent="0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0000"/>
                </a:solidFill>
              </a:rPr>
              <a:t>方案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en-US" altLang="zh-CN" dirty="0"/>
              <a:t>  </a:t>
            </a:r>
            <a:r>
              <a:rPr lang="en-US" altLang="zh-CN" dirty="0">
                <a:sym typeface="Symbol" panose="05050102010706020507" pitchFamily="18" charset="2"/>
              </a:rPr>
              <a:t></a:t>
            </a:r>
            <a:r>
              <a:rPr lang="zh-CN" altLang="en-US" dirty="0">
                <a:sym typeface="Symbol" panose="05050102010706020507" pitchFamily="18" charset="2"/>
              </a:rPr>
              <a:t>＝</a:t>
            </a:r>
            <a:r>
              <a:rPr lang="en-US" altLang="zh-CN" dirty="0">
                <a:sym typeface="Symbol" panose="05050102010706020507" pitchFamily="18" charset="2"/>
              </a:rPr>
              <a:t>9/5(</a:t>
            </a:r>
            <a:r>
              <a:rPr lang="zh-CN" altLang="en-US" dirty="0">
                <a:sym typeface="Symbol" panose="05050102010706020507" pitchFamily="18" charset="2"/>
              </a:rPr>
              <a:t>个</a:t>
            </a:r>
            <a:r>
              <a:rPr lang="en-US" altLang="zh-CN" dirty="0">
                <a:sym typeface="Symbol" panose="05050102010706020507" pitchFamily="18" charset="2"/>
              </a:rPr>
              <a:t>/</a:t>
            </a:r>
            <a:r>
              <a:rPr lang="zh-CN" altLang="en-US" dirty="0">
                <a:sym typeface="Symbol" panose="05050102010706020507" pitchFamily="18" charset="2"/>
              </a:rPr>
              <a:t>分钟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r>
              <a:rPr lang="zh-CN" altLang="en-US" dirty="0">
                <a:sym typeface="Symbol" panose="05050102010706020507" pitchFamily="18" charset="2"/>
              </a:rPr>
              <a:t>，＝</a:t>
            </a:r>
            <a:r>
              <a:rPr lang="en-US" altLang="zh-CN" dirty="0">
                <a:sym typeface="Symbol" panose="05050102010706020507" pitchFamily="18" charset="2"/>
              </a:rPr>
              <a:t>2(</a:t>
            </a:r>
            <a:r>
              <a:rPr lang="zh-CN" altLang="en-US" dirty="0">
                <a:sym typeface="Symbol" panose="05050102010706020507" pitchFamily="18" charset="2"/>
              </a:rPr>
              <a:t>个</a:t>
            </a:r>
            <a:r>
              <a:rPr lang="en-US" altLang="zh-CN" dirty="0">
                <a:sym typeface="Symbol" panose="05050102010706020507" pitchFamily="18" charset="2"/>
              </a:rPr>
              <a:t>/</a:t>
            </a:r>
            <a:r>
              <a:rPr lang="zh-CN" altLang="en-US" dirty="0">
                <a:sym typeface="Symbol" panose="05050102010706020507" pitchFamily="18" charset="2"/>
              </a:rPr>
              <a:t>分钟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r>
              <a:rPr lang="zh-CN" altLang="en-US" dirty="0">
                <a:sym typeface="Symbol" panose="05050102010706020507" pitchFamily="18" charset="2"/>
              </a:rPr>
              <a:t>，</a:t>
            </a:r>
            <a:r>
              <a:rPr lang="en-US" altLang="zh-CN" dirty="0">
                <a:sym typeface="Symbol" panose="05050102010706020507" pitchFamily="18" charset="2"/>
              </a:rPr>
              <a:t></a:t>
            </a:r>
            <a:r>
              <a:rPr lang="zh-CN" altLang="en-US" dirty="0">
                <a:sym typeface="Symbol" panose="05050102010706020507" pitchFamily="18" charset="2"/>
              </a:rPr>
              <a:t>＝</a:t>
            </a:r>
            <a:r>
              <a:rPr lang="en-US" altLang="zh-CN" dirty="0">
                <a:sym typeface="Symbol" panose="05050102010706020507" pitchFamily="18" charset="2"/>
              </a:rPr>
              <a:t>9/10</a:t>
            </a:r>
            <a:r>
              <a:rPr lang="zh-CN" altLang="en-US" dirty="0">
                <a:sym typeface="Symbol" panose="05050102010706020507" pitchFamily="18" charset="2"/>
              </a:rPr>
              <a:t>，该系统按</a:t>
            </a:r>
            <a:r>
              <a:rPr lang="en-US" altLang="zh-CN" dirty="0"/>
              <a:t>M/M/c/</a:t>
            </a:r>
            <a:r>
              <a:rPr lang="en-US" altLang="en-US" dirty="0">
                <a:sym typeface="Symbol" panose="05050102010706020507" pitchFamily="18" charset="2"/>
              </a:rPr>
              <a:t>∞</a:t>
            </a:r>
            <a:r>
              <a:rPr lang="zh-CN" altLang="en-US" dirty="0">
                <a:sym typeface="Symbol" panose="05050102010706020507" pitchFamily="18" charset="2"/>
              </a:rPr>
              <a:t>型处理， </a:t>
            </a:r>
            <a:r>
              <a:rPr lang="en-US" altLang="zh-CN" dirty="0">
                <a:sym typeface="Symbol" panose="05050102010706020507" pitchFamily="18" charset="2"/>
              </a:rPr>
              <a:t>c</a:t>
            </a:r>
            <a:r>
              <a:rPr lang="zh-CN" altLang="en-US" dirty="0">
                <a:sym typeface="Symbol" panose="05050102010706020507" pitchFamily="18" charset="2"/>
              </a:rPr>
              <a:t>＝</a:t>
            </a:r>
            <a:r>
              <a:rPr lang="en-US" altLang="zh-CN" dirty="0">
                <a:sym typeface="Symbol" panose="05050102010706020507" pitchFamily="18" charset="2"/>
              </a:rPr>
              <a:t>2</a:t>
            </a:r>
            <a:r>
              <a:rPr lang="zh-CN" altLang="en-US" dirty="0">
                <a:sym typeface="Symbol" panose="05050102010706020507" pitchFamily="18" charset="2"/>
              </a:rPr>
              <a:t>，</a:t>
            </a:r>
            <a:r>
              <a:rPr lang="en-US" altLang="zh-CN" baseline="-25000" dirty="0">
                <a:sym typeface="Symbol" panose="05050102010706020507" pitchFamily="18" charset="2"/>
              </a:rPr>
              <a:t>c</a:t>
            </a:r>
            <a:r>
              <a:rPr lang="zh-CN" altLang="en-US" dirty="0">
                <a:sym typeface="Symbol" panose="05050102010706020507" pitchFamily="18" charset="2"/>
              </a:rPr>
              <a:t>＝</a:t>
            </a:r>
            <a:r>
              <a:rPr lang="en-US" altLang="zh-CN" dirty="0">
                <a:sym typeface="Symbol" panose="05050102010706020507" pitchFamily="18" charset="2"/>
              </a:rPr>
              <a:t>9/20</a:t>
            </a:r>
            <a:r>
              <a:rPr lang="zh-CN" altLang="en-US" dirty="0">
                <a:sym typeface="Symbol" panose="05050102010706020507" pitchFamily="18" charset="2"/>
              </a:rPr>
              <a:t>＜</a:t>
            </a:r>
            <a:r>
              <a:rPr lang="en-US" altLang="zh-CN" dirty="0">
                <a:sym typeface="Symbol" panose="05050102010706020507" pitchFamily="18" charset="2"/>
              </a:rPr>
              <a:t>1</a:t>
            </a:r>
            <a:r>
              <a:rPr lang="zh-CN" altLang="en-US" dirty="0">
                <a:sym typeface="Symbol" panose="05050102010706020507" pitchFamily="18" charset="2"/>
              </a:rPr>
              <a:t>，</a:t>
            </a:r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1AB0694D-BBF9-4D95-AF01-98ED8D1AC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宋体"/>
                <a:ea typeface="宋体" panose="02010600030101010101" pitchFamily="2" charset="-122"/>
                <a:cs typeface="+mn-cs"/>
              </a:rPr>
              <a:t>信息与软件工程学院　顾小丰</a:t>
            </a:r>
            <a:endParaRPr kumimoji="1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宋体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4" name="Object 6">
            <a:extLst>
              <a:ext uri="{FF2B5EF4-FFF2-40B4-BE49-F238E27FC236}">
                <a16:creationId xmlns:a16="http://schemas.microsoft.com/office/drawing/2014/main" id="{C6EB5DDE-0B64-4CC9-9355-8D8409B699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811329"/>
              </p:ext>
            </p:extLst>
          </p:nvPr>
        </p:nvGraphicFramePr>
        <p:xfrm>
          <a:off x="1403350" y="3860800"/>
          <a:ext cx="176212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62" name="公式" r:id="rId4" imgW="761669" imgH="406224" progId="Equation.3">
                  <p:embed/>
                </p:oleObj>
              </mc:Choice>
              <mc:Fallback>
                <p:oleObj name="公式" r:id="rId4" imgW="761669" imgH="406224" progId="Equation.3">
                  <p:embed/>
                  <p:pic>
                    <p:nvPicPr>
                      <p:cNvPr id="14" name="Object 6">
                        <a:extLst>
                          <a:ext uri="{FF2B5EF4-FFF2-40B4-BE49-F238E27FC236}">
                            <a16:creationId xmlns:a16="http://schemas.microsoft.com/office/drawing/2014/main" id="{C6EB5DDE-0B64-4CC9-9355-8D8409B699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860800"/>
                        <a:ext cx="1762125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>
            <a:extLst>
              <a:ext uri="{FF2B5EF4-FFF2-40B4-BE49-F238E27FC236}">
                <a16:creationId xmlns:a16="http://schemas.microsoft.com/office/drawing/2014/main" id="{231BBF95-8009-4B6C-AFAD-A733267676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4835700"/>
              </p:ext>
            </p:extLst>
          </p:nvPr>
        </p:nvGraphicFramePr>
        <p:xfrm>
          <a:off x="1116013" y="5437188"/>
          <a:ext cx="241300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63" name="公式" r:id="rId6" imgW="1256755" imgH="444307" progId="Equation.3">
                  <p:embed/>
                </p:oleObj>
              </mc:Choice>
              <mc:Fallback>
                <p:oleObj name="公式" r:id="rId6" imgW="1256755" imgH="444307" progId="Equation.3">
                  <p:embed/>
                  <p:pic>
                    <p:nvPicPr>
                      <p:cNvPr id="15" name="Object 7">
                        <a:extLst>
                          <a:ext uri="{FF2B5EF4-FFF2-40B4-BE49-F238E27FC236}">
                            <a16:creationId xmlns:a16="http://schemas.microsoft.com/office/drawing/2014/main" id="{231BBF95-8009-4B6C-AFAD-A733267676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437188"/>
                        <a:ext cx="2413000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7">
            <a:extLst>
              <a:ext uri="{FF2B5EF4-FFF2-40B4-BE49-F238E27FC236}">
                <a16:creationId xmlns:a16="http://schemas.microsoft.com/office/drawing/2014/main" id="{E2526F8F-D962-4B35-A190-7499BAD0E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421313"/>
            <a:ext cx="1116013" cy="564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457200" marR="0" lvl="0" indent="-4572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分钟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)</a:t>
            </a:r>
            <a:endParaRPr kumimoji="1" lang="en-US" altLang="zh-CN" sz="28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B2F77C87-5341-435C-8BFB-952FE09D6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773613"/>
            <a:ext cx="2420938" cy="467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平均等待时间</a:t>
            </a:r>
          </a:p>
        </p:txBody>
      </p:sp>
      <p:graphicFrame>
        <p:nvGraphicFramePr>
          <p:cNvPr id="18" name="Object 8">
            <a:extLst>
              <a:ext uri="{FF2B5EF4-FFF2-40B4-BE49-F238E27FC236}">
                <a16:creationId xmlns:a16="http://schemas.microsoft.com/office/drawing/2014/main" id="{CC679633-1133-4CCA-98FD-BC0719AD79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0958957"/>
              </p:ext>
            </p:extLst>
          </p:nvPr>
        </p:nvGraphicFramePr>
        <p:xfrm>
          <a:off x="1403350" y="2205038"/>
          <a:ext cx="7064375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64" name="公式" r:id="rId8" imgW="3543300" imgH="825500" progId="Equation.3">
                  <p:embed/>
                </p:oleObj>
              </mc:Choice>
              <mc:Fallback>
                <p:oleObj name="公式" r:id="rId8" imgW="3543300" imgH="825500" progId="Equation.3">
                  <p:embed/>
                  <p:pic>
                    <p:nvPicPr>
                      <p:cNvPr id="18" name="Object 8">
                        <a:extLst>
                          <a:ext uri="{FF2B5EF4-FFF2-40B4-BE49-F238E27FC236}">
                            <a16:creationId xmlns:a16="http://schemas.microsoft.com/office/drawing/2014/main" id="{CC679633-1133-4CCA-98FD-BC0719AD79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205038"/>
                        <a:ext cx="7064375" cy="164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9">
            <a:extLst>
              <a:ext uri="{FF2B5EF4-FFF2-40B4-BE49-F238E27FC236}">
                <a16:creationId xmlns:a16="http://schemas.microsoft.com/office/drawing/2014/main" id="{8DA0996D-E77C-42BE-8BE7-1C83D2E640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307603"/>
              </p:ext>
            </p:extLst>
          </p:nvPr>
        </p:nvGraphicFramePr>
        <p:xfrm>
          <a:off x="3440113" y="5132388"/>
          <a:ext cx="4459287" cy="146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65" name="公式" r:id="rId10" imgW="2324100" imgH="762000" progId="Equation.3">
                  <p:embed/>
                </p:oleObj>
              </mc:Choice>
              <mc:Fallback>
                <p:oleObj name="公式" r:id="rId10" imgW="2324100" imgH="762000" progId="Equation.3">
                  <p:embed/>
                  <p:pic>
                    <p:nvPicPr>
                      <p:cNvPr id="19" name="Object 9">
                        <a:extLst>
                          <a:ext uri="{FF2B5EF4-FFF2-40B4-BE49-F238E27FC236}">
                            <a16:creationId xmlns:a16="http://schemas.microsoft.com/office/drawing/2014/main" id="{8DA0996D-E77C-42BE-8BE7-1C83D2E640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0113" y="5132388"/>
                        <a:ext cx="4459287" cy="1465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0">
            <a:extLst>
              <a:ext uri="{FF2B5EF4-FFF2-40B4-BE49-F238E27FC236}">
                <a16:creationId xmlns:a16="http://schemas.microsoft.com/office/drawing/2014/main" id="{2A129A12-3B0B-4138-A634-2601203F38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020197"/>
              </p:ext>
            </p:extLst>
          </p:nvPr>
        </p:nvGraphicFramePr>
        <p:xfrm>
          <a:off x="3176588" y="3860800"/>
          <a:ext cx="31242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66" name="公式" r:id="rId12" imgW="1562100" imgH="469900" progId="Equation.3">
                  <p:embed/>
                </p:oleObj>
              </mc:Choice>
              <mc:Fallback>
                <p:oleObj name="公式" r:id="rId12" imgW="1562100" imgH="469900" progId="Equation.3">
                  <p:embed/>
                  <p:pic>
                    <p:nvPicPr>
                      <p:cNvPr id="20" name="Object 10">
                        <a:extLst>
                          <a:ext uri="{FF2B5EF4-FFF2-40B4-BE49-F238E27FC236}">
                            <a16:creationId xmlns:a16="http://schemas.microsoft.com/office/drawing/2014/main" id="{2A129A12-3B0B-4138-A634-2601203F38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6588" y="3860800"/>
                        <a:ext cx="31242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6D6CFE-D9D4-4D5D-88FA-273E160F0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1C17D5-BBDD-4D18-BB94-EC45F5015374}" type="datetime1">
              <a:rPr lang="zh-CN" altLang="en-US" smtClean="0"/>
              <a:t>2020/11/19</a:t>
            </a:fld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1DE1A7-6D96-43A3-8212-A88BDEE2B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81</a:t>
            </a:r>
            <a:r>
              <a:rPr lang="zh-CN" altLang="en-US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26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5" grpId="0" build="p" autoUpdateAnimBg="0" advAuto="0"/>
      <p:bldP spid="16" grpId="0" autoUpdateAnimBg="0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43000" y="1215702"/>
            <a:ext cx="7559675" cy="2412968"/>
          </a:xfrm>
        </p:spPr>
        <p:txBody>
          <a:bodyPr/>
          <a:lstStyle/>
          <a:p>
            <a:pPr marL="0" indent="540000" eaLnBrk="1" hangingPunct="1">
              <a:lnSpc>
                <a:spcPct val="100000"/>
              </a:lnSpc>
              <a:spcBef>
                <a:spcPct val="20000"/>
              </a:spcBef>
              <a:buClrTx/>
              <a:buSzPct val="90000"/>
              <a:buFontTx/>
              <a:buNone/>
            </a:pPr>
            <a:r>
              <a:rPr lang="zh-CN" altLang="en-US" dirty="0">
                <a:sym typeface="Symbol" panose="05050102010706020507" pitchFamily="18" charset="2"/>
              </a:rPr>
              <a:t>设随机变量</a:t>
            </a:r>
            <a:r>
              <a:rPr lang="en-US" altLang="zh-CN" dirty="0">
                <a:sym typeface="Symbol" panose="05050102010706020507" pitchFamily="18" charset="2"/>
              </a:rPr>
              <a:t>X </a:t>
            </a:r>
            <a:r>
              <a:rPr lang="zh-CN" altLang="en-US" dirty="0">
                <a:sym typeface="Symbol" panose="05050102010706020507" pitchFamily="18" charset="2"/>
              </a:rPr>
              <a:t>的概率密度函数为</a:t>
            </a:r>
            <a:r>
              <a:rPr lang="en-US" altLang="zh-CN" dirty="0" err="1">
                <a:sym typeface="Symbol" panose="05050102010706020507" pitchFamily="18" charset="2"/>
              </a:rPr>
              <a:t>f</a:t>
            </a:r>
            <a:r>
              <a:rPr lang="en-US" altLang="zh-CN" baseline="-25000" dirty="0" err="1"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(x) = Ae</a:t>
            </a:r>
            <a:r>
              <a:rPr lang="en-US" altLang="zh-CN" baseline="30000" dirty="0">
                <a:sym typeface="Symbol" panose="05050102010706020507" pitchFamily="18" charset="2"/>
              </a:rPr>
              <a:t>-|x|</a:t>
            </a:r>
            <a:r>
              <a:rPr lang="zh-CN" altLang="en-US" dirty="0">
                <a:sym typeface="Symbol" panose="05050102010706020507" pitchFamily="18" charset="2"/>
              </a:rPr>
              <a:t>，试求：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CC00CC"/>
              </a:buClr>
              <a:buSzPct val="90000"/>
              <a:buFont typeface="+mj-lt"/>
              <a:buAutoNum type="arabicPeriod"/>
            </a:pPr>
            <a:r>
              <a:rPr lang="zh-CN" altLang="en-US" dirty="0">
                <a:sym typeface="Symbol" panose="05050102010706020507" pitchFamily="18" charset="2"/>
              </a:rPr>
              <a:t>系数</a:t>
            </a:r>
            <a:r>
              <a:rPr lang="en-US" altLang="zh-CN" dirty="0">
                <a:sym typeface="Symbol" panose="05050102010706020507" pitchFamily="18" charset="2"/>
              </a:rPr>
              <a:t>A</a:t>
            </a:r>
            <a:r>
              <a:rPr lang="zh-CN" altLang="en-US" dirty="0">
                <a:sym typeface="Symbol" panose="05050102010706020507" pitchFamily="18" charset="2"/>
              </a:rPr>
              <a:t>；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CC00CC"/>
              </a:buClr>
              <a:buSzPct val="90000"/>
              <a:buFont typeface="+mj-lt"/>
              <a:buAutoNum type="arabicPeriod"/>
            </a:pPr>
            <a:r>
              <a:rPr lang="en-US" altLang="zh-CN" dirty="0">
                <a:sym typeface="Symbol" panose="05050102010706020507" pitchFamily="18" charset="2"/>
              </a:rPr>
              <a:t>X</a:t>
            </a:r>
            <a:r>
              <a:rPr lang="zh-CN" altLang="en-US" dirty="0">
                <a:sym typeface="Symbol" panose="05050102010706020507" pitchFamily="18" charset="2"/>
              </a:rPr>
              <a:t>落在区间</a:t>
            </a:r>
            <a:r>
              <a:rPr lang="en-US" altLang="zh-CN" dirty="0">
                <a:sym typeface="Symbol" panose="05050102010706020507" pitchFamily="18" charset="2"/>
              </a:rPr>
              <a:t>(0, 1)</a:t>
            </a:r>
            <a:r>
              <a:rPr lang="zh-CN" altLang="en-US" dirty="0">
                <a:sym typeface="Symbol" panose="05050102010706020507" pitchFamily="18" charset="2"/>
              </a:rPr>
              <a:t>内的概率；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CC00CC"/>
              </a:buClr>
              <a:buSzPct val="90000"/>
              <a:buFont typeface="+mj-lt"/>
              <a:buAutoNum type="arabicPeriod"/>
            </a:pPr>
            <a:r>
              <a:rPr lang="en-US" altLang="zh-CN" dirty="0">
                <a:sym typeface="Symbol" panose="05050102010706020507" pitchFamily="18" charset="2"/>
              </a:rPr>
              <a:t>X</a:t>
            </a:r>
            <a:r>
              <a:rPr lang="zh-CN" altLang="en-US" dirty="0">
                <a:sym typeface="Symbol" panose="05050102010706020507" pitchFamily="18" charset="2"/>
              </a:rPr>
              <a:t>的概率分布函数。</a:t>
            </a:r>
            <a:endParaRPr lang="zh-CN" altLang="zh-CN" dirty="0">
              <a:sym typeface="Symbol" panose="05050102010706020507" pitchFamily="18" charset="2"/>
            </a:endParaRP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327025"/>
            <a:ext cx="7467600" cy="677863"/>
          </a:xfrm>
          <a:noFill/>
        </p:spPr>
        <p:txBody>
          <a:bodyPr/>
          <a:lstStyle/>
          <a:p>
            <a:pPr algn="just" eaLnBrk="1" hangingPunct="1"/>
            <a:r>
              <a:rPr lang="zh-CN" altLang="en-US" sz="4400"/>
              <a:t>例</a:t>
            </a:r>
            <a:r>
              <a:rPr lang="en-US" altLang="zh-CN" sz="4400"/>
              <a:t>1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BBD2F5-F879-4B7B-BC63-7BF9BF45F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BF2A55-BFBF-43FE-8D9C-0918D802A26A}" type="datetime1">
              <a:rPr lang="zh-CN" altLang="en-US" smtClean="0"/>
              <a:t>2020/11/19</a:t>
            </a:fld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DA97AA-2A4D-49C0-AF7B-4044D1510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81</a:t>
            </a:r>
            <a:r>
              <a:rPr lang="zh-CN" altLang="en-US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27</a:t>
            </a:fld>
            <a:endParaRPr lang="zh-CN" alt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4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4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4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4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4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4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4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4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66" grpId="0" build="p" autoUpdateAnimBg="0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12738"/>
            <a:ext cx="7467600" cy="669925"/>
          </a:xfrm>
        </p:spPr>
        <p:txBody>
          <a:bodyPr/>
          <a:lstStyle/>
          <a:p>
            <a:pPr algn="l" eaLnBrk="1" hangingPunct="1"/>
            <a:r>
              <a:rPr lang="zh-CN" altLang="en-US" sz="4400">
                <a:latin typeface="宋体" panose="02010600030101010101" pitchFamily="2" charset="-122"/>
              </a:rPr>
              <a:t>解</a:t>
            </a:r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4269" y="1244464"/>
            <a:ext cx="7696200" cy="384336"/>
          </a:xfrm>
        </p:spPr>
        <p:txBody>
          <a:bodyPr/>
          <a:lstStyle/>
          <a:p>
            <a:pPr eaLnBrk="1" hangingPunct="1">
              <a:buClr>
                <a:srgbClr val="CC00CC"/>
              </a:buClr>
              <a:buFont typeface="+mj-lt"/>
              <a:buAutoNum type="arabicPeriod"/>
            </a:pPr>
            <a:r>
              <a:rPr lang="zh-CN" altLang="en-US" sz="2400" dirty="0">
                <a:latin typeface="宋体" panose="02010600030101010101" pitchFamily="2" charset="-122"/>
              </a:rPr>
              <a:t>由             知道，</a:t>
            </a:r>
            <a:r>
              <a:rPr lang="en-US" altLang="zh-CN" sz="2400" dirty="0">
                <a:latin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</a:rPr>
              <a:t>＝</a:t>
            </a:r>
            <a:r>
              <a:rPr lang="en-US" altLang="zh-CN" sz="2400" dirty="0">
                <a:latin typeface="宋体" panose="02010600030101010101" pitchFamily="2" charset="-122"/>
              </a:rPr>
              <a:t>1/I</a:t>
            </a:r>
            <a:r>
              <a:rPr lang="zh-CN" altLang="en-US" sz="2400" dirty="0">
                <a:latin typeface="宋体" panose="02010600030101010101" pitchFamily="2" charset="-122"/>
              </a:rPr>
              <a:t>，其中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C34BFEC9-AF66-4896-AEB9-7806E1CE6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4269" y="2564904"/>
            <a:ext cx="7696200" cy="827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533400" indent="-5334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990600" indent="-5334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3716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2098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667000" indent="-3810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124200" indent="-3810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581400" indent="-3810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4038600" indent="-3810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None/>
            </a:pPr>
            <a:r>
              <a:rPr lang="zh-CN" altLang="en-US" sz="2400" kern="0" dirty="0">
                <a:latin typeface="宋体" panose="02010600030101010101" pitchFamily="2" charset="-122"/>
              </a:rPr>
              <a:t>    因此，</a:t>
            </a:r>
            <a:r>
              <a:rPr lang="en-US" altLang="zh-CN" sz="2400" kern="0" dirty="0">
                <a:latin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</a:rPr>
              <a:t>＝</a:t>
            </a:r>
            <a:r>
              <a:rPr lang="en-US" altLang="zh-CN" sz="2400" dirty="0">
                <a:latin typeface="宋体" panose="02010600030101010101" pitchFamily="2" charset="-122"/>
              </a:rPr>
              <a:t>1/2</a:t>
            </a:r>
            <a:r>
              <a:rPr lang="zh-CN" altLang="en-US" sz="2400" dirty="0">
                <a:latin typeface="宋体" panose="02010600030101010101" pitchFamily="2" charset="-122"/>
              </a:rPr>
              <a:t>。</a:t>
            </a:r>
            <a:endParaRPr lang="en-US" altLang="zh-CN" sz="2400" kern="0" dirty="0">
              <a:latin typeface="宋体" panose="02010600030101010101" pitchFamily="2" charset="-122"/>
            </a:endParaRPr>
          </a:p>
          <a:p>
            <a:pPr eaLnBrk="1" hangingPunct="1">
              <a:buClr>
                <a:srgbClr val="CC00CC"/>
              </a:buClr>
              <a:buFont typeface="+mj-lt"/>
              <a:buAutoNum type="arabicPeriod" startAt="2"/>
            </a:pPr>
            <a:r>
              <a:rPr lang="zh-CN" altLang="en-US" sz="2400" kern="0" dirty="0">
                <a:latin typeface="宋体" panose="02010600030101010101" pitchFamily="2" charset="-122"/>
              </a:rPr>
              <a:t>由分布函数的性质知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ABD909A8-64FD-432A-ACEB-6374854B59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9436588"/>
              </p:ext>
            </p:extLst>
          </p:nvPr>
        </p:nvGraphicFramePr>
        <p:xfrm>
          <a:off x="1971789" y="1124744"/>
          <a:ext cx="1955520" cy="660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75" name="Equation" r:id="rId4" imgW="977760" imgH="330120" progId="Equation.DSMT4">
                  <p:embed/>
                </p:oleObj>
              </mc:Choice>
              <mc:Fallback>
                <p:oleObj name="Equation" r:id="rId4" imgW="97776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71789" y="1124744"/>
                        <a:ext cx="1955520" cy="660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21348BCD-9B11-42D2-8A24-C74FEFA90C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5656624"/>
              </p:ext>
            </p:extLst>
          </p:nvPr>
        </p:nvGraphicFramePr>
        <p:xfrm>
          <a:off x="3019648" y="1824038"/>
          <a:ext cx="3784600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76" name="Equation" r:id="rId6" imgW="1892160" imgH="330120" progId="Equation.DSMT4">
                  <p:embed/>
                </p:oleObj>
              </mc:Choice>
              <mc:Fallback>
                <p:oleObj name="Equation" r:id="rId6" imgW="1892160" imgH="33012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ABD909A8-64FD-432A-ACEB-6374854B59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19648" y="1824038"/>
                        <a:ext cx="3784600" cy="658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847F5E6B-8056-4B2E-8750-F61D15CF69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038936"/>
              </p:ext>
            </p:extLst>
          </p:nvPr>
        </p:nvGraphicFramePr>
        <p:xfrm>
          <a:off x="1763713" y="3432175"/>
          <a:ext cx="46482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77" name="Equation" r:id="rId8" imgW="2323800" imgH="406080" progId="Equation.DSMT4">
                  <p:embed/>
                </p:oleObj>
              </mc:Choice>
              <mc:Fallback>
                <p:oleObj name="Equation" r:id="rId8" imgW="2323800" imgH="40608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21348BCD-9B11-42D2-8A24-C74FEFA90C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63713" y="3432175"/>
                        <a:ext cx="4648200" cy="811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3">
            <a:extLst>
              <a:ext uri="{FF2B5EF4-FFF2-40B4-BE49-F238E27FC236}">
                <a16:creationId xmlns:a16="http://schemas.microsoft.com/office/drawing/2014/main" id="{CB85D450-E0C8-4DC2-B9AA-C6A7DD198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4269" y="4353093"/>
            <a:ext cx="7696200" cy="38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533400" indent="-5334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990600" indent="-5334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3716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2098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667000" indent="-3810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124200" indent="-3810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581400" indent="-3810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4038600" indent="-3810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rgbClr val="CC00CC"/>
              </a:buClr>
              <a:buFont typeface="+mj-lt"/>
              <a:buAutoNum type="arabicPeriod" startAt="3"/>
            </a:pPr>
            <a:r>
              <a:rPr lang="zh-CN" altLang="en-US" sz="2400" kern="0" dirty="0">
                <a:latin typeface="宋体" panose="02010600030101010101" pitchFamily="2" charset="-122"/>
              </a:rPr>
              <a:t>由概率分布函数和概率密度函数之间的关系知道</a:t>
            </a:r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8D79EBB8-739D-4DEB-BE6C-8041BD4789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8631653"/>
              </p:ext>
            </p:extLst>
          </p:nvPr>
        </p:nvGraphicFramePr>
        <p:xfrm>
          <a:off x="2287488" y="4797152"/>
          <a:ext cx="4876800" cy="167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78" name="Equation" r:id="rId10" imgW="2438280" imgH="838080" progId="Equation.DSMT4">
                  <p:embed/>
                </p:oleObj>
              </mc:Choice>
              <mc:Fallback>
                <p:oleObj name="Equation" r:id="rId10" imgW="2438280" imgH="83808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21348BCD-9B11-42D2-8A24-C74FEFA90C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287488" y="4797152"/>
                        <a:ext cx="4876800" cy="167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36C270-7022-45DB-A07A-8EA4FD5B5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08AD3C-E35F-47A3-BF87-CAAD26D68387}" type="datetime1">
              <a:rPr lang="zh-CN" altLang="en-US" smtClean="0"/>
              <a:t>2020/11/19</a:t>
            </a:fld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8D4F5A-9DBB-474A-81BD-ED69C8ECD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81</a:t>
            </a:r>
            <a:r>
              <a:rPr lang="zh-CN" altLang="en-US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28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build="p"/>
      <p:bldP spid="13" grpId="0" build="p"/>
      <p:bldP spid="1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16013" y="1112838"/>
            <a:ext cx="7559675" cy="4222750"/>
          </a:xfrm>
        </p:spPr>
        <p:txBody>
          <a:bodyPr/>
          <a:lstStyle/>
          <a:p>
            <a:pPr marL="0" indent="720000" algn="just" eaLnBrk="1" hangingPunct="1">
              <a:lnSpc>
                <a:spcPct val="140000"/>
              </a:lnSpc>
              <a:buNone/>
              <a:defRPr/>
            </a:pPr>
            <a:r>
              <a:rPr lang="zh-CN" altLang="en-US" dirty="0">
                <a:solidFill>
                  <a:srgbClr val="000000"/>
                </a:solidFill>
              </a:rPr>
              <a:t>设</a:t>
            </a:r>
            <a:r>
              <a:rPr lang="en-US" altLang="zh-CN" dirty="0">
                <a:solidFill>
                  <a:srgbClr val="000000"/>
                </a:solidFill>
              </a:rPr>
              <a:t>N(t)</a:t>
            </a:r>
            <a:r>
              <a:rPr lang="zh-CN" altLang="en-US" dirty="0">
                <a:solidFill>
                  <a:srgbClr val="000000"/>
                </a:solidFill>
              </a:rPr>
              <a:t>是一个参数为</a:t>
            </a:r>
            <a:r>
              <a:rPr lang="en-US" altLang="zh-CN" dirty="0"/>
              <a:t>λ</a:t>
            </a:r>
            <a:r>
              <a:rPr lang="zh-CN" altLang="en-US" dirty="0"/>
              <a:t>的泊松过程。设该泊松过程中，每一事件发生时就抛硬币，设正面出现的概率为</a:t>
            </a:r>
            <a:r>
              <a:rPr lang="en-US" altLang="zh-CN" dirty="0"/>
              <a:t>p</a:t>
            </a:r>
            <a:r>
              <a:rPr lang="zh-CN" altLang="en-US" dirty="0"/>
              <a:t>。 设</a:t>
            </a:r>
            <a:r>
              <a:rPr lang="en-US" altLang="zh-CN" dirty="0"/>
              <a:t>N</a:t>
            </a:r>
            <a:r>
              <a:rPr lang="en-US" altLang="zh-CN" baseline="-25000" dirty="0"/>
              <a:t>1</a:t>
            </a:r>
            <a:r>
              <a:rPr lang="en-US" altLang="zh-CN" dirty="0"/>
              <a:t>(t)</a:t>
            </a:r>
            <a:r>
              <a:rPr lang="zh-CN" altLang="en-US" dirty="0"/>
              <a:t>和</a:t>
            </a:r>
            <a:r>
              <a:rPr lang="en-US" altLang="zh-CN" dirty="0"/>
              <a:t>N</a:t>
            </a:r>
            <a:r>
              <a:rPr lang="en-US" altLang="zh-CN" baseline="-25000" dirty="0"/>
              <a:t>2</a:t>
            </a:r>
            <a:r>
              <a:rPr lang="en-US" altLang="zh-CN" dirty="0"/>
              <a:t>(t) </a:t>
            </a:r>
            <a:r>
              <a:rPr lang="zh-CN" altLang="en-US" dirty="0"/>
              <a:t>分别为时间</a:t>
            </a:r>
            <a:r>
              <a:rPr lang="en-US" altLang="zh-CN" dirty="0"/>
              <a:t>[0,t)</a:t>
            </a:r>
            <a:r>
              <a:rPr lang="zh-CN" altLang="en-US" dirty="0"/>
              <a:t>内正面和反面出现的次数。</a:t>
            </a:r>
          </a:p>
          <a:p>
            <a:pPr eaLnBrk="1" hangingPunct="1">
              <a:lnSpc>
                <a:spcPct val="140000"/>
              </a:lnSpc>
              <a:buClr>
                <a:srgbClr val="CC00CC"/>
              </a:buClr>
              <a:buFont typeface="+mj-ea"/>
              <a:buAutoNum type="circleNumDbPlain"/>
              <a:defRPr/>
            </a:pPr>
            <a:r>
              <a:rPr lang="zh-CN" altLang="en-US" dirty="0"/>
              <a:t>试求</a:t>
            </a:r>
            <a:r>
              <a:rPr lang="en-US" altLang="zh-CN" dirty="0"/>
              <a:t>P{N</a:t>
            </a:r>
            <a:r>
              <a:rPr lang="en-US" altLang="zh-CN" baseline="-25000" dirty="0"/>
              <a:t>1</a:t>
            </a:r>
            <a:r>
              <a:rPr lang="en-US" altLang="zh-CN" dirty="0"/>
              <a:t>(t)=j, N</a:t>
            </a:r>
            <a:r>
              <a:rPr lang="en-US" altLang="zh-CN" baseline="-25000" dirty="0"/>
              <a:t>2</a:t>
            </a:r>
            <a:r>
              <a:rPr lang="en-US" altLang="zh-CN" dirty="0"/>
              <a:t>(t)= k | N(t)=k + j}</a:t>
            </a:r>
            <a:r>
              <a:rPr lang="zh-CN" altLang="en-US" dirty="0"/>
              <a:t>；</a:t>
            </a:r>
            <a:endParaRPr lang="en-US" altLang="zh-CN" dirty="0"/>
          </a:p>
          <a:p>
            <a:pPr eaLnBrk="1" hangingPunct="1">
              <a:lnSpc>
                <a:spcPct val="140000"/>
              </a:lnSpc>
              <a:buClr>
                <a:srgbClr val="CC00CC"/>
              </a:buClr>
              <a:buFont typeface="+mj-ea"/>
              <a:buAutoNum type="circleNumDbPlain"/>
              <a:defRPr/>
            </a:pPr>
            <a:r>
              <a:rPr lang="zh-CN" altLang="en-US" dirty="0"/>
              <a:t>证明</a:t>
            </a:r>
            <a:r>
              <a:rPr lang="en-US" altLang="zh-CN" dirty="0"/>
              <a:t>N</a:t>
            </a:r>
            <a:r>
              <a:rPr lang="en-US" altLang="zh-CN" baseline="-25000" dirty="0"/>
              <a:t>1</a:t>
            </a:r>
            <a:r>
              <a:rPr lang="en-US" altLang="zh-CN" dirty="0"/>
              <a:t>(t)</a:t>
            </a:r>
            <a:r>
              <a:rPr lang="zh-CN" altLang="en-US" dirty="0"/>
              <a:t>和</a:t>
            </a:r>
            <a:r>
              <a:rPr lang="en-US" altLang="zh-CN" dirty="0"/>
              <a:t>N</a:t>
            </a:r>
            <a:r>
              <a:rPr lang="en-US" altLang="zh-CN" baseline="-25000" dirty="0"/>
              <a:t>2</a:t>
            </a:r>
            <a:r>
              <a:rPr lang="en-US" altLang="zh-CN" dirty="0"/>
              <a:t>(t)</a:t>
            </a:r>
            <a:r>
              <a:rPr lang="zh-CN" altLang="en-US" dirty="0"/>
              <a:t>分别为相互独立的参数为</a:t>
            </a:r>
            <a:r>
              <a:rPr lang="en-US" altLang="zh-CN" dirty="0" err="1"/>
              <a:t>pλ</a:t>
            </a:r>
            <a:r>
              <a:rPr lang="zh-CN" altLang="en-US" dirty="0"/>
              <a:t>和</a:t>
            </a:r>
            <a:r>
              <a:rPr lang="en-US" altLang="zh-CN" dirty="0"/>
              <a:t>(1−p)λ</a:t>
            </a:r>
            <a:r>
              <a:rPr lang="zh-CN" altLang="en-US" dirty="0"/>
              <a:t>的泊松过程。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327025"/>
            <a:ext cx="7467600" cy="677863"/>
          </a:xfrm>
          <a:noFill/>
        </p:spPr>
        <p:txBody>
          <a:bodyPr/>
          <a:lstStyle/>
          <a:p>
            <a:pPr algn="just" eaLnBrk="1" hangingPunct="1"/>
            <a:r>
              <a:rPr lang="zh-CN" altLang="en-US" sz="4400"/>
              <a:t>例</a:t>
            </a:r>
            <a:r>
              <a:rPr lang="en-US" altLang="zh-CN" sz="4400"/>
              <a:t>2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8161FD-EA89-4DA2-85CB-CCC22A7E2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74BE95-36A0-436A-87BC-7D5FD4B10BF5}" type="datetime1">
              <a:rPr lang="zh-CN" altLang="en-US" smtClean="0"/>
              <a:t>2020/11/19</a:t>
            </a:fld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F8CB86-86BB-4D86-A2E1-02C085C9F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81</a:t>
            </a:r>
            <a:r>
              <a:rPr lang="zh-CN" altLang="en-US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29</a:t>
            </a:fld>
            <a:endParaRPr lang="zh-CN" alt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6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6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6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6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6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6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4" grpId="0" build="p" autoUpdateAnimBg="0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>
            <a:extLst>
              <a:ext uri="{FF2B5EF4-FFF2-40B4-BE49-F238E27FC236}">
                <a16:creationId xmlns:a16="http://schemas.microsoft.com/office/drawing/2014/main" id="{ED1DA767-59C6-4711-BC7A-6905B776FA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312738"/>
            <a:ext cx="7467600" cy="669925"/>
          </a:xfrm>
        </p:spPr>
        <p:txBody>
          <a:bodyPr/>
          <a:lstStyle/>
          <a:p>
            <a:pPr algn="l" eaLnBrk="1" hangingPunct="1"/>
            <a:r>
              <a:rPr lang="zh-CN" altLang="en-US" sz="4400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8376D6E7-1DA5-46C8-86AE-BB971D9809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3000" y="1078208"/>
            <a:ext cx="7737475" cy="1054648"/>
          </a:xfrm>
        </p:spPr>
        <p:txBody>
          <a:bodyPr/>
          <a:lstStyle/>
          <a:p>
            <a:pPr marL="0" indent="576000" eaLnBrk="1" hangingPunct="1">
              <a:lnSpc>
                <a:spcPct val="130000"/>
              </a:lnSpc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由题设知</a:t>
            </a:r>
            <a:r>
              <a:rPr lang="zh-CN" altLang="en-US" kern="1200" dirty="0">
                <a:solidFill>
                  <a:srgbClr val="000000"/>
                </a:solidFill>
                <a:latin typeface="黑体" panose="02010609060101010101" pitchFamily="49" charset="-122"/>
                <a:cs typeface="+mn-cs"/>
                <a:sym typeface="Symbol" panose="05050102010706020507" pitchFamily="18" charset="2"/>
              </a:rPr>
              <a:t>，该系统按</a:t>
            </a:r>
            <a:r>
              <a:rPr lang="en-US" altLang="zh-CN" kern="1200" dirty="0">
                <a:solidFill>
                  <a:srgbClr val="000000"/>
                </a:solidFill>
                <a:latin typeface="黑体" panose="02010609060101010101" pitchFamily="49" charset="-122"/>
                <a:cs typeface="+mn-cs"/>
              </a:rPr>
              <a:t>M/M/1/</a:t>
            </a:r>
            <a:r>
              <a:rPr lang="en-US" altLang="zh-CN" kern="1200" dirty="0">
                <a:solidFill>
                  <a:srgbClr val="000000"/>
                </a:solidFill>
                <a:latin typeface="黑体" panose="02010609060101010101" pitchFamily="49" charset="-122"/>
                <a:cs typeface="+mn-cs"/>
                <a:sym typeface="Symbol" panose="05050102010706020507" pitchFamily="18" charset="2"/>
              </a:rPr>
              <a:t></a:t>
            </a:r>
            <a:r>
              <a:rPr lang="zh-CN" altLang="en-US" kern="1200" dirty="0">
                <a:solidFill>
                  <a:srgbClr val="000000"/>
                </a:solidFill>
                <a:latin typeface="黑体" panose="02010609060101010101" pitchFamily="49" charset="-122"/>
                <a:cs typeface="+mn-cs"/>
                <a:sym typeface="Symbol" panose="05050102010706020507" pitchFamily="18" charset="2"/>
              </a:rPr>
              <a:t>型处理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＝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3(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小时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，＝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4(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小时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)</a:t>
            </a:r>
            <a:r>
              <a:rPr lang="zh-CN" altLang="en-US" dirty="0">
                <a:latin typeface="黑体" panose="02010609060101010101" pitchFamily="49" charset="-122"/>
                <a:sym typeface="Symbol" panose="05050102010706020507" pitchFamily="18" charset="2"/>
              </a:rPr>
              <a:t>，＝  ＜</a:t>
            </a:r>
            <a:r>
              <a:rPr lang="en-US" altLang="zh-CN" dirty="0">
                <a:latin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zh-CN" altLang="en-US" dirty="0">
                <a:latin typeface="黑体" panose="02010609060101010101" pitchFamily="49" charset="-122"/>
                <a:sym typeface="Symbol" panose="05050102010706020507" pitchFamily="18" charset="2"/>
              </a:rPr>
              <a:t>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5" name="页脚占位符 4">
            <a:extLst>
              <a:ext uri="{FF2B5EF4-FFF2-40B4-BE49-F238E27FC236}">
                <a16:creationId xmlns:a16="http://schemas.microsoft.com/office/drawing/2014/main" id="{7B42BE0D-8A39-4A85-86D6-2D9EF89C2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宋体"/>
                <a:ea typeface="宋体" panose="02010600030101010101" pitchFamily="2" charset="-122"/>
                <a:cs typeface="+mn-cs"/>
              </a:rPr>
              <a:t>信息与软件工程学院　顾小丰</a:t>
            </a:r>
            <a:endParaRPr kumimoji="1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宋体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0581" name="Rectangle 5">
            <a:extLst>
              <a:ext uri="{FF2B5EF4-FFF2-40B4-BE49-F238E27FC236}">
                <a16:creationId xmlns:a16="http://schemas.microsoft.com/office/drawing/2014/main" id="{E8508893-814E-4599-B81A-02B5A08FF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327275"/>
            <a:ext cx="77724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914400" indent="-45720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SzTx/>
              <a:buFontTx/>
              <a:buAutoNum type="alphaLcParenR"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P{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医生空闲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}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＝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P{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系统空闲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}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＝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p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0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＝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－＝　</a:t>
            </a:r>
          </a:p>
          <a:p>
            <a:pPr marL="914400" marR="0" lvl="1" indent="-45720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＝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0.25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。</a:t>
            </a:r>
          </a:p>
        </p:txBody>
      </p:sp>
      <p:graphicFrame>
        <p:nvGraphicFramePr>
          <p:cNvPr id="8200" name="Object 6">
            <a:extLst>
              <a:ext uri="{FF2B5EF4-FFF2-40B4-BE49-F238E27FC236}">
                <a16:creationId xmlns:a16="http://schemas.microsoft.com/office/drawing/2014/main" id="{5F4CBCED-6DB0-47BB-841D-B8CAC153FA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6439650"/>
              </p:ext>
            </p:extLst>
          </p:nvPr>
        </p:nvGraphicFramePr>
        <p:xfrm>
          <a:off x="6574631" y="1544018"/>
          <a:ext cx="301625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40" name="Equation" r:id="rId4" imgW="152268" imgH="406048" progId="Equation.3">
                  <p:embed/>
                </p:oleObj>
              </mc:Choice>
              <mc:Fallback>
                <p:oleObj name="Equation" r:id="rId4" imgW="152268" imgH="406048" progId="Equation.3">
                  <p:embed/>
                  <p:pic>
                    <p:nvPicPr>
                      <p:cNvPr id="8200" name="Object 6">
                        <a:extLst>
                          <a:ext uri="{FF2B5EF4-FFF2-40B4-BE49-F238E27FC236}">
                            <a16:creationId xmlns:a16="http://schemas.microsoft.com/office/drawing/2014/main" id="{5F4CBCED-6DB0-47BB-841D-B8CAC153FA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4631" y="1544018"/>
                        <a:ext cx="301625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0583" name="Rectangle 7">
            <a:extLst>
              <a:ext uri="{FF2B5EF4-FFF2-40B4-BE49-F238E27FC236}">
                <a16:creationId xmlns:a16="http://schemas.microsoft.com/office/drawing/2014/main" id="{C30029F9-CD48-4CD1-BDFF-13B4A6FB0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373438"/>
            <a:ext cx="7772400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SzTx/>
              <a:buFontTx/>
              <a:buAutoNum type="alphaLcParenR" startAt="2"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平均等待对长</a:t>
            </a:r>
          </a:p>
        </p:txBody>
      </p:sp>
      <p:graphicFrame>
        <p:nvGraphicFramePr>
          <p:cNvPr id="280584" name="Object 8">
            <a:extLst>
              <a:ext uri="{FF2B5EF4-FFF2-40B4-BE49-F238E27FC236}">
                <a16:creationId xmlns:a16="http://schemas.microsoft.com/office/drawing/2014/main" id="{81EBF023-47E7-4BBA-A645-50FAD63397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7163" y="3213100"/>
          <a:ext cx="139700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41" name="Equation" r:id="rId6" imgW="698197" imgH="444307" progId="Equation.DSMT4">
                  <p:embed/>
                </p:oleObj>
              </mc:Choice>
              <mc:Fallback>
                <p:oleObj name="Equation" r:id="rId6" imgW="698197" imgH="444307" progId="Equation.DSMT4">
                  <p:embed/>
                  <p:pic>
                    <p:nvPicPr>
                      <p:cNvPr id="280584" name="Object 8">
                        <a:extLst>
                          <a:ext uri="{FF2B5EF4-FFF2-40B4-BE49-F238E27FC236}">
                            <a16:creationId xmlns:a16="http://schemas.microsoft.com/office/drawing/2014/main" id="{81EBF023-47E7-4BBA-A645-50FAD63397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7163" y="3213100"/>
                        <a:ext cx="1397000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0585" name="Rectangle 9">
            <a:extLst>
              <a:ext uri="{FF2B5EF4-FFF2-40B4-BE49-F238E27FC236}">
                <a16:creationId xmlns:a16="http://schemas.microsoft.com/office/drawing/2014/main" id="{CE7D17DB-78ED-4562-B690-8DC90FD46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724400"/>
            <a:ext cx="7772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SzTx/>
              <a:buFontTx/>
              <a:buAutoNum type="alphaLcParenR" startAt="3"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平均等待时间</a:t>
            </a:r>
          </a:p>
        </p:txBody>
      </p:sp>
      <p:graphicFrame>
        <p:nvGraphicFramePr>
          <p:cNvPr id="280586" name="Object 10">
            <a:extLst>
              <a:ext uri="{FF2B5EF4-FFF2-40B4-BE49-F238E27FC236}">
                <a16:creationId xmlns:a16="http://schemas.microsoft.com/office/drawing/2014/main" id="{1BB096A2-7B45-4B4B-9A31-A57DEA0C93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77200" y="2209800"/>
          <a:ext cx="3048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42" name="Equation" r:id="rId8" imgW="152268" imgH="406048" progId="Equation.3">
                  <p:embed/>
                </p:oleObj>
              </mc:Choice>
              <mc:Fallback>
                <p:oleObj name="Equation" r:id="rId8" imgW="152268" imgH="406048" progId="Equation.3">
                  <p:embed/>
                  <p:pic>
                    <p:nvPicPr>
                      <p:cNvPr id="280586" name="Object 10">
                        <a:extLst>
                          <a:ext uri="{FF2B5EF4-FFF2-40B4-BE49-F238E27FC236}">
                            <a16:creationId xmlns:a16="http://schemas.microsoft.com/office/drawing/2014/main" id="{1BB096A2-7B45-4B4B-9A31-A57DEA0C93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2209800"/>
                        <a:ext cx="304800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0587" name="Rectangle 11">
            <a:extLst>
              <a:ext uri="{FF2B5EF4-FFF2-40B4-BE49-F238E27FC236}">
                <a16:creationId xmlns:a16="http://schemas.microsoft.com/office/drawing/2014/main" id="{391196D0-6EBD-4FB4-9EEB-FA5EE54C4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114800"/>
            <a:ext cx="7391400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即平均有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2.25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个病人等待看医生</a:t>
            </a:r>
          </a:p>
        </p:txBody>
      </p:sp>
      <p:graphicFrame>
        <p:nvGraphicFramePr>
          <p:cNvPr id="280588" name="Object 12">
            <a:extLst>
              <a:ext uri="{FF2B5EF4-FFF2-40B4-BE49-F238E27FC236}">
                <a16:creationId xmlns:a16="http://schemas.microsoft.com/office/drawing/2014/main" id="{8A615488-3E22-4BC7-A806-EA51D1A5CE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81463" y="4652963"/>
          <a:ext cx="1858962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43" name="Equation" r:id="rId10" imgW="927100" imgH="431800" progId="Equation.DSMT4">
                  <p:embed/>
                </p:oleObj>
              </mc:Choice>
              <mc:Fallback>
                <p:oleObj name="Equation" r:id="rId10" imgW="927100" imgH="431800" progId="Equation.DSMT4">
                  <p:embed/>
                  <p:pic>
                    <p:nvPicPr>
                      <p:cNvPr id="280588" name="Object 12">
                        <a:extLst>
                          <a:ext uri="{FF2B5EF4-FFF2-40B4-BE49-F238E27FC236}">
                            <a16:creationId xmlns:a16="http://schemas.microsoft.com/office/drawing/2014/main" id="{8A615488-3E22-4BC7-A806-EA51D1A5CE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1463" y="4652963"/>
                        <a:ext cx="1858962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0589" name="Rectangle 13">
            <a:extLst>
              <a:ext uri="{FF2B5EF4-FFF2-40B4-BE49-F238E27FC236}">
                <a16:creationId xmlns:a16="http://schemas.microsoft.com/office/drawing/2014/main" id="{4B7EE811-C421-48D5-ABD5-3BD3AA6EE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296" y="5562600"/>
            <a:ext cx="7696200" cy="44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即病人的平均等待时间为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0.75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小时，即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45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分钟。</a:t>
            </a:r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60CE7ADC-97AF-49F5-BDD4-20DD19F6DD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05438" y="3238500"/>
          <a:ext cx="2640012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44" name="Equation" r:id="rId12" imgW="1320227" imgH="418918" progId="Equation.DSMT4">
                  <p:embed/>
                </p:oleObj>
              </mc:Choice>
              <mc:Fallback>
                <p:oleObj name="Equation" r:id="rId12" imgW="1320227" imgH="418918" progId="Equation.DSMT4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60CE7ADC-97AF-49F5-BDD4-20DD19F6DD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5438" y="3238500"/>
                        <a:ext cx="2640012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0665C357-8BDC-4800-B018-599C136C4A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4652963"/>
          <a:ext cx="3003550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45" name="Equation" r:id="rId14" imgW="1497950" imgH="431613" progId="Equation.DSMT4">
                  <p:embed/>
                </p:oleObj>
              </mc:Choice>
              <mc:Fallback>
                <p:oleObj name="Equation" r:id="rId14" imgW="1497950" imgH="431613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0665C357-8BDC-4800-B018-599C136C4A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652963"/>
                        <a:ext cx="3003550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CA8832-3AC7-4138-9483-FE8FB06E4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8FA756-F7DF-41B2-BB68-9A94FBD58BAB}" type="datetime1">
              <a:rPr lang="zh-CN" altLang="en-US" smtClean="0"/>
              <a:t>2020/11/19</a:t>
            </a:fld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C02202-9BB8-4BE8-8E0E-76B97767A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81</a:t>
            </a:r>
            <a:r>
              <a:rPr lang="zh-CN" altLang="en-US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0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0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0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0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0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0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0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0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0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0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0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0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0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0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81" grpId="0" uiExpand="1" build="p" autoUpdateAnimBg="0"/>
      <p:bldP spid="280583" grpId="0" autoUpdateAnimBg="0"/>
      <p:bldP spid="280585" grpId="0" autoUpdateAnimBg="0"/>
      <p:bldP spid="280587" grpId="0" autoUpdateAnimBg="0"/>
      <p:bldP spid="280589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12738"/>
            <a:ext cx="7467600" cy="669925"/>
          </a:xfrm>
        </p:spPr>
        <p:txBody>
          <a:bodyPr/>
          <a:lstStyle/>
          <a:p>
            <a:pPr algn="l" eaLnBrk="1" hangingPunct="1"/>
            <a:r>
              <a:rPr lang="zh-CN" altLang="en-US" sz="4400">
                <a:latin typeface="宋体" panose="02010600030101010101" pitchFamily="2" charset="-122"/>
              </a:rPr>
              <a:t>解</a:t>
            </a:r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0938" y="1143000"/>
            <a:ext cx="7737475" cy="4228337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spcAft>
                <a:spcPts val="6000"/>
              </a:spcAft>
              <a:buClr>
                <a:srgbClr val="CC00CC"/>
              </a:buClr>
              <a:buFont typeface="+mj-ea"/>
              <a:buAutoNum type="circleNumDbPlain"/>
              <a:defRPr/>
            </a:pPr>
            <a:r>
              <a:rPr lang="zh-CN" altLang="en-US" dirty="0"/>
              <a:t>显然，</a:t>
            </a:r>
            <a:r>
              <a:rPr lang="en-US" altLang="zh-CN" dirty="0"/>
              <a:t>P{N</a:t>
            </a:r>
            <a:r>
              <a:rPr lang="en-US" altLang="zh-CN" baseline="-25000" dirty="0"/>
              <a:t>1</a:t>
            </a:r>
            <a:r>
              <a:rPr lang="en-US" altLang="zh-CN" dirty="0"/>
              <a:t>(t) = j, N</a:t>
            </a:r>
            <a:r>
              <a:rPr lang="en-US" altLang="zh-CN" baseline="-25000" dirty="0"/>
              <a:t>2</a:t>
            </a:r>
            <a:r>
              <a:rPr lang="en-US" altLang="zh-CN" dirty="0"/>
              <a:t>(t) = k | N(t) = k + j }</a:t>
            </a:r>
            <a:r>
              <a:rPr lang="zh-CN" altLang="en-US" dirty="0"/>
              <a:t>表示</a:t>
            </a:r>
            <a:r>
              <a:rPr lang="zh-CN" altLang="en-US" dirty="0">
                <a:sym typeface="Symbol" panose="05050102010706020507" pitchFamily="18" charset="2"/>
              </a:rPr>
              <a:t>在</a:t>
            </a:r>
            <a:r>
              <a:rPr lang="zh-CN" altLang="en-US" kern="1200" dirty="0">
                <a:solidFill>
                  <a:srgbClr val="000000"/>
                </a:solidFill>
                <a:sym typeface="Symbol" panose="05050102010706020507" pitchFamily="18" charset="2"/>
              </a:rPr>
              <a:t>抛了 </a:t>
            </a:r>
            <a:r>
              <a:rPr lang="en-US" altLang="zh-CN" kern="1200" dirty="0">
                <a:solidFill>
                  <a:srgbClr val="000000"/>
                </a:solidFill>
                <a:sym typeface="Symbol" panose="05050102010706020507" pitchFamily="18" charset="2"/>
              </a:rPr>
              <a:t>k + j </a:t>
            </a:r>
            <a:r>
              <a:rPr lang="zh-CN" altLang="en-US" kern="1200" dirty="0">
                <a:solidFill>
                  <a:srgbClr val="000000"/>
                </a:solidFill>
                <a:sym typeface="Symbol" panose="05050102010706020507" pitchFamily="18" charset="2"/>
              </a:rPr>
              <a:t>次硬币后，出现 </a:t>
            </a:r>
            <a:r>
              <a:rPr lang="en-US" altLang="zh-CN" kern="1200" dirty="0">
                <a:solidFill>
                  <a:srgbClr val="000000"/>
                </a:solidFill>
                <a:sym typeface="Symbol" panose="05050102010706020507" pitchFamily="18" charset="2"/>
              </a:rPr>
              <a:t>j </a:t>
            </a:r>
            <a:r>
              <a:rPr lang="zh-CN" altLang="en-US" kern="1200" dirty="0">
                <a:solidFill>
                  <a:srgbClr val="000000"/>
                </a:solidFill>
                <a:sym typeface="Symbol" panose="05050102010706020507" pitchFamily="18" charset="2"/>
              </a:rPr>
              <a:t>次正面 </a:t>
            </a:r>
            <a:r>
              <a:rPr lang="en-US" altLang="zh-CN" kern="1200" dirty="0">
                <a:solidFill>
                  <a:srgbClr val="000000"/>
                </a:solidFill>
                <a:sym typeface="Symbol" panose="05050102010706020507" pitchFamily="18" charset="2"/>
              </a:rPr>
              <a:t>k </a:t>
            </a:r>
            <a:r>
              <a:rPr lang="zh-CN" altLang="en-US" kern="1200" dirty="0">
                <a:solidFill>
                  <a:srgbClr val="000000"/>
                </a:solidFill>
                <a:sym typeface="Symbol" panose="05050102010706020507" pitchFamily="18" charset="2"/>
              </a:rPr>
              <a:t>次反面的概率。所以</a:t>
            </a:r>
            <a:endParaRPr lang="en-US" altLang="zh-CN" kern="1200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marL="0" indent="0" algn="just" eaLnBrk="1" hangingPunct="1">
              <a:lnSpc>
                <a:spcPct val="130000"/>
              </a:lnSpc>
              <a:buClrTx/>
              <a:buNone/>
              <a:defRPr/>
            </a:pPr>
            <a:r>
              <a:rPr lang="zh-CN" altLang="en-US" kern="1200" dirty="0">
                <a:solidFill>
                  <a:srgbClr val="000000"/>
                </a:solidFill>
                <a:sym typeface="Symbol" panose="05050102010706020507" pitchFamily="18" charset="2"/>
              </a:rPr>
              <a:t>因为</a:t>
            </a:r>
            <a:endParaRPr lang="en-US" altLang="zh-CN" kern="1200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marL="0" indent="720000" algn="just" eaLnBrk="1" hangingPunct="1">
              <a:lnSpc>
                <a:spcPct val="130000"/>
              </a:lnSpc>
              <a:spcBef>
                <a:spcPts val="600"/>
              </a:spcBef>
              <a:buClrTx/>
              <a:buNone/>
              <a:defRPr/>
            </a:pPr>
            <a:r>
              <a:rPr lang="en-US" altLang="zh-CN" dirty="0"/>
              <a:t>P{N</a:t>
            </a:r>
            <a:r>
              <a:rPr lang="en-US" altLang="zh-CN" baseline="-25000" dirty="0"/>
              <a:t>1</a:t>
            </a:r>
            <a:r>
              <a:rPr lang="en-US" altLang="zh-CN" dirty="0"/>
              <a:t>(t) = j, N</a:t>
            </a:r>
            <a:r>
              <a:rPr lang="en-US" altLang="zh-CN" baseline="-25000" dirty="0"/>
              <a:t>2</a:t>
            </a:r>
            <a:r>
              <a:rPr lang="en-US" altLang="zh-CN" dirty="0"/>
              <a:t>(t) = k } </a:t>
            </a:r>
          </a:p>
          <a:p>
            <a:pPr marL="0" indent="0" algn="r" eaLnBrk="1" hangingPunct="1">
              <a:lnSpc>
                <a:spcPct val="130000"/>
              </a:lnSpc>
              <a:spcBef>
                <a:spcPts val="600"/>
              </a:spcBef>
              <a:buClrTx/>
              <a:buNone/>
              <a:defRPr/>
            </a:pPr>
            <a:r>
              <a:rPr lang="en-US" altLang="zh-CN" dirty="0"/>
              <a:t>= P{N</a:t>
            </a:r>
            <a:r>
              <a:rPr lang="en-US" altLang="zh-CN" baseline="-25000" dirty="0"/>
              <a:t>1</a:t>
            </a:r>
            <a:r>
              <a:rPr lang="en-US" altLang="zh-CN" dirty="0"/>
              <a:t>(t) = j, N</a:t>
            </a:r>
            <a:r>
              <a:rPr lang="en-US" altLang="zh-CN" baseline="-25000" dirty="0"/>
              <a:t>2</a:t>
            </a:r>
            <a:r>
              <a:rPr lang="en-US" altLang="zh-CN" dirty="0"/>
              <a:t>(t) = k | N(t) = k + j}P{N(t) = k + j}</a:t>
            </a:r>
            <a:endParaRPr lang="zh-CN" altLang="en-US" dirty="0">
              <a:sym typeface="Symbol" panose="05050102010706020507" pitchFamily="18" charset="2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47337"/>
              </p:ext>
            </p:extLst>
          </p:nvPr>
        </p:nvGraphicFramePr>
        <p:xfrm>
          <a:off x="1549400" y="2968625"/>
          <a:ext cx="7202488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52" name="Equation" r:id="rId4" imgW="3429000" imgH="253800" progId="Equation.DSMT4">
                  <p:embed/>
                </p:oleObj>
              </mc:Choice>
              <mc:Fallback>
                <p:oleObj name="Equation" r:id="rId4" imgW="34290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2968625"/>
                        <a:ext cx="7202488" cy="5318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762268"/>
              </p:ext>
            </p:extLst>
          </p:nvPr>
        </p:nvGraphicFramePr>
        <p:xfrm>
          <a:off x="1438275" y="5445125"/>
          <a:ext cx="42354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53" name="Equation" r:id="rId6" imgW="1765080" imgH="444240" progId="Equation.DSMT4">
                  <p:embed/>
                </p:oleObj>
              </mc:Choice>
              <mc:Fallback>
                <p:oleObj name="Equation" r:id="rId6" imgW="17650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5445125"/>
                        <a:ext cx="423545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F3F808-BAC0-442E-AB06-FFFCF4062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4960A1-359D-4F1F-A7A6-54F282A864CF}" type="datetime1">
              <a:rPr lang="zh-CN" altLang="en-US" smtClean="0"/>
              <a:t>2020/11/19</a:t>
            </a:fld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D84D74-404D-4D04-91CD-F3EA331E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81</a:t>
            </a:r>
            <a:r>
              <a:rPr lang="zh-CN" altLang="en-US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30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12738"/>
            <a:ext cx="7467600" cy="669925"/>
          </a:xfrm>
        </p:spPr>
        <p:txBody>
          <a:bodyPr/>
          <a:lstStyle/>
          <a:p>
            <a:pPr algn="l" eaLnBrk="1" hangingPunct="1"/>
            <a:r>
              <a:rPr lang="zh-CN" altLang="en-US" sz="4400">
                <a:latin typeface="宋体" panose="02010600030101010101" pitchFamily="2" charset="-122"/>
              </a:rPr>
              <a:t>解</a:t>
            </a:r>
            <a:r>
              <a:rPr lang="en-US" altLang="zh-CN" sz="4400">
                <a:latin typeface="宋体" panose="02010600030101010101" pitchFamily="2" charset="-122"/>
              </a:rPr>
              <a:t>(</a:t>
            </a:r>
            <a:r>
              <a:rPr lang="zh-CN" altLang="en-US" sz="4400">
                <a:latin typeface="宋体" panose="02010600030101010101" pitchFamily="2" charset="-122"/>
              </a:rPr>
              <a:t>续</a:t>
            </a:r>
            <a:r>
              <a:rPr lang="en-US" altLang="zh-CN" sz="4400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052736"/>
            <a:ext cx="7696200" cy="726096"/>
          </a:xfrm>
        </p:spPr>
        <p:txBody>
          <a:bodyPr/>
          <a:lstStyle/>
          <a:p>
            <a:pPr marL="0" indent="540000"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对</a:t>
            </a:r>
            <a:r>
              <a:rPr lang="en-US" altLang="zh-CN" dirty="0"/>
              <a:t>P{N</a:t>
            </a:r>
            <a:r>
              <a:rPr lang="en-US" altLang="zh-CN" baseline="-25000" dirty="0"/>
              <a:t>1</a:t>
            </a:r>
            <a:r>
              <a:rPr lang="en-US" altLang="zh-CN" dirty="0"/>
              <a:t>(t) = j, N</a:t>
            </a:r>
            <a:r>
              <a:rPr lang="en-US" altLang="zh-CN" baseline="-25000" dirty="0"/>
              <a:t>2</a:t>
            </a:r>
            <a:r>
              <a:rPr lang="en-US" altLang="zh-CN" dirty="0"/>
              <a:t>(t)= k}</a:t>
            </a:r>
            <a:r>
              <a:rPr lang="zh-CN" altLang="en-US" dirty="0"/>
              <a:t>求边缘分布函数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5953960"/>
              </p:ext>
            </p:extLst>
          </p:nvPr>
        </p:nvGraphicFramePr>
        <p:xfrm>
          <a:off x="1649413" y="1897063"/>
          <a:ext cx="6461125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40" name="Equation" r:id="rId4" imgW="2692080" imgH="431640" progId="Equation.DSMT4">
                  <p:embed/>
                </p:oleObj>
              </mc:Choice>
              <mc:Fallback>
                <p:oleObj name="Equation" r:id="rId4" imgW="26920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9413" y="1897063"/>
                        <a:ext cx="6461125" cy="1035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5120784"/>
              </p:ext>
            </p:extLst>
          </p:nvPr>
        </p:nvGraphicFramePr>
        <p:xfrm>
          <a:off x="1343025" y="3051175"/>
          <a:ext cx="47244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41" name="Equation" r:id="rId6" imgW="1968480" imgH="444240" progId="Equation.DSMT4">
                  <p:embed/>
                </p:oleObj>
              </mc:Choice>
              <mc:Fallback>
                <p:oleObj name="Equation" r:id="rId6" imgW="19684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025" y="3051175"/>
                        <a:ext cx="47244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0874449"/>
              </p:ext>
            </p:extLst>
          </p:nvPr>
        </p:nvGraphicFramePr>
        <p:xfrm>
          <a:off x="1312863" y="4237038"/>
          <a:ext cx="40227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42" name="Equation" r:id="rId8" imgW="1676160" imgH="444240" progId="Equation.DSMT4">
                  <p:embed/>
                </p:oleObj>
              </mc:Choice>
              <mc:Fallback>
                <p:oleObj name="Equation" r:id="rId8" imgW="16761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2863" y="4237038"/>
                        <a:ext cx="4022725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1290061"/>
              </p:ext>
            </p:extLst>
          </p:nvPr>
        </p:nvGraphicFramePr>
        <p:xfrm>
          <a:off x="1312863" y="5421313"/>
          <a:ext cx="27114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43" name="Equation" r:id="rId10" imgW="1130040" imgH="444240" progId="Equation.DSMT4">
                  <p:embed/>
                </p:oleObj>
              </mc:Choice>
              <mc:Fallback>
                <p:oleObj name="Equation" r:id="rId10" imgW="11300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2863" y="5421313"/>
                        <a:ext cx="271145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130271"/>
              </p:ext>
            </p:extLst>
          </p:nvPr>
        </p:nvGraphicFramePr>
        <p:xfrm>
          <a:off x="4067944" y="5421313"/>
          <a:ext cx="1919287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44" name="Equation" r:id="rId12" imgW="799920" imgH="444240" progId="Equation.DSMT4">
                  <p:embed/>
                </p:oleObj>
              </mc:Choice>
              <mc:Fallback>
                <p:oleObj name="Equation" r:id="rId12" imgW="7999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5421313"/>
                        <a:ext cx="1919287" cy="1068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455059-FB2C-4E41-90E0-9B3AB5717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1EB2B9-F106-4022-ABDB-8C17441DD963}" type="datetime1">
              <a:rPr lang="zh-CN" altLang="en-US" smtClean="0"/>
              <a:t>2020/11/19</a:t>
            </a:fld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F6063C-9D50-44BD-BEBB-1E8261193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81</a:t>
            </a:r>
            <a:r>
              <a:rPr lang="zh-CN" altLang="en-US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31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12738"/>
            <a:ext cx="7467600" cy="669925"/>
          </a:xfrm>
        </p:spPr>
        <p:txBody>
          <a:bodyPr/>
          <a:lstStyle/>
          <a:p>
            <a:pPr algn="l" eaLnBrk="1" hangingPunct="1"/>
            <a:r>
              <a:rPr lang="zh-CN" altLang="en-US" sz="4400">
                <a:latin typeface="宋体" panose="02010600030101010101" pitchFamily="2" charset="-122"/>
              </a:rPr>
              <a:t>解</a:t>
            </a:r>
            <a:r>
              <a:rPr lang="en-US" altLang="zh-CN" sz="4400">
                <a:latin typeface="宋体" panose="02010600030101010101" pitchFamily="2" charset="-122"/>
              </a:rPr>
              <a:t>(</a:t>
            </a:r>
            <a:r>
              <a:rPr lang="zh-CN" altLang="en-US" sz="4400">
                <a:latin typeface="宋体" panose="02010600030101010101" pitchFamily="2" charset="-122"/>
              </a:rPr>
              <a:t>续</a:t>
            </a:r>
            <a:r>
              <a:rPr lang="en-US" altLang="zh-CN" sz="4400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3144216"/>
            <a:ext cx="7696200" cy="2733056"/>
          </a:xfrm>
        </p:spPr>
        <p:txBody>
          <a:bodyPr/>
          <a:lstStyle/>
          <a:p>
            <a:pPr marL="0" indent="0" eaLnBrk="1" hangingPunct="1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sz="2400" dirty="0"/>
              <a:t>因此有  </a:t>
            </a:r>
            <a:r>
              <a:rPr lang="en-US" altLang="zh-CN" sz="2400" dirty="0"/>
              <a:t>P{N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(t) = j, N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(t) = k } = P{N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(t) = j }﹒P{N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(t) = k } </a:t>
            </a:r>
          </a:p>
          <a:p>
            <a:pPr marL="0" indent="720000"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由概率的性质知，</a:t>
            </a:r>
            <a:r>
              <a:rPr lang="en-US" altLang="zh-CN" sz="2400" dirty="0"/>
              <a:t>N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(t)</a:t>
            </a:r>
            <a:r>
              <a:rPr lang="zh-CN" altLang="en-US" sz="2400" dirty="0"/>
              <a:t>与</a:t>
            </a:r>
            <a:r>
              <a:rPr lang="en-US" altLang="zh-CN" sz="2400" dirty="0"/>
              <a:t>N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(t)</a:t>
            </a:r>
            <a:r>
              <a:rPr lang="zh-CN" altLang="en-US" sz="2400" dirty="0"/>
              <a:t>相互独立。</a:t>
            </a:r>
            <a:endParaRPr lang="en-US" altLang="zh-CN" sz="2400" dirty="0"/>
          </a:p>
          <a:p>
            <a:pPr marL="0" indent="720000" eaLnBrk="1" hangingPunct="1">
              <a:lnSpc>
                <a:spcPct val="180000"/>
              </a:lnSpc>
              <a:buNone/>
            </a:pPr>
            <a:r>
              <a:rPr lang="zh-CN" altLang="en-US" sz="2400" dirty="0"/>
              <a:t>由泊松过程的定义，易证</a:t>
            </a:r>
            <a:r>
              <a:rPr lang="en-US" altLang="zh-CN" sz="2400" dirty="0"/>
              <a:t>N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(t)</a:t>
            </a:r>
            <a:r>
              <a:rPr lang="zh-CN" altLang="en-US" sz="2400" dirty="0"/>
              <a:t>与</a:t>
            </a:r>
            <a:r>
              <a:rPr lang="en-US" altLang="zh-CN" sz="2400" dirty="0"/>
              <a:t>N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(t)</a:t>
            </a:r>
            <a:r>
              <a:rPr lang="zh-CN" altLang="en-US" sz="2400" dirty="0"/>
              <a:t>分别为参数为</a:t>
            </a:r>
            <a:r>
              <a:rPr lang="en-US" altLang="zh-CN" sz="2400" dirty="0" err="1"/>
              <a:t>pλ</a:t>
            </a:r>
            <a:r>
              <a:rPr lang="zh-CN" altLang="en-US" sz="2400" dirty="0"/>
              <a:t>和</a:t>
            </a:r>
            <a:r>
              <a:rPr lang="en-US" altLang="zh-CN" sz="2400" dirty="0"/>
              <a:t>(1−p)λ</a:t>
            </a:r>
            <a:r>
              <a:rPr lang="zh-CN" altLang="en-US" sz="2400" dirty="0"/>
              <a:t>的泊松过程泊松过程。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5963699"/>
              </p:ext>
            </p:extLst>
          </p:nvPr>
        </p:nvGraphicFramePr>
        <p:xfrm>
          <a:off x="1135063" y="1079500"/>
          <a:ext cx="6950075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78" name="Equation" r:id="rId4" imgW="2895480" imgH="888840" progId="Equation.DSMT4">
                  <p:embed/>
                </p:oleObj>
              </mc:Choice>
              <mc:Fallback>
                <p:oleObj name="Equation" r:id="rId4" imgW="289548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063" y="1079500"/>
                        <a:ext cx="6950075" cy="213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4ADEB0-3E0D-4018-A0CE-CA0AAB41F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E5B88F-165D-4A2D-B91D-9554AE714A96}" type="datetime1">
              <a:rPr lang="zh-CN" altLang="en-US" smtClean="0"/>
              <a:t>2020/11/19</a:t>
            </a:fld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651D66-A1C3-4694-B9EC-64925C3D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81</a:t>
            </a:r>
            <a:r>
              <a:rPr lang="zh-CN" altLang="en-US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32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123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401480"/>
            <a:ext cx="7467600" cy="492443"/>
          </a:xfrm>
        </p:spPr>
        <p:txBody>
          <a:bodyPr/>
          <a:lstStyle/>
          <a:p>
            <a:pPr algn="l" eaLnBrk="1" hangingPunct="1"/>
            <a:r>
              <a:rPr lang="zh-CN" altLang="en-US" sz="3200" dirty="0"/>
              <a:t>证</a:t>
            </a:r>
            <a:r>
              <a:rPr lang="en-US" altLang="zh-CN" sz="3200" i="1" dirty="0"/>
              <a:t>N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(</a:t>
            </a:r>
            <a:r>
              <a:rPr lang="en-US" altLang="zh-CN" sz="3200" i="1" dirty="0"/>
              <a:t>t</a:t>
            </a:r>
            <a:r>
              <a:rPr lang="en-US" altLang="zh-CN" sz="3200" dirty="0"/>
              <a:t>)</a:t>
            </a:r>
            <a:r>
              <a:rPr lang="zh-CN" altLang="en-US" sz="3200" dirty="0"/>
              <a:t> 为参数为</a:t>
            </a:r>
            <a:r>
              <a:rPr lang="en-US" altLang="zh-CN" sz="3200" dirty="0" err="1"/>
              <a:t>pλ</a:t>
            </a:r>
            <a:r>
              <a:rPr lang="zh-CN" altLang="en-US" sz="3200" dirty="0"/>
              <a:t>的泊松过程</a:t>
            </a:r>
            <a:endParaRPr lang="en-US" altLang="zh-CN" sz="5400" dirty="0">
              <a:latin typeface="宋体" panose="02010600030101010101" pitchFamily="2" charset="-122"/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2999" y="1124744"/>
            <a:ext cx="7821613" cy="43619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</a:pPr>
            <a:r>
              <a:rPr lang="zh-CN" altLang="en-US" sz="2400" dirty="0"/>
              <a:t>由于</a:t>
            </a:r>
            <a:r>
              <a:rPr lang="en-US" altLang="zh-CN" sz="2400" dirty="0"/>
              <a:t>N(0) = 0</a:t>
            </a:r>
            <a:r>
              <a:rPr lang="zh-CN" altLang="en-US" sz="2400" dirty="0"/>
              <a:t>，所以</a:t>
            </a:r>
            <a:r>
              <a:rPr lang="en-US" altLang="zh-CN" sz="2400" dirty="0"/>
              <a:t>N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(0) = 0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</a:pPr>
            <a:r>
              <a:rPr lang="zh-CN" altLang="en-US" sz="2400" dirty="0">
                <a:sym typeface="Symbol" panose="05050102010706020507" pitchFamily="18" charset="2"/>
              </a:rPr>
              <a:t>对任意正整数</a:t>
            </a:r>
            <a:r>
              <a:rPr lang="en-US" altLang="zh-CN" sz="2400" dirty="0">
                <a:sym typeface="Symbol" panose="05050102010706020507" pitchFamily="18" charset="2"/>
              </a:rPr>
              <a:t>n2</a:t>
            </a:r>
            <a:r>
              <a:rPr lang="zh-CN" altLang="en-US" sz="2400" dirty="0"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sym typeface="Symbol" panose="05050102010706020507" pitchFamily="18" charset="2"/>
              </a:rPr>
              <a:t>t</a:t>
            </a:r>
            <a:r>
              <a:rPr lang="en-US" altLang="zh-CN" sz="2400" baseline="-25000" dirty="0"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ym typeface="Symbol" panose="05050102010706020507" pitchFamily="18" charset="2"/>
              </a:rPr>
              <a:t>, t</a:t>
            </a:r>
            <a:r>
              <a:rPr lang="en-US" altLang="zh-CN" sz="2400" baseline="-25000" dirty="0"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ym typeface="Symbol" panose="05050102010706020507" pitchFamily="18" charset="2"/>
              </a:rPr>
              <a:t>, …, </a:t>
            </a:r>
            <a:r>
              <a:rPr lang="en-US" altLang="zh-CN" sz="2400" dirty="0" err="1">
                <a:sym typeface="Symbol" panose="05050102010706020507" pitchFamily="18" charset="2"/>
              </a:rPr>
              <a:t>t</a:t>
            </a:r>
            <a:r>
              <a:rPr lang="en-US" altLang="zh-CN" sz="2400" baseline="-25000" dirty="0" err="1">
                <a:sym typeface="Symbol" panose="05050102010706020507" pitchFamily="18" charset="2"/>
              </a:rPr>
              <a:t>n</a:t>
            </a:r>
            <a:r>
              <a:rPr lang="en-US" altLang="zh-CN" sz="2400" dirty="0" err="1">
                <a:sym typeface="Symbol" panose="05050102010706020507" pitchFamily="18" charset="2"/>
              </a:rPr>
              <a:t>T</a:t>
            </a:r>
            <a:r>
              <a:rPr lang="zh-CN" altLang="en-US" sz="2400" dirty="0">
                <a:sym typeface="Symbol" panose="05050102010706020507" pitchFamily="18" charset="2"/>
              </a:rPr>
              <a:t>且</a:t>
            </a:r>
            <a:r>
              <a:rPr lang="en-US" altLang="zh-CN" sz="2400" dirty="0">
                <a:sym typeface="Symbol" panose="05050102010706020507" pitchFamily="18" charset="2"/>
              </a:rPr>
              <a:t>t</a:t>
            </a:r>
            <a:r>
              <a:rPr lang="en-US" altLang="zh-CN" sz="2400" baseline="-25000" dirty="0">
                <a:sym typeface="Symbol" panose="05050102010706020507" pitchFamily="18" charset="2"/>
              </a:rPr>
              <a:t>1 </a:t>
            </a:r>
            <a:r>
              <a:rPr lang="en-US" altLang="zh-CN" sz="2400" dirty="0">
                <a:sym typeface="Symbol" panose="05050102010706020507" pitchFamily="18" charset="2"/>
              </a:rPr>
              <a:t>&lt; t</a:t>
            </a:r>
            <a:r>
              <a:rPr lang="en-US" altLang="zh-CN" sz="2400" baseline="-25000" dirty="0">
                <a:sym typeface="Symbol" panose="05050102010706020507" pitchFamily="18" charset="2"/>
              </a:rPr>
              <a:t>2 </a:t>
            </a:r>
            <a:r>
              <a:rPr lang="en-US" altLang="zh-CN" sz="2400" dirty="0">
                <a:sym typeface="Symbol" panose="05050102010706020507" pitchFamily="18" charset="2"/>
              </a:rPr>
              <a:t>&lt; … &lt; </a:t>
            </a:r>
            <a:r>
              <a:rPr lang="en-US" altLang="zh-CN" sz="2400" dirty="0" err="1">
                <a:sym typeface="Symbol" panose="05050102010706020507" pitchFamily="18" charset="2"/>
              </a:rPr>
              <a:t>t</a:t>
            </a:r>
            <a:r>
              <a:rPr lang="en-US" altLang="zh-CN" sz="2400" baseline="-25000" dirty="0" err="1">
                <a:sym typeface="Symbol" panose="05050102010706020507" pitchFamily="18" charset="2"/>
              </a:rPr>
              <a:t>n</a:t>
            </a:r>
            <a:r>
              <a:rPr lang="zh-CN" altLang="en-US" sz="2400" dirty="0">
                <a:sym typeface="Symbol" panose="05050102010706020507" pitchFamily="18" charset="2"/>
              </a:rPr>
              <a:t>，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marL="540000" indent="0" eaLnBrk="1" hangingPunct="1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None/>
            </a:pPr>
            <a:r>
              <a:rPr lang="zh-CN" altLang="en-US" sz="2400" dirty="0">
                <a:sym typeface="Symbol" panose="05050102010706020507" pitchFamily="18" charset="2"/>
              </a:rPr>
              <a:t>因为泊松过程</a:t>
            </a:r>
            <a:r>
              <a:rPr lang="en-US" altLang="zh-CN" sz="2400" dirty="0"/>
              <a:t>N(t)</a:t>
            </a:r>
            <a:r>
              <a:rPr lang="zh-CN" altLang="en-US" sz="2400" dirty="0"/>
              <a:t>是独立</a:t>
            </a:r>
            <a:r>
              <a:rPr lang="zh-CN" altLang="en-US" sz="2400" dirty="0">
                <a:sym typeface="Symbol" panose="05050102010706020507" pitchFamily="18" charset="2"/>
              </a:rPr>
              <a:t>增量过程，所以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marL="540000" indent="0" eaLnBrk="1" hangingPunct="1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None/>
            </a:pPr>
            <a:r>
              <a:rPr lang="en-US" altLang="zh-CN" sz="2400" dirty="0"/>
              <a:t> N(t</a:t>
            </a:r>
            <a:r>
              <a:rPr lang="en-US" altLang="zh-CN" sz="2400" baseline="-25000" dirty="0"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ym typeface="Symbol" panose="05050102010706020507" pitchFamily="18" charset="2"/>
              </a:rPr>
              <a:t>)-</a:t>
            </a:r>
            <a:r>
              <a:rPr lang="en-US" altLang="zh-CN" sz="2400" dirty="0"/>
              <a:t> N(t</a:t>
            </a:r>
            <a:r>
              <a:rPr lang="en-US" altLang="zh-CN" sz="2400" baseline="-25000" dirty="0">
                <a:sym typeface="Symbol" panose="05050102010706020507" pitchFamily="18" charset="2"/>
              </a:rPr>
              <a:t>1</a:t>
            </a:r>
            <a:r>
              <a:rPr lang="en-US" altLang="zh-CN" sz="2400" dirty="0"/>
              <a:t>), N(t</a:t>
            </a:r>
            <a:r>
              <a:rPr lang="en-US" altLang="zh-CN" sz="2400" baseline="-25000" dirty="0">
                <a:sym typeface="Symbol" panose="05050102010706020507" pitchFamily="18" charset="2"/>
              </a:rPr>
              <a:t>3</a:t>
            </a:r>
            <a:r>
              <a:rPr lang="en-US" altLang="zh-CN" sz="2400" dirty="0">
                <a:sym typeface="Symbol" panose="05050102010706020507" pitchFamily="18" charset="2"/>
              </a:rPr>
              <a:t>)-</a:t>
            </a:r>
            <a:r>
              <a:rPr lang="en-US" altLang="zh-CN" sz="2400" dirty="0"/>
              <a:t> N(t</a:t>
            </a:r>
            <a:r>
              <a:rPr lang="en-US" altLang="zh-CN" sz="2400" baseline="-25000" dirty="0">
                <a:sym typeface="Symbol" panose="05050102010706020507" pitchFamily="18" charset="2"/>
              </a:rPr>
              <a:t>2</a:t>
            </a:r>
            <a:r>
              <a:rPr lang="en-US" altLang="zh-CN" sz="2400" dirty="0"/>
              <a:t>), </a:t>
            </a:r>
            <a:r>
              <a:rPr lang="en-US" altLang="zh-CN" sz="2400" dirty="0">
                <a:sym typeface="Symbol" panose="05050102010706020507" pitchFamily="18" charset="2"/>
              </a:rPr>
              <a:t>…, </a:t>
            </a:r>
            <a:r>
              <a:rPr lang="en-US" altLang="zh-CN" sz="2400" dirty="0"/>
              <a:t>N(</a:t>
            </a:r>
            <a:r>
              <a:rPr lang="en-US" altLang="zh-CN" sz="2400" dirty="0" err="1"/>
              <a:t>t</a:t>
            </a:r>
            <a:r>
              <a:rPr lang="en-US" altLang="zh-CN" sz="2400" baseline="-25000" dirty="0" err="1"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ym typeface="Symbol" panose="05050102010706020507" pitchFamily="18" charset="2"/>
              </a:rPr>
              <a:t>)-</a:t>
            </a:r>
            <a:r>
              <a:rPr lang="en-US" altLang="zh-CN" sz="2400" dirty="0"/>
              <a:t> N(t</a:t>
            </a:r>
            <a:r>
              <a:rPr lang="en-US" altLang="zh-CN" sz="2400" baseline="-25000" dirty="0">
                <a:sym typeface="Symbol" panose="05050102010706020507" pitchFamily="18" charset="2"/>
              </a:rPr>
              <a:t>n-1</a:t>
            </a:r>
            <a:r>
              <a:rPr lang="en-US" altLang="zh-CN" sz="2400" dirty="0"/>
              <a:t>)</a:t>
            </a:r>
            <a:r>
              <a:rPr lang="zh-CN" altLang="en-US" sz="2400" dirty="0"/>
              <a:t>相互独立，</a:t>
            </a:r>
            <a:endParaRPr lang="en-US" altLang="zh-CN" sz="2400" dirty="0"/>
          </a:p>
          <a:p>
            <a:pPr marL="540000" indent="0" eaLnBrk="1" hangingPunct="1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None/>
            </a:pPr>
            <a:r>
              <a:rPr lang="zh-CN" altLang="en-US" sz="2400" dirty="0"/>
              <a:t>而</a:t>
            </a:r>
            <a:r>
              <a:rPr lang="en-US" altLang="zh-CN" sz="2400" dirty="0"/>
              <a:t>N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(t)</a:t>
            </a:r>
            <a:r>
              <a:rPr lang="zh-CN" altLang="en-US" sz="2400" dirty="0"/>
              <a:t>是</a:t>
            </a:r>
            <a:r>
              <a:rPr lang="en-US" altLang="zh-CN" sz="2400" dirty="0"/>
              <a:t>N(t)</a:t>
            </a:r>
            <a:r>
              <a:rPr lang="zh-CN" altLang="en-US" sz="2400" dirty="0"/>
              <a:t>的一部分，所以</a:t>
            </a:r>
            <a:endParaRPr lang="en-US" altLang="zh-CN" sz="2400" dirty="0"/>
          </a:p>
          <a:p>
            <a:pPr marL="540000" indent="0" eaLnBrk="1" hangingPunct="1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None/>
            </a:pPr>
            <a:r>
              <a:rPr lang="en-US" altLang="zh-CN" sz="2400" dirty="0"/>
              <a:t> N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(t</a:t>
            </a:r>
            <a:r>
              <a:rPr lang="en-US" altLang="zh-CN" sz="2400" baseline="-25000" dirty="0"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ym typeface="Symbol" panose="05050102010706020507" pitchFamily="18" charset="2"/>
              </a:rPr>
              <a:t>)-</a:t>
            </a:r>
            <a:r>
              <a:rPr lang="en-US" altLang="zh-CN" sz="2400" dirty="0"/>
              <a:t> N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(t</a:t>
            </a:r>
            <a:r>
              <a:rPr lang="en-US" altLang="zh-CN" sz="2400" baseline="-25000" dirty="0">
                <a:sym typeface="Symbol" panose="05050102010706020507" pitchFamily="18" charset="2"/>
              </a:rPr>
              <a:t>1</a:t>
            </a:r>
            <a:r>
              <a:rPr lang="en-US" altLang="zh-CN" sz="2400" dirty="0"/>
              <a:t>), N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(t</a:t>
            </a:r>
            <a:r>
              <a:rPr lang="en-US" altLang="zh-CN" sz="2400" baseline="-25000" dirty="0">
                <a:sym typeface="Symbol" panose="05050102010706020507" pitchFamily="18" charset="2"/>
              </a:rPr>
              <a:t>3</a:t>
            </a:r>
            <a:r>
              <a:rPr lang="en-US" altLang="zh-CN" sz="2400" dirty="0">
                <a:sym typeface="Symbol" panose="05050102010706020507" pitchFamily="18" charset="2"/>
              </a:rPr>
              <a:t>)-</a:t>
            </a:r>
            <a:r>
              <a:rPr lang="en-US" altLang="zh-CN" sz="2400" dirty="0"/>
              <a:t> N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(t</a:t>
            </a:r>
            <a:r>
              <a:rPr lang="en-US" altLang="zh-CN" sz="2400" baseline="-25000" dirty="0">
                <a:sym typeface="Symbol" panose="05050102010706020507" pitchFamily="18" charset="2"/>
              </a:rPr>
              <a:t>2</a:t>
            </a:r>
            <a:r>
              <a:rPr lang="en-US" altLang="zh-CN" sz="2400" dirty="0"/>
              <a:t>), </a:t>
            </a:r>
            <a:r>
              <a:rPr lang="en-US" altLang="zh-CN" sz="2400" dirty="0">
                <a:sym typeface="Symbol" panose="05050102010706020507" pitchFamily="18" charset="2"/>
              </a:rPr>
              <a:t>…, </a:t>
            </a:r>
            <a:r>
              <a:rPr lang="en-US" altLang="zh-CN" sz="2400" dirty="0"/>
              <a:t>N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(</a:t>
            </a:r>
            <a:r>
              <a:rPr lang="en-US" altLang="zh-CN" sz="2400" dirty="0" err="1"/>
              <a:t>t</a:t>
            </a:r>
            <a:r>
              <a:rPr lang="en-US" altLang="zh-CN" sz="2400" baseline="-25000" dirty="0" err="1"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ym typeface="Symbol" panose="05050102010706020507" pitchFamily="18" charset="2"/>
              </a:rPr>
              <a:t>)-</a:t>
            </a:r>
            <a:r>
              <a:rPr lang="en-US" altLang="zh-CN" sz="2400" dirty="0"/>
              <a:t> N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(t</a:t>
            </a:r>
            <a:r>
              <a:rPr lang="en-US" altLang="zh-CN" sz="2400" baseline="-25000" dirty="0">
                <a:sym typeface="Symbol" panose="05050102010706020507" pitchFamily="18" charset="2"/>
              </a:rPr>
              <a:t>n-1</a:t>
            </a:r>
            <a:r>
              <a:rPr lang="en-US" altLang="zh-CN" sz="2400" dirty="0"/>
              <a:t>)</a:t>
            </a:r>
            <a:r>
              <a:rPr lang="zh-CN" altLang="en-US" sz="2400" dirty="0"/>
              <a:t>相互独立，</a:t>
            </a:r>
            <a:endParaRPr lang="en-US" altLang="zh-CN" sz="2400" dirty="0"/>
          </a:p>
          <a:p>
            <a:pPr marL="540000" indent="0" eaLnBrk="1" hangingPunct="1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None/>
            </a:pPr>
            <a:r>
              <a:rPr lang="zh-CN" altLang="en-US" sz="2400" dirty="0"/>
              <a:t>即</a:t>
            </a:r>
            <a:r>
              <a:rPr lang="en-US" altLang="zh-CN" sz="2400" dirty="0"/>
              <a:t>N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(t)</a:t>
            </a:r>
            <a:r>
              <a:rPr lang="zh-CN" altLang="en-US" sz="2400" dirty="0"/>
              <a:t>是独立</a:t>
            </a:r>
            <a:r>
              <a:rPr lang="zh-CN" altLang="en-US" sz="2400" dirty="0">
                <a:sym typeface="Symbol" panose="05050102010706020507" pitchFamily="18" charset="2"/>
              </a:rPr>
              <a:t>增量过程。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Font typeface="+mj-lt"/>
              <a:buAutoNum type="arabicPeriod" startAt="3"/>
            </a:pPr>
            <a:r>
              <a:rPr lang="zh-CN" altLang="en-US" sz="2400" dirty="0">
                <a:sym typeface="Symbol" panose="05050102010706020507" pitchFamily="18" charset="2"/>
              </a:rPr>
              <a:t>由</a:t>
            </a:r>
            <a:r>
              <a:rPr lang="en-US" altLang="zh-CN" sz="2400" dirty="0"/>
              <a:t>N(t)</a:t>
            </a:r>
            <a:r>
              <a:rPr lang="zh-CN" altLang="en-US" sz="2400" dirty="0"/>
              <a:t>的平稳性</a:t>
            </a:r>
            <a:r>
              <a:rPr lang="zh-CN" altLang="en-US" sz="2400" dirty="0">
                <a:sym typeface="Symbol" panose="05050102010706020507" pitchFamily="18" charset="2"/>
              </a:rPr>
              <a:t>，易得</a:t>
            </a:r>
            <a:r>
              <a:rPr lang="en-US" altLang="zh-CN" sz="2400" dirty="0"/>
              <a:t>N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(t)</a:t>
            </a:r>
            <a:r>
              <a:rPr lang="zh-CN" altLang="en-US" sz="2400" dirty="0"/>
              <a:t>也是平稳的，因此有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4171295"/>
              </p:ext>
            </p:extLst>
          </p:nvPr>
        </p:nvGraphicFramePr>
        <p:xfrm>
          <a:off x="1463675" y="5556250"/>
          <a:ext cx="7264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3" name="Equation" r:id="rId4" imgW="3632040" imgH="444240" progId="Equation.DSMT4">
                  <p:embed/>
                </p:oleObj>
              </mc:Choice>
              <mc:Fallback>
                <p:oleObj name="Equation" r:id="rId4" imgW="36320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3675" y="5556250"/>
                        <a:ext cx="72644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55BFD0-E539-45E5-8C72-3090C051C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B02E91-EA76-465C-9176-E44BC65E6E13}" type="datetime1">
              <a:rPr lang="zh-CN" altLang="en-US" smtClean="0"/>
              <a:t>2020/11/19</a:t>
            </a:fld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0A391F-1FC0-45F6-BB21-43F4D843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81</a:t>
            </a:r>
            <a:r>
              <a:rPr lang="zh-CN" altLang="en-US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401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9149"/>
            <a:ext cx="7467600" cy="677108"/>
          </a:xfrm>
        </p:spPr>
        <p:txBody>
          <a:bodyPr/>
          <a:lstStyle/>
          <a:p>
            <a:pPr algn="just" eaLnBrk="1" hangingPunct="1"/>
            <a:r>
              <a:rPr lang="zh-CN" altLang="en-US" sz="4400" dirty="0">
                <a:latin typeface="宋体" panose="02010600030101010101" pitchFamily="2" charset="-122"/>
              </a:rPr>
              <a:t>直接计算增量分布</a:t>
            </a:r>
            <a:endParaRPr lang="en-US" altLang="zh-CN" sz="4400" dirty="0">
              <a:latin typeface="宋体" panose="02010600030101010101" pitchFamily="2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3796102"/>
              </p:ext>
            </p:extLst>
          </p:nvPr>
        </p:nvGraphicFramePr>
        <p:xfrm>
          <a:off x="1346151" y="1196752"/>
          <a:ext cx="2217737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93" name="Equation" r:id="rId4" imgW="1231560" imgH="228600" progId="Equation.DSMT4">
                  <p:embed/>
                </p:oleObj>
              </mc:Choice>
              <mc:Fallback>
                <p:oleObj name="Equation" r:id="rId4" imgW="1231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151" y="1196752"/>
                        <a:ext cx="2217737" cy="41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0397670C-012D-435C-9D96-2748070BB8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055469"/>
              </p:ext>
            </p:extLst>
          </p:nvPr>
        </p:nvGraphicFramePr>
        <p:xfrm>
          <a:off x="1098153" y="1618972"/>
          <a:ext cx="6629400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94" name="Equation" r:id="rId6" imgW="3682800" imgH="431640" progId="Equation.DSMT4">
                  <p:embed/>
                </p:oleObj>
              </mc:Choice>
              <mc:Fallback>
                <p:oleObj name="Equation" r:id="rId6" imgW="3682800" imgH="431640" progId="Equation.DSMT4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153" y="1618972"/>
                        <a:ext cx="6629400" cy="776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9D0DC693-70F9-48DA-B1EB-0B72625373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2162515"/>
              </p:ext>
            </p:extLst>
          </p:nvPr>
        </p:nvGraphicFramePr>
        <p:xfrm>
          <a:off x="1098153" y="2406317"/>
          <a:ext cx="4138613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95" name="Equation" r:id="rId8" imgW="2298600" imgH="457200" progId="Equation.DSMT4">
                  <p:embed/>
                </p:oleObj>
              </mc:Choice>
              <mc:Fallback>
                <p:oleObj name="Equation" r:id="rId8" imgW="2298600" imgH="4572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0397670C-012D-435C-9D96-2748070BB8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153" y="2406317"/>
                        <a:ext cx="4138613" cy="823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146AC4C6-CB31-4EDD-A4F6-A680E94791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2274838"/>
              </p:ext>
            </p:extLst>
          </p:nvPr>
        </p:nvGraphicFramePr>
        <p:xfrm>
          <a:off x="1098153" y="3241288"/>
          <a:ext cx="5921375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96" name="Equation" r:id="rId10" imgW="3288960" imgH="457200" progId="Equation.DSMT4">
                  <p:embed/>
                </p:oleObj>
              </mc:Choice>
              <mc:Fallback>
                <p:oleObj name="Equation" r:id="rId10" imgW="3288960" imgH="45720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9D0DC693-70F9-48DA-B1EB-0B72625373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153" y="3241288"/>
                        <a:ext cx="5921375" cy="823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5FF05640-97E2-4AC0-9517-F2505EC696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145897"/>
              </p:ext>
            </p:extLst>
          </p:nvPr>
        </p:nvGraphicFramePr>
        <p:xfrm>
          <a:off x="1098153" y="4076258"/>
          <a:ext cx="454977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97" name="Equation" r:id="rId12" imgW="2527200" imgH="457200" progId="Equation.DSMT4">
                  <p:embed/>
                </p:oleObj>
              </mc:Choice>
              <mc:Fallback>
                <p:oleObj name="Equation" r:id="rId12" imgW="2527200" imgH="4572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146AC4C6-CB31-4EDD-A4F6-A680E94791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153" y="4076258"/>
                        <a:ext cx="4549775" cy="82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065DE5AB-8D32-45F0-8018-AAC1B5DADB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88045"/>
              </p:ext>
            </p:extLst>
          </p:nvPr>
        </p:nvGraphicFramePr>
        <p:xfrm>
          <a:off x="1098153" y="4909641"/>
          <a:ext cx="4389438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98" name="Equation" r:id="rId14" imgW="2438280" imgH="444240" progId="Equation.DSMT4">
                  <p:embed/>
                </p:oleObj>
              </mc:Choice>
              <mc:Fallback>
                <p:oleObj name="Equation" r:id="rId14" imgW="2438280" imgH="44424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5FF05640-97E2-4AC0-9517-F2505EC696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153" y="4909641"/>
                        <a:ext cx="4389438" cy="801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28C02076-9021-42F6-B641-C973CF7C24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3258786"/>
              </p:ext>
            </p:extLst>
          </p:nvPr>
        </p:nvGraphicFramePr>
        <p:xfrm>
          <a:off x="1098153" y="5722388"/>
          <a:ext cx="3224212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99" name="Equation" r:id="rId16" imgW="1790640" imgH="444240" progId="Equation.DSMT4">
                  <p:embed/>
                </p:oleObj>
              </mc:Choice>
              <mc:Fallback>
                <p:oleObj name="Equation" r:id="rId16" imgW="1790640" imgH="44424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065DE5AB-8D32-45F0-8018-AAC1B5DADB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153" y="5722388"/>
                        <a:ext cx="3224212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2EAF093A-7BB9-4873-8404-F8C312BB80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9419402"/>
              </p:ext>
            </p:extLst>
          </p:nvPr>
        </p:nvGraphicFramePr>
        <p:xfrm>
          <a:off x="4376390" y="5722938"/>
          <a:ext cx="23558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00" name="Equation" r:id="rId18" imgW="1307880" imgH="444240" progId="Equation.DSMT4">
                  <p:embed/>
                </p:oleObj>
              </mc:Choice>
              <mc:Fallback>
                <p:oleObj name="Equation" r:id="rId18" imgW="1307880" imgH="44424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28C02076-9021-42F6-B641-C973CF7C24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6390" y="5722938"/>
                        <a:ext cx="2355850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0517BF-DBB3-44E2-976E-96A4DBE1F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20EACB-BC01-46A1-A7D8-7B7221CBA385}" type="datetime1">
              <a:rPr lang="zh-CN" altLang="en-US" smtClean="0"/>
              <a:t>2020/11/19</a:t>
            </a:fld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2644FE-8EFC-4DDD-B2E1-D2CC681D3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81</a:t>
            </a:r>
            <a:r>
              <a:rPr lang="zh-CN" altLang="en-US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9760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16013" y="1210840"/>
            <a:ext cx="7559675" cy="5170488"/>
          </a:xfrm>
        </p:spPr>
        <p:txBody>
          <a:bodyPr/>
          <a:lstStyle/>
          <a:p>
            <a:pPr marL="0" indent="719138" algn="just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</a:rPr>
              <a:t>甲乙两人进行一种比赛，设每局比赛甲胜的概率为</a:t>
            </a:r>
            <a:r>
              <a:rPr lang="en-US" altLang="zh-CN" dirty="0">
                <a:solidFill>
                  <a:srgbClr val="000000"/>
                </a:solidFill>
              </a:rPr>
              <a:t>p</a:t>
            </a:r>
            <a:r>
              <a:rPr lang="zh-CN" altLang="en-US" dirty="0">
                <a:solidFill>
                  <a:srgbClr val="000000"/>
                </a:solidFill>
              </a:rPr>
              <a:t>，乙胜的概率为</a:t>
            </a:r>
            <a:r>
              <a:rPr lang="en-US" altLang="zh-CN" dirty="0">
                <a:solidFill>
                  <a:srgbClr val="000000"/>
                </a:solidFill>
              </a:rPr>
              <a:t>q</a:t>
            </a:r>
            <a:r>
              <a:rPr lang="zh-CN" altLang="en-US" dirty="0">
                <a:solidFill>
                  <a:srgbClr val="000000"/>
                </a:solidFill>
              </a:rPr>
              <a:t>，和局的概率为</a:t>
            </a:r>
            <a:r>
              <a:rPr lang="en-US" altLang="zh-CN" dirty="0">
                <a:solidFill>
                  <a:srgbClr val="000000"/>
                </a:solidFill>
              </a:rPr>
              <a:t>r</a:t>
            </a:r>
            <a:r>
              <a:rPr lang="zh-CN" altLang="en-US" dirty="0">
                <a:solidFill>
                  <a:srgbClr val="000000"/>
                </a:solidFill>
              </a:rPr>
              <a:t>，且 </a:t>
            </a:r>
            <a:r>
              <a:rPr lang="en-US" altLang="zh-CN" dirty="0">
                <a:solidFill>
                  <a:srgbClr val="000000"/>
                </a:solidFill>
              </a:rPr>
              <a:t>0</a:t>
            </a:r>
            <a:r>
              <a:rPr lang="zh-CN" altLang="en-US" dirty="0"/>
              <a:t>＜</a:t>
            </a:r>
            <a:r>
              <a:rPr lang="en-US" altLang="zh-CN" dirty="0"/>
              <a:t>p, q, r</a:t>
            </a:r>
            <a:r>
              <a:rPr lang="zh-CN" altLang="en-US" dirty="0"/>
              <a:t>＜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>
                <a:solidFill>
                  <a:srgbClr val="000000"/>
                </a:solidFill>
              </a:rPr>
              <a:t>p + q + r = 1</a:t>
            </a:r>
            <a:r>
              <a:rPr lang="zh-CN" altLang="en-US" dirty="0">
                <a:solidFill>
                  <a:srgbClr val="000000"/>
                </a:solidFill>
              </a:rPr>
              <a:t>。设每局比赛胜者记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zh-CN" altLang="en-US" dirty="0">
                <a:solidFill>
                  <a:srgbClr val="000000"/>
                </a:solidFill>
              </a:rPr>
              <a:t>分，负者记</a:t>
            </a:r>
            <a:r>
              <a:rPr lang="en-US" altLang="zh-CN" dirty="0">
                <a:solidFill>
                  <a:srgbClr val="000000"/>
                </a:solidFill>
              </a:rPr>
              <a:t>-1</a:t>
            </a:r>
            <a:r>
              <a:rPr lang="zh-CN" altLang="en-US" dirty="0">
                <a:solidFill>
                  <a:srgbClr val="000000"/>
                </a:solidFill>
              </a:rPr>
              <a:t>分，和局记</a:t>
            </a:r>
            <a:r>
              <a:rPr lang="en-US" altLang="zh-CN" dirty="0">
                <a:solidFill>
                  <a:srgbClr val="000000"/>
                </a:solidFill>
              </a:rPr>
              <a:t>0</a:t>
            </a:r>
            <a:r>
              <a:rPr lang="zh-CN" altLang="en-US" dirty="0">
                <a:solidFill>
                  <a:srgbClr val="000000"/>
                </a:solidFill>
              </a:rPr>
              <a:t>分。当有一人获得</a:t>
            </a:r>
            <a:r>
              <a:rPr lang="en-US" altLang="zh-CN" dirty="0">
                <a:solidFill>
                  <a:srgbClr val="000000"/>
                </a:solidFill>
              </a:rPr>
              <a:t>2</a:t>
            </a:r>
            <a:r>
              <a:rPr lang="zh-CN" altLang="en-US" dirty="0">
                <a:solidFill>
                  <a:srgbClr val="000000"/>
                </a:solidFill>
              </a:rPr>
              <a:t>分时比赛结束。以</a:t>
            </a:r>
            <a:r>
              <a:rPr lang="en-US" altLang="zh-CN" dirty="0" err="1">
                <a:solidFill>
                  <a:srgbClr val="000000"/>
                </a:solidFill>
              </a:rPr>
              <a:t>X</a:t>
            </a:r>
            <a:r>
              <a:rPr lang="en-US" altLang="zh-CN" baseline="-25000" dirty="0" err="1">
                <a:solidFill>
                  <a:srgbClr val="000000"/>
                </a:solidFill>
              </a:rPr>
              <a:t>n</a:t>
            </a:r>
            <a:r>
              <a:rPr lang="zh-CN" altLang="en-US" dirty="0">
                <a:solidFill>
                  <a:srgbClr val="000000"/>
                </a:solidFill>
              </a:rPr>
              <a:t>表示比赛至第</a:t>
            </a:r>
            <a:r>
              <a:rPr lang="en-US" altLang="zh-CN" dirty="0">
                <a:solidFill>
                  <a:srgbClr val="000000"/>
                </a:solidFill>
              </a:rPr>
              <a:t>n</a:t>
            </a:r>
            <a:r>
              <a:rPr lang="zh-CN" altLang="en-US" dirty="0">
                <a:solidFill>
                  <a:srgbClr val="000000"/>
                </a:solidFill>
              </a:rPr>
              <a:t>局时甲获得的分数，则</a:t>
            </a:r>
            <a:r>
              <a:rPr lang="en-US" altLang="zh-CN" dirty="0">
                <a:solidFill>
                  <a:srgbClr val="000000"/>
                </a:solidFill>
              </a:rPr>
              <a:t>{</a:t>
            </a:r>
            <a:r>
              <a:rPr lang="en-US" altLang="zh-CN" dirty="0" err="1">
                <a:solidFill>
                  <a:srgbClr val="000000"/>
                </a:solidFill>
              </a:rPr>
              <a:t>X</a:t>
            </a:r>
            <a:r>
              <a:rPr lang="en-US" altLang="zh-CN" baseline="-25000" dirty="0" err="1">
                <a:solidFill>
                  <a:srgbClr val="000000"/>
                </a:solidFill>
              </a:rPr>
              <a:t>n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n</a:t>
            </a:r>
            <a:r>
              <a:rPr lang="en-US" altLang="zh-CN" dirty="0"/>
              <a:t>≥1</a:t>
            </a:r>
            <a:r>
              <a:rPr lang="en-US" altLang="zh-CN" dirty="0">
                <a:solidFill>
                  <a:srgbClr val="000000"/>
                </a:solidFill>
              </a:rPr>
              <a:t>}</a:t>
            </a:r>
            <a:r>
              <a:rPr lang="zh-CN" altLang="en-US" dirty="0">
                <a:solidFill>
                  <a:srgbClr val="000000"/>
                </a:solidFill>
              </a:rPr>
              <a:t>是齐次马尔可夫链。</a:t>
            </a:r>
          </a:p>
          <a:p>
            <a:pPr marL="0" indent="719138" algn="just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zh-CN" altLang="en-US" dirty="0">
                <a:solidFill>
                  <a:srgbClr val="000000"/>
                </a:solidFill>
              </a:rPr>
              <a:t>）写出状态空间</a:t>
            </a:r>
            <a:r>
              <a:rPr lang="en-US" altLang="zh-CN" dirty="0">
                <a:solidFill>
                  <a:srgbClr val="000000"/>
                </a:solidFill>
              </a:rPr>
              <a:t>E</a:t>
            </a:r>
            <a:r>
              <a:rPr lang="zh-CN" altLang="en-US" dirty="0">
                <a:solidFill>
                  <a:srgbClr val="000000"/>
                </a:solidFill>
              </a:rPr>
              <a:t>；</a:t>
            </a:r>
            <a:endParaRPr lang="en-US" altLang="zh-CN" dirty="0">
              <a:solidFill>
                <a:srgbClr val="000000"/>
              </a:solidFill>
            </a:endParaRPr>
          </a:p>
          <a:p>
            <a:pPr marL="0" indent="719138" algn="just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2</a:t>
            </a:r>
            <a:r>
              <a:rPr lang="zh-CN" altLang="en-US" dirty="0">
                <a:solidFill>
                  <a:srgbClr val="000000"/>
                </a:solidFill>
              </a:rPr>
              <a:t>）求二步转移概率矩阵；</a:t>
            </a:r>
            <a:endParaRPr lang="en-US" altLang="zh-CN" dirty="0">
              <a:solidFill>
                <a:srgbClr val="000000"/>
              </a:solidFill>
            </a:endParaRPr>
          </a:p>
          <a:p>
            <a:pPr marL="0" indent="719138" algn="just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3</a:t>
            </a:r>
            <a:r>
              <a:rPr lang="zh-CN" altLang="en-US" dirty="0">
                <a:solidFill>
                  <a:srgbClr val="000000"/>
                </a:solidFill>
              </a:rPr>
              <a:t>）求甲已获得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zh-CN" altLang="en-US" dirty="0">
                <a:solidFill>
                  <a:srgbClr val="000000"/>
                </a:solidFill>
              </a:rPr>
              <a:t>分时，最多再赛两局可以结束比赛的概率。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407988"/>
            <a:ext cx="7467600" cy="515937"/>
          </a:xfrm>
          <a:noFill/>
        </p:spPr>
        <p:txBody>
          <a:bodyPr/>
          <a:lstStyle/>
          <a:p>
            <a:pPr algn="just" eaLnBrk="1" hangingPunct="1"/>
            <a:r>
              <a:rPr lang="zh-CN" altLang="en-US" sz="4400" dirty="0">
                <a:latin typeface="宋体" panose="02010600030101010101" pitchFamily="2" charset="-122"/>
              </a:rPr>
              <a:t>例</a:t>
            </a:r>
            <a:r>
              <a:rPr lang="en-US" altLang="zh-CN" sz="4400" dirty="0">
                <a:latin typeface="宋体" panose="02010600030101010101" pitchFamily="2" charset="-122"/>
              </a:rPr>
              <a:t>3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7A2EE04-3BD1-4A8C-B5E3-96A24495E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11C925-4CA0-4020-84D1-E51E159FA38F}" type="datetime1">
              <a:rPr lang="zh-CN" altLang="en-US" smtClean="0"/>
              <a:t>2020/11/19</a:t>
            </a:fld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45DCBF-5DBD-4049-9A5B-E7D8F512A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81</a:t>
            </a:r>
            <a:r>
              <a:rPr lang="zh-CN" altLang="en-US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35</a:t>
            </a:fld>
            <a:endParaRPr lang="zh-CN" alt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9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9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9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9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9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9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9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9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6" grpId="0" build="p" autoUpdateAnimBg="0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44488"/>
            <a:ext cx="7467600" cy="609600"/>
          </a:xfrm>
        </p:spPr>
        <p:txBody>
          <a:bodyPr/>
          <a:lstStyle/>
          <a:p>
            <a:pPr algn="l" eaLnBrk="1" hangingPunct="1"/>
            <a:r>
              <a:rPr lang="zh-CN" altLang="en-US">
                <a:latin typeface="宋体" panose="02010600030101010101" pitchFamily="2" charset="-122"/>
                <a:sym typeface="Symbol" panose="05050102010706020507" pitchFamily="18" charset="2"/>
              </a:rPr>
              <a:t>解</a:t>
            </a:r>
            <a:endParaRPr lang="zh-CN" altLang="en-US" sz="6000"/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163638"/>
            <a:ext cx="7543800" cy="517525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ym typeface="Symbol" panose="05050102010706020507" pitchFamily="18" charset="2"/>
              </a:rPr>
              <a:t>1</a:t>
            </a:r>
            <a:r>
              <a:rPr lang="zh-CN" altLang="en-US" dirty="0">
                <a:sym typeface="Symbol" panose="05050102010706020507" pitchFamily="18" charset="2"/>
              </a:rPr>
              <a:t>）</a:t>
            </a:r>
            <a:r>
              <a:rPr lang="en-US" altLang="zh-CN" dirty="0">
                <a:sym typeface="Symbol" panose="05050102010706020507" pitchFamily="18" charset="2"/>
              </a:rPr>
              <a:t>E</a:t>
            </a:r>
            <a:r>
              <a:rPr lang="zh-CN" altLang="en-US" dirty="0">
                <a:sym typeface="Symbol" panose="05050102010706020507" pitchFamily="18" charset="2"/>
              </a:rPr>
              <a:t>＝</a:t>
            </a:r>
            <a:r>
              <a:rPr lang="en-US" altLang="zh-CN" dirty="0">
                <a:sym typeface="Symbol" panose="05050102010706020507" pitchFamily="18" charset="2"/>
              </a:rPr>
              <a:t>{-2, -1, 0, 1, 2}</a:t>
            </a:r>
          </a:p>
        </p:txBody>
      </p:sp>
      <p:sp>
        <p:nvSpPr>
          <p:cNvPr id="350212" name="Rectangle 4"/>
          <p:cNvSpPr>
            <a:spLocks noChangeArrowheads="1"/>
          </p:cNvSpPr>
          <p:nvPr/>
        </p:nvSpPr>
        <p:spPr bwMode="auto">
          <a:xfrm>
            <a:off x="1146175" y="2713831"/>
            <a:ext cx="7558088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zh-CN" altLang="en-US">
                <a:solidFill>
                  <a:srgbClr val="000000"/>
                </a:solidFill>
              </a:rPr>
              <a:t>）转移概率矩阵</a:t>
            </a:r>
          </a:p>
        </p:txBody>
      </p:sp>
      <p:graphicFrame>
        <p:nvGraphicFramePr>
          <p:cNvPr id="3502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8501132"/>
              </p:ext>
            </p:extLst>
          </p:nvPr>
        </p:nvGraphicFramePr>
        <p:xfrm>
          <a:off x="4067175" y="1733550"/>
          <a:ext cx="3009900" cy="242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8" name="公式" r:id="rId4" imgW="1417428" imgH="1135452" progId="Equation.3">
                  <p:embed/>
                </p:oleObj>
              </mc:Choice>
              <mc:Fallback>
                <p:oleObj name="公式" r:id="rId4" imgW="1417428" imgH="113545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1733550"/>
                        <a:ext cx="3009900" cy="242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14" name="Object 6"/>
          <p:cNvGraphicFramePr>
            <a:graphicFrameLocks noChangeAspect="1"/>
          </p:cNvGraphicFramePr>
          <p:nvPr/>
        </p:nvGraphicFramePr>
        <p:xfrm>
          <a:off x="1146175" y="4076700"/>
          <a:ext cx="7747000" cy="242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9" name="公式" r:id="rId6" imgW="3672948" imgH="1135452" progId="Equation.3">
                  <p:embed/>
                </p:oleObj>
              </mc:Choice>
              <mc:Fallback>
                <p:oleObj name="公式" r:id="rId6" imgW="3672948" imgH="113545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175" y="4076700"/>
                        <a:ext cx="7747000" cy="2427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">
            <a:extLst>
              <a:ext uri="{FF2B5EF4-FFF2-40B4-BE49-F238E27FC236}">
                <a16:creationId xmlns:a16="http://schemas.microsoft.com/office/drawing/2014/main" id="{71345F98-B3FD-44F2-A80D-96D674CF6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1221" y="1368282"/>
            <a:ext cx="2361059" cy="4045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533400" indent="-5334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990600" indent="-5334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3716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2098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667000" indent="-3810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124200" indent="-3810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581400" indent="-3810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4038600" indent="-3810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kern="0" dirty="0">
                <a:sym typeface="Symbol" panose="05050102010706020507" pitchFamily="18" charset="2"/>
              </a:rPr>
              <a:t>-2   -1    0    1    2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3FA9FCE-BEEA-4636-8065-D3D5DFACD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5984" y="1772816"/>
            <a:ext cx="520031" cy="2331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533400" indent="-5334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990600" indent="-5334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3716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2098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667000" indent="-3810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124200" indent="-3810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581400" indent="-3810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4038600" indent="-3810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400" kern="0" dirty="0">
                <a:sym typeface="Symbol" panose="05050102010706020507" pitchFamily="18" charset="2"/>
              </a:rPr>
              <a:t>-2</a:t>
            </a:r>
          </a:p>
          <a:p>
            <a:pPr algn="ctr"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400" kern="0" dirty="0">
                <a:sym typeface="Symbol" panose="05050102010706020507" pitchFamily="18" charset="2"/>
              </a:rPr>
              <a:t>-1</a:t>
            </a:r>
          </a:p>
          <a:p>
            <a:pPr algn="ctr"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400" kern="0" dirty="0">
                <a:sym typeface="Symbol" panose="05050102010706020507" pitchFamily="18" charset="2"/>
              </a:rPr>
              <a:t> 0</a:t>
            </a:r>
          </a:p>
          <a:p>
            <a:pPr algn="ctr"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400" kern="0" dirty="0">
                <a:sym typeface="Symbol" panose="05050102010706020507" pitchFamily="18" charset="2"/>
              </a:rPr>
              <a:t>1</a:t>
            </a:r>
          </a:p>
          <a:p>
            <a:pPr algn="ctr"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400" kern="0" dirty="0">
                <a:sym typeface="Symbol" panose="05050102010706020507" pitchFamily="18" charset="2"/>
              </a:rPr>
              <a:t> 2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EBCAC6-CA98-4F8B-96A9-ED2D72726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05235D-7759-4D32-9F0C-CFD93265C28C}" type="datetime1">
              <a:rPr lang="zh-CN" altLang="en-US" smtClean="0"/>
              <a:t>2020/11/19</a:t>
            </a:fld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12D75D-5213-4AEF-A7AF-1D6FA38AE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81</a:t>
            </a:r>
            <a:r>
              <a:rPr lang="zh-CN" altLang="en-US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36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0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0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0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0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0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0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1" grpId="0" build="p" autoUpdateAnimBg="0" advAuto="0"/>
      <p:bldP spid="350212" grpId="0" autoUpdateAnimBg="0"/>
      <p:bldP spid="9" grpId="0" animBg="1"/>
      <p:bldP spid="9" grpId="1" animBg="1"/>
      <p:bldP spid="10" grpId="0" animBg="1"/>
      <p:bldP spid="10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14325"/>
            <a:ext cx="7467600" cy="669925"/>
          </a:xfrm>
        </p:spPr>
        <p:txBody>
          <a:bodyPr/>
          <a:lstStyle/>
          <a:p>
            <a:pPr algn="l" eaLnBrk="1" hangingPunct="1"/>
            <a:r>
              <a:rPr lang="zh-CN" altLang="en-US">
                <a:latin typeface="宋体" panose="02010600030101010101" pitchFamily="2" charset="-122"/>
                <a:sym typeface="Symbol" panose="05050102010706020507" pitchFamily="18" charset="2"/>
              </a:rPr>
              <a:t>解</a:t>
            </a:r>
            <a:r>
              <a:rPr lang="en-US" altLang="zh-CN" sz="4400">
                <a:latin typeface="宋体" panose="02010600030101010101" pitchFamily="2" charset="-122"/>
              </a:rPr>
              <a:t>(</a:t>
            </a:r>
            <a:r>
              <a:rPr lang="zh-CN" altLang="en-US" sz="4400">
                <a:latin typeface="宋体" panose="02010600030101010101" pitchFamily="2" charset="-122"/>
              </a:rPr>
              <a:t>续</a:t>
            </a:r>
            <a:r>
              <a:rPr lang="en-US" altLang="zh-CN" sz="4400">
                <a:latin typeface="宋体" panose="02010600030101010101" pitchFamily="2" charset="-122"/>
              </a:rPr>
              <a:t>)</a:t>
            </a:r>
            <a:endParaRPr lang="en-US" altLang="zh-CN" sz="6000"/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163638"/>
            <a:ext cx="7543800" cy="3231654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000000"/>
                </a:solidFill>
              </a:rPr>
              <a:t>3</a:t>
            </a:r>
            <a:r>
              <a:rPr lang="zh-CN" altLang="en-US" dirty="0">
                <a:solidFill>
                  <a:srgbClr val="000000"/>
                </a:solidFill>
              </a:rPr>
              <a:t>）最多经两局结束比赛包括两种情形：甲得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zh-CN" altLang="en-US" dirty="0">
                <a:solidFill>
                  <a:srgbClr val="000000"/>
                </a:solidFill>
              </a:rPr>
              <a:t>分经二步转移至得</a:t>
            </a:r>
            <a:r>
              <a:rPr lang="en-US" altLang="zh-CN" dirty="0">
                <a:solidFill>
                  <a:srgbClr val="000000"/>
                </a:solidFill>
              </a:rPr>
              <a:t>2</a:t>
            </a:r>
            <a:r>
              <a:rPr lang="zh-CN" altLang="en-US" dirty="0">
                <a:solidFill>
                  <a:srgbClr val="000000"/>
                </a:solidFill>
              </a:rPr>
              <a:t>分而结束比赛，或甲得</a:t>
            </a:r>
            <a:r>
              <a:rPr lang="en-US" altLang="zh-CN" dirty="0">
                <a:solidFill>
                  <a:srgbClr val="000000"/>
                </a:solidFill>
              </a:rPr>
              <a:t>-3</a:t>
            </a:r>
            <a:r>
              <a:rPr lang="zh-CN" altLang="en-US" dirty="0">
                <a:solidFill>
                  <a:srgbClr val="000000"/>
                </a:solidFill>
              </a:rPr>
              <a:t>分经二步转移至得</a:t>
            </a:r>
            <a:r>
              <a:rPr lang="en-US" altLang="zh-CN" dirty="0">
                <a:solidFill>
                  <a:srgbClr val="000000"/>
                </a:solidFill>
              </a:rPr>
              <a:t>-2</a:t>
            </a:r>
            <a:r>
              <a:rPr lang="zh-CN" altLang="en-US" dirty="0">
                <a:solidFill>
                  <a:srgbClr val="000000"/>
                </a:solidFill>
              </a:rPr>
              <a:t>分而结束比赛。</a:t>
            </a:r>
            <a:endParaRPr lang="en-US" altLang="zh-CN" dirty="0">
              <a:solidFill>
                <a:srgbClr val="000000"/>
              </a:solidFill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000000"/>
                </a:solidFill>
              </a:rPr>
              <a:t>因此，有</a:t>
            </a:r>
          </a:p>
          <a:p>
            <a:pPr algn="ctr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p</a:t>
            </a:r>
            <a:r>
              <a:rPr lang="zh-CN" altLang="en-US" dirty="0">
                <a:solidFill>
                  <a:srgbClr val="000000"/>
                </a:solidFill>
              </a:rPr>
              <a:t>＝</a:t>
            </a:r>
            <a:r>
              <a:rPr lang="en-US" altLang="zh-CN" dirty="0">
                <a:solidFill>
                  <a:srgbClr val="000000"/>
                </a:solidFill>
              </a:rPr>
              <a:t>p</a:t>
            </a:r>
            <a:r>
              <a:rPr lang="en-US" altLang="zh-CN" baseline="-25000" dirty="0">
                <a:solidFill>
                  <a:srgbClr val="000000"/>
                </a:solidFill>
              </a:rPr>
              <a:t>45</a:t>
            </a:r>
            <a:r>
              <a:rPr lang="en-US" altLang="zh-CN" dirty="0">
                <a:solidFill>
                  <a:srgbClr val="000000"/>
                </a:solidFill>
              </a:rPr>
              <a:t>(2)+p</a:t>
            </a:r>
            <a:r>
              <a:rPr lang="en-US" altLang="zh-CN" baseline="-25000" dirty="0">
                <a:solidFill>
                  <a:srgbClr val="000000"/>
                </a:solidFill>
              </a:rPr>
              <a:t>41</a:t>
            </a:r>
            <a:r>
              <a:rPr lang="en-US" altLang="zh-CN" dirty="0">
                <a:solidFill>
                  <a:srgbClr val="000000"/>
                </a:solidFill>
              </a:rPr>
              <a:t>(2)</a:t>
            </a:r>
            <a:r>
              <a:rPr lang="zh-CN" altLang="en-US" dirty="0">
                <a:solidFill>
                  <a:srgbClr val="000000"/>
                </a:solidFill>
              </a:rPr>
              <a:t>＝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dirty="0" err="1">
                <a:solidFill>
                  <a:srgbClr val="000000"/>
                </a:solidFill>
              </a:rPr>
              <a:t>p+pr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zh-CN" altLang="en-US" dirty="0">
                <a:solidFill>
                  <a:srgbClr val="000000"/>
                </a:solidFill>
              </a:rPr>
              <a:t>＋</a:t>
            </a:r>
            <a:r>
              <a:rPr lang="en-US" altLang="zh-CN" dirty="0">
                <a:solidFill>
                  <a:srgbClr val="000000"/>
                </a:solidFill>
              </a:rPr>
              <a:t>0</a:t>
            </a:r>
            <a:r>
              <a:rPr lang="zh-CN" altLang="en-US" dirty="0">
                <a:solidFill>
                  <a:srgbClr val="000000"/>
                </a:solidFill>
              </a:rPr>
              <a:t>＝</a:t>
            </a:r>
            <a:r>
              <a:rPr lang="en-US" altLang="zh-CN" dirty="0">
                <a:solidFill>
                  <a:srgbClr val="000000"/>
                </a:solidFill>
              </a:rPr>
              <a:t>p(1+r)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08BAE2-2ADF-441C-8D3B-7A2DCAC5D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A0E14D-6324-4A3F-BD0B-749910C318C2}" type="datetime1">
              <a:rPr lang="zh-CN" altLang="en-US" smtClean="0"/>
              <a:t>2020/11/19</a:t>
            </a:fld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B5915E-F256-4E89-A004-FDA36BBD6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81</a:t>
            </a:r>
            <a:r>
              <a:rPr lang="zh-CN" altLang="en-US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37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5" grpId="0" uiExpand="1" build="p" autoUpdateAnimBg="0" advAuto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12738"/>
            <a:ext cx="7467600" cy="669925"/>
          </a:xfrm>
        </p:spPr>
        <p:txBody>
          <a:bodyPr/>
          <a:lstStyle/>
          <a:p>
            <a:pPr algn="l" eaLnBrk="1" hangingPunct="1"/>
            <a:r>
              <a:rPr lang="zh-CN" altLang="en-US" sz="4400">
                <a:latin typeface="宋体" panose="02010600030101010101" pitchFamily="2" charset="-122"/>
              </a:rPr>
              <a:t>例</a:t>
            </a:r>
            <a:r>
              <a:rPr lang="en-US" altLang="zh-CN" sz="4400">
                <a:latin typeface="宋体" panose="02010600030101010101" pitchFamily="2" charset="-122"/>
              </a:rPr>
              <a:t>4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165771"/>
            <a:ext cx="7559675" cy="4135437"/>
          </a:xfrm>
        </p:spPr>
        <p:txBody>
          <a:bodyPr/>
          <a:lstStyle/>
          <a:p>
            <a:pPr marL="0" indent="719138"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宋体" panose="02010600030101010101" pitchFamily="2" charset="-122"/>
              </a:rPr>
              <a:t>在一计算机系统中，每一循环具有误差的概率取决于先前一个循环是否有误差。以</a:t>
            </a:r>
            <a:r>
              <a:rPr lang="en-US" altLang="zh-CN">
                <a:latin typeface="宋体" panose="02010600030101010101" pitchFamily="2" charset="-122"/>
              </a:rPr>
              <a:t>0</a:t>
            </a:r>
            <a:r>
              <a:rPr lang="zh-CN" altLang="en-US">
                <a:latin typeface="宋体" panose="02010600030101010101" pitchFamily="2" charset="-122"/>
              </a:rPr>
              <a:t>表示误差状态，以</a:t>
            </a:r>
            <a:r>
              <a:rPr lang="en-US" altLang="zh-CN">
                <a:latin typeface="宋体" panose="02010600030101010101" pitchFamily="2" charset="-122"/>
              </a:rPr>
              <a:t>1</a:t>
            </a:r>
            <a:r>
              <a:rPr lang="zh-CN" altLang="en-US">
                <a:latin typeface="宋体" panose="02010600030101010101" pitchFamily="2" charset="-122"/>
              </a:rPr>
              <a:t>表示无误差状态，设转移矩阵为</a:t>
            </a:r>
            <a:endParaRPr lang="en-US" altLang="zh-CN">
              <a:latin typeface="宋体" panose="02010600030101010101" pitchFamily="2" charset="-122"/>
            </a:endParaRPr>
          </a:p>
          <a:p>
            <a:pPr marL="0" indent="719138" eaLnBrk="1" hangingPunct="1">
              <a:buFont typeface="Wingdings" panose="05000000000000000000" pitchFamily="2" charset="2"/>
              <a:buNone/>
            </a:pPr>
            <a:endParaRPr lang="en-US" altLang="zh-CN">
              <a:latin typeface="宋体" panose="02010600030101010101" pitchFamily="2" charset="-122"/>
            </a:endParaRPr>
          </a:p>
          <a:p>
            <a:pPr marL="0" indent="719138" eaLnBrk="1" hangingPunct="1">
              <a:buFont typeface="Wingdings" panose="05000000000000000000" pitchFamily="2" charset="2"/>
              <a:buNone/>
            </a:pPr>
            <a:endParaRPr lang="en-US" altLang="zh-CN">
              <a:latin typeface="宋体" panose="02010600030101010101" pitchFamily="2" charset="-122"/>
            </a:endParaRPr>
          </a:p>
          <a:p>
            <a:pPr marL="0" indent="719138" eaLnBrk="1" hangingPunct="1">
              <a:buFont typeface="Wingdings" panose="05000000000000000000" pitchFamily="2" charset="2"/>
              <a:buNone/>
            </a:pPr>
            <a:endParaRPr lang="en-US" altLang="zh-CN">
              <a:latin typeface="宋体" panose="02010600030101010101" pitchFamily="2" charset="-122"/>
            </a:endParaRPr>
          </a:p>
          <a:p>
            <a:pPr marL="0" indent="719138"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宋体" panose="02010600030101010101" pitchFamily="2" charset="-122"/>
              </a:rPr>
              <a:t>讨论相应齐次马尔可夫链的遍历性，并求其极限分布。</a:t>
            </a:r>
          </a:p>
        </p:txBody>
      </p:sp>
      <p:graphicFrame>
        <p:nvGraphicFramePr>
          <p:cNvPr id="2458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8016273"/>
              </p:ext>
            </p:extLst>
          </p:nvPr>
        </p:nvGraphicFramePr>
        <p:xfrm>
          <a:off x="3419475" y="2892971"/>
          <a:ext cx="2792413" cy="117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1" name="公式" r:id="rId4" imgW="1117600" imgH="469900" progId="Equation.3">
                  <p:embed/>
                </p:oleObj>
              </mc:Choice>
              <mc:Fallback>
                <p:oleObj name="公式" r:id="rId4" imgW="1117600" imgH="469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892971"/>
                        <a:ext cx="2792413" cy="1173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D3A552-49EE-4510-A8AF-1B77DAE81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BFAF07-5CFB-41C3-A82B-AE38015D2C63}" type="datetime1">
              <a:rPr lang="zh-CN" altLang="en-US" smtClean="0"/>
              <a:t>2020/11/19</a:t>
            </a:fld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0C921A-728D-479C-9EFA-27E5B4501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81</a:t>
            </a:r>
            <a:r>
              <a:rPr lang="zh-CN" altLang="en-US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38</a:t>
            </a:fld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12738"/>
            <a:ext cx="7467600" cy="669925"/>
          </a:xfrm>
        </p:spPr>
        <p:txBody>
          <a:bodyPr/>
          <a:lstStyle/>
          <a:p>
            <a:pPr algn="l" eaLnBrk="1" hangingPunct="1"/>
            <a:r>
              <a:rPr lang="zh-CN" altLang="en-US" sz="4400">
                <a:latin typeface="宋体" panose="02010600030101010101" pitchFamily="2" charset="-122"/>
              </a:rPr>
              <a:t>解法</a:t>
            </a:r>
            <a:r>
              <a:rPr lang="en-US" altLang="zh-CN" sz="4400">
                <a:latin typeface="宋体" panose="02010600030101010101" pitchFamily="2" charset="-122"/>
              </a:rPr>
              <a:t>1</a:t>
            </a:r>
            <a:r>
              <a:rPr lang="zh-CN" altLang="en-US" sz="4400">
                <a:latin typeface="宋体" panose="02010600030101010101" pitchFamily="2" charset="-122"/>
              </a:rPr>
              <a:t>（用定义解）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1268760"/>
            <a:ext cx="7704534" cy="1191673"/>
          </a:xfrm>
        </p:spPr>
        <p:txBody>
          <a:bodyPr/>
          <a:lstStyle/>
          <a:p>
            <a:pPr marL="0" indent="72000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</a:rPr>
              <a:t>为求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n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步转移矩阵</a:t>
            </a:r>
            <a:r>
              <a:rPr lang="en-US" altLang="zh-CN" dirty="0" err="1">
                <a:latin typeface="宋体" panose="02010600030101010101" pitchFamily="2" charset="-122"/>
              </a:rPr>
              <a:t>P</a:t>
            </a:r>
            <a:r>
              <a:rPr lang="en-US" altLang="zh-CN" baseline="30000" dirty="0" err="1">
                <a:latin typeface="宋体" panose="02010600030101010101" pitchFamily="2" charset="-122"/>
              </a:rPr>
              <a:t>n</a:t>
            </a:r>
            <a:r>
              <a:rPr lang="zh-CN" altLang="en-US" dirty="0">
                <a:latin typeface="宋体" panose="02010600030101010101" pitchFamily="2" charset="-122"/>
              </a:rPr>
              <a:t>，先求</a:t>
            </a:r>
            <a:r>
              <a:rPr lang="en-US" altLang="zh-CN" dirty="0">
                <a:latin typeface="宋体" panose="02010600030101010101" pitchFamily="2" charset="-122"/>
              </a:rPr>
              <a:t>P</a:t>
            </a:r>
            <a:r>
              <a:rPr lang="zh-CN" altLang="en-US" dirty="0">
                <a:latin typeface="宋体" panose="02010600030101010101" pitchFamily="2" charset="-122"/>
              </a:rPr>
              <a:t>的特征值和特征向量</a:t>
            </a:r>
          </a:p>
        </p:txBody>
      </p:sp>
      <p:graphicFrame>
        <p:nvGraphicFramePr>
          <p:cNvPr id="26630" name="Object 4"/>
          <p:cNvGraphicFramePr>
            <a:graphicFrameLocks noChangeAspect="1"/>
          </p:cNvGraphicFramePr>
          <p:nvPr/>
        </p:nvGraphicFramePr>
        <p:xfrm>
          <a:off x="2771775" y="2708275"/>
          <a:ext cx="4529138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0" name="公式" r:id="rId4" imgW="1955800" imgH="469900" progId="Equation.3">
                  <p:embed/>
                </p:oleObj>
              </mc:Choice>
              <mc:Fallback>
                <p:oleObj name="公式" r:id="rId4" imgW="1955800" imgH="469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708275"/>
                        <a:ext cx="4529138" cy="109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Rectangle 5"/>
          <p:cNvSpPr>
            <a:spLocks noChangeArrowheads="1"/>
          </p:cNvSpPr>
          <p:nvPr/>
        </p:nvSpPr>
        <p:spPr bwMode="auto">
          <a:xfrm>
            <a:off x="1219200" y="4057650"/>
            <a:ext cx="65694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dirty="0"/>
              <a:t>求得特征值</a:t>
            </a:r>
            <a:r>
              <a:rPr lang="zh-CN" altLang="en-US" dirty="0">
                <a:sym typeface="Symbol" panose="05050102010706020507" pitchFamily="18" charset="2"/>
              </a:rPr>
              <a:t>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 = 1</a:t>
            </a:r>
            <a:r>
              <a:rPr lang="zh-CN" altLang="en-US" dirty="0"/>
              <a:t>和</a:t>
            </a:r>
            <a:r>
              <a:rPr lang="zh-CN" altLang="en-US" dirty="0">
                <a:sym typeface="Symbol" panose="05050102010706020507" pitchFamily="18" charset="2"/>
              </a:rPr>
              <a:t>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 = 0.25</a:t>
            </a:r>
            <a:r>
              <a:rPr lang="zh-CN" altLang="en-US" dirty="0">
                <a:sym typeface="Symbol" panose="05050102010706020507" pitchFamily="18" charset="2"/>
              </a:rPr>
              <a:t>，</a:t>
            </a:r>
            <a:r>
              <a:rPr lang="zh-CN" altLang="en-US" dirty="0"/>
              <a:t>特征向量</a:t>
            </a:r>
          </a:p>
        </p:txBody>
      </p:sp>
      <p:graphicFrame>
        <p:nvGraphicFramePr>
          <p:cNvPr id="26632" name="Object 6"/>
          <p:cNvGraphicFramePr>
            <a:graphicFrameLocks noChangeAspect="1"/>
          </p:cNvGraphicFramePr>
          <p:nvPr/>
        </p:nvGraphicFramePr>
        <p:xfrm>
          <a:off x="3132138" y="4941888"/>
          <a:ext cx="3529012" cy="124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1" name="Equation" r:id="rId6" imgW="1333500" imgH="469900" progId="Equation.DSMT4">
                  <p:embed/>
                </p:oleObj>
              </mc:Choice>
              <mc:Fallback>
                <p:oleObj name="Equation" r:id="rId6" imgW="1333500" imgH="469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4941888"/>
                        <a:ext cx="3529012" cy="1243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24EF71-6FA6-43FB-A7DB-65CCB80E1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BFDF2D-4A7F-4674-A77C-5CA14C33737A}" type="datetime1">
              <a:rPr lang="zh-CN" altLang="en-US" smtClean="0"/>
              <a:t>2020/11/19</a:t>
            </a:fld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A277A0-AB0F-44E3-9958-02DD34765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81</a:t>
            </a:r>
            <a:r>
              <a:rPr lang="zh-CN" altLang="en-US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39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build="p"/>
      <p:bldP spid="266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>
            <a:extLst>
              <a:ext uri="{FF2B5EF4-FFF2-40B4-BE49-F238E27FC236}">
                <a16:creationId xmlns:a16="http://schemas.microsoft.com/office/drawing/2014/main" id="{EFD9D1A8-87F7-4671-90BD-523E24E326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312738"/>
            <a:ext cx="7467600" cy="669925"/>
          </a:xfrm>
        </p:spPr>
        <p:txBody>
          <a:bodyPr/>
          <a:lstStyle/>
          <a:p>
            <a:pPr algn="l" eaLnBrk="1" hangingPunct="1"/>
            <a:r>
              <a:rPr lang="zh-CN" altLang="en-US" sz="4400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r>
              <a:rPr lang="en-US" altLang="zh-CN" sz="440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4400">
                <a:latin typeface="黑体" panose="02010609060101010101" pitchFamily="49" charset="-122"/>
                <a:ea typeface="黑体" panose="02010609060101010101" pitchFamily="49" charset="-122"/>
              </a:rPr>
              <a:t>续</a:t>
            </a:r>
            <a:r>
              <a:rPr lang="en-US" altLang="zh-CN" sz="44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BB70FB2F-8880-4727-B351-E6351E2D80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3000" y="1143000"/>
            <a:ext cx="7737475" cy="43815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AutoNum type="alphaLcParenR" startAt="4"/>
            </a:pP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P{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等待超过一个小时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65D5F2BB-FD2B-4B23-8212-52CD1101A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宋体"/>
                <a:ea typeface="宋体" panose="02010600030101010101" pitchFamily="2" charset="-122"/>
                <a:cs typeface="+mn-cs"/>
              </a:rPr>
              <a:t>信息与软件工程学院　顾小丰</a:t>
            </a:r>
            <a:endParaRPr kumimoji="1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宋体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1604" name="Rectangle 4">
            <a:extLst>
              <a:ext uri="{FF2B5EF4-FFF2-40B4-BE49-F238E27FC236}">
                <a16:creationId xmlns:a16="http://schemas.microsoft.com/office/drawing/2014/main" id="{8381B8F1-1A41-4EEE-AC20-9A7891966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697038"/>
            <a:ext cx="7467600" cy="205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＝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P{W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q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＞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}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＝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－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P{W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q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≤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}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＝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－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W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q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(1)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＝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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e</a:t>
            </a:r>
            <a:r>
              <a:rPr kumimoji="1" lang="en-US" altLang="zh-CN" sz="2800" b="1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-(1-)</a:t>
            </a:r>
          </a:p>
        </p:txBody>
      </p:sp>
      <p:graphicFrame>
        <p:nvGraphicFramePr>
          <p:cNvPr id="281605" name="Object 5">
            <a:extLst>
              <a:ext uri="{FF2B5EF4-FFF2-40B4-BE49-F238E27FC236}">
                <a16:creationId xmlns:a16="http://schemas.microsoft.com/office/drawing/2014/main" id="{C0C5B76B-A4DC-4246-9C74-9BBCE7050A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68438" y="3733800"/>
          <a:ext cx="2417762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91" name="Equation" r:id="rId4" imgW="1206500" imgH="431800" progId="Equation.3">
                  <p:embed/>
                </p:oleObj>
              </mc:Choice>
              <mc:Fallback>
                <p:oleObj name="Equation" r:id="rId4" imgW="1206500" imgH="431800" progId="Equation.3">
                  <p:embed/>
                  <p:pic>
                    <p:nvPicPr>
                      <p:cNvPr id="281605" name="Object 5">
                        <a:extLst>
                          <a:ext uri="{FF2B5EF4-FFF2-40B4-BE49-F238E27FC236}">
                            <a16:creationId xmlns:a16="http://schemas.microsoft.com/office/drawing/2014/main" id="{C0C5B76B-A4DC-4246-9C74-9BBCE7050A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8438" y="3733800"/>
                        <a:ext cx="2417762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1606" name="Rectangle 6">
            <a:extLst>
              <a:ext uri="{FF2B5EF4-FFF2-40B4-BE49-F238E27FC236}">
                <a16:creationId xmlns:a16="http://schemas.microsoft.com/office/drawing/2014/main" id="{B3436893-5329-4738-99E8-14B27709B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257800"/>
            <a:ext cx="7391400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即病人等待超过一个小时的概率约为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0.276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281607" name="Rectangle 7">
            <a:extLst>
              <a:ext uri="{FF2B5EF4-FFF2-40B4-BE49-F238E27FC236}">
                <a16:creationId xmlns:a16="http://schemas.microsoft.com/office/drawing/2014/main" id="{A380A316-44D2-4658-AAE2-0563204E6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592638"/>
            <a:ext cx="7467600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≈0.276</a:t>
            </a:r>
          </a:p>
        </p:txBody>
      </p:sp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8C5117CC-888F-4EFF-8DFA-52F562A8BA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6101872"/>
              </p:ext>
            </p:extLst>
          </p:nvPr>
        </p:nvGraphicFramePr>
        <p:xfrm>
          <a:off x="4291781" y="2780928"/>
          <a:ext cx="43846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92" name="Equation" r:id="rId6" imgW="1993680" imgH="253800" progId="Equation.DSMT4">
                  <p:embed/>
                </p:oleObj>
              </mc:Choice>
              <mc:Fallback>
                <p:oleObj name="Equation" r:id="rId6" imgW="1993680" imgH="253800" progId="Equation.DSMT4">
                  <p:embed/>
                  <p:pic>
                    <p:nvPicPr>
                      <p:cNvPr id="1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1781" y="2780928"/>
                        <a:ext cx="4384675" cy="5619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5510A4-5596-4939-81D1-40ECFE3D1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7D9CB5-F2A3-4EE4-9180-ACFD7E45EE24}" type="datetime1">
              <a:rPr lang="zh-CN" altLang="en-US" smtClean="0"/>
              <a:t>2020/11/19</a:t>
            </a:fld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2E5999-332B-4798-86CB-64C6497EE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81</a:t>
            </a:r>
            <a:r>
              <a:rPr lang="zh-CN" altLang="en-US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1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1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1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1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1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1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1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1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1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1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1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1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4" grpId="0" uiExpand="1" build="p"/>
      <p:bldP spid="281606" grpId="0" build="p" autoUpdateAnimBg="0"/>
      <p:bldP spid="28160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12738"/>
            <a:ext cx="7467600" cy="669925"/>
          </a:xfrm>
        </p:spPr>
        <p:txBody>
          <a:bodyPr/>
          <a:lstStyle/>
          <a:p>
            <a:pPr algn="l" eaLnBrk="1" hangingPunct="1"/>
            <a:r>
              <a:rPr lang="zh-CN" altLang="en-US" sz="4400">
                <a:latin typeface="宋体" panose="02010600030101010101" pitchFamily="2" charset="-122"/>
              </a:rPr>
              <a:t>解法</a:t>
            </a:r>
            <a:r>
              <a:rPr lang="en-US" altLang="zh-CN" sz="4400">
                <a:latin typeface="宋体" panose="02010600030101010101" pitchFamily="2" charset="-122"/>
              </a:rPr>
              <a:t>1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1)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6325" y="1543050"/>
            <a:ext cx="2933700" cy="4381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正交，将其单位化得</a:t>
            </a:r>
          </a:p>
        </p:txBody>
      </p:sp>
      <p:graphicFrame>
        <p:nvGraphicFramePr>
          <p:cNvPr id="354308" name="Object 4"/>
          <p:cNvGraphicFramePr>
            <a:graphicFrameLocks noChangeAspect="1"/>
          </p:cNvGraphicFramePr>
          <p:nvPr/>
        </p:nvGraphicFramePr>
        <p:xfrm>
          <a:off x="3875088" y="1066800"/>
          <a:ext cx="2794000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0" name="公式" r:id="rId4" imgW="1651000" imgH="838200" progId="Equation.3">
                  <p:embed/>
                </p:oleObj>
              </mc:Choice>
              <mc:Fallback>
                <p:oleObj name="公式" r:id="rId4" imgW="1651000" imgH="838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5088" y="1066800"/>
                        <a:ext cx="2794000" cy="141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09" name="Rectangle 5"/>
          <p:cNvSpPr>
            <a:spLocks noChangeArrowheads="1"/>
          </p:cNvSpPr>
          <p:nvPr/>
        </p:nvSpPr>
        <p:spPr bwMode="auto">
          <a:xfrm>
            <a:off x="1597025" y="2971800"/>
            <a:ext cx="11128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latin typeface="黑体" panose="02010609060101010101" pitchFamily="49" charset="-122"/>
              </a:rPr>
              <a:t>得矩阵</a:t>
            </a:r>
          </a:p>
        </p:txBody>
      </p:sp>
      <p:graphicFrame>
        <p:nvGraphicFramePr>
          <p:cNvPr id="354310" name="Object 6"/>
          <p:cNvGraphicFramePr>
            <a:graphicFrameLocks noChangeAspect="1"/>
          </p:cNvGraphicFramePr>
          <p:nvPr/>
        </p:nvGraphicFramePr>
        <p:xfrm>
          <a:off x="2711450" y="2498725"/>
          <a:ext cx="4733925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1" name="公式" r:id="rId6" imgW="2794000" imgH="850900" progId="Equation.3">
                  <p:embed/>
                </p:oleObj>
              </mc:Choice>
              <mc:Fallback>
                <p:oleObj name="公式" r:id="rId6" imgW="2794000" imgH="850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2498725"/>
                        <a:ext cx="4733925" cy="144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11" name="Object 7"/>
          <p:cNvGraphicFramePr>
            <a:graphicFrameLocks noChangeAspect="1"/>
          </p:cNvGraphicFramePr>
          <p:nvPr/>
        </p:nvGraphicFramePr>
        <p:xfrm>
          <a:off x="2171700" y="3954463"/>
          <a:ext cx="3913188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2" name="公式" r:id="rId8" imgW="2311400" imgH="469900" progId="Equation.3">
                  <p:embed/>
                </p:oleObj>
              </mc:Choice>
              <mc:Fallback>
                <p:oleObj name="公式" r:id="rId8" imgW="2311400" imgH="469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3954463"/>
                        <a:ext cx="3913188" cy="795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12" name="Object 8"/>
          <p:cNvGraphicFramePr>
            <a:graphicFrameLocks noChangeAspect="1"/>
          </p:cNvGraphicFramePr>
          <p:nvPr/>
        </p:nvGraphicFramePr>
        <p:xfrm>
          <a:off x="1076325" y="4775200"/>
          <a:ext cx="167640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3" name="Equation" r:id="rId10" imgW="825500" imgH="190500" progId="Equation.3">
                  <p:embed/>
                </p:oleObj>
              </mc:Choice>
              <mc:Fallback>
                <p:oleObj name="Equation" r:id="rId10" imgW="825500" imgH="190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25" y="4775200"/>
                        <a:ext cx="1676400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13" name="Object 9"/>
          <p:cNvGraphicFramePr>
            <a:graphicFrameLocks noChangeAspect="1"/>
          </p:cNvGraphicFramePr>
          <p:nvPr/>
        </p:nvGraphicFramePr>
        <p:xfrm>
          <a:off x="1209675" y="5176838"/>
          <a:ext cx="7645400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4" name="公式" r:id="rId12" imgW="4686300" imgH="850900" progId="Equation.3">
                  <p:embed/>
                </p:oleObj>
              </mc:Choice>
              <mc:Fallback>
                <p:oleObj name="公式" r:id="rId12" imgW="4686300" imgH="850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675" y="5176838"/>
                        <a:ext cx="7645400" cy="1387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25349A-7D81-4DD5-89CE-3F29A0BA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0E3F5-4063-4882-B756-AAC2E725D7F0}" type="datetime1">
              <a:rPr lang="zh-CN" altLang="en-US" smtClean="0"/>
              <a:t>2020/11/19</a:t>
            </a:fld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A6E95B-14A6-40CF-9762-8919D6263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81</a:t>
            </a:r>
            <a:r>
              <a:rPr lang="zh-CN" altLang="en-US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40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354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4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4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354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354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4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4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354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9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12738"/>
            <a:ext cx="7467600" cy="669925"/>
          </a:xfrm>
        </p:spPr>
        <p:txBody>
          <a:bodyPr/>
          <a:lstStyle/>
          <a:p>
            <a:pPr algn="l" eaLnBrk="1" hangingPunct="1"/>
            <a:r>
              <a:rPr lang="zh-CN" altLang="en-US" sz="4400">
                <a:latin typeface="宋体" panose="02010600030101010101" pitchFamily="2" charset="-122"/>
              </a:rPr>
              <a:t>解法</a:t>
            </a:r>
            <a:r>
              <a:rPr lang="en-US" altLang="zh-CN" sz="4400">
                <a:latin typeface="宋体" panose="02010600030101010101" pitchFamily="2" charset="-122"/>
              </a:rPr>
              <a:t>1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2)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2525" y="1628775"/>
            <a:ext cx="7686675" cy="5127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因此，</a:t>
            </a:r>
            <a:r>
              <a:rPr lang="zh-CN" altLang="en-US">
                <a:sym typeface="Symbol" panose="05050102010706020507" pitchFamily="18" charset="2"/>
              </a:rPr>
              <a:t>有</a:t>
            </a:r>
            <a:endParaRPr lang="zh-CN" altLang="en-US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355332" name="Object 4"/>
          <p:cNvGraphicFramePr>
            <a:graphicFrameLocks noChangeAspect="1"/>
          </p:cNvGraphicFramePr>
          <p:nvPr/>
        </p:nvGraphicFramePr>
        <p:xfrm>
          <a:off x="2627313" y="1166813"/>
          <a:ext cx="2212975" cy="157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1" name="公式" r:id="rId4" imgW="1104900" imgH="787400" progId="Equation.3">
                  <p:embed/>
                </p:oleObj>
              </mc:Choice>
              <mc:Fallback>
                <p:oleObj name="公式" r:id="rId4" imgW="1104900" imgH="787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166813"/>
                        <a:ext cx="2212975" cy="157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33" name="Rectangle 5"/>
          <p:cNvSpPr>
            <a:spLocks noChangeArrowheads="1"/>
          </p:cNvSpPr>
          <p:nvPr/>
        </p:nvSpPr>
        <p:spPr bwMode="auto">
          <a:xfrm>
            <a:off x="1143000" y="2852738"/>
            <a:ext cx="777240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buClrTx/>
              <a:buFontTx/>
              <a:buNone/>
            </a:pPr>
            <a:r>
              <a:rPr lang="zh-CN" altLang="en-US" dirty="0"/>
              <a:t>由于存在与</a:t>
            </a:r>
            <a:r>
              <a:rPr lang="en-US" altLang="zh-CN" dirty="0" err="1"/>
              <a:t>i</a:t>
            </a:r>
            <a:r>
              <a:rPr lang="zh-CN" altLang="en-US" dirty="0"/>
              <a:t>无关的极限，           </a:t>
            </a:r>
            <a:r>
              <a:rPr lang="en-US" altLang="zh-CN" dirty="0"/>
              <a:t>                </a:t>
            </a:r>
            <a:r>
              <a:rPr lang="zh-CN" altLang="en-US" dirty="0"/>
              <a:t>，所以此链具有遍历性。</a:t>
            </a:r>
          </a:p>
          <a:p>
            <a:pPr eaLnBrk="1" hangingPunct="1">
              <a:lnSpc>
                <a:spcPct val="200000"/>
              </a:lnSpc>
              <a:buClrTx/>
              <a:buFontTx/>
              <a:buNone/>
            </a:pPr>
            <a:r>
              <a:rPr lang="zh-CN" altLang="en-US" dirty="0"/>
              <a:t>因为</a:t>
            </a:r>
            <a:r>
              <a:rPr lang="en-US" altLang="zh-CN" dirty="0"/>
              <a:t>2/3</a:t>
            </a:r>
            <a:r>
              <a:rPr lang="zh-CN" altLang="en-US" dirty="0"/>
              <a:t>＋</a:t>
            </a:r>
            <a:r>
              <a:rPr lang="en-US" altLang="zh-CN" dirty="0"/>
              <a:t>1/3</a:t>
            </a:r>
            <a:r>
              <a:rPr lang="zh-CN" altLang="en-US" dirty="0"/>
              <a:t>＝</a:t>
            </a:r>
            <a:r>
              <a:rPr lang="en-US" altLang="zh-CN" dirty="0"/>
              <a:t>1</a:t>
            </a:r>
            <a:r>
              <a:rPr lang="zh-CN" altLang="en-US" dirty="0"/>
              <a:t>，所以</a:t>
            </a:r>
            <a:r>
              <a:rPr lang="el-GR" altLang="zh-CN" dirty="0"/>
              <a:t>π</a:t>
            </a:r>
            <a:r>
              <a:rPr lang="zh-CN" altLang="en-US" dirty="0"/>
              <a:t>＝</a:t>
            </a:r>
            <a:r>
              <a:rPr lang="en-US" altLang="zh-CN" dirty="0"/>
              <a:t>(2/3</a:t>
            </a:r>
            <a:r>
              <a:rPr lang="zh-CN" altLang="en-US" dirty="0"/>
              <a:t>，</a:t>
            </a:r>
            <a:r>
              <a:rPr lang="en-US" altLang="zh-CN" dirty="0"/>
              <a:t>1/3)</a:t>
            </a:r>
            <a:r>
              <a:rPr lang="zh-CN" altLang="en-US" dirty="0"/>
              <a:t>为此链的极限分布。</a:t>
            </a:r>
            <a:endParaRPr lang="zh-CN" altLang="el-GR" dirty="0"/>
          </a:p>
        </p:txBody>
      </p:sp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7172965"/>
              </p:ext>
            </p:extLst>
          </p:nvPr>
        </p:nvGraphicFramePr>
        <p:xfrm>
          <a:off x="5337175" y="3050852"/>
          <a:ext cx="2352675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2" name="Equation" r:id="rId6" imgW="888840" imgH="279360" progId="Equation.DSMT4">
                  <p:embed/>
                </p:oleObj>
              </mc:Choice>
              <mc:Fallback>
                <p:oleObj name="Equation" r:id="rId6" imgW="8888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7175" y="3050852"/>
                        <a:ext cx="2352675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F42612-0666-4FDD-B2F7-28B85B6FE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8AD144-4152-4816-A926-ADA9AE950D72}" type="datetime1">
              <a:rPr lang="zh-CN" altLang="en-US" smtClean="0"/>
              <a:t>2020/11/19</a:t>
            </a:fld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FD8A62-CFD1-4853-A5C9-067D4E9A4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81</a:t>
            </a:r>
            <a:r>
              <a:rPr lang="zh-CN" altLang="en-US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41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55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355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355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3" grpId="0" uiExpand="1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12738"/>
            <a:ext cx="7467600" cy="669925"/>
          </a:xfrm>
        </p:spPr>
        <p:txBody>
          <a:bodyPr/>
          <a:lstStyle/>
          <a:p>
            <a:pPr algn="l" eaLnBrk="1" hangingPunct="1"/>
            <a:r>
              <a:rPr lang="zh-CN" altLang="en-US" sz="4400">
                <a:latin typeface="宋体" panose="02010600030101010101" pitchFamily="2" charset="-122"/>
              </a:rPr>
              <a:t>解法</a:t>
            </a:r>
            <a:r>
              <a:rPr lang="en-US" altLang="zh-CN"/>
              <a:t>2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2525" y="1125538"/>
            <a:ext cx="7534275" cy="1938992"/>
          </a:xfrm>
        </p:spPr>
        <p:txBody>
          <a:bodyPr/>
          <a:lstStyle/>
          <a:p>
            <a:pPr marL="0" indent="0" algn="just" eaLnBrk="1" hangingPunct="1">
              <a:lnSpc>
                <a:spcPct val="150000"/>
              </a:lnSpc>
              <a:buNone/>
              <a:defRPr/>
            </a:pPr>
            <a:r>
              <a:rPr lang="zh-CN" altLang="en-US" dirty="0"/>
              <a:t>由于</a:t>
            </a:r>
            <a:r>
              <a:rPr lang="en-US" altLang="zh-CN" dirty="0"/>
              <a:t>P</a:t>
            </a:r>
            <a:r>
              <a:rPr lang="zh-CN" altLang="en-US" dirty="0"/>
              <a:t>中元素皆非</a:t>
            </a:r>
            <a:r>
              <a:rPr lang="en-US" altLang="zh-CN" dirty="0"/>
              <a:t>0</a:t>
            </a:r>
            <a:r>
              <a:rPr lang="zh-CN" altLang="en-US" dirty="0"/>
              <a:t>，所以此链具有遍历性。</a:t>
            </a:r>
          </a:p>
          <a:p>
            <a:pPr marL="0" indent="0" algn="just" eaLnBrk="1" hangingPunct="1">
              <a:lnSpc>
                <a:spcPct val="150000"/>
              </a:lnSpc>
              <a:buNone/>
              <a:defRPr/>
            </a:pPr>
            <a:r>
              <a:rPr lang="zh-CN" altLang="en-US" dirty="0"/>
              <a:t>设 </a:t>
            </a:r>
            <a:r>
              <a:rPr lang="el-GR" altLang="zh-CN" dirty="0"/>
              <a:t>Π</a:t>
            </a:r>
            <a:r>
              <a:rPr lang="en-US" altLang="zh-CN" dirty="0"/>
              <a:t> </a:t>
            </a:r>
            <a:r>
              <a:rPr lang="zh-CN" altLang="en-US" dirty="0"/>
              <a:t>＝ 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</a:t>
            </a:r>
            <a:r>
              <a:rPr lang="en-US" altLang="zh-CN" baseline="-25000" dirty="0">
                <a:sym typeface="Symbol" panose="05050102010706020507" pitchFamily="18" charset="2"/>
              </a:rPr>
              <a:t>0</a:t>
            </a:r>
            <a:r>
              <a:rPr lang="en-US" altLang="zh-CN" dirty="0">
                <a:sym typeface="Symbol" panose="05050102010706020507" pitchFamily="18" charset="2"/>
              </a:rPr>
              <a:t>, 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/>
              <a:t>)</a:t>
            </a:r>
            <a:r>
              <a:rPr lang="zh-CN" altLang="en-US" dirty="0"/>
              <a:t>，由 </a:t>
            </a:r>
            <a:r>
              <a:rPr lang="el-GR" altLang="zh-CN" dirty="0"/>
              <a:t>Π</a:t>
            </a:r>
            <a:r>
              <a:rPr lang="en-US" altLang="zh-CN" dirty="0"/>
              <a:t> </a:t>
            </a:r>
            <a:r>
              <a:rPr lang="zh-CN" altLang="en-US" dirty="0"/>
              <a:t>＝</a:t>
            </a:r>
            <a:r>
              <a:rPr lang="el-GR" altLang="zh-CN" dirty="0"/>
              <a:t> ΠP</a:t>
            </a:r>
            <a:r>
              <a:rPr lang="zh-CN" altLang="en-US" dirty="0"/>
              <a:t>及</a:t>
            </a:r>
            <a:r>
              <a:rPr lang="zh-CN" altLang="en-US" dirty="0">
                <a:sym typeface="Symbol" panose="05050102010706020507" pitchFamily="18" charset="2"/>
              </a:rPr>
              <a:t></a:t>
            </a:r>
            <a:r>
              <a:rPr lang="en-US" altLang="zh-CN" baseline="-25000" dirty="0">
                <a:sym typeface="Symbol" panose="05050102010706020507" pitchFamily="18" charset="2"/>
              </a:rPr>
              <a:t>0</a:t>
            </a:r>
            <a:r>
              <a:rPr lang="zh-CN" altLang="en-US" dirty="0">
                <a:sym typeface="Symbol" panose="05050102010706020507" pitchFamily="18" charset="2"/>
              </a:rPr>
              <a:t>＋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zh-CN" altLang="en-US" dirty="0">
                <a:sym typeface="Symbol" panose="05050102010706020507" pitchFamily="18" charset="2"/>
              </a:rPr>
              <a:t>＝</a:t>
            </a:r>
            <a:r>
              <a:rPr lang="en-US" altLang="zh-CN" dirty="0">
                <a:sym typeface="Symbol" panose="05050102010706020507" pitchFamily="18" charset="2"/>
              </a:rPr>
              <a:t>1</a:t>
            </a:r>
            <a:r>
              <a:rPr lang="zh-CN" altLang="en-US" dirty="0">
                <a:sym typeface="Symbol" panose="05050102010706020507" pitchFamily="18" charset="2"/>
              </a:rPr>
              <a:t>，得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>
                <a:sym typeface="Symbol" panose="05050102010706020507" pitchFamily="18" charset="2"/>
              </a:rPr>
              <a:t>方程组</a:t>
            </a:r>
          </a:p>
        </p:txBody>
      </p:sp>
      <p:sp>
        <p:nvSpPr>
          <p:cNvPr id="356356" name="Rectangle 4"/>
          <p:cNvSpPr>
            <a:spLocks noChangeArrowheads="1"/>
          </p:cNvSpPr>
          <p:nvPr/>
        </p:nvSpPr>
        <p:spPr bwMode="auto">
          <a:xfrm>
            <a:off x="1143000" y="4861966"/>
            <a:ext cx="7772400" cy="130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dirty="0"/>
              <a:t>得惟一解</a:t>
            </a:r>
            <a:r>
              <a:rPr lang="zh-CN" altLang="en-US" dirty="0">
                <a:sym typeface="Symbol" panose="05050102010706020507" pitchFamily="18" charset="2"/>
              </a:rPr>
              <a:t></a:t>
            </a:r>
            <a:r>
              <a:rPr lang="en-US" altLang="zh-CN" baseline="-25000" dirty="0">
                <a:sym typeface="Symbol" panose="05050102010706020507" pitchFamily="18" charset="2"/>
              </a:rPr>
              <a:t>0</a:t>
            </a:r>
            <a:r>
              <a:rPr lang="zh-CN" altLang="en-US" dirty="0">
                <a:sym typeface="Symbol" panose="05050102010706020507" pitchFamily="18" charset="2"/>
              </a:rPr>
              <a:t>＝</a:t>
            </a:r>
            <a:r>
              <a:rPr lang="en-US" altLang="zh-CN" dirty="0">
                <a:sym typeface="Symbol" panose="05050102010706020507" pitchFamily="18" charset="2"/>
              </a:rPr>
              <a:t>2/3</a:t>
            </a:r>
            <a:r>
              <a:rPr lang="zh-CN" altLang="en-US" dirty="0">
                <a:sym typeface="Symbol" panose="05050102010706020507" pitchFamily="18" charset="2"/>
              </a:rPr>
              <a:t>，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zh-CN" altLang="en-US" dirty="0"/>
              <a:t>＝</a:t>
            </a:r>
            <a:r>
              <a:rPr lang="en-US" altLang="zh-CN" dirty="0"/>
              <a:t>1/3</a:t>
            </a:r>
            <a:r>
              <a:rPr lang="zh-CN" altLang="en-US" dirty="0"/>
              <a:t>，故 </a:t>
            </a:r>
            <a:r>
              <a:rPr lang="el-GR" altLang="zh-CN" dirty="0"/>
              <a:t>Π</a:t>
            </a:r>
            <a:r>
              <a:rPr lang="zh-CN" altLang="en-US" dirty="0"/>
              <a:t>＝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2/3</a:t>
            </a:r>
            <a:r>
              <a:rPr lang="zh-CN" altLang="en-US" dirty="0">
                <a:sym typeface="Symbol" panose="05050102010706020507" pitchFamily="18" charset="2"/>
              </a:rPr>
              <a:t>，</a:t>
            </a:r>
            <a:r>
              <a:rPr lang="en-US" altLang="zh-CN" dirty="0"/>
              <a:t>1/3)</a:t>
            </a:r>
            <a:r>
              <a:rPr lang="zh-CN" altLang="en-US" dirty="0"/>
              <a:t>是极限分布。</a:t>
            </a:r>
          </a:p>
        </p:txBody>
      </p:sp>
      <p:graphicFrame>
        <p:nvGraphicFramePr>
          <p:cNvPr id="3563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2693442"/>
              </p:ext>
            </p:extLst>
          </p:nvPr>
        </p:nvGraphicFramePr>
        <p:xfrm>
          <a:off x="2843213" y="3023641"/>
          <a:ext cx="3325812" cy="177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4" name="公式" r:id="rId4" imgW="1333500" imgH="711200" progId="Equation.3">
                  <p:embed/>
                </p:oleObj>
              </mc:Choice>
              <mc:Fallback>
                <p:oleObj name="公式" r:id="rId4" imgW="1333500" imgH="71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3023641"/>
                        <a:ext cx="3325812" cy="177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66BCE6-7E65-4207-987A-A2944E40F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8D09AF-89AC-430C-981B-AA58C0AD97F5}" type="datetime1">
              <a:rPr lang="zh-CN" altLang="en-US" smtClean="0"/>
              <a:t>2020/11/19</a:t>
            </a:fld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30F638-1086-4BF8-869B-060C09FFC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81</a:t>
            </a:r>
            <a:r>
              <a:rPr lang="zh-CN" altLang="en-US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42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56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356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6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信息与软件工程学院　顾小丰</a:t>
            </a:r>
            <a:endParaRPr kumimoji="1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9563"/>
            <a:ext cx="7467600" cy="676275"/>
          </a:xfrm>
        </p:spPr>
        <p:txBody>
          <a:bodyPr/>
          <a:lstStyle/>
          <a:p>
            <a:pPr algn="l" eaLnBrk="1" hangingPunct="1"/>
            <a:r>
              <a:rPr lang="zh-CN" altLang="en-US" sz="4400">
                <a:latin typeface="宋体" panose="02010600030101010101" pitchFamily="2" charset="-122"/>
              </a:rPr>
              <a:t>例</a:t>
            </a:r>
            <a:r>
              <a:rPr lang="en-US" altLang="zh-CN" sz="4400">
                <a:latin typeface="宋体" panose="02010600030101010101" pitchFamily="2" charset="-122"/>
              </a:rPr>
              <a:t>5 </a:t>
            </a:r>
            <a:r>
              <a:rPr lang="zh-CN" altLang="en-US" sz="4400">
                <a:latin typeface="宋体" panose="02010600030101010101" pitchFamily="2" charset="-122"/>
              </a:rPr>
              <a:t>赌徒</a:t>
            </a:r>
            <a:r>
              <a:rPr lang="zh-CN" altLang="en-US" sz="4400" dirty="0">
                <a:latin typeface="宋体" panose="02010600030101010101" pitchFamily="2" charset="-122"/>
              </a:rPr>
              <a:t>输光问题</a:t>
            </a:r>
            <a:endParaRPr lang="en-US" altLang="zh-CN" sz="4400" dirty="0">
              <a:latin typeface="宋体" panose="02010600030101010101" pitchFamily="2" charset="-122"/>
            </a:endParaRP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125538"/>
            <a:ext cx="7559675" cy="4981107"/>
          </a:xfrm>
        </p:spPr>
        <p:txBody>
          <a:bodyPr/>
          <a:lstStyle/>
          <a:p>
            <a:pPr marL="0" indent="719138" eaLnBrk="1" hangingPunct="1">
              <a:lnSpc>
                <a:spcPct val="130000"/>
              </a:lnSpc>
              <a:buNone/>
            </a:pPr>
            <a:r>
              <a:rPr lang="zh-CN" altLang="en-US" dirty="0"/>
              <a:t>两赌徒甲、乙进行一系列赌博。赌徒甲有</a:t>
            </a:r>
            <a:r>
              <a:rPr lang="en-US" altLang="zh-CN" dirty="0"/>
              <a:t>a</a:t>
            </a:r>
            <a:r>
              <a:rPr lang="zh-CN" altLang="en-US" dirty="0"/>
              <a:t>元，赌徒乙有</a:t>
            </a:r>
            <a:r>
              <a:rPr lang="en-US" altLang="zh-CN" dirty="0"/>
              <a:t>b</a:t>
            </a:r>
            <a:r>
              <a:rPr lang="zh-CN" altLang="en-US" dirty="0"/>
              <a:t>元，每赌一局输者给赢者</a:t>
            </a:r>
            <a:r>
              <a:rPr lang="en-US" altLang="zh-CN" dirty="0"/>
              <a:t>1</a:t>
            </a:r>
            <a:r>
              <a:rPr lang="zh-CN" altLang="en-US" dirty="0"/>
              <a:t>元，没有和局，直到两人中有一个输光为止。设在每一局中，甲赢的概率为</a:t>
            </a:r>
            <a:r>
              <a:rPr lang="en-US" altLang="zh-CN" dirty="0"/>
              <a:t>p</a:t>
            </a:r>
            <a:r>
              <a:rPr lang="zh-CN" altLang="en-US" dirty="0"/>
              <a:t>，输的概率为</a:t>
            </a:r>
            <a:r>
              <a:rPr lang="en-US" altLang="zh-CN" dirty="0"/>
              <a:t>q = 1-p</a:t>
            </a:r>
            <a:r>
              <a:rPr lang="zh-CN" altLang="en-US" dirty="0"/>
              <a:t>，求甲输光的概率。 </a:t>
            </a:r>
            <a:endParaRPr lang="en-US" altLang="zh-CN" dirty="0"/>
          </a:p>
          <a:p>
            <a:pPr marL="0" indent="719138" eaLnBrk="1" hangingPunct="1">
              <a:lnSpc>
                <a:spcPct val="130000"/>
              </a:lnSpc>
              <a:buNone/>
            </a:pPr>
            <a:r>
              <a:rPr lang="zh-CN" altLang="en-US" dirty="0"/>
              <a:t>这个问题实质上是带有两个吸收壁的随机游动，其状态空间状态空间</a:t>
            </a:r>
            <a:r>
              <a:rPr lang="en-US" altLang="zh-CN" dirty="0"/>
              <a:t>E={0, 1, 2, …, c}</a:t>
            </a:r>
            <a:r>
              <a:rPr lang="zh-CN" altLang="en-US" dirty="0"/>
              <a:t>，</a:t>
            </a:r>
            <a:r>
              <a:rPr lang="en-US" altLang="zh-CN" dirty="0"/>
              <a:t>c = </a:t>
            </a:r>
            <a:r>
              <a:rPr lang="en-US" altLang="zh-CN" dirty="0" err="1"/>
              <a:t>a+b</a:t>
            </a:r>
            <a:r>
              <a:rPr lang="zh-CN" altLang="en-US" dirty="0"/>
              <a:t>。故现在的问题是求质点从</a:t>
            </a:r>
            <a:r>
              <a:rPr lang="en-US" altLang="zh-CN" dirty="0"/>
              <a:t>a</a:t>
            </a:r>
            <a:r>
              <a:rPr lang="zh-CN" altLang="en-US" dirty="0"/>
              <a:t>点出发到达</a:t>
            </a:r>
            <a:r>
              <a:rPr lang="en-US" altLang="zh-CN" dirty="0"/>
              <a:t>0</a:t>
            </a:r>
            <a:r>
              <a:rPr lang="zh-CN" altLang="en-US" dirty="0"/>
              <a:t>状态先于到达</a:t>
            </a:r>
            <a:r>
              <a:rPr lang="en-US" altLang="zh-CN" dirty="0"/>
              <a:t>c</a:t>
            </a:r>
            <a:r>
              <a:rPr lang="zh-CN" altLang="en-US" dirty="0"/>
              <a:t>状态的概率。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67EB40-1C5D-4078-A63C-6046AA880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3BAA59-E64A-467E-8169-E6A8D8B12211}" type="datetime1">
              <a:rPr lang="zh-CN" altLang="en-US" smtClean="0"/>
              <a:t>2020/11/19</a:t>
            </a:fld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BEC4E7-71D8-4862-BA00-6B530D561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81</a:t>
            </a:r>
            <a:r>
              <a:rPr lang="zh-CN" altLang="en-US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43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解</a:t>
            </a:r>
          </a:p>
        </p:txBody>
      </p:sp>
      <p:sp>
        <p:nvSpPr>
          <p:cNvPr id="3686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信息与软件工程学院　顾小丰</a:t>
            </a:r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2561025"/>
              </p:ext>
            </p:extLst>
          </p:nvPr>
        </p:nvGraphicFramePr>
        <p:xfrm>
          <a:off x="2670261" y="1962844"/>
          <a:ext cx="4641678" cy="2976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20" name="Equation" r:id="rId3" imgW="2158920" imgH="1384200" progId="Equation.DSMT4">
                  <p:embed/>
                </p:oleObj>
              </mc:Choice>
              <mc:Fallback>
                <p:oleObj name="Equation" r:id="rId3" imgW="2158920" imgH="138420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261" y="1962844"/>
                        <a:ext cx="4641678" cy="29760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2627784" y="1916832"/>
            <a:ext cx="577401" cy="30323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  <a:p>
            <a:pPr marL="0" marR="0" lvl="0" indent="0" algn="ctr" defTabSz="914400" rtl="0" eaLnBrk="0" fontAlgn="base" latinLnBrk="0" hangingPunct="0">
              <a:lnSpc>
                <a:spcPts val="1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</a:p>
          <a:p>
            <a:pPr marL="0" marR="0" lvl="0" indent="0" algn="ctr" defTabSz="914400" rtl="0" eaLnBrk="0" fontAlgn="base" latinLnBrk="0" hangingPunct="0">
              <a:lnSpc>
                <a:spcPts val="1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</a:p>
          <a:p>
            <a:pPr marL="0" marR="0" lvl="0" indent="0" algn="ctr" defTabSz="914400" rtl="0" eaLnBrk="0" fontAlgn="base" latinLnBrk="0" hangingPunct="0">
              <a:lnSpc>
                <a:spcPts val="1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c-1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endParaRPr kumimoji="1" lang="zh-CN" altLang="en-US" sz="2200" b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4C0ACED-95B8-4BC8-8AC6-2724F7B83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977" y="4869160"/>
            <a:ext cx="18462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状态转移图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498C2F9-D9F8-4DA3-A5A8-91A8D8B261AF}"/>
              </a:ext>
            </a:extLst>
          </p:cNvPr>
          <p:cNvGrpSpPr/>
          <p:nvPr/>
        </p:nvGrpSpPr>
        <p:grpSpPr>
          <a:xfrm>
            <a:off x="1187624" y="5185185"/>
            <a:ext cx="7200696" cy="1349442"/>
            <a:chOff x="1187624" y="5185185"/>
            <a:chExt cx="7200696" cy="1349442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0B390154-BABA-4518-8552-C8C4924BA3DD}"/>
                </a:ext>
              </a:extLst>
            </p:cNvPr>
            <p:cNvSpPr/>
            <p:nvPr/>
          </p:nvSpPr>
          <p:spPr>
            <a:xfrm>
              <a:off x="6218853" y="5670627"/>
              <a:ext cx="576000" cy="4320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c-1</a:t>
              </a:r>
              <a:endParaRPr kumimoji="1" lang="zh-CN" altLang="en-US" sz="2200" b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Oval 13">
              <a:extLst>
                <a:ext uri="{FF2B5EF4-FFF2-40B4-BE49-F238E27FC236}">
                  <a16:creationId xmlns:a16="http://schemas.microsoft.com/office/drawing/2014/main" id="{DAC55AAC-CD04-41C4-AC9B-451EE26E4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6490" y="5726608"/>
              <a:ext cx="360363" cy="360363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62FBC8A4-DC2B-4DB7-9748-72000E7C4B05}"/>
                </a:ext>
              </a:extLst>
            </p:cNvPr>
            <p:cNvSpPr/>
            <p:nvPr/>
          </p:nvSpPr>
          <p:spPr>
            <a:xfrm>
              <a:off x="2929889" y="5667742"/>
              <a:ext cx="46800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1" lang="zh-CN" altLang="en-US" sz="2200" b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B51AED17-8463-41A6-9727-34AA3979C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7704" y="5726608"/>
              <a:ext cx="360363" cy="360363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Oval 11">
              <a:extLst>
                <a:ext uri="{FF2B5EF4-FFF2-40B4-BE49-F238E27FC236}">
                  <a16:creationId xmlns:a16="http://schemas.microsoft.com/office/drawing/2014/main" id="{96CA46C0-BA5A-4FBB-A1B2-1AC8666D8C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7097" y="5726608"/>
              <a:ext cx="360363" cy="360363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Oval 15">
              <a:extLst>
                <a:ext uri="{FF2B5EF4-FFF2-40B4-BE49-F238E27FC236}">
                  <a16:creationId xmlns:a16="http://schemas.microsoft.com/office/drawing/2014/main" id="{B366CFCD-2BFA-4495-A12F-8F2D83343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1488" y="5726608"/>
              <a:ext cx="360363" cy="360363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 24">
              <a:extLst>
                <a:ext uri="{FF2B5EF4-FFF2-40B4-BE49-F238E27FC236}">
                  <a16:creationId xmlns:a16="http://schemas.microsoft.com/office/drawing/2014/main" id="{F9F14978-FB3A-447F-AE0D-73D9E9AF5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5883" y="5579909"/>
              <a:ext cx="4889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24" name="Arc 17">
              <a:extLst>
                <a:ext uri="{FF2B5EF4-FFF2-40B4-BE49-F238E27FC236}">
                  <a16:creationId xmlns:a16="http://schemas.microsoft.com/office/drawing/2014/main" id="{FE8E2405-7C25-4746-B220-65056E5652AD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113050" y="6083965"/>
              <a:ext cx="1009064" cy="182582"/>
            </a:xfrm>
            <a:custGeom>
              <a:avLst/>
              <a:gdLst>
                <a:gd name="T0" fmla="*/ 0 w 42764"/>
                <a:gd name="T1" fmla="*/ 0 h 21600"/>
                <a:gd name="T2" fmla="*/ 0 w 42764"/>
                <a:gd name="T3" fmla="*/ 0 h 21600"/>
                <a:gd name="T4" fmla="*/ 0 w 42764"/>
                <a:gd name="T5" fmla="*/ 0 h 21600"/>
                <a:gd name="T6" fmla="*/ 0 60000 65536"/>
                <a:gd name="T7" fmla="*/ 0 60000 65536"/>
                <a:gd name="T8" fmla="*/ 0 60000 65536"/>
                <a:gd name="T9" fmla="*/ 0 w 42764"/>
                <a:gd name="T10" fmla="*/ 0 h 21600"/>
                <a:gd name="T11" fmla="*/ 42764 w 4276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764" h="21600" fill="none" extrusionOk="0">
                  <a:moveTo>
                    <a:pt x="-1" y="17283"/>
                  </a:moveTo>
                  <a:cubicBezTo>
                    <a:pt x="2050" y="7225"/>
                    <a:pt x="10898" y="-1"/>
                    <a:pt x="21164" y="0"/>
                  </a:cubicBezTo>
                  <a:cubicBezTo>
                    <a:pt x="33093" y="0"/>
                    <a:pt x="42764" y="9670"/>
                    <a:pt x="42764" y="21600"/>
                  </a:cubicBezTo>
                </a:path>
                <a:path w="42764" h="21600" stroke="0" extrusionOk="0">
                  <a:moveTo>
                    <a:pt x="-1" y="17283"/>
                  </a:moveTo>
                  <a:cubicBezTo>
                    <a:pt x="2050" y="7225"/>
                    <a:pt x="10898" y="-1"/>
                    <a:pt x="21164" y="0"/>
                  </a:cubicBezTo>
                  <a:cubicBezTo>
                    <a:pt x="33093" y="0"/>
                    <a:pt x="42764" y="9670"/>
                    <a:pt x="42764" y="21600"/>
                  </a:cubicBezTo>
                  <a:lnTo>
                    <a:pt x="21164" y="21600"/>
                  </a:lnTo>
                  <a:lnTo>
                    <a:pt x="-1" y="17283"/>
                  </a:lnTo>
                  <a:close/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Arc 46">
              <a:extLst>
                <a:ext uri="{FF2B5EF4-FFF2-40B4-BE49-F238E27FC236}">
                  <a16:creationId xmlns:a16="http://schemas.microsoft.com/office/drawing/2014/main" id="{FC27FD60-C51C-466F-AAB3-FD2062AC54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226975" y="5579909"/>
              <a:ext cx="900000" cy="180000"/>
            </a:xfrm>
            <a:custGeom>
              <a:avLst/>
              <a:gdLst>
                <a:gd name="T0" fmla="*/ 0 w 43200"/>
                <a:gd name="T1" fmla="*/ 0 h 24039"/>
                <a:gd name="T2" fmla="*/ 0 w 43200"/>
                <a:gd name="T3" fmla="*/ 0 h 24039"/>
                <a:gd name="T4" fmla="*/ 0 w 43200"/>
                <a:gd name="T5" fmla="*/ 0 h 24039"/>
                <a:gd name="T6" fmla="*/ 0 60000 65536"/>
                <a:gd name="T7" fmla="*/ 0 60000 65536"/>
                <a:gd name="T8" fmla="*/ 0 60000 65536"/>
                <a:gd name="T9" fmla="*/ 0 w 43200"/>
                <a:gd name="T10" fmla="*/ 0 h 24039"/>
                <a:gd name="T11" fmla="*/ 43200 w 43200"/>
                <a:gd name="T12" fmla="*/ 24039 h 240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4039" fill="none" extrusionOk="0">
                  <a:moveTo>
                    <a:pt x="138" y="24038"/>
                  </a:moveTo>
                  <a:cubicBezTo>
                    <a:pt x="46" y="23229"/>
                    <a:pt x="0" y="2241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4039" stroke="0" extrusionOk="0">
                  <a:moveTo>
                    <a:pt x="138" y="24038"/>
                  </a:moveTo>
                  <a:cubicBezTo>
                    <a:pt x="46" y="23229"/>
                    <a:pt x="0" y="2241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38" y="24038"/>
                  </a:lnTo>
                  <a:close/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Oval 13">
              <a:extLst>
                <a:ext uri="{FF2B5EF4-FFF2-40B4-BE49-F238E27FC236}">
                  <a16:creationId xmlns:a16="http://schemas.microsoft.com/office/drawing/2014/main" id="{0FB1EEEB-2C70-4943-AE9C-6EB8F446C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2320" y="5726608"/>
              <a:ext cx="360363" cy="360363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4C17873D-A356-4053-B449-F45D7844621D}"/>
                </a:ext>
              </a:extLst>
            </p:cNvPr>
            <p:cNvSpPr/>
            <p:nvPr/>
          </p:nvSpPr>
          <p:spPr>
            <a:xfrm>
              <a:off x="1863846" y="5667742"/>
              <a:ext cx="468000" cy="4320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endParaRPr kumimoji="1" lang="zh-CN" altLang="en-US" sz="2200" b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F1A77847-3426-49B2-8832-E35992D80F6C}"/>
                </a:ext>
              </a:extLst>
            </p:cNvPr>
            <p:cNvSpPr/>
            <p:nvPr/>
          </p:nvSpPr>
          <p:spPr>
            <a:xfrm>
              <a:off x="3985265" y="5691346"/>
              <a:ext cx="46800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1" lang="zh-CN" altLang="en-US" sz="2200" b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B7BA1119-D128-46D4-801F-86FF18827A66}"/>
                </a:ext>
              </a:extLst>
            </p:cNvPr>
            <p:cNvSpPr/>
            <p:nvPr/>
          </p:nvSpPr>
          <p:spPr>
            <a:xfrm>
              <a:off x="7398501" y="5661296"/>
              <a:ext cx="468000" cy="4320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  <a:endParaRPr kumimoji="1" lang="zh-CN" altLang="en-US" sz="2200" b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Arc 17">
              <a:extLst>
                <a:ext uri="{FF2B5EF4-FFF2-40B4-BE49-F238E27FC236}">
                  <a16:creationId xmlns:a16="http://schemas.microsoft.com/office/drawing/2014/main" id="{3771042B-A6B8-403B-9AE2-22058BD27136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5436096" y="6083965"/>
              <a:ext cx="1009064" cy="182582"/>
            </a:xfrm>
            <a:custGeom>
              <a:avLst/>
              <a:gdLst>
                <a:gd name="T0" fmla="*/ 0 w 42764"/>
                <a:gd name="T1" fmla="*/ 0 h 21600"/>
                <a:gd name="T2" fmla="*/ 0 w 42764"/>
                <a:gd name="T3" fmla="*/ 0 h 21600"/>
                <a:gd name="T4" fmla="*/ 0 w 42764"/>
                <a:gd name="T5" fmla="*/ 0 h 21600"/>
                <a:gd name="T6" fmla="*/ 0 60000 65536"/>
                <a:gd name="T7" fmla="*/ 0 60000 65536"/>
                <a:gd name="T8" fmla="*/ 0 60000 65536"/>
                <a:gd name="T9" fmla="*/ 0 w 42764"/>
                <a:gd name="T10" fmla="*/ 0 h 21600"/>
                <a:gd name="T11" fmla="*/ 42764 w 4276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764" h="21600" fill="none" extrusionOk="0">
                  <a:moveTo>
                    <a:pt x="-1" y="17283"/>
                  </a:moveTo>
                  <a:cubicBezTo>
                    <a:pt x="2050" y="7225"/>
                    <a:pt x="10898" y="-1"/>
                    <a:pt x="21164" y="0"/>
                  </a:cubicBezTo>
                  <a:cubicBezTo>
                    <a:pt x="33093" y="0"/>
                    <a:pt x="42764" y="9670"/>
                    <a:pt x="42764" y="21600"/>
                  </a:cubicBezTo>
                </a:path>
                <a:path w="42764" h="21600" stroke="0" extrusionOk="0">
                  <a:moveTo>
                    <a:pt x="-1" y="17283"/>
                  </a:moveTo>
                  <a:cubicBezTo>
                    <a:pt x="2050" y="7225"/>
                    <a:pt x="10898" y="-1"/>
                    <a:pt x="21164" y="0"/>
                  </a:cubicBezTo>
                  <a:cubicBezTo>
                    <a:pt x="33093" y="0"/>
                    <a:pt x="42764" y="9670"/>
                    <a:pt x="42764" y="21600"/>
                  </a:cubicBezTo>
                  <a:lnTo>
                    <a:pt x="21164" y="21600"/>
                  </a:lnTo>
                  <a:lnTo>
                    <a:pt x="-1" y="17283"/>
                  </a:lnTo>
                  <a:close/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Arc 46">
              <a:extLst>
                <a:ext uri="{FF2B5EF4-FFF2-40B4-BE49-F238E27FC236}">
                  <a16:creationId xmlns:a16="http://schemas.microsoft.com/office/drawing/2014/main" id="{23BCCE22-EB2E-43A9-8531-FBDBF8FD2C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24328" y="5579909"/>
              <a:ext cx="900000" cy="180000"/>
            </a:xfrm>
            <a:custGeom>
              <a:avLst/>
              <a:gdLst>
                <a:gd name="T0" fmla="*/ 0 w 43200"/>
                <a:gd name="T1" fmla="*/ 0 h 24039"/>
                <a:gd name="T2" fmla="*/ 0 w 43200"/>
                <a:gd name="T3" fmla="*/ 0 h 24039"/>
                <a:gd name="T4" fmla="*/ 0 w 43200"/>
                <a:gd name="T5" fmla="*/ 0 h 24039"/>
                <a:gd name="T6" fmla="*/ 0 60000 65536"/>
                <a:gd name="T7" fmla="*/ 0 60000 65536"/>
                <a:gd name="T8" fmla="*/ 0 60000 65536"/>
                <a:gd name="T9" fmla="*/ 0 w 43200"/>
                <a:gd name="T10" fmla="*/ 0 h 24039"/>
                <a:gd name="T11" fmla="*/ 43200 w 43200"/>
                <a:gd name="T12" fmla="*/ 24039 h 240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4039" fill="none" extrusionOk="0">
                  <a:moveTo>
                    <a:pt x="138" y="24038"/>
                  </a:moveTo>
                  <a:cubicBezTo>
                    <a:pt x="46" y="23229"/>
                    <a:pt x="0" y="2241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4039" stroke="0" extrusionOk="0">
                  <a:moveTo>
                    <a:pt x="138" y="24038"/>
                  </a:moveTo>
                  <a:cubicBezTo>
                    <a:pt x="46" y="23229"/>
                    <a:pt x="0" y="2241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38" y="24038"/>
                  </a:lnTo>
                  <a:close/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Arc 17">
              <a:extLst>
                <a:ext uri="{FF2B5EF4-FFF2-40B4-BE49-F238E27FC236}">
                  <a16:creationId xmlns:a16="http://schemas.microsoft.com/office/drawing/2014/main" id="{57AFDE51-F7DA-4812-9625-A1418AE41AE1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220732" y="6083965"/>
              <a:ext cx="1009064" cy="182582"/>
            </a:xfrm>
            <a:custGeom>
              <a:avLst/>
              <a:gdLst>
                <a:gd name="T0" fmla="*/ 0 w 42764"/>
                <a:gd name="T1" fmla="*/ 0 h 21600"/>
                <a:gd name="T2" fmla="*/ 0 w 42764"/>
                <a:gd name="T3" fmla="*/ 0 h 21600"/>
                <a:gd name="T4" fmla="*/ 0 w 42764"/>
                <a:gd name="T5" fmla="*/ 0 h 21600"/>
                <a:gd name="T6" fmla="*/ 0 60000 65536"/>
                <a:gd name="T7" fmla="*/ 0 60000 65536"/>
                <a:gd name="T8" fmla="*/ 0 60000 65536"/>
                <a:gd name="T9" fmla="*/ 0 w 42764"/>
                <a:gd name="T10" fmla="*/ 0 h 21600"/>
                <a:gd name="T11" fmla="*/ 42764 w 4276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764" h="21600" fill="none" extrusionOk="0">
                  <a:moveTo>
                    <a:pt x="-1" y="17283"/>
                  </a:moveTo>
                  <a:cubicBezTo>
                    <a:pt x="2050" y="7225"/>
                    <a:pt x="10898" y="-1"/>
                    <a:pt x="21164" y="0"/>
                  </a:cubicBezTo>
                  <a:cubicBezTo>
                    <a:pt x="33093" y="0"/>
                    <a:pt x="42764" y="9670"/>
                    <a:pt x="42764" y="21600"/>
                  </a:cubicBezTo>
                </a:path>
                <a:path w="42764" h="21600" stroke="0" extrusionOk="0">
                  <a:moveTo>
                    <a:pt x="-1" y="17283"/>
                  </a:moveTo>
                  <a:cubicBezTo>
                    <a:pt x="2050" y="7225"/>
                    <a:pt x="10898" y="-1"/>
                    <a:pt x="21164" y="0"/>
                  </a:cubicBezTo>
                  <a:cubicBezTo>
                    <a:pt x="33093" y="0"/>
                    <a:pt x="42764" y="9670"/>
                    <a:pt x="42764" y="21600"/>
                  </a:cubicBezTo>
                  <a:lnTo>
                    <a:pt x="21164" y="21600"/>
                  </a:lnTo>
                  <a:lnTo>
                    <a:pt x="-1" y="17283"/>
                  </a:lnTo>
                  <a:close/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Arc 46">
              <a:extLst>
                <a:ext uri="{FF2B5EF4-FFF2-40B4-BE49-F238E27FC236}">
                  <a16:creationId xmlns:a16="http://schemas.microsoft.com/office/drawing/2014/main" id="{537778CD-B0E3-4EB7-A479-382A7E0C90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59426" y="5579909"/>
              <a:ext cx="900000" cy="180000"/>
            </a:xfrm>
            <a:custGeom>
              <a:avLst/>
              <a:gdLst>
                <a:gd name="T0" fmla="*/ 0 w 43200"/>
                <a:gd name="T1" fmla="*/ 0 h 24039"/>
                <a:gd name="T2" fmla="*/ 0 w 43200"/>
                <a:gd name="T3" fmla="*/ 0 h 24039"/>
                <a:gd name="T4" fmla="*/ 0 w 43200"/>
                <a:gd name="T5" fmla="*/ 0 h 24039"/>
                <a:gd name="T6" fmla="*/ 0 60000 65536"/>
                <a:gd name="T7" fmla="*/ 0 60000 65536"/>
                <a:gd name="T8" fmla="*/ 0 60000 65536"/>
                <a:gd name="T9" fmla="*/ 0 w 43200"/>
                <a:gd name="T10" fmla="*/ 0 h 24039"/>
                <a:gd name="T11" fmla="*/ 43200 w 43200"/>
                <a:gd name="T12" fmla="*/ 24039 h 240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4039" fill="none" extrusionOk="0">
                  <a:moveTo>
                    <a:pt x="138" y="24038"/>
                  </a:moveTo>
                  <a:cubicBezTo>
                    <a:pt x="46" y="23229"/>
                    <a:pt x="0" y="2241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4039" stroke="0" extrusionOk="0">
                  <a:moveTo>
                    <a:pt x="138" y="24038"/>
                  </a:moveTo>
                  <a:cubicBezTo>
                    <a:pt x="46" y="23229"/>
                    <a:pt x="0" y="2241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38" y="24038"/>
                  </a:lnTo>
                  <a:close/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Arc 17">
              <a:extLst>
                <a:ext uri="{FF2B5EF4-FFF2-40B4-BE49-F238E27FC236}">
                  <a16:creationId xmlns:a16="http://schemas.microsoft.com/office/drawing/2014/main" id="{833B63DF-05D4-4A41-B40B-69027D30DE40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4328414" y="6083965"/>
              <a:ext cx="1009064" cy="182582"/>
            </a:xfrm>
            <a:custGeom>
              <a:avLst/>
              <a:gdLst>
                <a:gd name="T0" fmla="*/ 0 w 42764"/>
                <a:gd name="T1" fmla="*/ 0 h 21600"/>
                <a:gd name="T2" fmla="*/ 0 w 42764"/>
                <a:gd name="T3" fmla="*/ 0 h 21600"/>
                <a:gd name="T4" fmla="*/ 0 w 42764"/>
                <a:gd name="T5" fmla="*/ 0 h 21600"/>
                <a:gd name="T6" fmla="*/ 0 60000 65536"/>
                <a:gd name="T7" fmla="*/ 0 60000 65536"/>
                <a:gd name="T8" fmla="*/ 0 60000 65536"/>
                <a:gd name="T9" fmla="*/ 0 w 42764"/>
                <a:gd name="T10" fmla="*/ 0 h 21600"/>
                <a:gd name="T11" fmla="*/ 42764 w 4276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764" h="21600" fill="none" extrusionOk="0">
                  <a:moveTo>
                    <a:pt x="-1" y="17283"/>
                  </a:moveTo>
                  <a:cubicBezTo>
                    <a:pt x="2050" y="7225"/>
                    <a:pt x="10898" y="-1"/>
                    <a:pt x="21164" y="0"/>
                  </a:cubicBezTo>
                  <a:cubicBezTo>
                    <a:pt x="33093" y="0"/>
                    <a:pt x="42764" y="9670"/>
                    <a:pt x="42764" y="21600"/>
                  </a:cubicBezTo>
                </a:path>
                <a:path w="42764" h="21600" stroke="0" extrusionOk="0">
                  <a:moveTo>
                    <a:pt x="-1" y="17283"/>
                  </a:moveTo>
                  <a:cubicBezTo>
                    <a:pt x="2050" y="7225"/>
                    <a:pt x="10898" y="-1"/>
                    <a:pt x="21164" y="0"/>
                  </a:cubicBezTo>
                  <a:cubicBezTo>
                    <a:pt x="33093" y="0"/>
                    <a:pt x="42764" y="9670"/>
                    <a:pt x="42764" y="21600"/>
                  </a:cubicBezTo>
                  <a:lnTo>
                    <a:pt x="21164" y="21600"/>
                  </a:lnTo>
                  <a:lnTo>
                    <a:pt x="-1" y="17283"/>
                  </a:lnTo>
                  <a:close/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Arc 46">
              <a:extLst>
                <a:ext uri="{FF2B5EF4-FFF2-40B4-BE49-F238E27FC236}">
                  <a16:creationId xmlns:a16="http://schemas.microsoft.com/office/drawing/2014/main" id="{147AB91B-0E9D-46FC-BC4A-26634C4C23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91877" y="5579909"/>
              <a:ext cx="900000" cy="180000"/>
            </a:xfrm>
            <a:custGeom>
              <a:avLst/>
              <a:gdLst>
                <a:gd name="T0" fmla="*/ 0 w 43200"/>
                <a:gd name="T1" fmla="*/ 0 h 24039"/>
                <a:gd name="T2" fmla="*/ 0 w 43200"/>
                <a:gd name="T3" fmla="*/ 0 h 24039"/>
                <a:gd name="T4" fmla="*/ 0 w 43200"/>
                <a:gd name="T5" fmla="*/ 0 h 24039"/>
                <a:gd name="T6" fmla="*/ 0 60000 65536"/>
                <a:gd name="T7" fmla="*/ 0 60000 65536"/>
                <a:gd name="T8" fmla="*/ 0 60000 65536"/>
                <a:gd name="T9" fmla="*/ 0 w 43200"/>
                <a:gd name="T10" fmla="*/ 0 h 24039"/>
                <a:gd name="T11" fmla="*/ 43200 w 43200"/>
                <a:gd name="T12" fmla="*/ 24039 h 240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4039" fill="none" extrusionOk="0">
                  <a:moveTo>
                    <a:pt x="138" y="24038"/>
                  </a:moveTo>
                  <a:cubicBezTo>
                    <a:pt x="46" y="23229"/>
                    <a:pt x="0" y="2241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4039" stroke="0" extrusionOk="0">
                  <a:moveTo>
                    <a:pt x="138" y="24038"/>
                  </a:moveTo>
                  <a:cubicBezTo>
                    <a:pt x="46" y="23229"/>
                    <a:pt x="0" y="2241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38" y="24038"/>
                  </a:lnTo>
                  <a:close/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0FDE37C1-EDB4-4B64-8003-411D101793FF}"/>
                </a:ext>
              </a:extLst>
            </p:cNvPr>
            <p:cNvSpPr/>
            <p:nvPr/>
          </p:nvSpPr>
          <p:spPr>
            <a:xfrm>
              <a:off x="3442975" y="5185185"/>
              <a:ext cx="468000" cy="4320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u="none" strike="noStrike" kern="1200" cap="none" spc="0" normalizeH="0" baseline="0" noProof="0" dirty="0">
                  <a:ln>
                    <a:noFill/>
                  </a:ln>
                  <a:solidFill>
                    <a:srgbClr val="CC00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  <a:endParaRPr kumimoji="1" lang="zh-CN" altLang="en-US" sz="2200" b="1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EF4F2FA7-4A31-41F2-8DE2-97903A2D67BE}"/>
                </a:ext>
              </a:extLst>
            </p:cNvPr>
            <p:cNvSpPr/>
            <p:nvPr/>
          </p:nvSpPr>
          <p:spPr>
            <a:xfrm>
              <a:off x="4575426" y="5185185"/>
              <a:ext cx="468000" cy="4320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u="none" strike="noStrike" kern="1200" cap="none" spc="0" normalizeH="0" baseline="0" noProof="0" dirty="0">
                  <a:ln>
                    <a:noFill/>
                  </a:ln>
                  <a:solidFill>
                    <a:srgbClr val="CC00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  <a:endParaRPr kumimoji="1" lang="zh-CN" altLang="en-US" sz="2200" b="1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B7C555CE-2E95-4083-BED7-CAF96A5A6FE1}"/>
                </a:ext>
              </a:extLst>
            </p:cNvPr>
            <p:cNvSpPr/>
            <p:nvPr/>
          </p:nvSpPr>
          <p:spPr>
            <a:xfrm>
              <a:off x="5707877" y="5185185"/>
              <a:ext cx="468000" cy="4320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u="none" strike="noStrike" kern="1200" cap="none" spc="0" normalizeH="0" baseline="0" noProof="0" dirty="0">
                  <a:ln>
                    <a:noFill/>
                  </a:ln>
                  <a:solidFill>
                    <a:srgbClr val="CC00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  <a:endParaRPr kumimoji="1" lang="zh-CN" altLang="en-US" sz="2200" b="1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C7B2C258-18C6-433F-98B1-174B47866C53}"/>
                </a:ext>
              </a:extLst>
            </p:cNvPr>
            <p:cNvSpPr/>
            <p:nvPr/>
          </p:nvSpPr>
          <p:spPr>
            <a:xfrm>
              <a:off x="6840328" y="5185185"/>
              <a:ext cx="468000" cy="4320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u="none" strike="noStrike" kern="1200" cap="none" spc="0" normalizeH="0" baseline="0" noProof="0" dirty="0">
                  <a:ln>
                    <a:noFill/>
                  </a:ln>
                  <a:solidFill>
                    <a:srgbClr val="CC00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  <a:endParaRPr kumimoji="1" lang="zh-CN" altLang="en-US" sz="2200" b="1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3BE6BFDE-0D69-4E55-8997-F6851B827C34}"/>
                </a:ext>
              </a:extLst>
            </p:cNvPr>
            <p:cNvSpPr/>
            <p:nvPr/>
          </p:nvSpPr>
          <p:spPr>
            <a:xfrm>
              <a:off x="2339752" y="6102627"/>
              <a:ext cx="468000" cy="4320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u="none" strike="noStrike" kern="1200" cap="none" spc="0" normalizeH="0" baseline="0" noProof="0" dirty="0">
                  <a:ln>
                    <a:noFill/>
                  </a:ln>
                  <a:solidFill>
                    <a:srgbClr val="CC00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endParaRPr kumimoji="1" lang="zh-CN" altLang="en-US" sz="2200" b="1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2DCD1CF5-8AB8-47D8-A6FC-7F792B473B24}"/>
                </a:ext>
              </a:extLst>
            </p:cNvPr>
            <p:cNvSpPr/>
            <p:nvPr/>
          </p:nvSpPr>
          <p:spPr>
            <a:xfrm>
              <a:off x="3447434" y="6102627"/>
              <a:ext cx="468000" cy="4320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u="none" strike="noStrike" kern="1200" cap="none" spc="0" normalizeH="0" baseline="0" noProof="0" dirty="0">
                  <a:ln>
                    <a:noFill/>
                  </a:ln>
                  <a:solidFill>
                    <a:srgbClr val="CC00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endParaRPr kumimoji="1" lang="zh-CN" altLang="en-US" sz="2200" b="1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A362C804-AE15-4EC6-840B-A178034E7214}"/>
                </a:ext>
              </a:extLst>
            </p:cNvPr>
            <p:cNvSpPr/>
            <p:nvPr/>
          </p:nvSpPr>
          <p:spPr>
            <a:xfrm>
              <a:off x="4555116" y="6102627"/>
              <a:ext cx="468000" cy="4320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u="none" strike="noStrike" kern="1200" cap="none" spc="0" normalizeH="0" baseline="0" noProof="0" dirty="0">
                  <a:ln>
                    <a:noFill/>
                  </a:ln>
                  <a:solidFill>
                    <a:srgbClr val="CC00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endParaRPr kumimoji="1" lang="zh-CN" altLang="en-US" sz="2200" b="1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82A36B9A-FC17-43B1-8FB2-25F042ACB31A}"/>
                </a:ext>
              </a:extLst>
            </p:cNvPr>
            <p:cNvSpPr/>
            <p:nvPr/>
          </p:nvSpPr>
          <p:spPr>
            <a:xfrm>
              <a:off x="5662798" y="6102627"/>
              <a:ext cx="468000" cy="4320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u="none" strike="noStrike" kern="1200" cap="none" spc="0" normalizeH="0" baseline="0" noProof="0" dirty="0">
                  <a:ln>
                    <a:noFill/>
                  </a:ln>
                  <a:solidFill>
                    <a:srgbClr val="CC00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endParaRPr kumimoji="1" lang="zh-CN" altLang="en-US" sz="2200" b="1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" name="弧形 4">
              <a:extLst>
                <a:ext uri="{FF2B5EF4-FFF2-40B4-BE49-F238E27FC236}">
                  <a16:creationId xmlns:a16="http://schemas.microsoft.com/office/drawing/2014/main" id="{65D82256-3011-45A7-87F2-866005B6F573}"/>
                </a:ext>
              </a:extLst>
            </p:cNvPr>
            <p:cNvSpPr/>
            <p:nvPr/>
          </p:nvSpPr>
          <p:spPr bwMode="auto">
            <a:xfrm>
              <a:off x="1501650" y="5594294"/>
              <a:ext cx="567441" cy="414843"/>
            </a:xfrm>
            <a:prstGeom prst="arc">
              <a:avLst>
                <a:gd name="adj1" fmla="val 3353281"/>
                <a:gd name="adj2" fmla="val 20573948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triangle" w="med" len="lg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45A5B5B5-9880-4029-B01C-FDEC3B4F42FE}"/>
                </a:ext>
              </a:extLst>
            </p:cNvPr>
            <p:cNvSpPr/>
            <p:nvPr/>
          </p:nvSpPr>
          <p:spPr>
            <a:xfrm>
              <a:off x="1187624" y="5555583"/>
              <a:ext cx="46800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u="none" strike="noStrike" kern="1200" cap="none" spc="0" normalizeH="0" baseline="0" noProof="0" dirty="0">
                  <a:ln>
                    <a:noFill/>
                  </a:ln>
                  <a:solidFill>
                    <a:srgbClr val="CC00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1" lang="zh-CN" altLang="en-US" sz="2200" b="1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" name="弧形 79">
              <a:extLst>
                <a:ext uri="{FF2B5EF4-FFF2-40B4-BE49-F238E27FC236}">
                  <a16:creationId xmlns:a16="http://schemas.microsoft.com/office/drawing/2014/main" id="{AD274C6C-B4E1-4D06-86FB-357836914508}"/>
                </a:ext>
              </a:extLst>
            </p:cNvPr>
            <p:cNvSpPr/>
            <p:nvPr/>
          </p:nvSpPr>
          <p:spPr bwMode="auto">
            <a:xfrm>
              <a:off x="7642991" y="5786602"/>
              <a:ext cx="429675" cy="414843"/>
            </a:xfrm>
            <a:prstGeom prst="arc">
              <a:avLst>
                <a:gd name="adj1" fmla="val 14985725"/>
                <a:gd name="adj2" fmla="val 9338177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1F941BF2-24C7-4902-BEC8-DB3D10E507CC}"/>
                </a:ext>
              </a:extLst>
            </p:cNvPr>
            <p:cNvSpPr/>
            <p:nvPr/>
          </p:nvSpPr>
          <p:spPr>
            <a:xfrm>
              <a:off x="7920320" y="5761249"/>
              <a:ext cx="46800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u="none" strike="noStrike" kern="1200" cap="none" spc="0" normalizeH="0" baseline="0" noProof="0" dirty="0">
                  <a:ln>
                    <a:noFill/>
                  </a:ln>
                  <a:solidFill>
                    <a:srgbClr val="CC00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1" lang="zh-CN" altLang="en-US" sz="2200" b="1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1143000" y="1143000"/>
            <a:ext cx="7696200" cy="4211089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设</a:t>
            </a:r>
            <a:r>
              <a:rPr lang="en-US" altLang="zh-CN" sz="2400" dirty="0"/>
              <a:t>X(n)</a:t>
            </a:r>
            <a:r>
              <a:rPr lang="zh-CN" altLang="en-US" sz="2400" dirty="0"/>
              <a:t>表示第</a:t>
            </a:r>
            <a:r>
              <a:rPr lang="en-US" altLang="zh-CN" sz="2400" dirty="0"/>
              <a:t>n</a:t>
            </a:r>
            <a:r>
              <a:rPr lang="zh-CN" altLang="en-US" sz="2400" dirty="0"/>
              <a:t>局结束时甲的赌金，则</a:t>
            </a:r>
            <a:r>
              <a:rPr lang="en-US" altLang="zh-CN" sz="2400" dirty="0"/>
              <a:t>{X(n), n = 0, 1, 2, …}</a:t>
            </a:r>
            <a:r>
              <a:rPr lang="zh-CN" altLang="en-US" sz="2400" dirty="0"/>
              <a:t>为齐次马尔科夫链。状态转移矩阵为</a:t>
            </a:r>
            <a:endParaRPr lang="en-US" altLang="zh-CN" sz="2400" dirty="0"/>
          </a:p>
          <a:p>
            <a:pPr marL="0" indent="0">
              <a:spcBef>
                <a:spcPts val="22800"/>
              </a:spcBef>
              <a:buFont typeface="Wingdings" panose="05000000000000000000" pitchFamily="2" charset="2"/>
              <a:buNone/>
            </a:pPr>
            <a:r>
              <a:rPr lang="zh-CN" altLang="en-US" sz="2400" dirty="0"/>
              <a:t>其中</a:t>
            </a:r>
            <a:r>
              <a:rPr lang="en-US" altLang="zh-CN" sz="2400" dirty="0"/>
              <a:t>0</a:t>
            </a:r>
            <a:r>
              <a:rPr lang="zh-CN" altLang="en-US" sz="2400" dirty="0"/>
              <a:t>，</a:t>
            </a:r>
            <a:r>
              <a:rPr lang="en-US" altLang="zh-CN" sz="2400" dirty="0"/>
              <a:t>c = a + b</a:t>
            </a:r>
            <a:r>
              <a:rPr lang="zh-CN" altLang="en-US" sz="2400" dirty="0"/>
              <a:t>为吸收壁。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B9D704-4F11-41A6-ADFF-3004A6CFC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C6BEC9-B89B-42AC-B80C-8960072C24B2}" type="datetime1">
              <a:rPr lang="zh-CN" altLang="en-US" smtClean="0"/>
              <a:t>2020/11/19</a:t>
            </a:fld>
            <a:endParaRPr lang="en-US" altLang="zh-CN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3D0609F6-B18C-4886-93F0-9A54A0073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81</a:t>
            </a:r>
            <a:r>
              <a:rPr lang="zh-CN" altLang="en-US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44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9" grpId="0"/>
      <p:bldP spid="36867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解（续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3000" y="1080729"/>
            <a:ext cx="7696200" cy="535294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/>
              <a:t>设 </a:t>
            </a:r>
            <a:r>
              <a:rPr lang="en-US" altLang="zh-CN" sz="2400" dirty="0" err="1">
                <a:solidFill>
                  <a:srgbClr val="0000FF"/>
                </a:solidFill>
              </a:rPr>
              <a:t>u</a:t>
            </a:r>
            <a:r>
              <a:rPr lang="en-US" altLang="zh-CN" sz="2400" baseline="-25000" dirty="0" err="1">
                <a:solidFill>
                  <a:srgbClr val="0000FF"/>
                </a:solidFill>
              </a:rPr>
              <a:t>i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zh-CN" altLang="en-US" sz="2400" dirty="0"/>
              <a:t>表示甲从状态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出发转移到状态 </a:t>
            </a:r>
            <a:r>
              <a:rPr lang="en-US" altLang="zh-CN" sz="2400" dirty="0"/>
              <a:t>0 </a:t>
            </a:r>
            <a:r>
              <a:rPr lang="zh-CN" altLang="en-US" sz="2400" dirty="0"/>
              <a:t>的概率，我们要计算的就是</a:t>
            </a:r>
            <a:r>
              <a:rPr lang="en-US" altLang="zh-CN" sz="2400" dirty="0" err="1"/>
              <a:t>u</a:t>
            </a:r>
            <a:r>
              <a:rPr lang="en-US" altLang="zh-CN" sz="2400" baseline="-25000" dirty="0" err="1"/>
              <a:t>a</a:t>
            </a:r>
            <a:r>
              <a:rPr lang="zh-CN" altLang="en-US" sz="2400" dirty="0"/>
              <a:t>。由于</a:t>
            </a:r>
            <a:r>
              <a:rPr lang="en-US" altLang="zh-CN" sz="2400" dirty="0"/>
              <a:t>0</a:t>
            </a:r>
            <a:r>
              <a:rPr lang="zh-CN" altLang="en-US" sz="2400" dirty="0"/>
              <a:t>和</a:t>
            </a:r>
            <a:r>
              <a:rPr lang="en-US" altLang="zh-CN" sz="2400" dirty="0"/>
              <a:t>c</a:t>
            </a:r>
            <a:r>
              <a:rPr lang="zh-CN" altLang="en-US" sz="2400" dirty="0"/>
              <a:t>是吸收状态，故有</a:t>
            </a:r>
            <a:endParaRPr lang="en-US" altLang="zh-CN" sz="24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dirty="0"/>
              <a:t>		u</a:t>
            </a:r>
            <a:r>
              <a:rPr lang="en-US" altLang="zh-CN" sz="2400" baseline="-25000" dirty="0"/>
              <a:t>0 </a:t>
            </a:r>
            <a:r>
              <a:rPr lang="en-US" altLang="zh-CN" sz="2400" dirty="0"/>
              <a:t>=1</a:t>
            </a:r>
            <a:r>
              <a:rPr lang="zh-CN" altLang="en-US" sz="2400" dirty="0"/>
              <a:t>，  </a:t>
            </a:r>
            <a:r>
              <a:rPr lang="en-US" altLang="zh-CN" sz="2400" dirty="0"/>
              <a:t> </a:t>
            </a:r>
            <a:r>
              <a:rPr lang="en-US" altLang="zh-CN" sz="2400" dirty="0" err="1"/>
              <a:t>u</a:t>
            </a:r>
            <a:r>
              <a:rPr lang="en-US" altLang="zh-CN" sz="2400" baseline="-25000" dirty="0" err="1"/>
              <a:t>c</a:t>
            </a:r>
            <a:r>
              <a:rPr lang="en-US" altLang="zh-CN" sz="2400" dirty="0"/>
              <a:t>=0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400" dirty="0"/>
              <a:t>由全概率公式得</a:t>
            </a:r>
            <a:endParaRPr lang="en-US" altLang="zh-CN" sz="24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		</a:t>
            </a:r>
            <a:r>
              <a:rPr lang="en-US" altLang="zh-CN" sz="2400" dirty="0" err="1"/>
              <a:t>u</a:t>
            </a:r>
            <a:r>
              <a:rPr lang="en-US" altLang="zh-CN" sz="2400" baseline="-25000" dirty="0" err="1"/>
              <a:t>i</a:t>
            </a:r>
            <a:r>
              <a:rPr lang="en-US" altLang="zh-CN" sz="2400" baseline="-25000" dirty="0"/>
              <a:t>  </a:t>
            </a:r>
            <a:r>
              <a:rPr lang="en-US" altLang="zh-CN" sz="2400" dirty="0"/>
              <a:t>= pu</a:t>
            </a:r>
            <a:r>
              <a:rPr lang="en-US" altLang="zh-CN" sz="2400" baseline="-25000" dirty="0"/>
              <a:t>i+1  </a:t>
            </a:r>
            <a:r>
              <a:rPr lang="en-US" altLang="zh-CN" sz="2400" dirty="0"/>
              <a:t>+ qu</a:t>
            </a:r>
            <a:r>
              <a:rPr lang="en-US" altLang="zh-CN" sz="2400" baseline="-25000" dirty="0"/>
              <a:t>i-1 </a:t>
            </a:r>
            <a:r>
              <a:rPr lang="en-US" altLang="zh-CN" sz="2400" dirty="0"/>
              <a:t>	</a:t>
            </a:r>
            <a:r>
              <a:rPr lang="zh-CN" altLang="en-US" sz="2400" dirty="0"/>
              <a:t>（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1, 2, …, c-1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/>
              <a:t>上式的含义是，甲从有 </a:t>
            </a:r>
            <a:r>
              <a:rPr lang="en-US" altLang="zh-CN" sz="2400" dirty="0" err="1"/>
              <a:t>i</a:t>
            </a:r>
            <a:r>
              <a:rPr lang="zh-CN" altLang="en-US" sz="2400" dirty="0"/>
              <a:t> 元开始赌到输光的概率等于“他接下去赢了一局（概率为 </a:t>
            </a:r>
            <a:r>
              <a:rPr lang="en-US" altLang="zh-CN" sz="2400" dirty="0"/>
              <a:t>p</a:t>
            </a:r>
            <a:r>
              <a:rPr lang="zh-CN" altLang="en-US" sz="2400" dirty="0"/>
              <a:t>），处于状态 </a:t>
            </a:r>
            <a:r>
              <a:rPr lang="en-US" altLang="zh-CN" sz="2400" dirty="0"/>
              <a:t>i+1 </a:t>
            </a:r>
            <a:r>
              <a:rPr lang="zh-CN" altLang="en-US" sz="2400" dirty="0"/>
              <a:t>后再输光”和“他接下去输了一局（概率为</a:t>
            </a:r>
            <a:r>
              <a:rPr lang="en-US" altLang="zh-CN" sz="2400" dirty="0"/>
              <a:t>q</a:t>
            </a:r>
            <a:r>
              <a:rPr lang="zh-CN" altLang="en-US" sz="2400" dirty="0"/>
              <a:t>），处于状态 </a:t>
            </a:r>
            <a:r>
              <a:rPr lang="en-US" altLang="zh-CN" sz="2400" dirty="0"/>
              <a:t>i-1 </a:t>
            </a:r>
            <a:r>
              <a:rPr lang="zh-CN" altLang="en-US" sz="2400" dirty="0"/>
              <a:t>后再输光”这两个事件的和事件的概率。</a:t>
            </a:r>
            <a:endParaRPr lang="en-US" altLang="zh-CN" sz="24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/>
              <a:t>由于 </a:t>
            </a:r>
            <a:r>
              <a:rPr lang="en-US" altLang="zh-CN" sz="2400" dirty="0" err="1"/>
              <a:t>p+q</a:t>
            </a:r>
            <a:r>
              <a:rPr lang="en-US" altLang="zh-CN" sz="2400" dirty="0"/>
              <a:t> = 1</a:t>
            </a:r>
            <a:r>
              <a:rPr lang="zh-CN" altLang="en-US" sz="2400" dirty="0"/>
              <a:t>，上式实质上是一个差分方程</a:t>
            </a:r>
            <a:r>
              <a:rPr lang="en-US" altLang="zh-CN" sz="2400" dirty="0"/>
              <a:t>		u</a:t>
            </a:r>
            <a:r>
              <a:rPr lang="en-US" altLang="zh-CN" sz="2400" baseline="-25000" dirty="0"/>
              <a:t>i+1</a:t>
            </a:r>
            <a:r>
              <a:rPr lang="en-US" altLang="zh-CN" sz="2400" dirty="0"/>
              <a:t> - </a:t>
            </a:r>
            <a:r>
              <a:rPr lang="en-US" altLang="zh-CN" sz="2400" dirty="0" err="1"/>
              <a:t>u</a:t>
            </a:r>
            <a:r>
              <a:rPr lang="en-US" altLang="zh-CN" sz="2400" baseline="-25000" dirty="0" err="1"/>
              <a:t>i</a:t>
            </a:r>
            <a:r>
              <a:rPr lang="en-US" altLang="zh-CN" sz="2400" baseline="-25000" dirty="0"/>
              <a:t>  </a:t>
            </a:r>
            <a:r>
              <a:rPr lang="en-US" altLang="zh-CN" sz="2400" dirty="0"/>
              <a:t>= r(</a:t>
            </a:r>
            <a:r>
              <a:rPr lang="en-US" altLang="zh-CN" sz="2400" dirty="0" err="1"/>
              <a:t>u</a:t>
            </a:r>
            <a:r>
              <a:rPr lang="en-US" altLang="zh-CN" sz="2400" baseline="-25000" dirty="0" err="1"/>
              <a:t>i</a:t>
            </a:r>
            <a:r>
              <a:rPr lang="en-US" altLang="zh-CN" sz="2400" dirty="0"/>
              <a:t> - u</a:t>
            </a:r>
            <a:r>
              <a:rPr lang="en-US" altLang="zh-CN" sz="2400" baseline="-25000" dirty="0"/>
              <a:t>i-1</a:t>
            </a:r>
            <a:r>
              <a:rPr lang="en-US" altLang="zh-CN" sz="2400" dirty="0"/>
              <a:t>) </a:t>
            </a:r>
            <a:r>
              <a:rPr lang="zh-CN" altLang="en-US" sz="2400" dirty="0"/>
              <a:t>（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1, 2, …, c-1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dirty="0"/>
              <a:t>其中</a:t>
            </a:r>
            <a:r>
              <a:rPr lang="en-US" altLang="zh-CN" sz="2400" dirty="0"/>
              <a:t>		</a:t>
            </a:r>
            <a:r>
              <a:rPr lang="zh-CN" altLang="en-US" sz="2400" dirty="0"/>
              <a:t>，边界条件为</a:t>
            </a:r>
            <a:r>
              <a:rPr lang="en-US" altLang="zh-CN" sz="2400" dirty="0"/>
              <a:t> u</a:t>
            </a:r>
            <a:r>
              <a:rPr lang="en-US" altLang="zh-CN" sz="2400" baseline="-25000" dirty="0"/>
              <a:t>0 </a:t>
            </a:r>
            <a:r>
              <a:rPr lang="en-US" altLang="zh-CN" sz="2400" dirty="0"/>
              <a:t>=1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u</a:t>
            </a:r>
            <a:r>
              <a:rPr lang="en-US" altLang="zh-CN" sz="2400" baseline="-25000" dirty="0" err="1"/>
              <a:t>c</a:t>
            </a:r>
            <a:r>
              <a:rPr lang="en-US" altLang="zh-CN" sz="2400" dirty="0"/>
              <a:t>=0</a:t>
            </a:r>
            <a:r>
              <a:rPr lang="zh-CN" altLang="en-US" sz="2400" dirty="0"/>
              <a:t>。</a:t>
            </a:r>
          </a:p>
        </p:txBody>
      </p:sp>
      <p:sp>
        <p:nvSpPr>
          <p:cNvPr id="3789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信息与软件工程学院　顾小丰</a:t>
            </a:r>
            <a:endParaRPr kumimoji="1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0CEBA2B-D367-40AA-A0B7-027C578A4F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442015"/>
              </p:ext>
            </p:extLst>
          </p:nvPr>
        </p:nvGraphicFramePr>
        <p:xfrm>
          <a:off x="1777579" y="5783176"/>
          <a:ext cx="1138237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47" name="Equation" r:id="rId3" imgW="507960" imgH="368280" progId="Equation.DSMT4">
                  <p:embed/>
                </p:oleObj>
              </mc:Choice>
              <mc:Fallback>
                <p:oleObj name="Equation" r:id="rId3" imgW="507960" imgH="36828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60CEBA2B-D367-40AA-A0B7-027C578A4F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7579" y="5783176"/>
                        <a:ext cx="1138237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9E5BA3-F2A4-4B6A-889B-3A81209B6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A37AD3-6CCB-4C9C-8485-204004EEE646}" type="datetime1">
              <a:rPr lang="zh-CN" altLang="en-US" smtClean="0"/>
              <a:t>2020/11/19</a:t>
            </a:fld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176F04-1A1B-4A9F-878D-7CC33BBB3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81</a:t>
            </a:r>
            <a:r>
              <a:rPr lang="zh-CN" altLang="en-US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45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438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解（续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3000" y="1143000"/>
            <a:ext cx="7696200" cy="5587235"/>
          </a:xfrm>
        </p:spPr>
        <p:txBody>
          <a:bodyPr/>
          <a:lstStyle/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/>
              <a:t>先讨论 </a:t>
            </a:r>
            <a:r>
              <a:rPr lang="en-US" altLang="zh-CN" sz="2400" dirty="0"/>
              <a:t>r</a:t>
            </a:r>
            <a:r>
              <a:rPr lang="zh-CN" altLang="en-US" sz="2400" dirty="0"/>
              <a:t> </a:t>
            </a:r>
            <a:r>
              <a:rPr lang="en-US" altLang="zh-CN" sz="2400" dirty="0"/>
              <a:t>= 1</a:t>
            </a:r>
            <a:r>
              <a:rPr lang="zh-CN" altLang="en-US" sz="2400" dirty="0"/>
              <a:t>，即 </a:t>
            </a:r>
            <a:r>
              <a:rPr lang="en-US" altLang="zh-CN" sz="2400" dirty="0"/>
              <a:t>p</a:t>
            </a:r>
            <a:r>
              <a:rPr lang="zh-CN" altLang="en-US" sz="2400" dirty="0"/>
              <a:t> </a:t>
            </a:r>
            <a:r>
              <a:rPr lang="en-US" altLang="zh-CN" sz="2400" dirty="0"/>
              <a:t>=</a:t>
            </a:r>
            <a:r>
              <a:rPr lang="zh-CN" altLang="en-US" sz="2400" dirty="0"/>
              <a:t> </a:t>
            </a:r>
            <a:r>
              <a:rPr lang="en-US" altLang="zh-CN" sz="2400" dirty="0"/>
              <a:t>q =1/2</a:t>
            </a:r>
            <a:r>
              <a:rPr lang="zh-CN" altLang="en-US" sz="2400" dirty="0"/>
              <a:t>的情况，此时</a:t>
            </a:r>
            <a:endParaRPr lang="en-US" altLang="zh-CN" sz="2400" dirty="0"/>
          </a:p>
          <a:p>
            <a:pPr marL="0" indent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u</a:t>
            </a:r>
            <a:r>
              <a:rPr lang="en-US" altLang="zh-CN" sz="2400" baseline="-25000" dirty="0"/>
              <a:t>i+1</a:t>
            </a:r>
            <a:r>
              <a:rPr lang="en-US" altLang="zh-CN" sz="2400" dirty="0"/>
              <a:t> - </a:t>
            </a:r>
            <a:r>
              <a:rPr lang="en-US" altLang="zh-CN" sz="2400" dirty="0" err="1"/>
              <a:t>u</a:t>
            </a:r>
            <a:r>
              <a:rPr lang="en-US" altLang="zh-CN" sz="2400" baseline="-25000" dirty="0" err="1"/>
              <a:t>i</a:t>
            </a:r>
            <a:r>
              <a:rPr lang="en-US" altLang="zh-CN" sz="2400" baseline="-25000" dirty="0"/>
              <a:t>  </a:t>
            </a:r>
            <a:r>
              <a:rPr lang="en-US" altLang="zh-CN" sz="2400" dirty="0"/>
              <a:t>= </a:t>
            </a:r>
            <a:r>
              <a:rPr lang="en-US" altLang="zh-CN" sz="2400" dirty="0" err="1"/>
              <a:t>u</a:t>
            </a:r>
            <a:r>
              <a:rPr lang="en-US" altLang="zh-CN" sz="2400" baseline="-25000" dirty="0" err="1"/>
              <a:t>i</a:t>
            </a:r>
            <a:r>
              <a:rPr lang="en-US" altLang="zh-CN" sz="2400" dirty="0"/>
              <a:t> - u</a:t>
            </a:r>
            <a:r>
              <a:rPr lang="en-US" altLang="zh-CN" sz="2400" baseline="-25000" dirty="0"/>
              <a:t>i-1</a:t>
            </a:r>
            <a:endParaRPr lang="en-US" altLang="zh-CN" sz="2400" dirty="0"/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/>
              <a:t>令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1, 2, …, c-1</a:t>
            </a:r>
            <a:r>
              <a:rPr lang="zh-CN" altLang="en-US" sz="2400" dirty="0"/>
              <a:t>，</a:t>
            </a:r>
            <a:r>
              <a:rPr lang="en-US" altLang="zh-CN" sz="2400" dirty="0"/>
              <a:t>u</a:t>
            </a:r>
            <a:r>
              <a:rPr lang="en-US" altLang="zh-CN" sz="2400" baseline="-25000" dirty="0"/>
              <a:t>1 </a:t>
            </a:r>
            <a:r>
              <a:rPr lang="en-US" altLang="zh-CN" sz="2400" dirty="0"/>
              <a:t>= u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 + </a:t>
            </a:r>
            <a:r>
              <a:rPr lang="el-GR" altLang="zh-CN" sz="2400" dirty="0"/>
              <a:t>α</a:t>
            </a:r>
            <a:r>
              <a:rPr lang="zh-CN" altLang="en-US" sz="2400" dirty="0"/>
              <a:t>，得</a:t>
            </a:r>
            <a:endParaRPr lang="en-US" altLang="zh-CN" sz="2400" dirty="0"/>
          </a:p>
          <a:p>
            <a:pPr marL="0" indent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u</a:t>
            </a:r>
            <a:r>
              <a:rPr lang="en-US" altLang="zh-CN" sz="2400" baseline="-25000" dirty="0"/>
              <a:t>2 </a:t>
            </a:r>
            <a:r>
              <a:rPr lang="en-US" altLang="zh-CN" sz="2400" dirty="0"/>
              <a:t>= u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 + </a:t>
            </a:r>
            <a:r>
              <a:rPr lang="el-GR" altLang="zh-CN" sz="2400" dirty="0"/>
              <a:t>α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= u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 + 2</a:t>
            </a:r>
            <a:r>
              <a:rPr lang="el-GR" altLang="zh-CN" sz="2400" dirty="0"/>
              <a:t>α</a:t>
            </a:r>
            <a:endParaRPr lang="en-US" altLang="zh-CN" sz="2400" dirty="0"/>
          </a:p>
          <a:p>
            <a:pPr marL="0" indent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…</a:t>
            </a:r>
          </a:p>
          <a:p>
            <a:pPr marL="0" indent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err="1"/>
              <a:t>u</a:t>
            </a:r>
            <a:r>
              <a:rPr lang="en-US" altLang="zh-CN" sz="2400" baseline="-25000" dirty="0" err="1"/>
              <a:t>i</a:t>
            </a:r>
            <a:r>
              <a:rPr lang="en-US" altLang="zh-CN" sz="2400" baseline="-25000" dirty="0"/>
              <a:t>  </a:t>
            </a:r>
            <a:r>
              <a:rPr lang="en-US" altLang="zh-CN" sz="2400" dirty="0"/>
              <a:t>= u</a:t>
            </a:r>
            <a:r>
              <a:rPr lang="en-US" altLang="zh-CN" sz="2400" baseline="-25000" dirty="0"/>
              <a:t>i-1</a:t>
            </a:r>
            <a:r>
              <a:rPr lang="en-US" altLang="zh-CN" sz="2400" dirty="0"/>
              <a:t>+ </a:t>
            </a:r>
            <a:r>
              <a:rPr lang="el-GR" altLang="zh-CN" sz="2400" dirty="0"/>
              <a:t>α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= u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 + </a:t>
            </a:r>
            <a:r>
              <a:rPr lang="en-US" altLang="zh-CN" sz="2400" dirty="0" err="1"/>
              <a:t>i</a:t>
            </a:r>
            <a:r>
              <a:rPr lang="el-GR" altLang="zh-CN" sz="2400" dirty="0"/>
              <a:t>α</a:t>
            </a:r>
            <a:endParaRPr lang="en-US" altLang="zh-CN" sz="2400" dirty="0"/>
          </a:p>
          <a:p>
            <a:pPr marL="0" indent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…</a:t>
            </a:r>
          </a:p>
          <a:p>
            <a:pPr marL="0" indent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err="1"/>
              <a:t>u</a:t>
            </a:r>
            <a:r>
              <a:rPr lang="en-US" altLang="zh-CN" sz="2400" baseline="-25000" dirty="0" err="1"/>
              <a:t>c</a:t>
            </a:r>
            <a:r>
              <a:rPr lang="en-US" altLang="zh-CN" sz="2400" baseline="-25000" dirty="0"/>
              <a:t>  </a:t>
            </a:r>
            <a:r>
              <a:rPr lang="en-US" altLang="zh-CN" sz="2400" dirty="0"/>
              <a:t>= u</a:t>
            </a:r>
            <a:r>
              <a:rPr lang="en-US" altLang="zh-CN" sz="2400" baseline="-25000" dirty="0"/>
              <a:t>i-1</a:t>
            </a:r>
            <a:r>
              <a:rPr lang="en-US" altLang="zh-CN" sz="2400" dirty="0"/>
              <a:t>+ </a:t>
            </a:r>
            <a:r>
              <a:rPr lang="el-GR" altLang="zh-CN" sz="2400" dirty="0"/>
              <a:t>α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= u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 + c</a:t>
            </a:r>
            <a:r>
              <a:rPr lang="el-GR" altLang="zh-CN" sz="2400" dirty="0"/>
              <a:t>α</a:t>
            </a:r>
            <a:endParaRPr lang="en-US" altLang="zh-CN" sz="2400" dirty="0"/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/>
              <a:t>将 </a:t>
            </a:r>
            <a:r>
              <a:rPr lang="en-US" altLang="zh-CN" sz="2400" dirty="0"/>
              <a:t>u</a:t>
            </a:r>
            <a:r>
              <a:rPr lang="en-US" altLang="zh-CN" sz="2400" baseline="-25000" dirty="0"/>
              <a:t>0 </a:t>
            </a:r>
            <a:r>
              <a:rPr lang="en-US" altLang="zh-CN" sz="2400" dirty="0"/>
              <a:t>=1</a:t>
            </a:r>
            <a:r>
              <a:rPr lang="zh-CN" altLang="en-US" sz="2400" dirty="0"/>
              <a:t>，  </a:t>
            </a:r>
            <a:r>
              <a:rPr lang="en-US" altLang="zh-CN" sz="2400" dirty="0"/>
              <a:t> </a:t>
            </a:r>
            <a:r>
              <a:rPr lang="en-US" altLang="zh-CN" sz="2400" dirty="0" err="1"/>
              <a:t>u</a:t>
            </a:r>
            <a:r>
              <a:rPr lang="en-US" altLang="zh-CN" sz="2400" baseline="-25000" dirty="0" err="1"/>
              <a:t>c</a:t>
            </a:r>
            <a:r>
              <a:rPr lang="en-US" altLang="zh-CN" sz="2400" dirty="0"/>
              <a:t>= 0 </a:t>
            </a:r>
            <a:r>
              <a:rPr lang="zh-CN" altLang="en-US" sz="2400" dirty="0"/>
              <a:t>代入最后一式，得参数</a:t>
            </a:r>
            <a:endParaRPr lang="en-US" altLang="zh-CN" sz="2400" dirty="0"/>
          </a:p>
          <a:p>
            <a:pPr marL="0" indent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-GR" altLang="zh-CN" sz="2400" dirty="0"/>
              <a:t>α</a:t>
            </a:r>
            <a:r>
              <a:rPr lang="en-US" altLang="zh-CN" sz="2400" dirty="0"/>
              <a:t> = -1/c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/>
              <a:t>所以</a:t>
            </a:r>
            <a:r>
              <a:rPr lang="en-US" altLang="zh-CN" sz="2400" dirty="0"/>
              <a:t>		</a:t>
            </a:r>
            <a:r>
              <a:rPr lang="en-US" altLang="zh-CN" sz="2400" dirty="0" err="1"/>
              <a:t>u</a:t>
            </a:r>
            <a:r>
              <a:rPr lang="en-US" altLang="zh-CN" sz="2400" baseline="-25000" dirty="0" err="1"/>
              <a:t>i</a:t>
            </a:r>
            <a:r>
              <a:rPr lang="en-US" altLang="zh-CN" sz="2400" baseline="-25000" dirty="0"/>
              <a:t>  </a:t>
            </a:r>
            <a:r>
              <a:rPr lang="en-US" altLang="zh-CN" sz="2400" dirty="0"/>
              <a:t>= 1 - i/c</a:t>
            </a:r>
            <a:r>
              <a:rPr lang="zh-CN" altLang="en-US" sz="2400" dirty="0"/>
              <a:t>，</a:t>
            </a:r>
            <a:r>
              <a:rPr lang="en-US" altLang="zh-CN" sz="2400" dirty="0"/>
              <a:t>	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1, 2, …, c-1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dirty="0"/>
              <a:t>令 </a:t>
            </a:r>
            <a:r>
              <a:rPr lang="en-US" altLang="zh-CN" dirty="0" err="1"/>
              <a:t>i</a:t>
            </a:r>
            <a:r>
              <a:rPr lang="en-US" altLang="zh-CN" dirty="0"/>
              <a:t> =a</a:t>
            </a:r>
            <a:r>
              <a:rPr lang="zh-CN" altLang="en-US" dirty="0"/>
              <a:t>，求得甲输光的概率为</a:t>
            </a:r>
            <a:r>
              <a:rPr lang="zh-CN" altLang="en-US" sz="2400" dirty="0"/>
              <a:t> </a:t>
            </a:r>
            <a:br>
              <a:rPr lang="zh-CN" altLang="en-US" sz="2400" dirty="0"/>
            </a:br>
            <a:endParaRPr lang="zh-CN" altLang="en-US" sz="2400" dirty="0"/>
          </a:p>
        </p:txBody>
      </p:sp>
      <p:sp>
        <p:nvSpPr>
          <p:cNvPr id="3789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信息与软件工程学院　顾小丰</a:t>
            </a:r>
            <a:endParaRPr kumimoji="1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2128C1DB-057A-4C48-B8B8-C0B1C0B91B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4685753"/>
              </p:ext>
            </p:extLst>
          </p:nvPr>
        </p:nvGraphicFramePr>
        <p:xfrm>
          <a:off x="5840312" y="5634106"/>
          <a:ext cx="2260080" cy="81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71" name="Equation" r:id="rId3" imgW="1130040" imgH="406080" progId="Equation.DSMT4">
                  <p:embed/>
                </p:oleObj>
              </mc:Choice>
              <mc:Fallback>
                <p:oleObj name="Equation" r:id="rId3" imgW="1130040" imgH="40608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2128C1DB-057A-4C48-B8B8-C0B1C0B91B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40312" y="5634106"/>
                        <a:ext cx="2260080" cy="812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对话气泡: 圆角矩形 3">
            <a:extLst>
              <a:ext uri="{FF2B5EF4-FFF2-40B4-BE49-F238E27FC236}">
                <a16:creationId xmlns:a16="http://schemas.microsoft.com/office/drawing/2014/main" id="{0FC6CCDF-DFE5-4D03-AF29-6C08A7CDB6F9}"/>
              </a:ext>
            </a:extLst>
          </p:cNvPr>
          <p:cNvSpPr/>
          <p:nvPr/>
        </p:nvSpPr>
        <p:spPr bwMode="auto">
          <a:xfrm>
            <a:off x="4849813" y="2420888"/>
            <a:ext cx="4114800" cy="2520280"/>
          </a:xfrm>
          <a:prstGeom prst="wedgeRoundRectCallout">
            <a:avLst>
              <a:gd name="adj1" fmla="val 19529"/>
              <a:gd name="adj2" fmla="val 7916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结果表明，在 </a:t>
            </a:r>
            <a:r>
              <a:rPr kumimoji="1" lang="en-US" altLang="zh-CN" sz="24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p = q </a:t>
            </a:r>
            <a:r>
              <a:rPr kumimoji="1" lang="zh-CN" altLang="en-US" sz="24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情况下（即甲、乙每局比赛中输赢是等可能的情况下），甲输光的概率与乙的赌本 </a:t>
            </a:r>
            <a:r>
              <a:rPr kumimoji="1" lang="en-US" altLang="zh-CN" sz="24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b</a:t>
            </a:r>
            <a:r>
              <a:rPr kumimoji="1" lang="zh-CN" altLang="en-US" sz="24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成正比，即赌本小者输光的可能性大。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E62D19E1-9D8A-449C-A3E0-D6DB5B14A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E7482E-E818-412B-8D7B-6F6FB57DFA09}" type="datetime1">
              <a:rPr lang="zh-CN" altLang="en-US" smtClean="0"/>
              <a:t>2020/11/19</a:t>
            </a:fld>
            <a:endParaRPr lang="en-US" altLang="zh-CN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BB678E-A5C3-40EA-B44E-DD77F49F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81</a:t>
            </a:r>
            <a:r>
              <a:rPr lang="zh-CN" altLang="en-US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46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149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解（续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3000" y="1143000"/>
            <a:ext cx="7696200" cy="3646896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dirty="0"/>
              <a:t>由于甲、乙的地位是对称的，故乙输光的概率为</a:t>
            </a:r>
            <a:r>
              <a:rPr lang="en-US" altLang="zh-CN" dirty="0"/>
              <a:t>		</a:t>
            </a:r>
          </a:p>
          <a:p>
            <a:pPr marL="0" indent="0">
              <a:buNone/>
            </a:pPr>
            <a:r>
              <a:rPr lang="zh-CN" altLang="en-US" dirty="0"/>
              <a:t>由于 </a:t>
            </a:r>
            <a:r>
              <a:rPr lang="en-US" altLang="zh-CN" dirty="0" err="1"/>
              <a:t>u</a:t>
            </a:r>
            <a:r>
              <a:rPr lang="en-US" altLang="zh-CN" baseline="-25000" dirty="0" err="1"/>
              <a:t>a</a:t>
            </a:r>
            <a:r>
              <a:rPr lang="en-US" altLang="zh-CN" baseline="-25000" dirty="0"/>
              <a:t> </a:t>
            </a:r>
            <a:r>
              <a:rPr lang="en-US" altLang="zh-CN" dirty="0"/>
              <a:t>+ </a:t>
            </a:r>
            <a:r>
              <a:rPr lang="en-US" altLang="zh-CN" dirty="0" err="1"/>
              <a:t>u</a:t>
            </a:r>
            <a:r>
              <a:rPr lang="en-US" altLang="zh-CN" baseline="-25000" dirty="0" err="1"/>
              <a:t>b</a:t>
            </a:r>
            <a:r>
              <a:rPr lang="en-US" altLang="zh-CN" baseline="-25000" dirty="0"/>
              <a:t> </a:t>
            </a:r>
            <a:r>
              <a:rPr lang="en-US" altLang="zh-CN" dirty="0"/>
              <a:t>= 1</a:t>
            </a:r>
            <a:r>
              <a:rPr lang="zh-CN" altLang="en-US" dirty="0"/>
              <a:t>，表明甲、乙中必有一人要输光，赌博迟早要结束。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再讨论 </a:t>
            </a:r>
            <a:r>
              <a:rPr lang="en-US" altLang="zh-CN" dirty="0"/>
              <a:t>r</a:t>
            </a:r>
            <a:r>
              <a:rPr lang="zh-CN" altLang="en-US" dirty="0"/>
              <a:t> ≠ </a:t>
            </a:r>
            <a:r>
              <a:rPr lang="en-US" altLang="zh-CN" dirty="0"/>
              <a:t>1</a:t>
            </a:r>
            <a:r>
              <a:rPr lang="zh-CN" altLang="en-US" dirty="0"/>
              <a:t>，即 </a:t>
            </a:r>
            <a:r>
              <a:rPr lang="en-US" altLang="zh-CN" dirty="0"/>
              <a:t>p</a:t>
            </a:r>
            <a:r>
              <a:rPr lang="zh-CN" altLang="en-US" dirty="0"/>
              <a:t> ≠ </a:t>
            </a:r>
            <a:r>
              <a:rPr lang="en-US" altLang="zh-CN" dirty="0"/>
              <a:t>q</a:t>
            </a:r>
            <a:r>
              <a:rPr lang="zh-CN" altLang="en-US" dirty="0"/>
              <a:t> 的情况：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由</a:t>
            </a:r>
            <a:r>
              <a:rPr lang="en-US" altLang="zh-CN" dirty="0"/>
              <a:t>		u</a:t>
            </a:r>
            <a:r>
              <a:rPr lang="en-US" altLang="zh-CN" baseline="-25000" dirty="0"/>
              <a:t>i+1</a:t>
            </a:r>
            <a:r>
              <a:rPr lang="en-US" altLang="zh-CN" dirty="0"/>
              <a:t> - </a:t>
            </a:r>
            <a:r>
              <a:rPr lang="en-US" altLang="zh-CN" dirty="0" err="1"/>
              <a:t>u</a:t>
            </a:r>
            <a:r>
              <a:rPr lang="en-US" altLang="zh-CN" baseline="-25000" dirty="0" err="1"/>
              <a:t>i</a:t>
            </a:r>
            <a:r>
              <a:rPr lang="en-US" altLang="zh-CN" baseline="-25000" dirty="0"/>
              <a:t>  </a:t>
            </a:r>
            <a:r>
              <a:rPr lang="en-US" altLang="zh-CN" dirty="0"/>
              <a:t>= r(</a:t>
            </a:r>
            <a:r>
              <a:rPr lang="en-US" altLang="zh-CN" dirty="0" err="1"/>
              <a:t>u</a:t>
            </a:r>
            <a:r>
              <a:rPr lang="en-US" altLang="zh-CN" baseline="-25000" dirty="0" err="1"/>
              <a:t>i</a:t>
            </a:r>
            <a:r>
              <a:rPr lang="en-US" altLang="zh-CN" dirty="0"/>
              <a:t> - u</a:t>
            </a:r>
            <a:r>
              <a:rPr lang="en-US" altLang="zh-CN" baseline="-25000" dirty="0"/>
              <a:t>i-1</a:t>
            </a:r>
            <a:r>
              <a:rPr lang="en-US" altLang="zh-CN" dirty="0"/>
              <a:t>) </a:t>
            </a:r>
          </a:p>
          <a:p>
            <a:pPr marL="0" indent="0">
              <a:buNone/>
            </a:pPr>
            <a:r>
              <a:rPr lang="zh-CN" altLang="en-US" dirty="0"/>
              <a:t>得</a:t>
            </a:r>
          </a:p>
        </p:txBody>
      </p:sp>
      <p:sp>
        <p:nvSpPr>
          <p:cNvPr id="3789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信息与软件工程学院　顾小丰</a:t>
            </a:r>
            <a:endParaRPr kumimoji="1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0756227"/>
              </p:ext>
            </p:extLst>
          </p:nvPr>
        </p:nvGraphicFramePr>
        <p:xfrm>
          <a:off x="2079625" y="4533900"/>
          <a:ext cx="5319713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12" name="Equation" r:id="rId3" imgW="2374560" imgH="888840" progId="Equation.DSMT4">
                  <p:embed/>
                </p:oleObj>
              </mc:Choice>
              <mc:Fallback>
                <p:oleObj name="Equation" r:id="rId3" imgW="2374560" imgH="888840" progId="Equation.DSMT4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625" y="4533900"/>
                        <a:ext cx="5319713" cy="199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F146A264-59C3-40C5-BCF7-2FDFC34649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4441998"/>
              </p:ext>
            </p:extLst>
          </p:nvPr>
        </p:nvGraphicFramePr>
        <p:xfrm>
          <a:off x="4067944" y="1517418"/>
          <a:ext cx="13462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13" name="Equation" r:id="rId5" imgW="672840" imgH="406080" progId="Equation.DSMT4">
                  <p:embed/>
                </p:oleObj>
              </mc:Choice>
              <mc:Fallback>
                <p:oleObj name="Equation" r:id="rId5" imgW="672840" imgH="40608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F146A264-59C3-40C5-BCF7-2FDFC34649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67944" y="1517418"/>
                        <a:ext cx="13462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A433EF2-9CC7-47CD-80D0-E9E123FE1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86D21B-2F34-4BDA-8C3B-20D13478B226}" type="datetime1">
              <a:rPr lang="zh-CN" altLang="en-US" smtClean="0"/>
              <a:t>2020/11/19</a:t>
            </a:fld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02EBB0-95D2-4A77-AD23-44DBEC6A1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81</a:t>
            </a:r>
            <a:r>
              <a:rPr lang="zh-CN" altLang="en-US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47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解（续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3000" y="1240757"/>
            <a:ext cx="7696200" cy="5356595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zh-CN" altLang="en-US" dirty="0"/>
              <a:t>令 </a:t>
            </a:r>
            <a:r>
              <a:rPr lang="en-US" altLang="zh-CN" dirty="0"/>
              <a:t>k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r>
              <a:rPr lang="zh-CN" altLang="en-US" dirty="0"/>
              <a:t>，由于 </a:t>
            </a:r>
            <a:r>
              <a:rPr lang="en-US" altLang="zh-CN" dirty="0" err="1"/>
              <a:t>u</a:t>
            </a:r>
            <a:r>
              <a:rPr lang="en-US" altLang="zh-CN" baseline="-25000" dirty="0" err="1"/>
              <a:t>c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r>
              <a:rPr lang="zh-CN" altLang="en-US" dirty="0"/>
              <a:t>，有</a:t>
            </a:r>
            <a:endParaRPr lang="en-US" altLang="zh-CN" dirty="0"/>
          </a:p>
          <a:p>
            <a:pPr marL="0" indent="0">
              <a:lnSpc>
                <a:spcPct val="110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zh-CN" altLang="en-US" dirty="0"/>
              <a:t>即</a:t>
            </a:r>
            <a:endParaRPr lang="en-US" altLang="zh-CN" dirty="0"/>
          </a:p>
          <a:p>
            <a:pPr marL="0" indent="0">
              <a:lnSpc>
                <a:spcPct val="110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zh-CN" altLang="en-US" dirty="0"/>
              <a:t>代入</a:t>
            </a:r>
            <a:r>
              <a:rPr lang="en-US" altLang="zh-CN" dirty="0"/>
              <a:t>				       </a:t>
            </a:r>
            <a:r>
              <a:rPr lang="zh-CN" altLang="en-US" dirty="0"/>
              <a:t>，得</a:t>
            </a:r>
            <a:endParaRPr lang="en-US" altLang="zh-CN" dirty="0"/>
          </a:p>
          <a:p>
            <a:pPr marL="0" indent="0">
              <a:lnSpc>
                <a:spcPct val="110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zh-CN" altLang="en-US" dirty="0"/>
              <a:t>令 </a:t>
            </a:r>
            <a:r>
              <a:rPr lang="en-US" altLang="zh-CN" dirty="0"/>
              <a:t>k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，得甲输光的概率</a:t>
            </a:r>
            <a:endParaRPr lang="en-US" altLang="zh-CN" dirty="0"/>
          </a:p>
          <a:p>
            <a:pPr marL="0" indent="0">
              <a:lnSpc>
                <a:spcPct val="110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zh-CN" altLang="en-US" dirty="0"/>
              <a:t>由对称性，乙输光的概率为</a:t>
            </a:r>
            <a:endParaRPr lang="en-US" altLang="zh-CN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由于 </a:t>
            </a:r>
            <a:r>
              <a:rPr lang="en-US" altLang="zh-CN" dirty="0" err="1"/>
              <a:t>u</a:t>
            </a:r>
            <a:r>
              <a:rPr lang="en-US" altLang="zh-CN" baseline="-25000" dirty="0" err="1"/>
              <a:t>a</a:t>
            </a:r>
            <a:r>
              <a:rPr lang="en-US" altLang="zh-CN" baseline="-25000" dirty="0"/>
              <a:t> </a:t>
            </a:r>
            <a:r>
              <a:rPr lang="en-US" altLang="zh-CN" dirty="0"/>
              <a:t>+ </a:t>
            </a:r>
            <a:r>
              <a:rPr lang="en-US" altLang="zh-CN" dirty="0" err="1"/>
              <a:t>u</a:t>
            </a:r>
            <a:r>
              <a:rPr lang="en-US" altLang="zh-CN" baseline="-25000" dirty="0" err="1"/>
              <a:t>b</a:t>
            </a:r>
            <a:r>
              <a:rPr lang="en-US" altLang="zh-CN" baseline="-25000" dirty="0"/>
              <a:t> </a:t>
            </a:r>
            <a:r>
              <a:rPr lang="en-US" altLang="zh-CN" dirty="0"/>
              <a:t>= 1</a:t>
            </a:r>
            <a:r>
              <a:rPr lang="zh-CN" altLang="en-US" dirty="0"/>
              <a:t>，因此在 </a:t>
            </a:r>
            <a:r>
              <a:rPr lang="en-US" altLang="zh-CN" dirty="0"/>
              <a:t>r</a:t>
            </a:r>
            <a:r>
              <a:rPr lang="zh-CN" altLang="en-US" dirty="0"/>
              <a:t> ≠ </a:t>
            </a:r>
            <a:r>
              <a:rPr lang="en-US" altLang="zh-CN" dirty="0"/>
              <a:t>1</a:t>
            </a:r>
            <a:r>
              <a:rPr lang="zh-CN" altLang="en-US" dirty="0"/>
              <a:t>，即 </a:t>
            </a:r>
            <a:r>
              <a:rPr lang="en-US" altLang="zh-CN" dirty="0"/>
              <a:t>p</a:t>
            </a:r>
            <a:r>
              <a:rPr lang="zh-CN" altLang="en-US" dirty="0"/>
              <a:t> ≠ </a:t>
            </a:r>
            <a:r>
              <a:rPr lang="en-US" altLang="zh-CN" dirty="0"/>
              <a:t>q</a:t>
            </a:r>
            <a:r>
              <a:rPr lang="zh-CN" altLang="en-US" dirty="0"/>
              <a:t>时两个人中也总有一个人要输光的。</a:t>
            </a:r>
          </a:p>
        </p:txBody>
      </p:sp>
      <p:sp>
        <p:nvSpPr>
          <p:cNvPr id="3789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信息与软件工程学院　顾小丰</a:t>
            </a:r>
            <a:endParaRPr kumimoji="1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1723689"/>
              </p:ext>
            </p:extLst>
          </p:nvPr>
        </p:nvGraphicFramePr>
        <p:xfrm>
          <a:off x="5178574" y="1003973"/>
          <a:ext cx="2417762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4" name="Equation" r:id="rId3" imgW="1079280" imgH="419040" progId="Equation.DSMT4">
                  <p:embed/>
                </p:oleObj>
              </mc:Choice>
              <mc:Fallback>
                <p:oleObj name="Equation" r:id="rId3" imgW="1079280" imgH="419040" progId="Equation.DSMT4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8574" y="1003973"/>
                        <a:ext cx="2417762" cy="93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5928E7DE-4644-4824-8698-5B4842FB12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146212"/>
              </p:ext>
            </p:extLst>
          </p:nvPr>
        </p:nvGraphicFramePr>
        <p:xfrm>
          <a:off x="3433763" y="1924050"/>
          <a:ext cx="1990725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5" name="Equation" r:id="rId5" imgW="888840" imgH="406080" progId="Equation.DSMT4">
                  <p:embed/>
                </p:oleObj>
              </mc:Choice>
              <mc:Fallback>
                <p:oleObj name="Equation" r:id="rId5" imgW="888840" imgH="40608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5928E7DE-4644-4824-8698-5B4842FB12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3763" y="1924050"/>
                        <a:ext cx="1990725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3F19997A-F1F9-4489-BB3E-474499E058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5725063"/>
              </p:ext>
            </p:extLst>
          </p:nvPr>
        </p:nvGraphicFramePr>
        <p:xfrm>
          <a:off x="1893888" y="2816225"/>
          <a:ext cx="3441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6" name="Equation" r:id="rId7" imgW="1536480" imgH="419040" progId="Equation.DSMT4">
                  <p:embed/>
                </p:oleObj>
              </mc:Choice>
              <mc:Fallback>
                <p:oleObj name="Equation" r:id="rId7" imgW="1536480" imgH="41904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3F19997A-F1F9-4489-BB3E-474499E058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3888" y="2816225"/>
                        <a:ext cx="34417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6D918060-C652-4FBB-8013-0B196BB2E2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6678243"/>
              </p:ext>
            </p:extLst>
          </p:nvPr>
        </p:nvGraphicFramePr>
        <p:xfrm>
          <a:off x="6264671" y="2816660"/>
          <a:ext cx="176371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7" name="Equation" r:id="rId9" imgW="787320" imgH="419040" progId="Equation.DSMT4">
                  <p:embed/>
                </p:oleObj>
              </mc:Choice>
              <mc:Fallback>
                <p:oleObj name="Equation" r:id="rId9" imgW="787320" imgH="41904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6D918060-C652-4FBB-8013-0B196BB2E2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4671" y="2816660"/>
                        <a:ext cx="1763713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AF9A8B95-21F4-49AD-B6F5-4F762487C0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7532414"/>
              </p:ext>
            </p:extLst>
          </p:nvPr>
        </p:nvGraphicFramePr>
        <p:xfrm>
          <a:off x="5270500" y="3716338"/>
          <a:ext cx="1735138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8" name="Equation" r:id="rId11" imgW="774360" imgH="419040" progId="Equation.DSMT4">
                  <p:embed/>
                </p:oleObj>
              </mc:Choice>
              <mc:Fallback>
                <p:oleObj name="Equation" r:id="rId11" imgW="774360" imgH="41904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AF9A8B95-21F4-49AD-B6F5-4F762487C0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0" y="3716338"/>
                        <a:ext cx="1735138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7C55CA86-45D1-4E84-BE3C-50D51E96D7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9023396"/>
              </p:ext>
            </p:extLst>
          </p:nvPr>
        </p:nvGraphicFramePr>
        <p:xfrm>
          <a:off x="5459040" y="4653136"/>
          <a:ext cx="3073400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9" name="Equation" r:id="rId13" imgW="1371600" imgH="457200" progId="Equation.DSMT4">
                  <p:embed/>
                </p:oleObj>
              </mc:Choice>
              <mc:Fallback>
                <p:oleObj name="Equation" r:id="rId13" imgW="1371600" imgH="45720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7C55CA86-45D1-4E84-BE3C-50D51E96D7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9040" y="4653136"/>
                        <a:ext cx="3073400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31E39EA-A6A1-4298-BCC6-3B9FB67D9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D11091-E817-482E-935D-E4BF346F0AF5}" type="datetime1">
              <a:rPr lang="zh-CN" altLang="en-US" smtClean="0"/>
              <a:t>2020/11/19</a:t>
            </a:fld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18BA1F-00A8-47F3-959F-0513FAEB4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81</a:t>
            </a:r>
            <a:r>
              <a:rPr lang="zh-CN" altLang="en-US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48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998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9563"/>
            <a:ext cx="7467600" cy="676275"/>
          </a:xfrm>
        </p:spPr>
        <p:txBody>
          <a:bodyPr/>
          <a:lstStyle/>
          <a:p>
            <a:pPr algn="l" eaLnBrk="1" hangingPunct="1"/>
            <a:r>
              <a:rPr lang="zh-CN" altLang="en-US" sz="4400" dirty="0">
                <a:latin typeface="宋体" panose="02010600030101010101" pitchFamily="2" charset="-122"/>
              </a:rPr>
              <a:t>例</a:t>
            </a:r>
            <a:r>
              <a:rPr lang="en-US" altLang="zh-CN" sz="4400" dirty="0">
                <a:latin typeface="宋体" panose="02010600030101010101" pitchFamily="2" charset="-122"/>
              </a:rPr>
              <a:t>5-1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125538"/>
            <a:ext cx="7559675" cy="4442498"/>
          </a:xfrm>
        </p:spPr>
        <p:txBody>
          <a:bodyPr/>
          <a:lstStyle/>
          <a:p>
            <a:pPr marL="0" indent="719138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/>
              <a:t>赌徒甲有</a:t>
            </a:r>
            <a:r>
              <a:rPr lang="en-US" altLang="zh-CN"/>
              <a:t>a</a:t>
            </a:r>
            <a:r>
              <a:rPr lang="zh-CN" altLang="en-US"/>
              <a:t>元，赌徒乙有</a:t>
            </a:r>
            <a:r>
              <a:rPr lang="en-US" altLang="zh-CN"/>
              <a:t>b</a:t>
            </a:r>
            <a:r>
              <a:rPr lang="zh-CN" altLang="en-US"/>
              <a:t>元，两人进行赌博。每赌一局负者给胜者</a:t>
            </a:r>
            <a:r>
              <a:rPr lang="en-US" altLang="zh-CN"/>
              <a:t>1</a:t>
            </a:r>
            <a:r>
              <a:rPr lang="zh-CN" altLang="en-US"/>
              <a:t>元，没有和局，直到两人中有一个输光为止。设在每一局中甲乙获胜的概率均为</a:t>
            </a:r>
            <a:r>
              <a:rPr lang="en-US" altLang="zh-CN"/>
              <a:t>0.5</a:t>
            </a:r>
            <a:r>
              <a:rPr lang="zh-CN" altLang="en-US"/>
              <a:t>，</a:t>
            </a:r>
            <a:r>
              <a:rPr lang="en-US" altLang="zh-CN"/>
              <a:t>X(n)</a:t>
            </a:r>
            <a:r>
              <a:rPr lang="zh-CN" altLang="en-US"/>
              <a:t>表示第</a:t>
            </a:r>
            <a:r>
              <a:rPr lang="en-US" altLang="zh-CN"/>
              <a:t>n</a:t>
            </a:r>
            <a:r>
              <a:rPr lang="zh-CN" altLang="en-US"/>
              <a:t>局结束时甲的赌金。</a:t>
            </a:r>
            <a:r>
              <a:rPr lang="en-US" altLang="zh-CN"/>
              <a:t>{X(n), n = 0, 1, 2, ……}</a:t>
            </a:r>
            <a:r>
              <a:rPr lang="zh-CN" altLang="en-US"/>
              <a:t>为齐次马尔科夫链。</a:t>
            </a:r>
            <a:endParaRPr lang="en-US" altLang="zh-CN"/>
          </a:p>
          <a:p>
            <a:pPr marL="0" indent="719138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/>
              <a:t>(1)</a:t>
            </a:r>
            <a:r>
              <a:rPr lang="zh-CN" altLang="en-US"/>
              <a:t>写出状态空间和状态转移矩阵；</a:t>
            </a:r>
            <a:endParaRPr lang="en-US" altLang="zh-CN"/>
          </a:p>
          <a:p>
            <a:pPr marL="0" indent="719138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/>
              <a:t>(2)</a:t>
            </a:r>
            <a:r>
              <a:rPr lang="zh-CN" altLang="en-US"/>
              <a:t>求出甲输光的概率。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10C2E92-780E-432D-BB25-F2988B6A9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A53A36-5C7D-4C60-ABE2-46FF1F5319A4}" type="datetime1">
              <a:rPr lang="zh-CN" altLang="en-US" smtClean="0"/>
              <a:t>2020/11/19</a:t>
            </a:fld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81B2CF-D42F-43C6-8C2C-78CC801F0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81</a:t>
            </a:r>
            <a:r>
              <a:rPr lang="zh-CN" altLang="en-US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49</a:t>
            </a:fld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3">
            <a:extLst>
              <a:ext uri="{FF2B5EF4-FFF2-40B4-BE49-F238E27FC236}">
                <a16:creationId xmlns:a16="http://schemas.microsoft.com/office/drawing/2014/main" id="{5D5B2DA1-8DC7-464A-BD4E-0E5DBDF181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327025"/>
            <a:ext cx="7467600" cy="677863"/>
          </a:xfrm>
        </p:spPr>
        <p:txBody>
          <a:bodyPr/>
          <a:lstStyle/>
          <a:p>
            <a:pPr algn="just"/>
            <a:r>
              <a:rPr lang="zh-CN" altLang="en-US" sz="4400">
                <a:latin typeface="黑体" panose="02010609060101010101" pitchFamily="49" charset="-122"/>
                <a:ea typeface="黑体" panose="02010609060101010101" pitchFamily="49" charset="-122"/>
              </a:rPr>
              <a:t>习题</a:t>
            </a:r>
            <a:r>
              <a:rPr lang="en-US" altLang="zh-CN" sz="4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4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5266" name="Rectangle 2">
            <a:extLst>
              <a:ext uri="{FF2B5EF4-FFF2-40B4-BE49-F238E27FC236}">
                <a16:creationId xmlns:a16="http://schemas.microsoft.com/office/drawing/2014/main" id="{94D4FC01-7BC4-4729-B011-7150CDB03D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66800" y="1125538"/>
            <a:ext cx="7753350" cy="5015347"/>
          </a:xfrm>
        </p:spPr>
        <p:txBody>
          <a:bodyPr/>
          <a:lstStyle/>
          <a:p>
            <a:pPr marL="457200" indent="-457200" eaLnBrk="1" hangingPunct="1">
              <a:lnSpc>
                <a:spcPct val="114000"/>
              </a:lnSpc>
              <a:buClr>
                <a:srgbClr val="CC00CC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ea typeface="黑体" panose="02010609060101010101" pitchFamily="49" charset="-122"/>
              </a:rPr>
              <a:t>顾客到达为参数</a:t>
            </a:r>
            <a:r>
              <a:rPr lang="zh-CN" altLang="en-US" sz="2400" dirty="0">
                <a:ea typeface="黑体" panose="02010609060101010101" pitchFamily="49" charset="-122"/>
                <a:sym typeface="Symbol" panose="05050102010706020507" pitchFamily="18" charset="2"/>
              </a:rPr>
              <a:t>（</a:t>
            </a:r>
            <a:r>
              <a:rPr lang="en-US" altLang="zh-CN" sz="2400" dirty="0">
                <a:ea typeface="黑体" panose="02010609060101010101" pitchFamily="49" charset="-122"/>
                <a:sym typeface="Symbol" panose="05050102010706020507" pitchFamily="18" charset="2"/>
              </a:rPr>
              <a:t>&gt;0</a:t>
            </a:r>
            <a:r>
              <a:rPr lang="zh-CN" altLang="en-US" sz="2400" dirty="0">
                <a:ea typeface="黑体" panose="02010609060101010101" pitchFamily="49" charset="-122"/>
                <a:sym typeface="Symbol" panose="05050102010706020507" pitchFamily="18" charset="2"/>
              </a:rPr>
              <a:t>）</a:t>
            </a:r>
            <a:r>
              <a:rPr lang="zh-CN" altLang="en-US" sz="2400" dirty="0">
                <a:ea typeface="黑体" panose="02010609060101010101" pitchFamily="49" charset="-122"/>
              </a:rPr>
              <a:t>的泊松过程 ；</a:t>
            </a:r>
          </a:p>
          <a:p>
            <a:pPr marL="457200" indent="-457200" eaLnBrk="1" hangingPunct="1">
              <a:lnSpc>
                <a:spcPct val="114000"/>
              </a:lnSpc>
              <a:buClr>
                <a:srgbClr val="CC00CC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ea typeface="黑体" panose="02010609060101010101" pitchFamily="49" charset="-122"/>
              </a:rPr>
              <a:t>顾客到达看到队长为</a:t>
            </a:r>
            <a:r>
              <a:rPr lang="en-US" altLang="zh-CN" sz="2400" dirty="0">
                <a:ea typeface="黑体" panose="02010609060101010101" pitchFamily="49" charset="-122"/>
              </a:rPr>
              <a:t>k</a:t>
            </a:r>
            <a:r>
              <a:rPr lang="zh-CN" altLang="en-US" sz="2400" dirty="0">
                <a:ea typeface="黑体" panose="02010609060101010101" pitchFamily="49" charset="-122"/>
              </a:rPr>
              <a:t>时，进入系统的概率为</a:t>
            </a:r>
            <a:r>
              <a:rPr lang="en-US" altLang="zh-CN" sz="2400" dirty="0" err="1">
                <a:ea typeface="黑体" panose="02010609060101010101" pitchFamily="49" charset="-122"/>
              </a:rPr>
              <a:t>a</a:t>
            </a:r>
            <a:r>
              <a:rPr lang="en-US" altLang="zh-CN" sz="2400" baseline="-25000" dirty="0" err="1">
                <a:ea typeface="黑体" panose="02010609060101010101" pitchFamily="49" charset="-122"/>
              </a:rPr>
              <a:t>k</a:t>
            </a:r>
            <a:r>
              <a:rPr lang="zh-CN" altLang="en-US" sz="2400" dirty="0"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ea typeface="黑体" panose="02010609060101010101" pitchFamily="49" charset="-122"/>
              </a:rPr>
              <a:t>0</a:t>
            </a:r>
            <a:r>
              <a:rPr lang="zh-CN" altLang="en-US" sz="2400" dirty="0">
                <a:ea typeface="黑体" panose="02010609060101010101" pitchFamily="49" charset="-122"/>
              </a:rPr>
              <a:t>＜</a:t>
            </a:r>
            <a:r>
              <a:rPr lang="en-US" altLang="zh-CN" sz="2400" dirty="0" err="1">
                <a:ea typeface="黑体" panose="02010609060101010101" pitchFamily="49" charset="-122"/>
              </a:rPr>
              <a:t>a</a:t>
            </a:r>
            <a:r>
              <a:rPr lang="en-US" altLang="zh-CN" sz="2400" baseline="-25000" dirty="0" err="1">
                <a:ea typeface="黑体" panose="02010609060101010101" pitchFamily="49" charset="-122"/>
              </a:rPr>
              <a:t>k</a:t>
            </a:r>
            <a:r>
              <a:rPr lang="zh-CN" altLang="en-US" sz="2400" dirty="0">
                <a:ea typeface="黑体" panose="02010609060101010101" pitchFamily="49" charset="-122"/>
              </a:rPr>
              <a:t>＜</a:t>
            </a:r>
            <a:r>
              <a:rPr lang="en-US" altLang="zh-CN" sz="2400" dirty="0"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ea typeface="黑体" panose="02010609060101010101" pitchFamily="49" charset="-122"/>
              </a:rPr>
              <a:t>），</a:t>
            </a:r>
            <a:r>
              <a:rPr lang="en-US" altLang="zh-CN" sz="2400" dirty="0"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ea typeface="黑体" panose="02010609060101010101" pitchFamily="49" charset="-122"/>
              </a:rPr>
              <a:t>＝</a:t>
            </a:r>
            <a:r>
              <a:rPr lang="en-US" altLang="zh-CN" sz="2400" dirty="0">
                <a:ea typeface="黑体" panose="02010609060101010101" pitchFamily="49" charset="-122"/>
              </a:rPr>
              <a:t>a</a:t>
            </a:r>
            <a:r>
              <a:rPr lang="en-US" altLang="zh-CN" sz="2400" baseline="-25000" dirty="0">
                <a:ea typeface="黑体" panose="02010609060101010101" pitchFamily="49" charset="-122"/>
              </a:rPr>
              <a:t>0</a:t>
            </a:r>
            <a:r>
              <a:rPr lang="zh-CN" altLang="en-US" sz="2400" dirty="0">
                <a:ea typeface="黑体" panose="02010609060101010101" pitchFamily="49" charset="-122"/>
              </a:rPr>
              <a:t>＞</a:t>
            </a:r>
            <a:r>
              <a:rPr lang="en-US" altLang="zh-CN" sz="2400" dirty="0">
                <a:ea typeface="黑体" panose="02010609060101010101" pitchFamily="49" charset="-122"/>
              </a:rPr>
              <a:t>a</a:t>
            </a:r>
            <a:r>
              <a:rPr lang="en-US" altLang="zh-CN" sz="2400" baseline="-25000" dirty="0"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ea typeface="黑体" panose="02010609060101010101" pitchFamily="49" charset="-122"/>
              </a:rPr>
              <a:t>＞</a:t>
            </a:r>
            <a:r>
              <a:rPr lang="en-US" altLang="zh-CN" sz="2400" dirty="0">
                <a:ea typeface="黑体" panose="02010609060101010101" pitchFamily="49" charset="-122"/>
              </a:rPr>
              <a:t>…</a:t>
            </a:r>
            <a:r>
              <a:rPr lang="zh-CN" altLang="en-US" sz="2400" dirty="0">
                <a:ea typeface="黑体" panose="02010609060101010101" pitchFamily="49" charset="-122"/>
              </a:rPr>
              <a:t>＞</a:t>
            </a:r>
            <a:r>
              <a:rPr lang="en-US" altLang="zh-CN" sz="2400" dirty="0">
                <a:ea typeface="黑体" panose="02010609060101010101" pitchFamily="49" charset="-122"/>
              </a:rPr>
              <a:t>a</a:t>
            </a:r>
            <a:r>
              <a:rPr lang="en-US" altLang="zh-CN" sz="2400" baseline="-25000" dirty="0">
                <a:ea typeface="黑体" panose="02010609060101010101" pitchFamily="49" charset="-122"/>
              </a:rPr>
              <a:t>k</a:t>
            </a:r>
            <a:r>
              <a:rPr lang="en-US" altLang="zh-CN" sz="2400" dirty="0">
                <a:ea typeface="黑体" panose="02010609060101010101" pitchFamily="49" charset="-122"/>
              </a:rPr>
              <a:t>→0</a:t>
            </a:r>
            <a:r>
              <a:rPr lang="zh-CN" altLang="en-US" sz="2400" dirty="0"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ea typeface="黑体" panose="02010609060101010101" pitchFamily="49" charset="-122"/>
              </a:rPr>
              <a:t>k→</a:t>
            </a:r>
            <a:r>
              <a:rPr lang="en-US" altLang="zh-CN" sz="2400" dirty="0">
                <a:ea typeface="黑体" panose="02010609060101010101" pitchFamily="49" charset="-122"/>
                <a:sym typeface="Symbol" panose="05050102010706020507" pitchFamily="18" charset="2"/>
              </a:rPr>
              <a:t></a:t>
            </a:r>
            <a:r>
              <a:rPr lang="zh-CN" altLang="en-US" sz="2400" dirty="0">
                <a:ea typeface="黑体" panose="02010609060101010101" pitchFamily="49" charset="-122"/>
              </a:rPr>
              <a:t>），即排队越长进入的可能性越小（令</a:t>
            </a:r>
            <a:r>
              <a:rPr lang="en-US" altLang="zh-CN" sz="2400" dirty="0" err="1">
                <a:ea typeface="黑体" panose="02010609060101010101" pitchFamily="49" charset="-122"/>
              </a:rPr>
              <a:t>a</a:t>
            </a:r>
            <a:r>
              <a:rPr lang="en-US" altLang="zh-CN" sz="2400" baseline="-25000" dirty="0" err="1">
                <a:ea typeface="黑体" panose="02010609060101010101" pitchFamily="49" charset="-122"/>
              </a:rPr>
              <a:t>k</a:t>
            </a:r>
            <a:r>
              <a:rPr lang="zh-CN" altLang="en-US" sz="2400" dirty="0">
                <a:ea typeface="黑体" panose="02010609060101010101" pitchFamily="49" charset="-122"/>
              </a:rPr>
              <a:t>＝        ）；</a:t>
            </a:r>
          </a:p>
          <a:p>
            <a:pPr marL="457200" indent="-457200" eaLnBrk="1" hangingPunct="1">
              <a:lnSpc>
                <a:spcPct val="114000"/>
              </a:lnSpc>
              <a:buClr>
                <a:srgbClr val="CC00CC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ea typeface="黑体" panose="02010609060101010101" pitchFamily="49" charset="-122"/>
              </a:rPr>
              <a:t>顾客所需的服务时间序列</a:t>
            </a:r>
            <a:r>
              <a:rPr lang="en-US" altLang="zh-CN" sz="2400" dirty="0">
                <a:ea typeface="黑体" panose="02010609060101010101" pitchFamily="49" charset="-122"/>
              </a:rPr>
              <a:t>{</a:t>
            </a:r>
            <a:r>
              <a:rPr lang="en-US" altLang="zh-CN" sz="2400" dirty="0">
                <a:ea typeface="黑体" panose="02010609060101010101" pitchFamily="49" charset="-122"/>
                <a:sym typeface="Symbol" panose="05050102010706020507" pitchFamily="18" charset="2"/>
              </a:rPr>
              <a:t></a:t>
            </a:r>
            <a:r>
              <a:rPr lang="en-US" altLang="zh-CN" sz="2400" baseline="-25000" dirty="0"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ea typeface="黑体" panose="02010609060101010101" pitchFamily="49" charset="-122"/>
                <a:sym typeface="Symbol" panose="05050102010706020507" pitchFamily="18" charset="2"/>
              </a:rPr>
              <a:t>, n</a:t>
            </a:r>
            <a:r>
              <a:rPr lang="en-US" altLang="zh-CN" sz="2000" dirty="0">
                <a:ea typeface="黑体" panose="02010609060101010101" pitchFamily="49" charset="-122"/>
              </a:rPr>
              <a:t>≥</a:t>
            </a:r>
            <a:r>
              <a:rPr lang="en-US" altLang="zh-CN" sz="2400" dirty="0">
                <a:ea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ea typeface="黑体" panose="02010609060101010101" pitchFamily="49" charset="-122"/>
              </a:rPr>
              <a:t>}</a:t>
            </a:r>
            <a:r>
              <a:rPr lang="zh-CN" altLang="en-US" sz="2400" dirty="0">
                <a:ea typeface="黑体" panose="02010609060101010101" pitchFamily="49" charset="-122"/>
              </a:rPr>
              <a:t>独立、服从负指数分布，具有两个服务率</a:t>
            </a:r>
            <a:r>
              <a:rPr lang="zh-CN" altLang="en-US" sz="2400" dirty="0">
                <a:ea typeface="黑体" panose="02010609060101010101" pitchFamily="49" charset="-122"/>
                <a:sym typeface="Symbol" panose="05050102010706020507" pitchFamily="18" charset="2"/>
              </a:rPr>
              <a:t></a:t>
            </a:r>
            <a:r>
              <a:rPr lang="en-US" altLang="zh-CN" sz="2400" baseline="-25000" dirty="0">
                <a:ea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ea typeface="黑体" panose="02010609060101010101" pitchFamily="49" charset="-122"/>
                <a:sym typeface="Symbol" panose="05050102010706020507" pitchFamily="18" charset="2"/>
              </a:rPr>
              <a:t>、</a:t>
            </a:r>
            <a:r>
              <a:rPr lang="en-US" altLang="zh-CN" sz="2400" baseline="-25000" dirty="0"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ea typeface="黑体" panose="02010609060101010101" pitchFamily="49" charset="-122"/>
                <a:sym typeface="Symbol" panose="05050102010706020507" pitchFamily="18" charset="2"/>
              </a:rPr>
              <a:t>（</a:t>
            </a:r>
            <a:r>
              <a:rPr lang="en-US" altLang="zh-CN" sz="2400" dirty="0">
                <a:ea typeface="黑体" panose="02010609060101010101" pitchFamily="49" charset="-122"/>
                <a:sym typeface="Symbol" panose="05050102010706020507" pitchFamily="18" charset="2"/>
              </a:rPr>
              <a:t>0</a:t>
            </a:r>
            <a:r>
              <a:rPr lang="zh-CN" altLang="en-US" sz="2000" dirty="0">
                <a:ea typeface="黑体" panose="02010609060101010101" pitchFamily="49" charset="-122"/>
              </a:rPr>
              <a:t>＜</a:t>
            </a:r>
            <a:r>
              <a:rPr lang="zh-CN" altLang="en-US" sz="2400" dirty="0">
                <a:ea typeface="黑体" panose="02010609060101010101" pitchFamily="49" charset="-122"/>
                <a:sym typeface="Symbol" panose="05050102010706020507" pitchFamily="18" charset="2"/>
              </a:rPr>
              <a:t></a:t>
            </a:r>
            <a:r>
              <a:rPr lang="en-US" altLang="zh-CN" sz="2400" baseline="-25000" dirty="0">
                <a:ea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zh-CN" altLang="en-US" sz="2000" dirty="0">
                <a:ea typeface="黑体" panose="02010609060101010101" pitchFamily="49" charset="-122"/>
              </a:rPr>
              <a:t>＜</a:t>
            </a:r>
            <a:r>
              <a:rPr lang="zh-CN" altLang="en-US" sz="2400" dirty="0">
                <a:ea typeface="黑体" panose="02010609060101010101" pitchFamily="49" charset="-122"/>
                <a:sym typeface="Symbol" panose="05050102010706020507" pitchFamily="18" charset="2"/>
              </a:rPr>
              <a:t></a:t>
            </a:r>
            <a:r>
              <a:rPr lang="en-US" altLang="zh-CN" sz="2400" baseline="-25000" dirty="0"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ea typeface="黑体" panose="02010609060101010101" pitchFamily="49" charset="-122"/>
                <a:sym typeface="Symbol" panose="05050102010706020507" pitchFamily="18" charset="2"/>
              </a:rPr>
              <a:t>），当对长</a:t>
            </a:r>
            <a:r>
              <a:rPr lang="zh-CN" altLang="en-US" sz="2000" dirty="0">
                <a:ea typeface="黑体" panose="02010609060101010101" pitchFamily="49" charset="-122"/>
              </a:rPr>
              <a:t>＜</a:t>
            </a:r>
            <a:r>
              <a:rPr lang="en-US" altLang="zh-CN" sz="2400" dirty="0">
                <a:ea typeface="黑体" panose="02010609060101010101" pitchFamily="49" charset="-122"/>
                <a:sym typeface="Symbol" panose="05050102010706020507" pitchFamily="18" charset="2"/>
              </a:rPr>
              <a:t>m</a:t>
            </a:r>
            <a:r>
              <a:rPr lang="zh-CN" altLang="en-US" sz="2400" dirty="0">
                <a:ea typeface="黑体" panose="02010609060101010101" pitchFamily="49" charset="-122"/>
                <a:sym typeface="Symbol" panose="05050102010706020507" pitchFamily="18" charset="2"/>
              </a:rPr>
              <a:t>（</a:t>
            </a:r>
            <a:r>
              <a:rPr lang="en-US" altLang="zh-CN" sz="2400" dirty="0">
                <a:ea typeface="黑体" panose="02010609060101010101" pitchFamily="49" charset="-122"/>
                <a:sym typeface="Symbol" panose="05050102010706020507" pitchFamily="18" charset="2"/>
              </a:rPr>
              <a:t>m</a:t>
            </a:r>
            <a:r>
              <a:rPr lang="zh-CN" altLang="en-US" sz="2400" dirty="0">
                <a:ea typeface="黑体" panose="02010609060101010101" pitchFamily="49" charset="-122"/>
                <a:sym typeface="Symbol" panose="05050102010706020507" pitchFamily="18" charset="2"/>
              </a:rPr>
              <a:t>是一个固定的正整数）时，服务员用速率</a:t>
            </a:r>
            <a:r>
              <a:rPr lang="en-US" altLang="zh-CN" sz="2400" baseline="-25000" dirty="0">
                <a:ea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ea typeface="黑体" panose="02010609060101010101" pitchFamily="49" charset="-122"/>
                <a:sym typeface="Symbol" panose="05050102010706020507" pitchFamily="18" charset="2"/>
              </a:rPr>
              <a:t>工作，当对长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≥</a:t>
            </a:r>
            <a:r>
              <a:rPr lang="en-US" altLang="zh-CN" sz="2400" dirty="0">
                <a:ea typeface="黑体" panose="02010609060101010101" pitchFamily="49" charset="-122"/>
                <a:sym typeface="Symbol" panose="05050102010706020507" pitchFamily="18" charset="2"/>
              </a:rPr>
              <a:t>m</a:t>
            </a:r>
            <a:r>
              <a:rPr lang="zh-CN" altLang="en-US" sz="2400" dirty="0">
                <a:ea typeface="黑体" panose="02010609060101010101" pitchFamily="49" charset="-122"/>
                <a:sym typeface="Symbol" panose="05050102010706020507" pitchFamily="18" charset="2"/>
              </a:rPr>
              <a:t>时，服务员用速率</a:t>
            </a:r>
            <a:r>
              <a:rPr lang="en-US" altLang="zh-CN" sz="2400" baseline="-25000" dirty="0"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ea typeface="黑体" panose="02010609060101010101" pitchFamily="49" charset="-122"/>
                <a:sym typeface="Symbol" panose="05050102010706020507" pitchFamily="18" charset="2"/>
              </a:rPr>
              <a:t>工作；</a:t>
            </a:r>
          </a:p>
          <a:p>
            <a:pPr marL="457200" indent="-457200" eaLnBrk="1" hangingPunct="1">
              <a:lnSpc>
                <a:spcPct val="114000"/>
              </a:lnSpc>
              <a:buClr>
                <a:srgbClr val="CC00CC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ea typeface="黑体" panose="02010609060101010101" pitchFamily="49" charset="-122"/>
              </a:rPr>
              <a:t>系统中只有一个服务台；</a:t>
            </a:r>
          </a:p>
          <a:p>
            <a:pPr marL="457200" indent="-457200" eaLnBrk="1" hangingPunct="1">
              <a:lnSpc>
                <a:spcPct val="114000"/>
              </a:lnSpc>
              <a:buClr>
                <a:srgbClr val="CC00CC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ea typeface="黑体" panose="02010609060101010101" pitchFamily="49" charset="-122"/>
              </a:rPr>
              <a:t>容量为无穷大，而且到达过程与服务过程彼此独立。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 marL="457200" indent="-457200" eaLnBrk="1" hangingPunct="1">
              <a:lnSpc>
                <a:spcPct val="114000"/>
              </a:lnSpc>
              <a:buClr>
                <a:srgbClr val="CC00CC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ea typeface="黑体" panose="02010609060101010101" pitchFamily="49" charset="-122"/>
              </a:rPr>
              <a:t>讨论队长、等待队长的极限分布，及平均队长、平均等待队长、平均等待时间和平均逗留时间</a:t>
            </a:r>
          </a:p>
        </p:txBody>
      </p:sp>
      <p:sp>
        <p:nvSpPr>
          <p:cNvPr id="12291" name="页脚占位符 4">
            <a:extLst>
              <a:ext uri="{FF2B5EF4-FFF2-40B4-BE49-F238E27FC236}">
                <a16:creationId xmlns:a16="http://schemas.microsoft.com/office/drawing/2014/main" id="{15640B8E-D476-4721-8DA3-3EC64F0D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信息与软件工程学院　顾小丰</a:t>
            </a:r>
            <a:endParaRPr kumimoji="1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260100" name="Object 4">
            <a:extLst>
              <a:ext uri="{FF2B5EF4-FFF2-40B4-BE49-F238E27FC236}">
                <a16:creationId xmlns:a16="http://schemas.microsoft.com/office/drawing/2014/main" id="{8214A391-3A03-4BF7-8C55-AE79791EC8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73836" y="2239144"/>
          <a:ext cx="6223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13" name="Equation" r:id="rId4" imgW="368140" imgH="406224" progId="Equation.DSMT4">
                  <p:embed/>
                </p:oleObj>
              </mc:Choice>
              <mc:Fallback>
                <p:oleObj name="Equation" r:id="rId4" imgW="368140" imgH="406224" progId="Equation.DSMT4">
                  <p:embed/>
                  <p:pic>
                    <p:nvPicPr>
                      <p:cNvPr id="260100" name="Object 4">
                        <a:extLst>
                          <a:ext uri="{FF2B5EF4-FFF2-40B4-BE49-F238E27FC236}">
                            <a16:creationId xmlns:a16="http://schemas.microsoft.com/office/drawing/2014/main" id="{8214A391-3A03-4BF7-8C55-AE79791EC8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3836" y="2239144"/>
                        <a:ext cx="6223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25F3D4-5DDA-4114-89BF-E7348058A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CFBDA5-0D5A-4A3E-8612-C4677E121A46}" type="datetime1">
              <a:rPr lang="zh-CN" altLang="en-US" smtClean="0"/>
              <a:t>2020/11/19</a:t>
            </a:fld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ED6105-8350-484D-95BA-3AA79E28C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81</a:t>
            </a:r>
            <a:r>
              <a:rPr lang="zh-CN" altLang="en-US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5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5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5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5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5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5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5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5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5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5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5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5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6" grpId="0" build="p" autoUpdateAnimBg="0" advAuto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解</a:t>
            </a: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1143000" y="1143000"/>
            <a:ext cx="7696200" cy="5426101"/>
          </a:xfrm>
        </p:spPr>
        <p:txBody>
          <a:bodyPr/>
          <a:lstStyle/>
          <a:p>
            <a:pPr>
              <a:buFont typeface="Wingdings" panose="05000000000000000000" pitchFamily="2" charset="2"/>
              <a:buAutoNum type="arabicParenBoth"/>
            </a:pPr>
            <a:r>
              <a:rPr lang="zh-CN" altLang="en-US" sz="2400" dirty="0"/>
              <a:t>状态空间</a:t>
            </a:r>
            <a:r>
              <a:rPr lang="en-US" altLang="zh-CN" sz="2400" dirty="0"/>
              <a:t>E={0, 1, 2, …, </a:t>
            </a:r>
            <a:r>
              <a:rPr lang="en-US" altLang="zh-CN" sz="2400" dirty="0" err="1"/>
              <a:t>a+b</a:t>
            </a:r>
            <a:r>
              <a:rPr lang="en-US" altLang="zh-CN" sz="2400" dirty="0"/>
              <a:t>}</a:t>
            </a:r>
            <a:r>
              <a:rPr lang="zh-CN" altLang="en-US" sz="2400" dirty="0"/>
              <a:t>。状态转移矩阵为</a:t>
            </a:r>
            <a:endParaRPr lang="en-US" altLang="zh-CN" sz="2400" dirty="0"/>
          </a:p>
          <a:p>
            <a:pPr marL="0" indent="0">
              <a:spcBef>
                <a:spcPts val="35400"/>
              </a:spcBef>
              <a:buFont typeface="Wingdings" panose="05000000000000000000" pitchFamily="2" charset="2"/>
              <a:buNone/>
            </a:pPr>
            <a:r>
              <a:rPr lang="zh-CN" altLang="en-US" sz="2400" dirty="0"/>
              <a:t>其中</a:t>
            </a:r>
            <a:r>
              <a:rPr lang="en-US" altLang="zh-CN" sz="2400" dirty="0"/>
              <a:t>0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a+b</a:t>
            </a:r>
            <a:r>
              <a:rPr lang="zh-CN" altLang="en-US" sz="2400" dirty="0"/>
              <a:t>为吸收壁。</a:t>
            </a:r>
          </a:p>
        </p:txBody>
      </p:sp>
      <p:sp>
        <p:nvSpPr>
          <p:cNvPr id="3686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608263" y="1709738"/>
          <a:ext cx="5059362" cy="432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1" name="Equation" r:id="rId3" imgW="2260600" imgH="1930400" progId="Equation.DSMT4">
                  <p:embed/>
                </p:oleObj>
              </mc:Choice>
              <mc:Fallback>
                <p:oleObj name="Equation" r:id="rId3" imgW="2260600" imgH="19304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8263" y="1709738"/>
                        <a:ext cx="5059362" cy="432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2262565" y="1635344"/>
            <a:ext cx="941283" cy="451816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/>
              <a:t>0</a:t>
            </a:r>
          </a:p>
          <a:p>
            <a:pPr algn="ctr">
              <a:lnSpc>
                <a:spcPct val="150000"/>
              </a:lnSpc>
              <a:spcBef>
                <a:spcPts val="1200"/>
              </a:spcBef>
            </a:pPr>
            <a:r>
              <a:rPr lang="en-US" altLang="zh-CN" b="1" dirty="0"/>
              <a:t>1</a:t>
            </a:r>
          </a:p>
          <a:p>
            <a:pPr algn="ctr">
              <a:lnSpc>
                <a:spcPct val="150000"/>
              </a:lnSpc>
              <a:spcBef>
                <a:spcPts val="2400"/>
              </a:spcBef>
            </a:pPr>
            <a:r>
              <a:rPr lang="en-US" altLang="zh-CN" b="1" dirty="0"/>
              <a:t>2</a:t>
            </a:r>
          </a:p>
          <a:p>
            <a:pPr algn="ctr">
              <a:lnSpc>
                <a:spcPct val="80000"/>
              </a:lnSpc>
            </a:pPr>
            <a:r>
              <a:rPr lang="en-US" altLang="zh-CN" b="1" dirty="0"/>
              <a:t>.</a:t>
            </a:r>
          </a:p>
          <a:p>
            <a:pPr algn="ctr">
              <a:lnSpc>
                <a:spcPct val="80000"/>
              </a:lnSpc>
            </a:pPr>
            <a:r>
              <a:rPr lang="en-US" altLang="zh-CN" b="1" dirty="0"/>
              <a:t>.</a:t>
            </a:r>
          </a:p>
          <a:p>
            <a:pPr algn="ctr">
              <a:lnSpc>
                <a:spcPct val="80000"/>
              </a:lnSpc>
            </a:pPr>
            <a:r>
              <a:rPr lang="en-US" altLang="zh-CN" b="1" dirty="0"/>
              <a:t>.</a:t>
            </a:r>
          </a:p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n-US" altLang="zh-CN" b="1" dirty="0"/>
              <a:t>a+b-1</a:t>
            </a:r>
          </a:p>
          <a:p>
            <a:pPr algn="ctr">
              <a:lnSpc>
                <a:spcPct val="150000"/>
              </a:lnSpc>
              <a:spcBef>
                <a:spcPts val="1200"/>
              </a:spcBef>
            </a:pPr>
            <a:r>
              <a:rPr lang="en-US" altLang="zh-CN" b="1" dirty="0" err="1"/>
              <a:t>a+b</a:t>
            </a:r>
            <a:endParaRPr lang="zh-CN" altLang="en-US" b="1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7839E6-A0FE-405D-B072-ED5AD704B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1E4613-4B42-42DB-B6B2-CE6F6A1254DF}" type="datetime1">
              <a:rPr lang="zh-CN" altLang="en-US" smtClean="0"/>
              <a:t>2020/11/19</a:t>
            </a:fld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FF2C76-1CA8-4FD4-A620-5F4AC5FF8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81</a:t>
            </a:r>
            <a:r>
              <a:rPr lang="zh-CN" altLang="en-US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50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uiExpand="1" build="p"/>
      <p:bldP spid="3" grpId="0" animBg="1"/>
      <p:bldP spid="3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解（续）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3000" y="1143000"/>
            <a:ext cx="7696200" cy="5268913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(2) </a:t>
            </a:r>
            <a:r>
              <a:rPr lang="zh-CN" altLang="en-US" dirty="0"/>
              <a:t>设</a:t>
            </a:r>
            <a:r>
              <a:rPr lang="en-US" altLang="zh-CN" dirty="0" err="1"/>
              <a:t>u</a:t>
            </a:r>
            <a:r>
              <a:rPr lang="en-US" altLang="zh-CN" baseline="-25000" dirty="0" err="1"/>
              <a:t>i</a:t>
            </a:r>
            <a:r>
              <a:rPr lang="zh-CN" altLang="en-US" dirty="0"/>
              <a:t>表示由状态</a:t>
            </a:r>
            <a:r>
              <a:rPr lang="en-US" altLang="zh-CN" dirty="0" err="1"/>
              <a:t>i</a:t>
            </a:r>
            <a:r>
              <a:rPr lang="zh-CN" altLang="en-US" dirty="0"/>
              <a:t>最终达到</a:t>
            </a:r>
            <a:r>
              <a:rPr lang="en-US" altLang="zh-CN" dirty="0"/>
              <a:t>0</a:t>
            </a:r>
            <a:r>
              <a:rPr lang="zh-CN" altLang="en-US" dirty="0"/>
              <a:t>的概率，则有</a:t>
            </a:r>
            <a:endParaRPr lang="en-US" altLang="zh-CN" dirty="0"/>
          </a:p>
          <a:p>
            <a:pPr marL="0" indent="0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		u</a:t>
            </a:r>
            <a:r>
              <a:rPr lang="en-US" altLang="zh-CN" baseline="-25000" dirty="0"/>
              <a:t>0 </a:t>
            </a:r>
            <a:r>
              <a:rPr lang="en-US" altLang="zh-CN" dirty="0"/>
              <a:t>=1</a:t>
            </a:r>
            <a:r>
              <a:rPr lang="zh-CN" altLang="en-US" dirty="0"/>
              <a:t>，  </a:t>
            </a:r>
            <a:r>
              <a:rPr lang="en-US" altLang="zh-CN" dirty="0"/>
              <a:t> </a:t>
            </a:r>
            <a:r>
              <a:rPr lang="en-US" altLang="zh-CN" dirty="0" err="1"/>
              <a:t>u</a:t>
            </a:r>
            <a:r>
              <a:rPr lang="en-US" altLang="zh-CN" baseline="-25000" dirty="0" err="1"/>
              <a:t>a+b</a:t>
            </a:r>
            <a:r>
              <a:rPr lang="en-US" altLang="zh-CN" dirty="0"/>
              <a:t>=0</a:t>
            </a:r>
            <a:r>
              <a:rPr lang="zh-CN" altLang="en-US" dirty="0"/>
              <a:t>；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/>
              <a:t>所以</a:t>
            </a:r>
            <a:r>
              <a:rPr lang="en-US" altLang="zh-CN" dirty="0"/>
              <a:t>		</a:t>
            </a:r>
            <a:r>
              <a:rPr lang="en-US" altLang="zh-CN" dirty="0" err="1"/>
              <a:t>u</a:t>
            </a:r>
            <a:r>
              <a:rPr lang="en-US" altLang="zh-CN" baseline="-25000" dirty="0" err="1"/>
              <a:t>i</a:t>
            </a:r>
            <a:r>
              <a:rPr lang="en-US" altLang="zh-CN" baseline="-25000" dirty="0"/>
              <a:t>  </a:t>
            </a:r>
            <a:r>
              <a:rPr lang="en-US" altLang="zh-CN" dirty="0"/>
              <a:t>- u</a:t>
            </a:r>
            <a:r>
              <a:rPr lang="en-US" altLang="zh-CN" baseline="-25000" dirty="0"/>
              <a:t>i-1 </a:t>
            </a:r>
            <a:r>
              <a:rPr lang="en-US" altLang="zh-CN" dirty="0"/>
              <a:t>= u</a:t>
            </a:r>
            <a:r>
              <a:rPr lang="en-US" altLang="zh-CN" baseline="-25000" dirty="0"/>
              <a:t>i+1  </a:t>
            </a:r>
            <a:r>
              <a:rPr lang="en-US" altLang="zh-CN" dirty="0"/>
              <a:t>- </a:t>
            </a:r>
            <a:r>
              <a:rPr lang="en-US" altLang="zh-CN" dirty="0" err="1"/>
              <a:t>u</a:t>
            </a:r>
            <a:r>
              <a:rPr lang="en-US" altLang="zh-CN" baseline="-25000" dirty="0" err="1"/>
              <a:t>i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/>
              <a:t>从而</a:t>
            </a:r>
            <a:r>
              <a:rPr lang="en-US" altLang="zh-CN" dirty="0"/>
              <a:t>	u</a:t>
            </a:r>
            <a:r>
              <a:rPr lang="en-US" altLang="zh-CN" baseline="-25000" dirty="0"/>
              <a:t>i+1  </a:t>
            </a:r>
            <a:r>
              <a:rPr lang="en-US" altLang="zh-CN" dirty="0"/>
              <a:t>- </a:t>
            </a:r>
            <a:r>
              <a:rPr lang="en-US" altLang="zh-CN" dirty="0" err="1"/>
              <a:t>u</a:t>
            </a:r>
            <a:r>
              <a:rPr lang="en-US" altLang="zh-CN" baseline="-25000" dirty="0" err="1"/>
              <a:t>i</a:t>
            </a:r>
            <a:r>
              <a:rPr lang="en-US" altLang="zh-CN" baseline="-25000" dirty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u</a:t>
            </a:r>
            <a:r>
              <a:rPr lang="en-US" altLang="zh-CN" baseline="-25000" dirty="0" err="1"/>
              <a:t>i</a:t>
            </a:r>
            <a:r>
              <a:rPr lang="en-US" altLang="zh-CN" baseline="-25000" dirty="0"/>
              <a:t>  </a:t>
            </a:r>
            <a:r>
              <a:rPr lang="en-US" altLang="zh-CN" dirty="0"/>
              <a:t>- u</a:t>
            </a:r>
            <a:r>
              <a:rPr lang="en-US" altLang="zh-CN" baseline="-25000" dirty="0"/>
              <a:t>i-1 </a:t>
            </a:r>
            <a:r>
              <a:rPr lang="en-US" altLang="zh-CN" dirty="0"/>
              <a:t>= …= u</a:t>
            </a:r>
            <a:r>
              <a:rPr lang="en-US" altLang="zh-CN" baseline="-25000" dirty="0"/>
              <a:t>2  </a:t>
            </a:r>
            <a:r>
              <a:rPr lang="en-US" altLang="zh-CN" dirty="0"/>
              <a:t>- u</a:t>
            </a:r>
            <a:r>
              <a:rPr lang="en-US" altLang="zh-CN" baseline="-25000" dirty="0"/>
              <a:t>1 </a:t>
            </a:r>
            <a:r>
              <a:rPr lang="en-US" altLang="zh-CN" dirty="0"/>
              <a:t>=u</a:t>
            </a:r>
            <a:r>
              <a:rPr lang="en-US" altLang="zh-CN" baseline="-25000" dirty="0"/>
              <a:t>1  </a:t>
            </a:r>
            <a:r>
              <a:rPr lang="en-US" altLang="zh-CN" dirty="0"/>
              <a:t>- u</a:t>
            </a:r>
            <a:r>
              <a:rPr lang="en-US" altLang="zh-CN" baseline="-25000" dirty="0"/>
              <a:t>0 </a:t>
            </a:r>
            <a:endParaRPr lang="en-US" altLang="zh-CN" dirty="0"/>
          </a:p>
          <a:p>
            <a:pPr marL="0" indent="0" algn="r">
              <a:buFont typeface="Wingdings" panose="05000000000000000000" pitchFamily="2" charset="2"/>
              <a:buNone/>
            </a:pPr>
            <a:r>
              <a:rPr lang="en-US" altLang="zh-CN" dirty="0" err="1"/>
              <a:t>u</a:t>
            </a:r>
            <a:r>
              <a:rPr lang="en-US" altLang="zh-CN" baseline="-25000" dirty="0" err="1"/>
              <a:t>a</a:t>
            </a:r>
            <a:r>
              <a:rPr lang="en-US" altLang="zh-CN" baseline="-25000" dirty="0"/>
              <a:t> </a:t>
            </a:r>
            <a:r>
              <a:rPr lang="en-US" altLang="zh-CN" dirty="0"/>
              <a:t>– u</a:t>
            </a:r>
            <a:r>
              <a:rPr lang="en-US" altLang="zh-CN" baseline="-25000" dirty="0"/>
              <a:t>0 </a:t>
            </a:r>
            <a:r>
              <a:rPr lang="en-US" altLang="zh-CN" dirty="0"/>
              <a:t>= </a:t>
            </a:r>
            <a:r>
              <a:rPr lang="en-US" altLang="zh-CN" dirty="0" err="1"/>
              <a:t>u</a:t>
            </a:r>
            <a:r>
              <a:rPr lang="en-US" altLang="zh-CN" baseline="-25000" dirty="0" err="1"/>
              <a:t>a</a:t>
            </a:r>
            <a:r>
              <a:rPr lang="en-US" altLang="zh-CN" baseline="-25000" dirty="0"/>
              <a:t>  </a:t>
            </a:r>
            <a:r>
              <a:rPr lang="en-US" altLang="zh-CN" dirty="0"/>
              <a:t>- u</a:t>
            </a:r>
            <a:r>
              <a:rPr lang="en-US" altLang="zh-CN" baseline="-25000" dirty="0"/>
              <a:t>a-1 </a:t>
            </a:r>
            <a:r>
              <a:rPr lang="en-US" altLang="zh-CN" dirty="0"/>
              <a:t>+ u</a:t>
            </a:r>
            <a:r>
              <a:rPr lang="en-US" altLang="zh-CN" baseline="-25000" dirty="0"/>
              <a:t>a-1</a:t>
            </a:r>
            <a:r>
              <a:rPr lang="en-US" altLang="zh-CN" dirty="0"/>
              <a:t> - u</a:t>
            </a:r>
            <a:r>
              <a:rPr lang="en-US" altLang="zh-CN" baseline="-25000" dirty="0"/>
              <a:t>a-2 </a:t>
            </a:r>
            <a:r>
              <a:rPr lang="en-US" altLang="zh-CN" dirty="0"/>
              <a:t>+ u</a:t>
            </a:r>
            <a:r>
              <a:rPr lang="en-US" altLang="zh-CN" baseline="-25000" dirty="0"/>
              <a:t>a-2</a:t>
            </a:r>
            <a:r>
              <a:rPr lang="en-US" altLang="zh-CN" dirty="0"/>
              <a:t> …</a:t>
            </a:r>
            <a:r>
              <a:rPr lang="en-US" altLang="zh-CN" baseline="-25000" dirty="0"/>
              <a:t>  </a:t>
            </a:r>
            <a:r>
              <a:rPr lang="en-US" altLang="zh-CN" dirty="0"/>
              <a:t>- u</a:t>
            </a:r>
            <a:r>
              <a:rPr lang="en-US" altLang="zh-CN" baseline="-25000" dirty="0"/>
              <a:t>1 </a:t>
            </a:r>
            <a:r>
              <a:rPr lang="en-US" altLang="zh-CN" dirty="0"/>
              <a:t>+u</a:t>
            </a:r>
            <a:r>
              <a:rPr lang="en-US" altLang="zh-CN" baseline="-25000" dirty="0"/>
              <a:t>1  </a:t>
            </a:r>
            <a:r>
              <a:rPr lang="en-US" altLang="zh-CN" dirty="0"/>
              <a:t>- u</a:t>
            </a:r>
            <a:r>
              <a:rPr lang="en-US" altLang="zh-CN" baseline="-25000" dirty="0"/>
              <a:t>0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	     =a(u</a:t>
            </a:r>
            <a:r>
              <a:rPr lang="en-US" altLang="zh-CN" baseline="-25000" dirty="0"/>
              <a:t>1  </a:t>
            </a:r>
            <a:r>
              <a:rPr lang="en-US" altLang="zh-CN" dirty="0"/>
              <a:t>- u</a:t>
            </a:r>
            <a:r>
              <a:rPr lang="en-US" altLang="zh-CN" baseline="-25000" dirty="0"/>
              <a:t>0</a:t>
            </a:r>
            <a:r>
              <a:rPr lang="en-US" altLang="zh-CN" dirty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/>
              <a:t>又</a:t>
            </a:r>
            <a:r>
              <a:rPr lang="en-US" altLang="zh-CN" dirty="0"/>
              <a:t>	</a:t>
            </a:r>
            <a:r>
              <a:rPr lang="en-US" altLang="zh-CN" dirty="0" err="1"/>
              <a:t>u</a:t>
            </a:r>
            <a:r>
              <a:rPr lang="en-US" altLang="zh-CN" baseline="-25000" dirty="0" err="1"/>
              <a:t>a+b</a:t>
            </a:r>
            <a:r>
              <a:rPr lang="en-US" altLang="zh-CN" dirty="0"/>
              <a:t>=0,	</a:t>
            </a:r>
            <a:r>
              <a:rPr lang="en-US" altLang="zh-CN" dirty="0" err="1"/>
              <a:t>u</a:t>
            </a:r>
            <a:r>
              <a:rPr lang="en-US" altLang="zh-CN" baseline="-25000" dirty="0" err="1"/>
              <a:t>a+b</a:t>
            </a:r>
            <a:r>
              <a:rPr lang="en-US" altLang="zh-CN" baseline="-25000" dirty="0"/>
              <a:t> </a:t>
            </a:r>
            <a:r>
              <a:rPr lang="en-US" altLang="zh-CN" dirty="0"/>
              <a:t>– u</a:t>
            </a:r>
            <a:r>
              <a:rPr lang="en-US" altLang="zh-CN" baseline="-25000" dirty="0"/>
              <a:t>0 </a:t>
            </a:r>
            <a:r>
              <a:rPr lang="en-US" altLang="zh-CN" dirty="0"/>
              <a:t>=(</a:t>
            </a:r>
            <a:r>
              <a:rPr lang="en-US" altLang="zh-CN" dirty="0" err="1"/>
              <a:t>a+b</a:t>
            </a:r>
            <a:r>
              <a:rPr lang="en-US" altLang="zh-CN" dirty="0"/>
              <a:t>)(u</a:t>
            </a:r>
            <a:r>
              <a:rPr lang="en-US" altLang="zh-CN" baseline="-25000" dirty="0"/>
              <a:t>1  </a:t>
            </a:r>
            <a:r>
              <a:rPr lang="en-US" altLang="zh-CN" dirty="0"/>
              <a:t>- u</a:t>
            </a:r>
            <a:r>
              <a:rPr lang="en-US" altLang="zh-CN" baseline="-25000" dirty="0"/>
              <a:t>0</a:t>
            </a:r>
            <a:r>
              <a:rPr lang="en-US" altLang="zh-CN" dirty="0"/>
              <a:t>)</a:t>
            </a:r>
          </a:p>
          <a:p>
            <a:pPr marL="0" indent="0"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None/>
            </a:pPr>
            <a:r>
              <a:rPr lang="zh-CN" altLang="en-US" dirty="0"/>
              <a:t>故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/>
              <a:t>即甲输光的概率为</a:t>
            </a:r>
          </a:p>
        </p:txBody>
      </p:sp>
      <p:sp>
        <p:nvSpPr>
          <p:cNvPr id="3789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943600" y="1557338"/>
          <a:ext cx="2589213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47" name="Equation" r:id="rId3" imgW="1155199" imgH="406224" progId="Equation.DSMT4">
                  <p:embed/>
                </p:oleObj>
              </mc:Choice>
              <mc:Fallback>
                <p:oleObj name="Equation" r:id="rId3" imgW="1155199" imgH="406224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557338"/>
                        <a:ext cx="2589213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249488" y="4868863"/>
          <a:ext cx="2190750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48" name="Equation" r:id="rId5" imgW="977476" imgH="406224" progId="Equation.DSMT4">
                  <p:embed/>
                </p:oleObj>
              </mc:Choice>
              <mc:Fallback>
                <p:oleObj name="Equation" r:id="rId5" imgW="977476" imgH="406224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9488" y="4868863"/>
                        <a:ext cx="2190750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5300663" y="4868863"/>
          <a:ext cx="3016250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49" name="Equation" r:id="rId7" imgW="1345616" imgH="406224" progId="Equation.DSMT4">
                  <p:embed/>
                </p:oleObj>
              </mc:Choice>
              <mc:Fallback>
                <p:oleObj name="Equation" r:id="rId7" imgW="1345616" imgH="406224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0663" y="4868863"/>
                        <a:ext cx="3016250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4033838" y="5634038"/>
          <a:ext cx="825500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0" name="Equation" r:id="rId9" imgW="368140" imgH="406224" progId="Equation.DSMT4">
                  <p:embed/>
                </p:oleObj>
              </mc:Choice>
              <mc:Fallback>
                <p:oleObj name="Equation" r:id="rId9" imgW="368140" imgH="406224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3838" y="5634038"/>
                        <a:ext cx="825500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EABE3E-8F7F-4C21-BB6C-1C56C1653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1BB2E1-4A10-4B9C-B100-E7B4AECA76A4}" type="datetime1">
              <a:rPr lang="zh-CN" altLang="en-US" smtClean="0"/>
              <a:t>2020/11/19</a:t>
            </a:fld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8592EB-A73B-4810-8792-0E3F4FC24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81</a:t>
            </a:r>
            <a:r>
              <a:rPr lang="zh-CN" altLang="en-US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51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9563"/>
            <a:ext cx="7467600" cy="676275"/>
          </a:xfrm>
        </p:spPr>
        <p:txBody>
          <a:bodyPr/>
          <a:lstStyle/>
          <a:p>
            <a:pPr algn="l" eaLnBrk="1" hangingPunct="1"/>
            <a:r>
              <a:rPr lang="zh-CN" altLang="en-US" sz="4400" dirty="0">
                <a:latin typeface="宋体" panose="02010600030101010101" pitchFamily="2" charset="-122"/>
              </a:rPr>
              <a:t>例</a:t>
            </a:r>
            <a:r>
              <a:rPr lang="en-US" altLang="zh-CN" sz="4400" dirty="0">
                <a:latin typeface="宋体" panose="02010600030101010101" pitchFamily="2" charset="-122"/>
              </a:rPr>
              <a:t>6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125538"/>
            <a:ext cx="7559675" cy="4442498"/>
          </a:xfrm>
        </p:spPr>
        <p:txBody>
          <a:bodyPr/>
          <a:lstStyle/>
          <a:p>
            <a:pPr marL="0" indent="719138" eaLnBrk="1" hangingPunct="1">
              <a:lnSpc>
                <a:spcPct val="150000"/>
              </a:lnSpc>
              <a:buNone/>
            </a:pPr>
            <a:r>
              <a:rPr lang="zh-CN" altLang="zh-CN" dirty="0"/>
              <a:t>设电话总机在</a:t>
            </a:r>
            <a:r>
              <a:rPr lang="en-US" altLang="zh-CN" dirty="0"/>
              <a:t>[0, </a:t>
            </a:r>
            <a:r>
              <a:rPr lang="en-US" altLang="zh-CN" i="1" dirty="0"/>
              <a:t>t</a:t>
            </a:r>
            <a:r>
              <a:rPr lang="en-US" altLang="zh-CN" dirty="0"/>
              <a:t>)</a:t>
            </a:r>
            <a:r>
              <a:rPr lang="zh-CN" altLang="zh-CN" dirty="0"/>
              <a:t>接到的电话呼叫数</a:t>
            </a:r>
            <a:r>
              <a:rPr lang="en-US" altLang="zh-CN" i="1" dirty="0"/>
              <a:t>X</a:t>
            </a:r>
            <a:r>
              <a:rPr lang="en-US" altLang="zh-CN" dirty="0"/>
              <a:t>(</a:t>
            </a:r>
            <a:r>
              <a:rPr lang="en-US" altLang="zh-CN" i="1" dirty="0"/>
              <a:t>t</a:t>
            </a:r>
            <a:r>
              <a:rPr lang="en-US" altLang="zh-CN" dirty="0"/>
              <a:t>)</a:t>
            </a:r>
            <a:r>
              <a:rPr lang="zh-CN" altLang="zh-CN" dirty="0"/>
              <a:t>是泊松过程，平均每分钟</a:t>
            </a:r>
            <a:r>
              <a:rPr lang="en-US" altLang="zh-CN" dirty="0"/>
              <a:t>2</a:t>
            </a:r>
            <a:r>
              <a:rPr lang="zh-CN" altLang="zh-CN" dirty="0"/>
              <a:t>次，求：</a:t>
            </a:r>
            <a:endParaRPr lang="en-US" altLang="zh-CN" dirty="0"/>
          </a:p>
          <a:p>
            <a:pPr lvl="0">
              <a:lnSpc>
                <a:spcPct val="150000"/>
              </a:lnSpc>
              <a:buClr>
                <a:srgbClr val="C00000"/>
              </a:buClr>
            </a:pPr>
            <a:r>
              <a:rPr lang="en-US" altLang="zh-CN" dirty="0"/>
              <a:t>[0, 3)</a:t>
            </a:r>
            <a:r>
              <a:rPr lang="zh-CN" altLang="zh-CN" dirty="0"/>
              <a:t>分钟内接到</a:t>
            </a:r>
            <a:r>
              <a:rPr lang="en-US" altLang="zh-CN" dirty="0"/>
              <a:t>5</a:t>
            </a:r>
            <a:r>
              <a:rPr lang="zh-CN" altLang="zh-CN" dirty="0"/>
              <a:t>次呼叫的概率；</a:t>
            </a:r>
          </a:p>
          <a:p>
            <a:pPr lvl="0">
              <a:lnSpc>
                <a:spcPct val="150000"/>
              </a:lnSpc>
              <a:buClr>
                <a:srgbClr val="C00000"/>
              </a:buClr>
            </a:pPr>
            <a:r>
              <a:rPr lang="zh-CN" altLang="zh-CN" dirty="0"/>
              <a:t>在</a:t>
            </a:r>
            <a:r>
              <a:rPr lang="en-US" altLang="zh-CN" dirty="0"/>
              <a:t>[0, 1)</a:t>
            </a:r>
            <a:r>
              <a:rPr lang="zh-CN" altLang="zh-CN" dirty="0"/>
              <a:t>分钟和</a:t>
            </a:r>
            <a:r>
              <a:rPr lang="en-US" altLang="zh-CN" dirty="0"/>
              <a:t>[2, 3)</a:t>
            </a:r>
            <a:r>
              <a:rPr lang="zh-CN" altLang="zh-CN" dirty="0"/>
              <a:t>分钟内各接到</a:t>
            </a:r>
            <a:r>
              <a:rPr lang="en-US" altLang="zh-CN" dirty="0"/>
              <a:t>2</a:t>
            </a:r>
            <a:r>
              <a:rPr lang="zh-CN" altLang="zh-CN" dirty="0"/>
              <a:t>次呼叫的概率；</a:t>
            </a:r>
          </a:p>
          <a:p>
            <a:pPr lvl="0">
              <a:lnSpc>
                <a:spcPct val="150000"/>
              </a:lnSpc>
              <a:buClr>
                <a:srgbClr val="C00000"/>
              </a:buClr>
            </a:pPr>
            <a:r>
              <a:rPr lang="en-US" altLang="zh-CN" dirty="0"/>
              <a:t>[0, 3)</a:t>
            </a:r>
            <a:r>
              <a:rPr lang="zh-CN" altLang="zh-CN" dirty="0"/>
              <a:t>分钟内接到</a:t>
            </a:r>
            <a:r>
              <a:rPr lang="en-US" altLang="zh-CN" dirty="0"/>
              <a:t>5</a:t>
            </a:r>
            <a:r>
              <a:rPr lang="zh-CN" altLang="zh-CN" dirty="0"/>
              <a:t>次呼叫，且第</a:t>
            </a:r>
            <a:r>
              <a:rPr lang="en-US" altLang="zh-CN" dirty="0"/>
              <a:t>5</a:t>
            </a:r>
            <a:r>
              <a:rPr lang="zh-CN" altLang="zh-CN" dirty="0"/>
              <a:t>次呼叫在</a:t>
            </a:r>
            <a:r>
              <a:rPr lang="en-US" altLang="zh-CN" dirty="0"/>
              <a:t>[2, 3)</a:t>
            </a:r>
            <a:r>
              <a:rPr lang="zh-CN" altLang="zh-CN" dirty="0"/>
              <a:t>分钟接到的概率。</a:t>
            </a:r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CFD2428-815B-46F8-A4E2-929DCB96E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298587-7082-4A7B-8AE9-2D076D33B74A}" type="datetime1">
              <a:rPr lang="zh-CN" altLang="en-US" smtClean="0"/>
              <a:t>2020/11/19</a:t>
            </a:fld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E7D5F5-CC28-47D1-8497-A6C2D9B41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81</a:t>
            </a:r>
            <a:r>
              <a:rPr lang="zh-CN" altLang="en-US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52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52812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解</a:t>
            </a: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1115616" y="1196752"/>
            <a:ext cx="7571184" cy="2080570"/>
          </a:xfrm>
        </p:spPr>
        <p:txBody>
          <a:bodyPr/>
          <a:lstStyle/>
          <a:p>
            <a:pPr>
              <a:buClr>
                <a:srgbClr val="C00000"/>
              </a:buClr>
              <a:buFont typeface="+mj-lt"/>
              <a:buAutoNum type="arabicPeriod"/>
            </a:pPr>
            <a:r>
              <a:rPr lang="en-US" altLang="zh-CN" sz="2400" dirty="0"/>
              <a:t>3</a:t>
            </a:r>
            <a:r>
              <a:rPr lang="zh-CN" altLang="zh-CN" sz="2400" dirty="0"/>
              <a:t>分钟内接到</a:t>
            </a:r>
            <a:r>
              <a:rPr lang="en-US" altLang="zh-CN" sz="2400" dirty="0"/>
              <a:t>5</a:t>
            </a:r>
            <a:r>
              <a:rPr lang="zh-CN" altLang="zh-CN" sz="2400" dirty="0"/>
              <a:t>次呼叫的概率</a:t>
            </a:r>
            <a:endParaRPr lang="en-US" altLang="zh-CN" sz="2400" dirty="0"/>
          </a:p>
          <a:p>
            <a:pPr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+mj-lt"/>
              <a:buAutoNum type="arabicPeriod"/>
            </a:pPr>
            <a:endParaRPr lang="en-US" altLang="zh-CN" sz="2400" dirty="0"/>
          </a:p>
          <a:p>
            <a:pPr>
              <a:buClr>
                <a:srgbClr val="C00000"/>
              </a:buClr>
              <a:buFont typeface="+mj-lt"/>
              <a:buAutoNum type="arabicPeriod"/>
            </a:pPr>
            <a:endParaRPr lang="en-US" altLang="zh-CN" sz="2400" dirty="0"/>
          </a:p>
          <a:p>
            <a:pPr>
              <a:buClr>
                <a:srgbClr val="C00000"/>
              </a:buClr>
              <a:buFont typeface="+mj-lt"/>
              <a:buAutoNum type="arabicPeriod"/>
            </a:pPr>
            <a:r>
              <a:rPr lang="zh-CN" altLang="zh-CN" sz="2400" dirty="0"/>
              <a:t>在</a:t>
            </a:r>
            <a:r>
              <a:rPr lang="en-US" altLang="zh-CN" sz="2400" dirty="0"/>
              <a:t>[0, 1)</a:t>
            </a:r>
            <a:r>
              <a:rPr lang="zh-CN" altLang="zh-CN" sz="2400" dirty="0"/>
              <a:t>分钟和</a:t>
            </a:r>
            <a:r>
              <a:rPr lang="en-US" altLang="zh-CN" sz="2400" dirty="0"/>
              <a:t>[2, 3)</a:t>
            </a:r>
            <a:r>
              <a:rPr lang="zh-CN" altLang="zh-CN" sz="2400" dirty="0"/>
              <a:t>分钟内各接到</a:t>
            </a:r>
            <a:r>
              <a:rPr lang="en-US" altLang="zh-CN" sz="2400" dirty="0"/>
              <a:t>2</a:t>
            </a:r>
            <a:r>
              <a:rPr lang="zh-CN" altLang="zh-CN" sz="2400" dirty="0"/>
              <a:t>次呼叫的概率</a:t>
            </a:r>
            <a:endParaRPr lang="zh-CN" altLang="en-US" sz="2400" dirty="0"/>
          </a:p>
        </p:txBody>
      </p:sp>
      <p:sp>
        <p:nvSpPr>
          <p:cNvPr id="3686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1563173"/>
              </p:ext>
            </p:extLst>
          </p:nvPr>
        </p:nvGraphicFramePr>
        <p:xfrm>
          <a:off x="2009775" y="1714500"/>
          <a:ext cx="5057775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08" name="Equation" r:id="rId3" imgW="2298600" imgH="419040" progId="Equation.DSMT4">
                  <p:embed/>
                </p:oleObj>
              </mc:Choice>
              <mc:Fallback>
                <p:oleObj name="Equation" r:id="rId3" imgW="2298600" imgH="4190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9775" y="1714500"/>
                        <a:ext cx="5057775" cy="922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934706"/>
              </p:ext>
            </p:extLst>
          </p:nvPr>
        </p:nvGraphicFramePr>
        <p:xfrm>
          <a:off x="1903413" y="3433763"/>
          <a:ext cx="5616575" cy="242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09" name="Equation" r:id="rId5" imgW="2552400" imgH="1104840" progId="Equation.DSMT4">
                  <p:embed/>
                </p:oleObj>
              </mc:Choice>
              <mc:Fallback>
                <p:oleObj name="Equation" r:id="rId5" imgW="2552400" imgH="11048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3413" y="3433763"/>
                        <a:ext cx="5616575" cy="2428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1168D2-141C-41DD-AB0A-C3FD14261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045286-50BB-4885-8F06-9497128A9141}" type="datetime1">
              <a:rPr lang="zh-CN" altLang="en-US" smtClean="0"/>
              <a:t>2020/11/19</a:t>
            </a:fld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682AD3-71E4-430E-88A5-245CC22B4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81</a:t>
            </a:r>
            <a:r>
              <a:rPr lang="zh-CN" altLang="en-US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53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548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解（续）</a:t>
            </a: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3109923" y="188640"/>
            <a:ext cx="5085184" cy="882348"/>
          </a:xfrm>
        </p:spPr>
        <p:txBody>
          <a:bodyPr/>
          <a:lstStyle/>
          <a:p>
            <a:pPr>
              <a:buClr>
                <a:srgbClr val="C00000"/>
              </a:buClr>
              <a:buFont typeface="+mj-lt"/>
              <a:buAutoNum type="arabicPeriod" startAt="3"/>
            </a:pPr>
            <a:r>
              <a:rPr lang="en-US" altLang="zh-CN" sz="2400" dirty="0"/>
              <a:t>3</a:t>
            </a:r>
            <a:r>
              <a:rPr lang="zh-CN" altLang="zh-CN" sz="2400" dirty="0"/>
              <a:t>分钟内接到</a:t>
            </a:r>
            <a:r>
              <a:rPr lang="en-US" altLang="zh-CN" sz="2400" dirty="0"/>
              <a:t>5</a:t>
            </a:r>
            <a:r>
              <a:rPr lang="zh-CN" altLang="zh-CN" sz="2400" dirty="0"/>
              <a:t>次呼叫，且第</a:t>
            </a:r>
            <a:r>
              <a:rPr lang="en-US" altLang="zh-CN" sz="2400" dirty="0"/>
              <a:t>5</a:t>
            </a:r>
            <a:r>
              <a:rPr lang="zh-CN" altLang="zh-CN" sz="2400" dirty="0"/>
              <a:t>次呼叫在第</a:t>
            </a:r>
            <a:r>
              <a:rPr lang="en-US" altLang="zh-CN" sz="2400" dirty="0"/>
              <a:t>3</a:t>
            </a:r>
            <a:r>
              <a:rPr lang="zh-CN" altLang="zh-CN" sz="2400" dirty="0"/>
              <a:t>分钟到来的概率</a:t>
            </a:r>
            <a:endParaRPr lang="zh-CN" altLang="en-US" sz="2400" dirty="0"/>
          </a:p>
        </p:txBody>
      </p:sp>
      <p:sp>
        <p:nvSpPr>
          <p:cNvPr id="3686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139598"/>
              </p:ext>
            </p:extLst>
          </p:nvPr>
        </p:nvGraphicFramePr>
        <p:xfrm>
          <a:off x="1475656" y="1150556"/>
          <a:ext cx="6453972" cy="5387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3" name="Equation" r:id="rId3" imgW="3073320" imgH="2565360" progId="Equation.DSMT4">
                  <p:embed/>
                </p:oleObj>
              </mc:Choice>
              <mc:Fallback>
                <p:oleObj name="Equation" r:id="rId3" imgW="3073320" imgH="2565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150556"/>
                        <a:ext cx="6453972" cy="53872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86C553-0BF6-4199-B2F1-E93392A92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6AD8F2-20EC-47A9-9338-513F56A82884}" type="datetime1">
              <a:rPr lang="zh-CN" altLang="en-US" smtClean="0"/>
              <a:t>2020/11/19</a:t>
            </a:fld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066CF2-AC5E-40F4-AF5A-BC137C7D2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81</a:t>
            </a:r>
            <a:r>
              <a:rPr lang="zh-CN" altLang="en-US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54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765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9563"/>
            <a:ext cx="7467600" cy="676275"/>
          </a:xfrm>
        </p:spPr>
        <p:txBody>
          <a:bodyPr/>
          <a:lstStyle/>
          <a:p>
            <a:pPr algn="l" eaLnBrk="1" hangingPunct="1"/>
            <a:r>
              <a:rPr lang="zh-CN" altLang="en-US" sz="4400" dirty="0">
                <a:latin typeface="宋体" panose="02010600030101010101" pitchFamily="2" charset="-122"/>
              </a:rPr>
              <a:t>例</a:t>
            </a:r>
            <a:r>
              <a:rPr lang="en-US" altLang="zh-CN" sz="4400" dirty="0">
                <a:latin typeface="宋体" panose="02010600030101010101" pitchFamily="2" charset="-122"/>
              </a:rPr>
              <a:t>7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125538"/>
            <a:ext cx="7559675" cy="5324535"/>
          </a:xfrm>
        </p:spPr>
        <p:txBody>
          <a:bodyPr/>
          <a:lstStyle/>
          <a:p>
            <a:pPr marL="0" indent="719138" eaLnBrk="1" hangingPunct="1">
              <a:buNone/>
            </a:pPr>
            <a:r>
              <a:rPr lang="zh-CN" altLang="zh-CN" dirty="0"/>
              <a:t>设齐次马氏链</a:t>
            </a:r>
            <a:r>
              <a:rPr lang="en-US" altLang="zh-CN" dirty="0"/>
              <a:t>{X(n), n=0, 1, 2, 3, …}</a:t>
            </a:r>
            <a:r>
              <a:rPr lang="zh-CN" altLang="zh-CN" dirty="0"/>
              <a:t>的状态空间</a:t>
            </a:r>
            <a:r>
              <a:rPr lang="en-US" altLang="zh-CN" dirty="0"/>
              <a:t>E = {1, 2, 3}</a:t>
            </a:r>
            <a:r>
              <a:rPr lang="zh-CN" altLang="zh-CN" dirty="0"/>
              <a:t>，其初始分布和一步状态转移矩阵如下：</a:t>
            </a:r>
            <a:endParaRPr lang="en-US" altLang="zh-CN" dirty="0"/>
          </a:p>
          <a:p>
            <a:pPr marL="0" indent="719138" eaLnBrk="1" hangingPunct="1">
              <a:buNone/>
            </a:pPr>
            <a:endParaRPr lang="en-US" altLang="zh-CN" dirty="0"/>
          </a:p>
          <a:p>
            <a:pPr marL="0" indent="719138" eaLnBrk="1" hangingPunct="1">
              <a:buNone/>
            </a:pPr>
            <a:endParaRPr lang="en-US" altLang="zh-CN" dirty="0"/>
          </a:p>
          <a:p>
            <a:pPr marL="0" indent="719138" eaLnBrk="1" hangingPunct="1">
              <a:buNone/>
            </a:pPr>
            <a:endParaRPr lang="en-US" altLang="zh-CN" dirty="0"/>
          </a:p>
          <a:p>
            <a:pPr lvl="0">
              <a:spcBef>
                <a:spcPts val="1200"/>
              </a:spcBef>
              <a:buClr>
                <a:srgbClr val="C00000"/>
              </a:buClr>
            </a:pPr>
            <a:r>
              <a:rPr lang="zh-CN" altLang="zh-CN" dirty="0"/>
              <a:t>求</a:t>
            </a:r>
            <a:r>
              <a:rPr lang="en-US" altLang="zh-CN" dirty="0"/>
              <a:t>P{X(0)=1, X(2)=3}</a:t>
            </a:r>
            <a:r>
              <a:rPr lang="zh-CN" altLang="zh-CN" dirty="0"/>
              <a:t>；</a:t>
            </a:r>
          </a:p>
          <a:p>
            <a:pPr lvl="0">
              <a:buClr>
                <a:srgbClr val="C00000"/>
              </a:buClr>
            </a:pPr>
            <a:r>
              <a:rPr lang="zh-CN" altLang="zh-CN" dirty="0"/>
              <a:t>求</a:t>
            </a:r>
            <a:r>
              <a:rPr lang="en-US" altLang="zh-CN" dirty="0"/>
              <a:t>P{X(2)=2}</a:t>
            </a:r>
            <a:r>
              <a:rPr lang="zh-CN" altLang="zh-CN" dirty="0"/>
              <a:t>；</a:t>
            </a:r>
          </a:p>
          <a:p>
            <a:pPr lvl="0">
              <a:buClr>
                <a:srgbClr val="C00000"/>
              </a:buClr>
            </a:pPr>
            <a:r>
              <a:rPr lang="zh-CN" altLang="zh-CN" dirty="0"/>
              <a:t>论其遍历性；</a:t>
            </a:r>
            <a:endParaRPr lang="en-US" altLang="zh-CN" dirty="0"/>
          </a:p>
          <a:p>
            <a:pPr lvl="0">
              <a:buClr>
                <a:srgbClr val="C00000"/>
              </a:buClr>
            </a:pPr>
            <a:r>
              <a:rPr lang="zh-CN" altLang="zh-CN" dirty="0"/>
              <a:t>求平稳分布。</a:t>
            </a:r>
            <a:endParaRPr lang="zh-CN" altLang="en-US" dirty="0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1386285"/>
              </p:ext>
            </p:extLst>
          </p:nvPr>
        </p:nvGraphicFramePr>
        <p:xfrm>
          <a:off x="5557838" y="2384425"/>
          <a:ext cx="2906712" cy="212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4" name="Equation" r:id="rId4" imgW="1320480" imgH="965160" progId="Equation.DSMT4">
                  <p:embed/>
                </p:oleObj>
              </mc:Choice>
              <mc:Fallback>
                <p:oleObj name="Equation" r:id="rId4" imgW="1320480" imgH="96516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7838" y="2384425"/>
                        <a:ext cx="2906712" cy="2122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571528"/>
              </p:ext>
            </p:extLst>
          </p:nvPr>
        </p:nvGraphicFramePr>
        <p:xfrm>
          <a:off x="1521303" y="2780928"/>
          <a:ext cx="3424808" cy="1327485"/>
        </p:xfrm>
        <a:graphic>
          <a:graphicData uri="http://schemas.openxmlformats.org/drawingml/2006/table">
            <a:tbl>
              <a:tblPr/>
              <a:tblGrid>
                <a:gridCol w="957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37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287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b="1" i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(0)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461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b="1" i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0.2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0.3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0.5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DADCE2-8BC5-4E4E-B8F6-89238C64E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7809B7-5D73-4684-B40F-ABAC9071FD5D}" type="datetime1">
              <a:rPr lang="zh-CN" altLang="en-US" smtClean="0"/>
              <a:t>2020/11/19</a:t>
            </a:fld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EC5CEA-9D9E-438F-BBAB-A94DB707D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81</a:t>
            </a:r>
            <a:r>
              <a:rPr lang="zh-CN" altLang="en-US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55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7201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解</a:t>
            </a: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1143000" y="1143000"/>
            <a:ext cx="7696200" cy="4985980"/>
          </a:xfrm>
        </p:spPr>
        <p:txBody>
          <a:bodyPr/>
          <a:lstStyle/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zh-CN" altLang="zh-CN" sz="2400" dirty="0"/>
              <a:t>根据已知条件可得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endParaRPr lang="en-US" altLang="zh-CN" sz="2400" dirty="0"/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endParaRPr lang="en-US" altLang="zh-CN" sz="2400" dirty="0"/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endParaRPr lang="en-US" altLang="zh-CN" sz="2400" dirty="0"/>
          </a:p>
          <a:p>
            <a:pPr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</a:pPr>
            <a:endParaRPr lang="en-US" altLang="zh-CN" sz="2400" dirty="0"/>
          </a:p>
          <a:p>
            <a:pPr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</a:pPr>
            <a:endParaRPr lang="en-US" altLang="zh-CN" sz="2400" dirty="0"/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en-US" altLang="zh-CN" sz="2400" dirty="0"/>
              <a:t>P{X(0)=1, X(2)=3}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None/>
            </a:pPr>
            <a:r>
              <a:rPr lang="en-US" altLang="zh-CN" sz="2400" dirty="0"/>
              <a:t>   = P{X(0)=1} P{X(2)=3 | X(0)=1}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None/>
            </a:pPr>
            <a:r>
              <a:rPr lang="en-US" altLang="zh-CN" sz="2400" dirty="0"/>
              <a:t>   = p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(0)p</a:t>
            </a:r>
            <a:r>
              <a:rPr lang="en-US" altLang="zh-CN" sz="2400" baseline="-25000" dirty="0"/>
              <a:t>13</a:t>
            </a:r>
            <a:r>
              <a:rPr lang="en-US" altLang="zh-CN" sz="2400" dirty="0"/>
              <a:t>(2)=0.2*3/8 = 3/40</a:t>
            </a:r>
            <a:endParaRPr lang="zh-CN" altLang="en-US" sz="2400" dirty="0"/>
          </a:p>
        </p:txBody>
      </p:sp>
      <p:sp>
        <p:nvSpPr>
          <p:cNvPr id="3686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332565"/>
              </p:ext>
            </p:extLst>
          </p:nvPr>
        </p:nvGraphicFramePr>
        <p:xfrm>
          <a:off x="1171575" y="1574800"/>
          <a:ext cx="7561263" cy="284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03" name="Equation" r:id="rId3" imgW="3377880" imgH="1269720" progId="Equation.DSMT4">
                  <p:embed/>
                </p:oleObj>
              </mc:Choice>
              <mc:Fallback>
                <p:oleObj name="Equation" r:id="rId3" imgW="3377880" imgH="1269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575" y="1574800"/>
                        <a:ext cx="7561263" cy="284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E55163-6487-44CA-AB9C-53E83B591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96F2FE-7120-4116-B7F0-AFA5FE2E5BFA}" type="datetime1">
              <a:rPr lang="zh-CN" altLang="en-US" smtClean="0"/>
              <a:t>2020/11/19</a:t>
            </a:fld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713330-DD88-4CE0-AB4B-726337B7E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81</a:t>
            </a:r>
            <a:r>
              <a:rPr lang="zh-CN" altLang="en-US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56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882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解（续）</a:t>
            </a: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1143000" y="4846859"/>
            <a:ext cx="7696200" cy="886397"/>
          </a:xfrm>
        </p:spPr>
        <p:txBody>
          <a:bodyPr/>
          <a:lstStyle/>
          <a:p>
            <a:pPr>
              <a:buClr>
                <a:srgbClr val="C00000"/>
              </a:buClr>
              <a:buFont typeface="+mj-lt"/>
              <a:buAutoNum type="arabicPeriod" startAt="3"/>
            </a:pPr>
            <a:r>
              <a:rPr lang="zh-CN" altLang="zh-CN" sz="2400" dirty="0"/>
              <a:t>因为</a:t>
            </a:r>
            <a:r>
              <a:rPr lang="en-US" altLang="zh-CN" sz="2400" dirty="0"/>
              <a:t>P(2)</a:t>
            </a:r>
            <a:r>
              <a:rPr lang="zh-CN" altLang="zh-CN" sz="2400" dirty="0"/>
              <a:t>中所有元素均大于</a:t>
            </a:r>
            <a:r>
              <a:rPr lang="en-US" altLang="zh-CN" sz="2400" dirty="0"/>
              <a:t>0</a:t>
            </a:r>
            <a:r>
              <a:rPr lang="zh-CN" altLang="zh-CN" sz="2400" dirty="0"/>
              <a:t>，所以该齐次马氏链是遍历的。</a:t>
            </a:r>
            <a:endParaRPr lang="zh-CN" altLang="en-US" sz="2400" dirty="0"/>
          </a:p>
        </p:txBody>
      </p:sp>
      <p:sp>
        <p:nvSpPr>
          <p:cNvPr id="3686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9150442"/>
              </p:ext>
            </p:extLst>
          </p:nvPr>
        </p:nvGraphicFramePr>
        <p:xfrm>
          <a:off x="1943100" y="1268760"/>
          <a:ext cx="4175125" cy="353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48" name="Equation" r:id="rId3" imgW="1739880" imgH="1473120" progId="Equation.DSMT4">
                  <p:embed/>
                </p:oleObj>
              </mc:Choice>
              <mc:Fallback>
                <p:oleObj name="Equation" r:id="rId3" imgW="1739880" imgH="1473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1268760"/>
                        <a:ext cx="4175125" cy="353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1143000" y="1196752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2.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91CCFC-0B76-48FE-9501-5B20DB7BA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B1A62B-4C86-4DFB-9B5E-4ABBE6D927B9}" type="datetime1">
              <a:rPr lang="zh-CN" altLang="en-US" smtClean="0"/>
              <a:t>2020/11/19</a:t>
            </a:fld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49E4C7-5B48-4E4F-8606-76BE57E2F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81</a:t>
            </a:r>
            <a:r>
              <a:rPr lang="zh-CN" altLang="en-US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57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285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解（续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1143000" y="1124744"/>
            <a:ext cx="7696200" cy="844014"/>
          </a:xfrm>
        </p:spPr>
        <p:txBody>
          <a:bodyPr/>
          <a:lstStyle/>
          <a:p>
            <a:pPr>
              <a:buClr>
                <a:srgbClr val="C00000"/>
              </a:buClr>
              <a:buFont typeface="+mj-lt"/>
              <a:buAutoNum type="arabicPeriod" startAt="4"/>
            </a:pPr>
            <a:r>
              <a:rPr lang="zh-CN" altLang="zh-CN" sz="2400" dirty="0"/>
              <a:t>遍历的齐次马氏链一定存在极限分布，其极限分布就是平稳分布</a:t>
            </a:r>
            <a:endParaRPr lang="zh-CN" altLang="en-US" sz="2400" dirty="0"/>
          </a:p>
        </p:txBody>
      </p:sp>
      <p:sp>
        <p:nvSpPr>
          <p:cNvPr id="3686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4377884"/>
              </p:ext>
            </p:extLst>
          </p:nvPr>
        </p:nvGraphicFramePr>
        <p:xfrm>
          <a:off x="1528713" y="1952625"/>
          <a:ext cx="6643687" cy="454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99" name="Equation" r:id="rId3" imgW="2768400" imgH="1892160" progId="Equation.DSMT4">
                  <p:embed/>
                </p:oleObj>
              </mc:Choice>
              <mc:Fallback>
                <p:oleObj name="Equation" r:id="rId3" imgW="2768400" imgH="1892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713" y="1952625"/>
                        <a:ext cx="6643687" cy="4541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D73637-F762-4DC9-A8ED-0D33C429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9549E6-8FF8-4199-94A0-69DC7346304A}" type="datetime1">
              <a:rPr lang="zh-CN" altLang="en-US" smtClean="0"/>
              <a:t>2020/11/19</a:t>
            </a:fld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AD8A05-B682-4D81-B07E-B6D338EAB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81</a:t>
            </a:r>
            <a:r>
              <a:rPr lang="zh-CN" altLang="en-US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58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180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9563"/>
            <a:ext cx="7467600" cy="676275"/>
          </a:xfrm>
        </p:spPr>
        <p:txBody>
          <a:bodyPr/>
          <a:lstStyle/>
          <a:p>
            <a:pPr algn="l" eaLnBrk="1" hangingPunct="1"/>
            <a:r>
              <a:rPr lang="zh-CN" altLang="en-US" sz="4400" dirty="0">
                <a:latin typeface="宋体" panose="02010600030101010101" pitchFamily="2" charset="-122"/>
              </a:rPr>
              <a:t>例</a:t>
            </a:r>
            <a:r>
              <a:rPr lang="en-US" altLang="zh-CN" sz="4400" dirty="0">
                <a:latin typeface="宋体" panose="02010600030101010101" pitchFamily="2" charset="-122"/>
              </a:rPr>
              <a:t>8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125538"/>
            <a:ext cx="7559675" cy="5472267"/>
          </a:xfrm>
        </p:spPr>
        <p:txBody>
          <a:bodyPr/>
          <a:lstStyle/>
          <a:p>
            <a:pPr marL="0" indent="719138" eaLnBrk="1" hangingPunct="1">
              <a:buNone/>
            </a:pPr>
            <a:r>
              <a:rPr lang="zh-CN" altLang="zh-CN" sz="2400" dirty="0"/>
              <a:t>设齐次马氏链</a:t>
            </a:r>
            <a:r>
              <a:rPr lang="en-US" altLang="zh-CN" sz="2400" dirty="0"/>
              <a:t>{X(n), n=0, 1, 2, 3, …}</a:t>
            </a:r>
            <a:r>
              <a:rPr lang="zh-CN" altLang="zh-CN" sz="2400" dirty="0"/>
              <a:t>的状态空间</a:t>
            </a:r>
            <a:r>
              <a:rPr lang="en-US" altLang="zh-CN" sz="2400" dirty="0"/>
              <a:t>E = {1, 2, 3, 4, 5, 6}</a:t>
            </a:r>
            <a:r>
              <a:rPr lang="zh-CN" altLang="zh-CN" sz="2400" dirty="0"/>
              <a:t>，一步状态转移矩阵如下：</a:t>
            </a:r>
            <a:endParaRPr lang="en-US" altLang="zh-CN" sz="2400" dirty="0"/>
          </a:p>
          <a:p>
            <a:pPr marL="0" indent="719138" eaLnBrk="1" hangingPunct="1">
              <a:buNone/>
            </a:pPr>
            <a:endParaRPr lang="en-US" altLang="zh-CN" sz="2400" dirty="0"/>
          </a:p>
          <a:p>
            <a:pPr marL="0" indent="719138" eaLnBrk="1" hangingPunct="1">
              <a:buNone/>
            </a:pPr>
            <a:endParaRPr lang="en-US" altLang="zh-CN" sz="2400" dirty="0"/>
          </a:p>
          <a:p>
            <a:pPr marL="0" indent="719138" eaLnBrk="1" hangingPunct="1">
              <a:buNone/>
            </a:pPr>
            <a:endParaRPr lang="en-US" altLang="zh-CN" sz="2400" dirty="0"/>
          </a:p>
          <a:p>
            <a:pPr marL="0" indent="719138" eaLnBrk="1" hangingPunct="1">
              <a:buNone/>
            </a:pPr>
            <a:endParaRPr lang="en-US" altLang="zh-CN" sz="2400" dirty="0"/>
          </a:p>
          <a:p>
            <a:pPr marL="0" indent="719138" eaLnBrk="1" hangingPunct="1">
              <a:buNone/>
            </a:pPr>
            <a:endParaRPr lang="en-US" altLang="zh-CN" sz="2400" dirty="0"/>
          </a:p>
          <a:p>
            <a:pPr marL="0" indent="719138" eaLnBrk="1" hangingPunct="1">
              <a:buNone/>
            </a:pPr>
            <a:endParaRPr lang="en-US" altLang="zh-CN" sz="2400" dirty="0"/>
          </a:p>
          <a:p>
            <a:pPr marL="0" indent="719138" eaLnBrk="1" hangingPunct="1">
              <a:buNone/>
            </a:pPr>
            <a:endParaRPr lang="en-US" altLang="zh-CN" sz="2400" dirty="0"/>
          </a:p>
          <a:p>
            <a:pPr lvl="0">
              <a:spcBef>
                <a:spcPts val="1200"/>
              </a:spcBef>
              <a:buClr>
                <a:srgbClr val="C00000"/>
              </a:buClr>
            </a:pPr>
            <a:r>
              <a:rPr lang="zh-CN" altLang="zh-CN" sz="2400" dirty="0"/>
              <a:t>画出状态转移图；</a:t>
            </a:r>
          </a:p>
          <a:p>
            <a:pPr lvl="0">
              <a:buClr>
                <a:srgbClr val="C00000"/>
              </a:buClr>
            </a:pPr>
            <a:r>
              <a:rPr lang="zh-CN" altLang="zh-CN" sz="2400" dirty="0"/>
              <a:t>讨论各状态性质；</a:t>
            </a:r>
          </a:p>
          <a:p>
            <a:pPr lvl="0">
              <a:buClr>
                <a:srgbClr val="C00000"/>
              </a:buClr>
            </a:pPr>
            <a:r>
              <a:rPr lang="zh-CN" altLang="zh-CN" sz="2400" dirty="0"/>
              <a:t>分解状态空间。</a:t>
            </a:r>
            <a:endParaRPr lang="zh-CN" altLang="en-US" sz="2400" dirty="0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5382823"/>
              </p:ext>
            </p:extLst>
          </p:nvPr>
        </p:nvGraphicFramePr>
        <p:xfrm>
          <a:off x="2411574" y="2022822"/>
          <a:ext cx="4968552" cy="3206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20" name="Equation" r:id="rId4" imgW="1739880" imgH="1752480" progId="Equation.DSMT4">
                  <p:embed/>
                </p:oleObj>
              </mc:Choice>
              <mc:Fallback>
                <p:oleObj name="Equation" r:id="rId4" imgW="1739880" imgH="1752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574" y="2022822"/>
                        <a:ext cx="4968552" cy="32063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FD6895-293F-4C8D-A297-C2F448D5D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71A0C8-FB68-4231-8101-28560F372DC1}" type="datetime1">
              <a:rPr lang="zh-CN" altLang="en-US" smtClean="0"/>
              <a:t>2020/11/19</a:t>
            </a:fld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1AB9B8-9A91-4AD9-800F-7CDF30A2A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81</a:t>
            </a:r>
            <a:r>
              <a:rPr lang="zh-CN" altLang="en-US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59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0840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>
            <a:extLst>
              <a:ext uri="{FF2B5EF4-FFF2-40B4-BE49-F238E27FC236}">
                <a16:creationId xmlns:a16="http://schemas.microsoft.com/office/drawing/2014/main" id="{F2C4FBEF-4F69-4C05-BD8E-BF9E70D2EA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312738"/>
            <a:ext cx="7467600" cy="669925"/>
          </a:xfrm>
        </p:spPr>
        <p:txBody>
          <a:bodyPr/>
          <a:lstStyle/>
          <a:p>
            <a:pPr algn="l" eaLnBrk="1" hangingPunct="1"/>
            <a:r>
              <a:rPr lang="zh-CN" altLang="en-US" sz="4400">
                <a:ea typeface="黑体" panose="02010609060101010101" pitchFamily="49" charset="-122"/>
              </a:rPr>
              <a:t>解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D106476D-110A-4358-A657-22904F51E3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3000" y="1143000"/>
            <a:ext cx="7737475" cy="3466911"/>
          </a:xfrm>
        </p:spPr>
        <p:txBody>
          <a:bodyPr/>
          <a:lstStyle/>
          <a:p>
            <a:pPr marL="0" indent="576000" eaLnBrk="1" hangingPunct="1">
              <a:lnSpc>
                <a:spcPct val="130000"/>
              </a:lnSpc>
              <a:buNone/>
            </a:pP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假定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N(t)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表示在时刻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系统中的顾客数，包括正在被服务的顾客数，即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N(t)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表示时刻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系统的队长，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，且令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576000" eaLnBrk="1" hangingPunct="1">
              <a:lnSpc>
                <a:spcPct val="130000"/>
              </a:lnSpc>
              <a:buNone/>
            </a:pPr>
            <a:r>
              <a:rPr lang="en-US" altLang="zh-CN" sz="24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kern="100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ij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t)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P{N(t+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t)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4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j|N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(t)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4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j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0, 1, 2, …</a:t>
            </a: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则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30000"/>
              </a:lnSpc>
              <a:buClr>
                <a:srgbClr val="CC00CC"/>
              </a:buClr>
              <a:buNone/>
            </a:pPr>
            <a:r>
              <a:rPr lang="en-US" altLang="zh-CN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400" kern="1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i,i+1</a:t>
            </a:r>
            <a:r>
              <a:rPr lang="en-US" altLang="zh-CN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t)</a:t>
            </a:r>
            <a:r>
              <a:rPr lang="zh-CN" altLang="zh-CN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P{</a:t>
            </a:r>
            <a:r>
              <a:rPr lang="zh-CN" altLang="zh-CN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zh-CN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内到达且进入</a:t>
            </a:r>
            <a:r>
              <a:rPr lang="en-US" altLang="zh-CN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个而服务未完成</a:t>
            </a:r>
            <a:r>
              <a:rPr lang="en-US" altLang="zh-CN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  <a:r>
              <a:rPr lang="zh-CN" altLang="zh-CN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＋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	                     </a:t>
            </a:r>
            <a:r>
              <a:rPr lang="en-US" altLang="zh-CN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zh-CN" altLang="zh-CN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zh-CN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内到达且进入</a:t>
            </a:r>
            <a:r>
              <a:rPr lang="en-US" altLang="zh-CN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zh-CN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个而服务完</a:t>
            </a:r>
            <a:r>
              <a:rPr lang="en-US" altLang="zh-CN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j-1</a:t>
            </a:r>
            <a:r>
              <a:rPr lang="zh-CN" altLang="zh-CN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en-US" altLang="zh-CN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30000"/>
              </a:lnSpc>
              <a:buNone/>
            </a:pP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28F2F15E-636C-4E91-BC4A-F50093EA0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宋体"/>
                <a:ea typeface="宋体" panose="02010600030101010101" pitchFamily="2" charset="-122"/>
                <a:cs typeface="+mn-cs"/>
              </a:rPr>
              <a:t>信息与软件工程学院　顾小丰</a:t>
            </a:r>
            <a:endParaRPr kumimoji="1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宋体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17448" name="Object 8">
            <a:extLst>
              <a:ext uri="{FF2B5EF4-FFF2-40B4-BE49-F238E27FC236}">
                <a16:creationId xmlns:a16="http://schemas.microsoft.com/office/drawing/2014/main" id="{AD9FC0A0-7F04-4B2E-BD4E-A994B4A130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9832" y="3479279"/>
          <a:ext cx="6572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2" name="Equation" r:id="rId4" imgW="330120" imgH="444240" progId="Equation.DSMT4">
                  <p:embed/>
                </p:oleObj>
              </mc:Choice>
              <mc:Fallback>
                <p:oleObj name="Equation" r:id="rId4" imgW="330120" imgH="444240" progId="Equation.DSMT4">
                  <p:embed/>
                  <p:pic>
                    <p:nvPicPr>
                      <p:cNvPr id="317448" name="Object 8">
                        <a:extLst>
                          <a:ext uri="{FF2B5EF4-FFF2-40B4-BE49-F238E27FC236}">
                            <a16:creationId xmlns:a16="http://schemas.microsoft.com/office/drawing/2014/main" id="{AD9FC0A0-7F04-4B2E-BD4E-A994B4A130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3479279"/>
                        <a:ext cx="65722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8D392B5D-A6B3-40E9-A4A1-E47A0E10BA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59000" y="4437112"/>
          <a:ext cx="5511800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3" name="Equation" r:id="rId6" imgW="2768400" imgH="812520" progId="Equation.DSMT4">
                  <p:embed/>
                </p:oleObj>
              </mc:Choice>
              <mc:Fallback>
                <p:oleObj name="Equation" r:id="rId6" imgW="2768400" imgH="812520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8D392B5D-A6B3-40E9-A4A1-E47A0E10BA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0" y="4437112"/>
                        <a:ext cx="5511800" cy="162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45" name="Rectangle 5">
            <a:extLst>
              <a:ext uri="{FF2B5EF4-FFF2-40B4-BE49-F238E27FC236}">
                <a16:creationId xmlns:a16="http://schemas.microsoft.com/office/drawing/2014/main" id="{82AB557D-E00C-486F-9FA4-583D8CFFB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144" y="5404449"/>
            <a:ext cx="1887536" cy="400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zh-CN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kumimoji="1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0, 1, 2, …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C92129-87A5-45F8-8DE5-859217246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67668F-E277-4667-A8EB-BB14C0393557}" type="datetime1">
              <a:rPr lang="zh-CN" altLang="en-US" smtClean="0"/>
              <a:t>2020/11/19</a:t>
            </a:fld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22D247-D423-498E-8DF1-0A06FF0F7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81</a:t>
            </a:r>
            <a:r>
              <a:rPr lang="zh-CN" altLang="en-US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17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7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7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uiExpand="1" build="p"/>
      <p:bldP spid="317445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解</a:t>
            </a: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1143000" y="1143000"/>
            <a:ext cx="7696200" cy="48391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zh-CN" altLang="zh-CN" sz="2400" dirty="0"/>
              <a:t>状态转移图：</a:t>
            </a:r>
            <a:endParaRPr lang="zh-CN" altLang="en-US" sz="2400" dirty="0"/>
          </a:p>
        </p:txBody>
      </p:sp>
      <p:sp>
        <p:nvSpPr>
          <p:cNvPr id="3686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58" y="1821606"/>
            <a:ext cx="7099090" cy="2687513"/>
          </a:xfrm>
          <a:prstGeom prst="rect">
            <a:avLst/>
          </a:prstGeo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DE4D1B-206C-475D-AF8D-7B18F3804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601BE5-FD96-42FD-865D-2C3BF5FD9E3F}" type="datetime1">
              <a:rPr lang="zh-CN" altLang="en-US" smtClean="0"/>
              <a:t>2020/11/19</a:t>
            </a:fld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184D1B-23E7-4F47-A27A-6731B6F78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81</a:t>
            </a:r>
            <a:r>
              <a:rPr lang="zh-CN" altLang="en-US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60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553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解（续）</a:t>
            </a: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1143000" y="1124744"/>
            <a:ext cx="7543800" cy="4185761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C00000"/>
              </a:buClr>
              <a:buFont typeface="+mj-lt"/>
              <a:buAutoNum type="arabicPeriod" startAt="2"/>
            </a:pPr>
            <a:r>
              <a:rPr lang="zh-CN" altLang="zh-CN" sz="2400" dirty="0"/>
              <a:t>状态性质：</a:t>
            </a:r>
            <a:endParaRPr lang="en-US" altLang="zh-CN" sz="2400" dirty="0"/>
          </a:p>
          <a:p>
            <a:pPr marL="360000" indent="0">
              <a:lnSpc>
                <a:spcPct val="150000"/>
              </a:lnSpc>
              <a:buNone/>
            </a:pPr>
            <a:r>
              <a:rPr lang="en-US" altLang="zh-CN" sz="2400" dirty="0"/>
              <a:t>f</a:t>
            </a:r>
            <a:r>
              <a:rPr lang="en-US" altLang="zh-CN" sz="2400" baseline="-25000" dirty="0"/>
              <a:t>11</a:t>
            </a:r>
            <a:r>
              <a:rPr lang="en-US" altLang="zh-CN" sz="2400" dirty="0"/>
              <a:t>(1)</a:t>
            </a:r>
            <a:r>
              <a:rPr lang="zh-CN" altLang="zh-CN" sz="2400" dirty="0"/>
              <a:t>＝</a:t>
            </a:r>
            <a:r>
              <a:rPr lang="en-US" altLang="zh-CN" sz="2400" dirty="0"/>
              <a:t>0</a:t>
            </a:r>
            <a:r>
              <a:rPr lang="zh-CN" altLang="zh-CN" sz="2400" dirty="0"/>
              <a:t>，</a:t>
            </a:r>
            <a:r>
              <a:rPr lang="en-US" altLang="zh-CN" sz="2400" dirty="0"/>
              <a:t>f</a:t>
            </a:r>
            <a:r>
              <a:rPr lang="en-US" altLang="zh-CN" sz="2400" baseline="-25000" dirty="0"/>
              <a:t>11</a:t>
            </a:r>
            <a:r>
              <a:rPr lang="en-US" altLang="zh-CN" sz="2400" dirty="0"/>
              <a:t>(2)</a:t>
            </a:r>
            <a:r>
              <a:rPr lang="zh-CN" altLang="zh-CN" sz="2400" dirty="0"/>
              <a:t>＝</a:t>
            </a:r>
            <a:r>
              <a:rPr lang="en-US" altLang="zh-CN" sz="2400" dirty="0"/>
              <a:t>0</a:t>
            </a:r>
            <a:r>
              <a:rPr lang="zh-CN" altLang="zh-CN" sz="2400" dirty="0"/>
              <a:t>，</a:t>
            </a:r>
            <a:r>
              <a:rPr lang="en-US" altLang="zh-CN" sz="2400" dirty="0"/>
              <a:t>f</a:t>
            </a:r>
            <a:r>
              <a:rPr lang="en-US" altLang="zh-CN" sz="2400" baseline="-25000" dirty="0"/>
              <a:t>11</a:t>
            </a:r>
            <a:r>
              <a:rPr lang="en-US" altLang="zh-CN" sz="2400" dirty="0"/>
              <a:t>(3)</a:t>
            </a:r>
            <a:r>
              <a:rPr lang="zh-CN" altLang="zh-CN" sz="2400" dirty="0"/>
              <a:t>＝</a:t>
            </a:r>
            <a:r>
              <a:rPr lang="en-US" altLang="zh-CN" sz="2400" dirty="0"/>
              <a:t>1</a:t>
            </a:r>
            <a:r>
              <a:rPr lang="zh-CN" altLang="zh-CN" sz="2400" dirty="0"/>
              <a:t>，</a:t>
            </a:r>
            <a:r>
              <a:rPr lang="en-US" altLang="zh-CN" sz="2400" dirty="0"/>
              <a:t>f</a:t>
            </a:r>
            <a:r>
              <a:rPr lang="en-US" altLang="zh-CN" sz="2400" baseline="-25000" dirty="0"/>
              <a:t>11</a:t>
            </a:r>
            <a:r>
              <a:rPr lang="en-US" altLang="zh-CN" sz="2400" dirty="0"/>
              <a:t>(n)</a:t>
            </a:r>
            <a:r>
              <a:rPr lang="zh-CN" altLang="zh-CN" sz="2400" dirty="0"/>
              <a:t>＝</a:t>
            </a:r>
            <a:r>
              <a:rPr lang="en-US" altLang="zh-CN" sz="2400" dirty="0"/>
              <a:t>0</a:t>
            </a:r>
            <a:r>
              <a:rPr lang="zh-CN" altLang="zh-CN" sz="2400" dirty="0"/>
              <a:t>（</a:t>
            </a:r>
            <a:r>
              <a:rPr lang="en-US" altLang="zh-CN" sz="2400" dirty="0"/>
              <a:t>n</a:t>
            </a:r>
            <a:r>
              <a:rPr lang="zh-CN" altLang="zh-CN" sz="2400" dirty="0"/>
              <a:t>＞</a:t>
            </a:r>
            <a:r>
              <a:rPr lang="en-US" altLang="zh-CN" sz="2400" dirty="0"/>
              <a:t>3</a:t>
            </a:r>
            <a:r>
              <a:rPr lang="zh-CN" altLang="zh-CN" sz="2400" dirty="0"/>
              <a:t>），</a:t>
            </a:r>
            <a:r>
              <a:rPr lang="en-US" altLang="zh-CN" sz="2400" dirty="0"/>
              <a:t>f</a:t>
            </a:r>
            <a:r>
              <a:rPr lang="en-US" altLang="zh-CN" sz="2400" baseline="-25000" dirty="0"/>
              <a:t>11</a:t>
            </a:r>
            <a:r>
              <a:rPr lang="zh-CN" altLang="zh-CN" sz="2400" dirty="0"/>
              <a:t>＝</a:t>
            </a:r>
            <a:r>
              <a:rPr lang="en-US" altLang="zh-CN" sz="2400" dirty="0"/>
              <a:t>1</a:t>
            </a:r>
            <a:r>
              <a:rPr lang="zh-CN" altLang="zh-CN" sz="2400" dirty="0"/>
              <a:t>，故状态</a:t>
            </a:r>
            <a:r>
              <a:rPr lang="en-US" altLang="zh-CN" sz="2400" dirty="0"/>
              <a:t>1</a:t>
            </a:r>
            <a:r>
              <a:rPr lang="zh-CN" altLang="zh-CN" sz="2400" dirty="0"/>
              <a:t>为常返状态。</a:t>
            </a:r>
          </a:p>
          <a:p>
            <a:pPr marL="360000" inden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altLang="zh-CN" sz="2400" dirty="0"/>
              <a:t>而</a:t>
            </a:r>
            <a:r>
              <a:rPr lang="en-US" altLang="zh-CN" sz="2400" dirty="0"/>
              <a:t>   				          </a:t>
            </a:r>
            <a:r>
              <a:rPr lang="zh-CN" altLang="zh-CN" sz="2400" dirty="0"/>
              <a:t>，</a:t>
            </a:r>
            <a:endParaRPr lang="en-US" altLang="zh-CN" sz="2400" dirty="0"/>
          </a:p>
          <a:p>
            <a:pPr marL="360000" indent="0">
              <a:lnSpc>
                <a:spcPct val="150000"/>
              </a:lnSpc>
              <a:buNone/>
            </a:pPr>
            <a:r>
              <a:rPr lang="zh-CN" altLang="zh-CN" sz="2400" dirty="0"/>
              <a:t>所以状态</a:t>
            </a:r>
            <a:r>
              <a:rPr lang="en-US" altLang="zh-CN" sz="2400" dirty="0"/>
              <a:t>1</a:t>
            </a:r>
            <a:r>
              <a:rPr lang="zh-CN" altLang="zh-CN" sz="2400" dirty="0"/>
              <a:t>为正常返状态。因为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11</a:t>
            </a:r>
            <a:r>
              <a:rPr lang="en-US" altLang="zh-CN" sz="2400" dirty="0"/>
              <a:t>(3n)=1</a:t>
            </a:r>
            <a:r>
              <a:rPr lang="zh-CN" altLang="zh-CN" sz="2400" dirty="0"/>
              <a:t>＞</a:t>
            </a:r>
            <a:r>
              <a:rPr lang="en-US" altLang="zh-CN" sz="2400" dirty="0"/>
              <a:t>0</a:t>
            </a:r>
            <a:r>
              <a:rPr lang="zh-CN" altLang="zh-CN" sz="2400" dirty="0"/>
              <a:t>（</a:t>
            </a:r>
            <a:r>
              <a:rPr lang="en-US" altLang="zh-CN" sz="2400" dirty="0"/>
              <a:t>n</a:t>
            </a:r>
            <a:r>
              <a:rPr lang="zh-CN" altLang="zh-CN" sz="2400" dirty="0"/>
              <a:t>＞</a:t>
            </a:r>
            <a:r>
              <a:rPr lang="en-US" altLang="zh-CN" sz="2400" dirty="0"/>
              <a:t>1)</a:t>
            </a:r>
            <a:r>
              <a:rPr lang="zh-CN" altLang="zh-CN" sz="2400" dirty="0"/>
              <a:t>，所以状态</a:t>
            </a:r>
            <a:r>
              <a:rPr lang="en-US" altLang="zh-CN" sz="2400" dirty="0"/>
              <a:t>1</a:t>
            </a:r>
            <a:r>
              <a:rPr lang="zh-CN" altLang="zh-CN" sz="2400" dirty="0"/>
              <a:t>的周期是</a:t>
            </a:r>
            <a:r>
              <a:rPr lang="en-US" altLang="zh-CN" sz="2400" dirty="0"/>
              <a:t>3</a:t>
            </a:r>
            <a:r>
              <a:rPr lang="zh-CN" altLang="zh-CN" sz="2400" dirty="0"/>
              <a:t>。由于状态</a:t>
            </a:r>
            <a:r>
              <a:rPr lang="en-US" altLang="zh-CN" sz="2400" dirty="0"/>
              <a:t>1</a:t>
            </a:r>
            <a:r>
              <a:rPr lang="zh-CN" altLang="zh-CN" sz="2400" dirty="0"/>
              <a:t>、</a:t>
            </a:r>
            <a:r>
              <a:rPr lang="en-US" altLang="zh-CN" sz="2400" dirty="0"/>
              <a:t>3</a:t>
            </a:r>
            <a:r>
              <a:rPr lang="zh-CN" altLang="zh-CN" sz="2400" dirty="0"/>
              <a:t>、</a:t>
            </a:r>
            <a:r>
              <a:rPr lang="en-US" altLang="zh-CN" sz="2400" dirty="0"/>
              <a:t>5</a:t>
            </a:r>
            <a:r>
              <a:rPr lang="zh-CN" altLang="zh-CN" sz="2400" dirty="0"/>
              <a:t>互通，因此具有相同的状态性质。</a:t>
            </a:r>
            <a:endParaRPr lang="zh-CN" altLang="en-US" sz="2400" dirty="0"/>
          </a:p>
        </p:txBody>
      </p:sp>
      <p:sp>
        <p:nvSpPr>
          <p:cNvPr id="3686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4590678"/>
              </p:ext>
            </p:extLst>
          </p:nvPr>
        </p:nvGraphicFramePr>
        <p:xfrm>
          <a:off x="1862187" y="2708275"/>
          <a:ext cx="3717925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48" name="Equation" r:id="rId3" imgW="1549080" imgH="431640" progId="Equation.DSMT4">
                  <p:embed/>
                </p:oleObj>
              </mc:Choice>
              <mc:Fallback>
                <p:oleObj name="Equation" r:id="rId3" imgW="15490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187" y="2708275"/>
                        <a:ext cx="3717925" cy="1035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39DC7A-FEC6-4E5D-B072-98A5B31AE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F08C22-8B7D-4749-897B-BDAEF6A04539}" type="datetime1">
              <a:rPr lang="zh-CN" altLang="en-US" smtClean="0"/>
              <a:t>2020/11/19</a:t>
            </a:fld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C823C2-F4DF-4B3E-856F-887F9D20E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81</a:t>
            </a:r>
            <a:r>
              <a:rPr lang="zh-CN" altLang="en-US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61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389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解（续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990600" y="908720"/>
            <a:ext cx="7696200" cy="5679504"/>
          </a:xfrm>
        </p:spPr>
        <p:txBody>
          <a:bodyPr/>
          <a:lstStyle/>
          <a:p>
            <a:pPr marL="360000" indent="0">
              <a:lnSpc>
                <a:spcPct val="200000"/>
              </a:lnSpc>
              <a:buNone/>
            </a:pPr>
            <a:r>
              <a:rPr lang="en-US" altLang="zh-CN" sz="2400" dirty="0"/>
              <a:t>f</a:t>
            </a:r>
            <a:r>
              <a:rPr lang="en-US" altLang="zh-CN" sz="2400" baseline="-25000" dirty="0"/>
              <a:t>66</a:t>
            </a:r>
            <a:r>
              <a:rPr lang="en-US" altLang="zh-CN" sz="2400" dirty="0"/>
              <a:t>(1)</a:t>
            </a:r>
            <a:r>
              <a:rPr lang="zh-CN" altLang="zh-CN" sz="2400" dirty="0"/>
              <a:t>＝</a:t>
            </a:r>
            <a:r>
              <a:rPr lang="en-US" altLang="zh-CN" sz="2400" dirty="0"/>
              <a:t>      </a:t>
            </a:r>
            <a:r>
              <a:rPr lang="zh-CN" altLang="zh-CN" sz="2400" dirty="0"/>
              <a:t>，</a:t>
            </a:r>
            <a:r>
              <a:rPr lang="en-US" altLang="zh-CN" sz="2400" dirty="0"/>
              <a:t>f</a:t>
            </a:r>
            <a:r>
              <a:rPr lang="en-US" altLang="zh-CN" sz="2400" baseline="-25000" dirty="0"/>
              <a:t>66</a:t>
            </a:r>
            <a:r>
              <a:rPr lang="en-US" altLang="zh-CN" sz="2400" dirty="0"/>
              <a:t>(2)</a:t>
            </a:r>
            <a:r>
              <a:rPr lang="zh-CN" altLang="zh-CN" sz="2400" dirty="0"/>
              <a:t>＝</a:t>
            </a:r>
            <a:r>
              <a:rPr lang="en-US" altLang="zh-CN" sz="2400" dirty="0"/>
              <a:t>     </a:t>
            </a:r>
            <a:r>
              <a:rPr lang="zh-CN" altLang="zh-CN" sz="2400" dirty="0"/>
              <a:t>，</a:t>
            </a:r>
            <a:r>
              <a:rPr lang="en-US" altLang="zh-CN" sz="2400" dirty="0"/>
              <a:t>f</a:t>
            </a:r>
            <a:r>
              <a:rPr lang="en-US" altLang="zh-CN" sz="2400" baseline="-25000" dirty="0"/>
              <a:t>66</a:t>
            </a:r>
            <a:r>
              <a:rPr lang="en-US" altLang="zh-CN" sz="2400" dirty="0"/>
              <a:t>(n)</a:t>
            </a:r>
            <a:r>
              <a:rPr lang="zh-CN" altLang="zh-CN" sz="2400" dirty="0"/>
              <a:t>＝</a:t>
            </a:r>
            <a:r>
              <a:rPr lang="en-US" altLang="zh-CN" sz="2400" dirty="0"/>
              <a:t>0</a:t>
            </a:r>
            <a:r>
              <a:rPr lang="zh-CN" altLang="zh-CN" sz="2400" dirty="0"/>
              <a:t>（</a:t>
            </a:r>
            <a:r>
              <a:rPr lang="en-US" altLang="zh-CN" sz="2400" dirty="0"/>
              <a:t>n</a:t>
            </a:r>
            <a:r>
              <a:rPr lang="zh-CN" altLang="zh-CN" sz="2400" dirty="0"/>
              <a:t>＞</a:t>
            </a:r>
            <a:r>
              <a:rPr lang="en-US" altLang="zh-CN" sz="2400" dirty="0"/>
              <a:t>2</a:t>
            </a:r>
            <a:r>
              <a:rPr lang="zh-CN" altLang="zh-CN" sz="2400" dirty="0"/>
              <a:t>），</a:t>
            </a:r>
            <a:r>
              <a:rPr lang="en-US" altLang="zh-CN" sz="2400" dirty="0"/>
              <a:t>f</a:t>
            </a:r>
            <a:r>
              <a:rPr lang="en-US" altLang="zh-CN" sz="2400" baseline="-25000" dirty="0"/>
              <a:t>66</a:t>
            </a:r>
            <a:r>
              <a:rPr lang="zh-CN" altLang="zh-CN" sz="2400" dirty="0"/>
              <a:t>＝</a:t>
            </a:r>
            <a:r>
              <a:rPr lang="en-US" altLang="zh-CN" sz="2400" dirty="0"/>
              <a:t>1</a:t>
            </a:r>
            <a:r>
              <a:rPr lang="zh-CN" altLang="zh-CN" sz="2400" dirty="0"/>
              <a:t>，故状态</a:t>
            </a:r>
            <a:r>
              <a:rPr lang="en-US" altLang="zh-CN" sz="2400" dirty="0"/>
              <a:t>6</a:t>
            </a:r>
            <a:r>
              <a:rPr lang="zh-CN" altLang="zh-CN" sz="2400" dirty="0"/>
              <a:t>为常返状态。</a:t>
            </a:r>
          </a:p>
          <a:p>
            <a:pPr marL="360000" indent="0">
              <a:lnSpc>
                <a:spcPct val="150000"/>
              </a:lnSpc>
              <a:buNone/>
            </a:pPr>
            <a:r>
              <a:rPr lang="zh-CN" altLang="zh-CN" sz="2400" dirty="0"/>
              <a:t>而</a:t>
            </a:r>
            <a:r>
              <a:rPr lang="en-US" altLang="zh-CN" sz="2400" dirty="0"/>
              <a:t>                                         </a:t>
            </a:r>
            <a:r>
              <a:rPr lang="zh-CN" altLang="zh-CN" sz="2400" dirty="0"/>
              <a:t>，所以状态</a:t>
            </a:r>
            <a:r>
              <a:rPr lang="en-US" altLang="zh-CN" sz="2400" dirty="0"/>
              <a:t>6</a:t>
            </a:r>
            <a:r>
              <a:rPr lang="zh-CN" altLang="zh-CN" sz="2400" dirty="0"/>
              <a:t>为正常返状态。因为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66</a:t>
            </a:r>
            <a:r>
              <a:rPr lang="zh-CN" altLang="zh-CN" sz="2400" dirty="0"/>
              <a:t>＞</a:t>
            </a:r>
            <a:r>
              <a:rPr lang="en-US" altLang="zh-CN" sz="2400" dirty="0"/>
              <a:t>0</a:t>
            </a:r>
            <a:r>
              <a:rPr lang="zh-CN" altLang="zh-CN" sz="2400" dirty="0"/>
              <a:t>，所以状态</a:t>
            </a:r>
            <a:r>
              <a:rPr lang="en-US" altLang="zh-CN" sz="2400" dirty="0"/>
              <a:t>6</a:t>
            </a:r>
            <a:r>
              <a:rPr lang="zh-CN" altLang="zh-CN" sz="2400" dirty="0"/>
              <a:t>是非周期的。由于状态</a:t>
            </a:r>
            <a:r>
              <a:rPr lang="en-US" altLang="zh-CN" sz="2400" dirty="0"/>
              <a:t>2</a:t>
            </a:r>
            <a:r>
              <a:rPr lang="zh-CN" altLang="zh-CN" sz="2400" dirty="0"/>
              <a:t>、</a:t>
            </a:r>
            <a:r>
              <a:rPr lang="en-US" altLang="zh-CN" sz="2400" dirty="0"/>
              <a:t>6</a:t>
            </a:r>
            <a:r>
              <a:rPr lang="zh-CN" altLang="zh-CN" sz="2400" dirty="0"/>
              <a:t>互通，因此具有相同的状态性质。</a:t>
            </a:r>
            <a:endParaRPr lang="en-US" altLang="zh-CN" sz="2400" dirty="0"/>
          </a:p>
          <a:p>
            <a:pPr marL="360000" indent="0">
              <a:lnSpc>
                <a:spcPct val="150000"/>
              </a:lnSpc>
              <a:buNone/>
            </a:pPr>
            <a:r>
              <a:rPr lang="en-US" altLang="zh-CN" sz="2400" dirty="0"/>
              <a:t>f</a:t>
            </a:r>
            <a:r>
              <a:rPr lang="en-US" altLang="zh-CN" sz="2400" baseline="-25000" dirty="0"/>
              <a:t>44</a:t>
            </a:r>
            <a:r>
              <a:rPr lang="en-US" altLang="zh-CN" sz="2400" dirty="0"/>
              <a:t>(1)</a:t>
            </a:r>
            <a:r>
              <a:rPr lang="zh-CN" altLang="zh-CN" sz="2400" dirty="0"/>
              <a:t>＝</a:t>
            </a:r>
            <a:r>
              <a:rPr lang="en-US" altLang="zh-CN" sz="2400" dirty="0"/>
              <a:t>     </a:t>
            </a:r>
            <a:r>
              <a:rPr lang="zh-CN" altLang="zh-CN" sz="2400" dirty="0"/>
              <a:t>，</a:t>
            </a:r>
            <a:r>
              <a:rPr lang="en-US" altLang="zh-CN" sz="2400" dirty="0"/>
              <a:t>f</a:t>
            </a:r>
            <a:r>
              <a:rPr lang="en-US" altLang="zh-CN" sz="2400" baseline="-25000" dirty="0"/>
              <a:t>44</a:t>
            </a:r>
            <a:r>
              <a:rPr lang="en-US" altLang="zh-CN" sz="2400" dirty="0"/>
              <a:t>(n)</a:t>
            </a:r>
            <a:r>
              <a:rPr lang="zh-CN" altLang="zh-CN" sz="2400" dirty="0"/>
              <a:t>＝</a:t>
            </a:r>
            <a:r>
              <a:rPr lang="en-US" altLang="zh-CN" sz="2400" dirty="0"/>
              <a:t>0</a:t>
            </a:r>
            <a:r>
              <a:rPr lang="zh-CN" altLang="zh-CN" sz="2400" dirty="0"/>
              <a:t>（</a:t>
            </a:r>
            <a:r>
              <a:rPr lang="en-US" altLang="zh-CN" sz="2400" dirty="0"/>
              <a:t>n</a:t>
            </a:r>
            <a:r>
              <a:rPr lang="zh-CN" altLang="zh-CN" sz="2400" dirty="0"/>
              <a:t>＞</a:t>
            </a:r>
            <a:r>
              <a:rPr lang="en-US" altLang="zh-CN" sz="2400" dirty="0"/>
              <a:t>1</a:t>
            </a:r>
            <a:r>
              <a:rPr lang="zh-CN" altLang="zh-CN" sz="2400" dirty="0"/>
              <a:t>），</a:t>
            </a:r>
            <a:r>
              <a:rPr lang="en-US" altLang="zh-CN" sz="2400" dirty="0"/>
              <a:t>f</a:t>
            </a:r>
            <a:r>
              <a:rPr lang="en-US" altLang="zh-CN" sz="2400" baseline="-25000" dirty="0"/>
              <a:t>44 </a:t>
            </a:r>
            <a:r>
              <a:rPr lang="en-US" altLang="zh-CN" sz="2400" dirty="0"/>
              <a:t>&lt; 1</a:t>
            </a:r>
            <a:r>
              <a:rPr lang="zh-CN" altLang="zh-CN" sz="2400" dirty="0"/>
              <a:t>，故状态</a:t>
            </a:r>
            <a:r>
              <a:rPr lang="en-US" altLang="zh-CN" sz="2400" dirty="0"/>
              <a:t>4</a:t>
            </a:r>
            <a:r>
              <a:rPr lang="zh-CN" altLang="zh-CN" sz="2400" dirty="0"/>
              <a:t>为</a:t>
            </a:r>
            <a:r>
              <a:rPr lang="zh-CN" altLang="en-US" sz="2400" dirty="0"/>
              <a:t>非</a:t>
            </a:r>
            <a:r>
              <a:rPr lang="zh-CN" altLang="zh-CN" sz="2400" dirty="0"/>
              <a:t>常返状态。</a:t>
            </a:r>
            <a:endParaRPr lang="en-US" altLang="zh-CN" sz="2400" dirty="0"/>
          </a:p>
          <a:p>
            <a:pPr>
              <a:buClr>
                <a:srgbClr val="C00000"/>
              </a:buClr>
              <a:buFont typeface="+mj-lt"/>
              <a:buAutoNum type="arabicPeriod" startAt="4"/>
            </a:pPr>
            <a:r>
              <a:rPr lang="zh-CN" altLang="zh-CN" sz="2400" dirty="0"/>
              <a:t>状态空间分解为</a:t>
            </a:r>
            <a:endParaRPr lang="en-US" altLang="zh-CN" sz="2400" dirty="0"/>
          </a:p>
          <a:p>
            <a:pPr marL="0" indent="0" algn="ctr">
              <a:buClr>
                <a:srgbClr val="C00000"/>
              </a:buClr>
              <a:buNone/>
            </a:pPr>
            <a:r>
              <a:rPr lang="en-US" altLang="zh-CN" dirty="0"/>
              <a:t>E</a:t>
            </a:r>
            <a:r>
              <a:rPr lang="zh-CN" altLang="zh-CN" dirty="0"/>
              <a:t>＝</a:t>
            </a:r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zh-CN" altLang="zh-CN" dirty="0"/>
              <a:t>＋</a:t>
            </a:r>
            <a:r>
              <a:rPr lang="en-US" altLang="zh-CN" dirty="0">
                <a:solidFill>
                  <a:srgbClr val="6600CC"/>
                </a:solidFill>
              </a:rPr>
              <a:t>C</a:t>
            </a:r>
            <a:r>
              <a:rPr lang="en-US" altLang="zh-CN" baseline="-25000" dirty="0">
                <a:solidFill>
                  <a:srgbClr val="6600CC"/>
                </a:solidFill>
              </a:rPr>
              <a:t>1</a:t>
            </a:r>
            <a:r>
              <a:rPr lang="zh-CN" altLang="zh-CN" dirty="0"/>
              <a:t>＋</a:t>
            </a:r>
            <a:r>
              <a:rPr lang="en-US" altLang="zh-CN" dirty="0">
                <a:solidFill>
                  <a:srgbClr val="FFC000"/>
                </a:solidFill>
              </a:rPr>
              <a:t>C</a:t>
            </a:r>
            <a:r>
              <a:rPr lang="en-US" altLang="zh-CN" baseline="-25000" dirty="0">
                <a:solidFill>
                  <a:srgbClr val="FFC000"/>
                </a:solidFill>
              </a:rPr>
              <a:t>2</a:t>
            </a:r>
            <a:r>
              <a:rPr lang="zh-CN" altLang="zh-CN" dirty="0"/>
              <a:t>＝</a:t>
            </a:r>
            <a:r>
              <a:rPr lang="en-US" altLang="zh-CN" dirty="0">
                <a:solidFill>
                  <a:srgbClr val="FF0000"/>
                </a:solidFill>
              </a:rPr>
              <a:t>{4}</a:t>
            </a:r>
            <a:r>
              <a:rPr lang="zh-CN" altLang="zh-CN" dirty="0"/>
              <a:t>＋</a:t>
            </a:r>
            <a:r>
              <a:rPr lang="en-US" altLang="zh-CN" dirty="0">
                <a:solidFill>
                  <a:srgbClr val="6600CC"/>
                </a:solidFill>
              </a:rPr>
              <a:t>{2,6}</a:t>
            </a:r>
            <a:r>
              <a:rPr lang="zh-CN" altLang="zh-CN" dirty="0"/>
              <a:t>＋</a:t>
            </a:r>
            <a:r>
              <a:rPr lang="en-US" altLang="zh-CN" dirty="0">
                <a:solidFill>
                  <a:srgbClr val="FFC000"/>
                </a:solidFill>
              </a:rPr>
              <a:t>{1,3,5}</a:t>
            </a:r>
          </a:p>
          <a:p>
            <a:pPr marL="0" indent="0" algn="just">
              <a:buClr>
                <a:srgbClr val="C00000"/>
              </a:buClr>
              <a:buNone/>
            </a:pPr>
            <a:r>
              <a:rPr lang="zh-CN" altLang="en-US" dirty="0"/>
              <a:t>    其中</a:t>
            </a:r>
            <a:r>
              <a:rPr lang="en-US" altLang="zh-CN" dirty="0"/>
              <a:t>N</a:t>
            </a:r>
            <a:r>
              <a:rPr lang="zh-CN" altLang="en-US" dirty="0"/>
              <a:t>为非常返集，</a:t>
            </a:r>
            <a:r>
              <a:rPr lang="en-US" altLang="zh-CN" dirty="0"/>
              <a:t>C</a:t>
            </a:r>
            <a:r>
              <a:rPr lang="en-US" altLang="zh-CN" baseline="-25000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C</a:t>
            </a:r>
            <a:r>
              <a:rPr lang="en-US" altLang="zh-CN" baseline="-25000" dirty="0"/>
              <a:t>2</a:t>
            </a:r>
            <a:r>
              <a:rPr lang="zh-CN" altLang="en-US" dirty="0"/>
              <a:t>为正常返闭集。</a:t>
            </a:r>
          </a:p>
        </p:txBody>
      </p:sp>
      <p:sp>
        <p:nvSpPr>
          <p:cNvPr id="3686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dirty="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 dirty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5952692"/>
              </p:ext>
            </p:extLst>
          </p:nvPr>
        </p:nvGraphicFramePr>
        <p:xfrm>
          <a:off x="1641475" y="2214195"/>
          <a:ext cx="3175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21" name="Equation" r:id="rId3" imgW="1587240" imgH="431640" progId="Equation.DSMT4">
                  <p:embed/>
                </p:oleObj>
              </mc:Choice>
              <mc:Fallback>
                <p:oleObj name="Equation" r:id="rId3" imgW="15872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475" y="2214195"/>
                        <a:ext cx="31750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2787673"/>
              </p:ext>
            </p:extLst>
          </p:nvPr>
        </p:nvGraphicFramePr>
        <p:xfrm>
          <a:off x="2251075" y="4005064"/>
          <a:ext cx="482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22" name="Equation" r:id="rId5" imgW="241200" imgH="304560" progId="Equation.DSMT4">
                  <p:embed/>
                </p:oleObj>
              </mc:Choice>
              <mc:Fallback>
                <p:oleObj name="Equation" r:id="rId5" imgW="2412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075" y="4005064"/>
                        <a:ext cx="4826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8CA1FC02-CDE5-4E07-BD7D-3D99FD290F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2690265"/>
              </p:ext>
            </p:extLst>
          </p:nvPr>
        </p:nvGraphicFramePr>
        <p:xfrm>
          <a:off x="2339752" y="1019200"/>
          <a:ext cx="457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23" name="Equation" r:id="rId7" imgW="228600" imgH="304560" progId="Equation.DSMT4">
                  <p:embed/>
                </p:oleObj>
              </mc:Choice>
              <mc:Fallback>
                <p:oleObj name="Equation" r:id="rId7" imgW="228600" imgH="304560" progId="Equation.DSMT4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1019200"/>
                        <a:ext cx="4572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4AEFF7A4-EF6D-401F-B7C5-445CF2A680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987753"/>
              </p:ext>
            </p:extLst>
          </p:nvPr>
        </p:nvGraphicFramePr>
        <p:xfrm>
          <a:off x="3995936" y="1019200"/>
          <a:ext cx="457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24" name="Equation" r:id="rId9" imgW="228600" imgH="304560" progId="Equation.DSMT4">
                  <p:embed/>
                </p:oleObj>
              </mc:Choice>
              <mc:Fallback>
                <p:oleObj name="Equation" r:id="rId9" imgW="228600" imgH="30456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8CA1FC02-CDE5-4E07-BD7D-3D99FD290F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1019200"/>
                        <a:ext cx="4572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FF8E98-0EB4-4DD5-B95D-02A389C7D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A1F461-5273-4382-B9C2-AEEDAC0B41C5}" type="datetime1">
              <a:rPr lang="zh-CN" altLang="en-US" smtClean="0"/>
              <a:t>2020/11/19</a:t>
            </a:fld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4DB0F9-3B19-4915-9199-9033CEA4A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81</a:t>
            </a:r>
            <a:r>
              <a:rPr lang="zh-CN" altLang="en-US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62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186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9563"/>
            <a:ext cx="7467600" cy="676275"/>
          </a:xfrm>
        </p:spPr>
        <p:txBody>
          <a:bodyPr/>
          <a:lstStyle/>
          <a:p>
            <a:pPr algn="l" eaLnBrk="1" hangingPunct="1"/>
            <a:r>
              <a:rPr lang="zh-CN" altLang="en-US" sz="4400" dirty="0">
                <a:latin typeface="宋体" panose="02010600030101010101" pitchFamily="2" charset="-122"/>
              </a:rPr>
              <a:t>例</a:t>
            </a:r>
            <a:r>
              <a:rPr lang="en-US" altLang="zh-CN" sz="4400" dirty="0">
                <a:latin typeface="宋体" panose="02010600030101010101" pitchFamily="2" charset="-122"/>
              </a:rPr>
              <a:t>9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125538"/>
            <a:ext cx="7559675" cy="4240905"/>
          </a:xfrm>
        </p:spPr>
        <p:txBody>
          <a:bodyPr/>
          <a:lstStyle/>
          <a:p>
            <a:pPr marL="0" indent="719138" algn="just" eaLnBrk="1" hangingPunct="1">
              <a:buNone/>
            </a:pPr>
            <a:r>
              <a:rPr lang="zh-CN" altLang="zh-CN" dirty="0"/>
              <a:t>一理发店有理发员</a:t>
            </a:r>
            <a:r>
              <a:rPr lang="en-US" altLang="zh-CN" dirty="0"/>
              <a:t>2</a:t>
            </a:r>
            <a:r>
              <a:rPr lang="zh-CN" altLang="zh-CN" dirty="0"/>
              <a:t>人，供顾客等候的座位有</a:t>
            </a:r>
            <a:r>
              <a:rPr lang="en-US" altLang="zh-CN" dirty="0"/>
              <a:t>3</a:t>
            </a:r>
            <a:r>
              <a:rPr lang="zh-CN" altLang="zh-CN" dirty="0"/>
              <a:t>个；若顾客以泊松流到达，每小时</a:t>
            </a:r>
            <a:r>
              <a:rPr lang="en-US" altLang="zh-CN" dirty="0"/>
              <a:t>8</a:t>
            </a:r>
            <a:r>
              <a:rPr lang="zh-CN" altLang="zh-CN" dirty="0"/>
              <a:t>人；理发时间为负指数分布，每一理发员平均为一人理发需要</a:t>
            </a:r>
            <a:r>
              <a:rPr lang="en-US" altLang="zh-CN" dirty="0"/>
              <a:t>30</a:t>
            </a:r>
            <a:r>
              <a:rPr lang="zh-CN" altLang="zh-CN" dirty="0"/>
              <a:t>分钟。如果顾客到来发现无空座位等候则离去另求服务。试求：</a:t>
            </a:r>
            <a:endParaRPr lang="en-US" altLang="zh-CN" dirty="0"/>
          </a:p>
          <a:p>
            <a:pPr lvl="0" algn="just">
              <a:spcBef>
                <a:spcPts val="1200"/>
              </a:spcBef>
              <a:buClr>
                <a:srgbClr val="C00000"/>
              </a:buClr>
            </a:pPr>
            <a:r>
              <a:rPr lang="zh-CN" altLang="zh-CN" dirty="0"/>
              <a:t>每小时平均损失顾客数；</a:t>
            </a:r>
          </a:p>
          <a:p>
            <a:pPr lvl="0" algn="just">
              <a:buClr>
                <a:srgbClr val="C00000"/>
              </a:buClr>
            </a:pPr>
            <a:r>
              <a:rPr lang="zh-CN" altLang="zh-CN" dirty="0"/>
              <a:t>每小时内平均忙着的理发员数；</a:t>
            </a:r>
          </a:p>
          <a:p>
            <a:pPr lvl="0" algn="just">
              <a:buClr>
                <a:srgbClr val="C00000"/>
              </a:buClr>
            </a:pPr>
            <a:r>
              <a:rPr lang="zh-CN" altLang="zh-CN" dirty="0"/>
              <a:t>顾客排队等待理发的平均时间。</a:t>
            </a:r>
            <a:endParaRPr lang="zh-CN" altLang="en-US" dirty="0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2D866C-3DE0-47E8-83EF-92E28F106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5A3682-2E65-4AA3-BFD6-305162EF4EA1}" type="datetime1">
              <a:rPr lang="zh-CN" altLang="en-US" smtClean="0"/>
              <a:t>2020/11/19</a:t>
            </a:fld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0E111E-E571-42C8-827B-C6A741739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81</a:t>
            </a:r>
            <a:r>
              <a:rPr lang="zh-CN" altLang="en-US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63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08014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解</a:t>
            </a: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1143000" y="1143000"/>
            <a:ext cx="7696200" cy="1037913"/>
          </a:xfrm>
        </p:spPr>
        <p:txBody>
          <a:bodyPr/>
          <a:lstStyle/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zh-CN" altLang="zh-CN" sz="2400" dirty="0"/>
              <a:t>由题意，按</a:t>
            </a:r>
            <a:r>
              <a:rPr lang="en-US" altLang="zh-CN" sz="2400" dirty="0"/>
              <a:t>M/M/c/K</a:t>
            </a:r>
            <a:r>
              <a:rPr lang="zh-CN" altLang="zh-CN" sz="2400" dirty="0"/>
              <a:t>混合制排队系统处理，其中</a:t>
            </a:r>
            <a:r>
              <a:rPr lang="en-US" altLang="zh-CN" sz="2400" dirty="0"/>
              <a:t>c</a:t>
            </a:r>
            <a:r>
              <a:rPr lang="zh-CN" altLang="zh-CN" sz="2400" dirty="0"/>
              <a:t>＝</a:t>
            </a:r>
            <a:r>
              <a:rPr lang="en-US" altLang="zh-CN" sz="2400" dirty="0"/>
              <a:t>2</a:t>
            </a:r>
            <a:r>
              <a:rPr lang="zh-CN" altLang="zh-CN" sz="2400" dirty="0"/>
              <a:t>，</a:t>
            </a:r>
            <a:r>
              <a:rPr lang="en-US" altLang="zh-CN" sz="2400" dirty="0"/>
              <a:t>k</a:t>
            </a:r>
            <a:r>
              <a:rPr lang="zh-CN" altLang="zh-CN" sz="2400" dirty="0"/>
              <a:t>＝</a:t>
            </a:r>
            <a:r>
              <a:rPr lang="en-US" altLang="zh-CN" sz="2400" dirty="0"/>
              <a:t>5</a:t>
            </a:r>
            <a:r>
              <a:rPr lang="zh-CN" altLang="zh-CN" sz="2400" dirty="0"/>
              <a:t>，λ＝</a:t>
            </a:r>
            <a:r>
              <a:rPr lang="en-US" altLang="zh-CN" sz="2400" dirty="0"/>
              <a:t>8</a:t>
            </a:r>
            <a:r>
              <a:rPr lang="zh-CN" altLang="zh-CN" sz="2400" dirty="0"/>
              <a:t>（人</a:t>
            </a:r>
            <a:r>
              <a:rPr lang="en-US" altLang="zh-CN" sz="2400" dirty="0"/>
              <a:t>/</a:t>
            </a:r>
            <a:r>
              <a:rPr lang="zh-CN" altLang="zh-CN" sz="2400" dirty="0"/>
              <a:t>小时），μ＝</a:t>
            </a:r>
            <a:r>
              <a:rPr lang="en-US" altLang="zh-CN" sz="2400" dirty="0"/>
              <a:t>2</a:t>
            </a:r>
            <a:r>
              <a:rPr lang="zh-CN" altLang="zh-CN" sz="2400" dirty="0"/>
              <a:t>（人</a:t>
            </a:r>
            <a:r>
              <a:rPr lang="en-US" altLang="zh-CN" sz="2400" dirty="0"/>
              <a:t>/</a:t>
            </a:r>
            <a:r>
              <a:rPr lang="zh-CN" altLang="zh-CN" sz="2400" dirty="0"/>
              <a:t>小时），</a:t>
            </a:r>
            <a:endParaRPr lang="zh-CN" altLang="en-US" sz="2400" dirty="0"/>
          </a:p>
        </p:txBody>
      </p:sp>
      <p:sp>
        <p:nvSpPr>
          <p:cNvPr id="3686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546876"/>
              </p:ext>
            </p:extLst>
          </p:nvPr>
        </p:nvGraphicFramePr>
        <p:xfrm>
          <a:off x="6902450" y="1543050"/>
          <a:ext cx="1423988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07" name="Equation" r:id="rId3" imgW="634680" imgH="431640" progId="Equation.DSMT4">
                  <p:embed/>
                </p:oleObj>
              </mc:Choice>
              <mc:Fallback>
                <p:oleObj name="Equation" r:id="rId3" imgW="6346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2450" y="1543050"/>
                        <a:ext cx="1423988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9382791"/>
              </p:ext>
            </p:extLst>
          </p:nvPr>
        </p:nvGraphicFramePr>
        <p:xfrm>
          <a:off x="1231900" y="2420938"/>
          <a:ext cx="5334000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08" name="Equation" r:id="rId5" imgW="2539800" imgH="520560" progId="Equation.DSMT4">
                  <p:embed/>
                </p:oleObj>
              </mc:Choice>
              <mc:Fallback>
                <p:oleObj name="Equation" r:id="rId5" imgW="2539800" imgH="5205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900" y="2420938"/>
                        <a:ext cx="5334000" cy="1093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090788"/>
              </p:ext>
            </p:extLst>
          </p:nvPr>
        </p:nvGraphicFramePr>
        <p:xfrm>
          <a:off x="1182688" y="3578225"/>
          <a:ext cx="3973512" cy="189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09" name="Equation" r:id="rId7" imgW="1892160" imgH="901440" progId="Equation.DSMT4">
                  <p:embed/>
                </p:oleObj>
              </mc:Choice>
              <mc:Fallback>
                <p:oleObj name="Equation" r:id="rId7" imgW="1892160" imgH="9014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2688" y="3578225"/>
                        <a:ext cx="3973512" cy="1893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4537487"/>
              </p:ext>
            </p:extLst>
          </p:nvPr>
        </p:nvGraphicFramePr>
        <p:xfrm>
          <a:off x="1198464" y="5588000"/>
          <a:ext cx="1357312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10" name="Equation" r:id="rId9" imgW="647640" imgH="406080" progId="Equation.DSMT4">
                  <p:embed/>
                </p:oleObj>
              </mc:Choice>
              <mc:Fallback>
                <p:oleObj name="Equation" r:id="rId9" imgW="647640" imgH="4060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464" y="5588000"/>
                        <a:ext cx="1357312" cy="852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49977"/>
              </p:ext>
            </p:extLst>
          </p:nvPr>
        </p:nvGraphicFramePr>
        <p:xfrm>
          <a:off x="2751460" y="5588000"/>
          <a:ext cx="1362075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11" name="Equation" r:id="rId11" imgW="647640" imgH="406080" progId="Equation.DSMT4">
                  <p:embed/>
                </p:oleObj>
              </mc:Choice>
              <mc:Fallback>
                <p:oleObj name="Equation" r:id="rId11" imgW="647640" imgH="4060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1460" y="5588000"/>
                        <a:ext cx="1362075" cy="852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7428637"/>
              </p:ext>
            </p:extLst>
          </p:nvPr>
        </p:nvGraphicFramePr>
        <p:xfrm>
          <a:off x="4309219" y="5588000"/>
          <a:ext cx="1360488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12" name="Equation" r:id="rId13" imgW="647640" imgH="406080" progId="Equation.DSMT4">
                  <p:embed/>
                </p:oleObj>
              </mc:Choice>
              <mc:Fallback>
                <p:oleObj name="Equation" r:id="rId13" imgW="647640" imgH="4060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9219" y="5588000"/>
                        <a:ext cx="1360488" cy="852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6126215"/>
              </p:ext>
            </p:extLst>
          </p:nvPr>
        </p:nvGraphicFramePr>
        <p:xfrm>
          <a:off x="5865391" y="5588000"/>
          <a:ext cx="1360487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13" name="Equation" r:id="rId15" imgW="647640" imgH="406080" progId="Equation.DSMT4">
                  <p:embed/>
                </p:oleObj>
              </mc:Choice>
              <mc:Fallback>
                <p:oleObj name="Equation" r:id="rId15" imgW="647640" imgH="4060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5391" y="5588000"/>
                        <a:ext cx="1360487" cy="852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486445"/>
              </p:ext>
            </p:extLst>
          </p:nvPr>
        </p:nvGraphicFramePr>
        <p:xfrm>
          <a:off x="7421563" y="5588000"/>
          <a:ext cx="1254125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14" name="Equation" r:id="rId17" imgW="596880" imgH="406080" progId="Equation.DSMT4">
                  <p:embed/>
                </p:oleObj>
              </mc:Choice>
              <mc:Fallback>
                <p:oleObj name="Equation" r:id="rId17" imgW="596880" imgH="4060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1563" y="5588000"/>
                        <a:ext cx="1254125" cy="852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943CDD-69F0-4560-8BBB-93E0E1CC7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131A36-2765-479A-9A89-3FA20040F34D}" type="datetime1">
              <a:rPr lang="zh-CN" altLang="en-US" smtClean="0"/>
              <a:t>2020/11/19</a:t>
            </a:fld>
            <a:endParaRPr lang="en-US" altLang="zh-CN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0571EC-E25E-410F-AA7B-88D11AC1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81</a:t>
            </a:r>
            <a:r>
              <a:rPr lang="zh-CN" altLang="en-US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64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870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解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1143000" y="1143000"/>
            <a:ext cx="7696200" cy="214590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zh-CN" altLang="zh-CN" sz="2400" kern="100" dirty="0"/>
              <a:t>单位时间内平均损失顾客数</a:t>
            </a:r>
            <a:endParaRPr lang="en-US" altLang="zh-CN" sz="2400" kern="100" dirty="0"/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endParaRPr lang="en-US" altLang="zh-CN" sz="2400" kern="100" dirty="0"/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endParaRPr lang="en-US" altLang="zh-CN" sz="2400" kern="100" dirty="0"/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zh-CN" altLang="zh-CN" sz="2400" dirty="0"/>
              <a:t>平均忙着的理发员数即为正在被服务的平均顾客数</a:t>
            </a:r>
            <a:endParaRPr lang="zh-CN" altLang="en-US" sz="2400" dirty="0"/>
          </a:p>
        </p:txBody>
      </p:sp>
      <p:sp>
        <p:nvSpPr>
          <p:cNvPr id="3686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709658"/>
              </p:ext>
            </p:extLst>
          </p:nvPr>
        </p:nvGraphicFramePr>
        <p:xfrm>
          <a:off x="2236788" y="1720850"/>
          <a:ext cx="4064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05" name="Equation" r:id="rId3" imgW="1625400" imgH="406080" progId="Equation.DSMT4">
                  <p:embed/>
                </p:oleObj>
              </mc:Choice>
              <mc:Fallback>
                <p:oleObj name="Equation" r:id="rId3" imgW="1625400" imgH="4060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6788" y="1720850"/>
                        <a:ext cx="40640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487186"/>
              </p:ext>
            </p:extLst>
          </p:nvPr>
        </p:nvGraphicFramePr>
        <p:xfrm>
          <a:off x="2003425" y="3502025"/>
          <a:ext cx="568325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06" name="Equation" r:id="rId5" imgW="2273040" imgH="406080" progId="Equation.DSMT4">
                  <p:embed/>
                </p:oleObj>
              </mc:Choice>
              <mc:Fallback>
                <p:oleObj name="Equation" r:id="rId5" imgW="2273040" imgH="4060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3425" y="3502025"/>
                        <a:ext cx="568325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7143347-FB2E-4AE7-BCE7-AE823D4B1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0FBBCE-9B71-4CDB-B3D5-C773ED277F78}" type="datetime1">
              <a:rPr lang="zh-CN" altLang="en-US" smtClean="0"/>
              <a:t>2020/11/19</a:t>
            </a:fld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ACA1DC-E3A1-4E3D-ACDD-EBAEE89FE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81</a:t>
            </a:r>
            <a:r>
              <a:rPr lang="zh-CN" altLang="en-US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65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302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解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1)</a:t>
            </a:r>
            <a:endParaRPr lang="zh-CN" altLang="en-US" dirty="0"/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1143000" y="1143000"/>
            <a:ext cx="7696200" cy="466281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Font typeface="+mj-lt"/>
              <a:buAutoNum type="arabicPeriod" startAt="3"/>
            </a:pPr>
            <a:r>
              <a:rPr lang="zh-CN" altLang="zh-CN" sz="2400" dirty="0"/>
              <a:t>令</a:t>
            </a:r>
            <a:r>
              <a:rPr lang="en-US" altLang="zh-CN" sz="2400" dirty="0"/>
              <a:t> </a:t>
            </a:r>
            <a:r>
              <a:rPr lang="en-US" altLang="zh-CN" sz="2400" dirty="0" err="1"/>
              <a:t>q</a:t>
            </a:r>
            <a:r>
              <a:rPr lang="en-US" altLang="zh-CN" sz="2400" baseline="-25000" dirty="0" err="1"/>
              <a:t>j</a:t>
            </a:r>
            <a:r>
              <a:rPr lang="en-US" altLang="zh-CN" sz="2400" baseline="-25000" dirty="0"/>
              <a:t> </a:t>
            </a:r>
            <a:r>
              <a:rPr lang="zh-CN" altLang="zh-CN" sz="2400" dirty="0"/>
              <a:t>表示到达且进入系统系统的顾客看到有</a:t>
            </a:r>
            <a:r>
              <a:rPr lang="en-US" altLang="zh-CN" sz="2400" dirty="0"/>
              <a:t>j</a:t>
            </a:r>
            <a:r>
              <a:rPr lang="zh-CN" altLang="zh-CN" sz="2400" dirty="0"/>
              <a:t>个顾客的平稳概率</a:t>
            </a:r>
            <a:endParaRPr lang="en-US" altLang="zh-CN" sz="2400" kern="1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None/>
            </a:pPr>
            <a:endParaRPr lang="en-US" altLang="zh-CN" sz="2400" kern="1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None/>
            </a:pPr>
            <a:endParaRPr lang="en-US" altLang="zh-CN" sz="2400" kern="1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None/>
            </a:pPr>
            <a:endParaRPr lang="en-US" altLang="zh-CN" sz="2400" kern="1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None/>
            </a:pPr>
            <a:endParaRPr lang="en-US" altLang="zh-CN" sz="2400" kern="1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None/>
            </a:pPr>
            <a:r>
              <a:rPr lang="zh-CN" altLang="zh-CN" sz="2400" dirty="0"/>
              <a:t>所以，顾客排队等待理发的平均时间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spcBef>
                <a:spcPts val="1800"/>
              </a:spcBef>
              <a:buClr>
                <a:srgbClr val="C00000"/>
              </a:buClr>
              <a:buNone/>
            </a:pPr>
            <a:r>
              <a:rPr lang="en-US" altLang="zh-CN" sz="2400" dirty="0"/>
              <a:t>                                                                  </a:t>
            </a:r>
            <a:r>
              <a:rPr lang="zh-CN" altLang="zh-CN" sz="2400" dirty="0"/>
              <a:t>（小时）</a:t>
            </a:r>
            <a:endParaRPr lang="zh-CN" altLang="en-US" sz="2400" dirty="0"/>
          </a:p>
        </p:txBody>
      </p:sp>
      <p:sp>
        <p:nvSpPr>
          <p:cNvPr id="3686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914655"/>
              </p:ext>
            </p:extLst>
          </p:nvPr>
        </p:nvGraphicFramePr>
        <p:xfrm>
          <a:off x="2016125" y="2133600"/>
          <a:ext cx="57467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96" name="Equation" r:id="rId3" imgW="2298600" imgH="457200" progId="Equation.DSMT4">
                  <p:embed/>
                </p:oleObj>
              </mc:Choice>
              <mc:Fallback>
                <p:oleObj name="Equation" r:id="rId3" imgW="229860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25" y="2133600"/>
                        <a:ext cx="574675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0107174"/>
              </p:ext>
            </p:extLst>
          </p:nvPr>
        </p:nvGraphicFramePr>
        <p:xfrm>
          <a:off x="1381125" y="3308350"/>
          <a:ext cx="1427163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97" name="Equation" r:id="rId5" imgW="571320" imgH="406080" progId="Equation.DSMT4">
                  <p:embed/>
                </p:oleObj>
              </mc:Choice>
              <mc:Fallback>
                <p:oleObj name="Equation" r:id="rId5" imgW="571320" imgH="4060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125" y="3308350"/>
                        <a:ext cx="1427163" cy="1012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562024"/>
              </p:ext>
            </p:extLst>
          </p:nvPr>
        </p:nvGraphicFramePr>
        <p:xfrm>
          <a:off x="2889189" y="3308350"/>
          <a:ext cx="142875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98" name="Equation" r:id="rId7" imgW="571320" imgH="406080" progId="Equation.DSMT4">
                  <p:embed/>
                </p:oleObj>
              </mc:Choice>
              <mc:Fallback>
                <p:oleObj name="Equation" r:id="rId7" imgW="571320" imgH="4060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189" y="3308350"/>
                        <a:ext cx="1428750" cy="1012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5075470"/>
              </p:ext>
            </p:extLst>
          </p:nvPr>
        </p:nvGraphicFramePr>
        <p:xfrm>
          <a:off x="4398840" y="3308350"/>
          <a:ext cx="142875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99" name="Equation" r:id="rId9" imgW="571320" imgH="406080" progId="Equation.DSMT4">
                  <p:embed/>
                </p:oleObj>
              </mc:Choice>
              <mc:Fallback>
                <p:oleObj name="Equation" r:id="rId9" imgW="571320" imgH="4060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8840" y="3308350"/>
                        <a:ext cx="1428750" cy="1012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9914698"/>
              </p:ext>
            </p:extLst>
          </p:nvPr>
        </p:nvGraphicFramePr>
        <p:xfrm>
          <a:off x="5908491" y="3308350"/>
          <a:ext cx="1427162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00" name="Equation" r:id="rId11" imgW="571320" imgH="406080" progId="Equation.DSMT4">
                  <p:embed/>
                </p:oleObj>
              </mc:Choice>
              <mc:Fallback>
                <p:oleObj name="Equation" r:id="rId11" imgW="571320" imgH="4060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8491" y="3308350"/>
                        <a:ext cx="1427162" cy="1012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8749705"/>
              </p:ext>
            </p:extLst>
          </p:nvPr>
        </p:nvGraphicFramePr>
        <p:xfrm>
          <a:off x="7416552" y="3308350"/>
          <a:ext cx="1331912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01" name="Equation" r:id="rId13" imgW="533160" imgH="406080" progId="Equation.DSMT4">
                  <p:embed/>
                </p:oleObj>
              </mc:Choice>
              <mc:Fallback>
                <p:oleObj name="Equation" r:id="rId13" imgW="533160" imgH="4060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6552" y="3308350"/>
                        <a:ext cx="1331912" cy="1012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533400" y="812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533400" y="1162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533400" y="1854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108429"/>
              </p:ext>
            </p:extLst>
          </p:nvPr>
        </p:nvGraphicFramePr>
        <p:xfrm>
          <a:off x="2190750" y="4978400"/>
          <a:ext cx="41275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02" name="Equation" r:id="rId15" imgW="1650960" imgH="444240" progId="Equation.DSMT4">
                  <p:embed/>
                </p:oleObj>
              </mc:Choice>
              <mc:Fallback>
                <p:oleObj name="Equation" r:id="rId15" imgW="1650960" imgH="4442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0" y="4978400"/>
                        <a:ext cx="4127500" cy="1111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68D8DD-C5BF-44A4-B77F-44DE64ED6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E5CB6D-D85C-4C97-84C5-2426ED9F35CA}" type="datetime1">
              <a:rPr lang="zh-CN" altLang="en-US" smtClean="0"/>
              <a:t>2020/11/19</a:t>
            </a:fld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4619AD-7160-4AA6-9189-8478CF69D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81</a:t>
            </a:r>
            <a:r>
              <a:rPr lang="zh-CN" altLang="en-US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66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345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9563"/>
            <a:ext cx="7467600" cy="676275"/>
          </a:xfrm>
        </p:spPr>
        <p:txBody>
          <a:bodyPr/>
          <a:lstStyle/>
          <a:p>
            <a:pPr algn="l" eaLnBrk="1" hangingPunct="1"/>
            <a:r>
              <a:rPr lang="zh-CN" altLang="en-US" sz="4400" dirty="0">
                <a:latin typeface="宋体" panose="02010600030101010101" pitchFamily="2" charset="-122"/>
              </a:rPr>
              <a:t>例</a:t>
            </a:r>
            <a:r>
              <a:rPr lang="en-US" altLang="zh-CN" sz="4400" dirty="0">
                <a:latin typeface="宋体" panose="02010600030101010101" pitchFamily="2" charset="-122"/>
              </a:rPr>
              <a:t>10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125538"/>
            <a:ext cx="7559675" cy="4981107"/>
          </a:xfrm>
        </p:spPr>
        <p:txBody>
          <a:bodyPr/>
          <a:lstStyle/>
          <a:p>
            <a:pPr marL="0" indent="719138" eaLnBrk="1" hangingPunct="1">
              <a:lnSpc>
                <a:spcPct val="130000"/>
              </a:lnSpc>
              <a:buNone/>
            </a:pPr>
            <a:r>
              <a:rPr lang="zh-CN" altLang="zh-CN" dirty="0"/>
              <a:t>某货运公司有</a:t>
            </a:r>
            <a:r>
              <a:rPr lang="en-US" altLang="zh-CN" dirty="0"/>
              <a:t>3</a:t>
            </a:r>
            <a:r>
              <a:rPr lang="zh-CN" altLang="zh-CN" dirty="0"/>
              <a:t>辆汽车，</a:t>
            </a:r>
            <a:r>
              <a:rPr lang="en-US" altLang="zh-CN" dirty="0"/>
              <a:t>2</a:t>
            </a:r>
            <a:r>
              <a:rPr lang="zh-CN" altLang="zh-CN" dirty="0"/>
              <a:t>个修理工，假定汽车正常运行时间和修理时间都服从指数分布，每辆车平均</a:t>
            </a:r>
            <a:r>
              <a:rPr lang="en-US" altLang="zh-CN" dirty="0"/>
              <a:t>30</a:t>
            </a:r>
            <a:r>
              <a:rPr lang="zh-CN" altLang="zh-CN" dirty="0"/>
              <a:t>天修理一次，平均修理时间为</a:t>
            </a:r>
            <a:r>
              <a:rPr lang="en-US" altLang="zh-CN" dirty="0"/>
              <a:t>6</a:t>
            </a:r>
            <a:r>
              <a:rPr lang="zh-CN" altLang="zh-CN" dirty="0"/>
              <a:t>天。求：</a:t>
            </a:r>
            <a:endParaRPr lang="en-US" altLang="zh-CN" dirty="0"/>
          </a:p>
          <a:p>
            <a:pPr marL="720000" lvl="0" indent="-576000">
              <a:lnSpc>
                <a:spcPct val="130000"/>
              </a:lnSpc>
              <a:buClr>
                <a:srgbClr val="C00000"/>
              </a:buClr>
            </a:pPr>
            <a:r>
              <a:rPr lang="zh-CN" altLang="zh-CN" dirty="0"/>
              <a:t>该公司无车可用的概率；</a:t>
            </a:r>
          </a:p>
          <a:p>
            <a:pPr marL="720000" lvl="0" indent="-576000">
              <a:lnSpc>
                <a:spcPct val="130000"/>
              </a:lnSpc>
              <a:buClr>
                <a:srgbClr val="C00000"/>
              </a:buClr>
            </a:pPr>
            <a:r>
              <a:rPr lang="zh-CN" altLang="zh-CN" dirty="0"/>
              <a:t>需要修理的汽车的平均数；</a:t>
            </a:r>
          </a:p>
          <a:p>
            <a:pPr marL="720000" lvl="0" indent="-576000">
              <a:lnSpc>
                <a:spcPct val="130000"/>
              </a:lnSpc>
              <a:buClr>
                <a:srgbClr val="C00000"/>
              </a:buClr>
            </a:pPr>
            <a:r>
              <a:rPr lang="zh-CN" altLang="zh-CN" dirty="0"/>
              <a:t>每辆汽车等待修理的平均时间；</a:t>
            </a:r>
          </a:p>
          <a:p>
            <a:pPr marL="720000" indent="-576000">
              <a:lnSpc>
                <a:spcPct val="130000"/>
              </a:lnSpc>
              <a:buClr>
                <a:srgbClr val="C00000"/>
              </a:buClr>
            </a:pPr>
            <a:r>
              <a:rPr lang="zh-CN" altLang="zh-CN" dirty="0"/>
              <a:t>若再增加</a:t>
            </a:r>
            <a:r>
              <a:rPr lang="en-US" altLang="zh-CN" dirty="0"/>
              <a:t>1</a:t>
            </a:r>
            <a:r>
              <a:rPr lang="zh-CN" altLang="zh-CN" dirty="0"/>
              <a:t>辆汽车备用，此时该公司无车可用的概率。</a:t>
            </a:r>
            <a:endParaRPr lang="zh-CN" altLang="en-US" dirty="0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D1FB8A-6D4B-419E-B7B9-3C87A90AE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7BA6A3-CE16-4DA7-A234-1E6CB38512EC}" type="datetime1">
              <a:rPr lang="zh-CN" altLang="en-US" smtClean="0"/>
              <a:t>2020/11/19</a:t>
            </a:fld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C92CB6-32D8-44EA-8797-BA0E9C861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81</a:t>
            </a:r>
            <a:r>
              <a:rPr lang="zh-CN" altLang="en-US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67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514806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解</a:t>
            </a: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1143000" y="1143000"/>
            <a:ext cx="7696200" cy="1037913"/>
          </a:xfrm>
        </p:spPr>
        <p:txBody>
          <a:bodyPr/>
          <a:lstStyle/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zh-CN" altLang="zh-CN" sz="2400" dirty="0"/>
              <a:t>由题意，按</a:t>
            </a:r>
            <a:r>
              <a:rPr lang="en-US" altLang="zh-CN" sz="2400" dirty="0"/>
              <a:t>M/M/c/m/m</a:t>
            </a:r>
            <a:r>
              <a:rPr lang="zh-CN" altLang="zh-CN" sz="2400" dirty="0"/>
              <a:t>系统处理，其中</a:t>
            </a:r>
            <a:r>
              <a:rPr lang="en-US" altLang="zh-CN" sz="2400" dirty="0"/>
              <a:t>c</a:t>
            </a:r>
            <a:r>
              <a:rPr lang="zh-CN" altLang="zh-CN" sz="2400" dirty="0"/>
              <a:t>＝</a:t>
            </a:r>
            <a:r>
              <a:rPr lang="en-US" altLang="zh-CN" sz="2400" dirty="0"/>
              <a:t>2</a:t>
            </a:r>
            <a:r>
              <a:rPr lang="zh-CN" altLang="zh-CN" sz="2400" dirty="0"/>
              <a:t>，</a:t>
            </a:r>
            <a:r>
              <a:rPr lang="en-US" altLang="zh-CN" sz="2400" dirty="0"/>
              <a:t>m</a:t>
            </a:r>
            <a:r>
              <a:rPr lang="zh-CN" altLang="zh-CN" sz="2400" dirty="0"/>
              <a:t>＝</a:t>
            </a:r>
            <a:r>
              <a:rPr lang="en-US" altLang="zh-CN" sz="2400" dirty="0"/>
              <a:t>3</a:t>
            </a:r>
            <a:r>
              <a:rPr lang="zh-CN" altLang="zh-CN" sz="2400" dirty="0"/>
              <a:t>，λ＝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zh-CN" sz="2400" dirty="0"/>
              <a:t>    </a:t>
            </a:r>
            <a:r>
              <a:rPr lang="zh-CN" altLang="zh-CN" sz="2400" dirty="0"/>
              <a:t>（辆</a:t>
            </a:r>
            <a:r>
              <a:rPr lang="en-US" altLang="zh-CN" sz="2400" dirty="0"/>
              <a:t>/</a:t>
            </a:r>
            <a:r>
              <a:rPr lang="zh-CN" altLang="zh-CN" sz="2400" dirty="0"/>
              <a:t>天），μ＝</a:t>
            </a:r>
            <a:r>
              <a:rPr lang="en-US" altLang="zh-CN" sz="2400" dirty="0"/>
              <a:t>  </a:t>
            </a:r>
            <a:r>
              <a:rPr lang="zh-CN" altLang="zh-CN" sz="2400" dirty="0"/>
              <a:t>（辆</a:t>
            </a:r>
            <a:r>
              <a:rPr lang="en-US" altLang="zh-CN" sz="2400" dirty="0"/>
              <a:t>/</a:t>
            </a:r>
            <a:r>
              <a:rPr lang="zh-CN" altLang="zh-CN" sz="2400" dirty="0"/>
              <a:t>天），ρ＝</a:t>
            </a:r>
            <a:r>
              <a:rPr lang="en-US" altLang="zh-CN" sz="2400" dirty="0"/>
              <a:t>            </a:t>
            </a:r>
            <a:r>
              <a:rPr lang="zh-CN" altLang="zh-CN" sz="2400" dirty="0"/>
              <a:t>，因此</a:t>
            </a:r>
            <a:endParaRPr lang="zh-CN" altLang="en-US" sz="2400" dirty="0"/>
          </a:p>
        </p:txBody>
      </p:sp>
      <p:sp>
        <p:nvSpPr>
          <p:cNvPr id="3686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221265"/>
              </p:ext>
            </p:extLst>
          </p:nvPr>
        </p:nvGraphicFramePr>
        <p:xfrm>
          <a:off x="1129876" y="1556792"/>
          <a:ext cx="452997" cy="826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52" name="Equation" r:id="rId3" imgW="215713" imgH="393359" progId="Equation.DSMT4">
                  <p:embed/>
                </p:oleObj>
              </mc:Choice>
              <mc:Fallback>
                <p:oleObj name="Equation" r:id="rId3" imgW="215713" imgH="393359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9876" y="1556792"/>
                        <a:ext cx="452997" cy="8260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87622"/>
              </p:ext>
            </p:extLst>
          </p:nvPr>
        </p:nvGraphicFramePr>
        <p:xfrm>
          <a:off x="3579629" y="1556792"/>
          <a:ext cx="319901" cy="826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53" name="Equation" r:id="rId5" imgW="152334" imgH="393529" progId="Equation.DSMT4">
                  <p:embed/>
                </p:oleObj>
              </mc:Choice>
              <mc:Fallback>
                <p:oleObj name="Equation" r:id="rId5" imgW="152334" imgH="393529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9629" y="1556792"/>
                        <a:ext cx="319901" cy="8264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6676635"/>
              </p:ext>
            </p:extLst>
          </p:nvPr>
        </p:nvGraphicFramePr>
        <p:xfrm>
          <a:off x="5780088" y="1544638"/>
          <a:ext cx="879475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54" name="Equation" r:id="rId7" imgW="419040" imgH="431640" progId="Equation.DSMT4">
                  <p:embed/>
                </p:oleObj>
              </mc:Choice>
              <mc:Fallback>
                <p:oleObj name="Equation" r:id="rId7" imgW="419040" imgH="4316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0088" y="1544638"/>
                        <a:ext cx="879475" cy="906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438568"/>
              </p:ext>
            </p:extLst>
          </p:nvPr>
        </p:nvGraphicFramePr>
        <p:xfrm>
          <a:off x="1041400" y="2459038"/>
          <a:ext cx="56642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55" name="Equation" r:id="rId9" imgW="2831760" imgH="901440" progId="Equation.DSMT4">
                  <p:embed/>
                </p:oleObj>
              </mc:Choice>
              <mc:Fallback>
                <p:oleObj name="Equation" r:id="rId9" imgW="2831760" imgH="9014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2459038"/>
                        <a:ext cx="5664200" cy="180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7011418"/>
              </p:ext>
            </p:extLst>
          </p:nvPr>
        </p:nvGraphicFramePr>
        <p:xfrm>
          <a:off x="1117600" y="4325938"/>
          <a:ext cx="71628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56" name="Equation" r:id="rId11" imgW="3581280" imgH="672840" progId="Equation.DSMT4">
                  <p:embed/>
                </p:oleObj>
              </mc:Choice>
              <mc:Fallback>
                <p:oleObj name="Equation" r:id="rId11" imgW="3581280" imgH="6728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600" y="4325938"/>
                        <a:ext cx="7162800" cy="134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35381"/>
              </p:ext>
            </p:extLst>
          </p:nvPr>
        </p:nvGraphicFramePr>
        <p:xfrm>
          <a:off x="1117600" y="5735638"/>
          <a:ext cx="29464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57" name="Equation" r:id="rId13" imgW="1473120" imgH="406080" progId="Equation.DSMT4">
                  <p:embed/>
                </p:oleObj>
              </mc:Choice>
              <mc:Fallback>
                <p:oleObj name="Equation" r:id="rId13" imgW="1473120" imgH="40608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600" y="5735638"/>
                        <a:ext cx="2946400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8242599"/>
              </p:ext>
            </p:extLst>
          </p:nvPr>
        </p:nvGraphicFramePr>
        <p:xfrm>
          <a:off x="5484813" y="5735638"/>
          <a:ext cx="31242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58" name="Equation" r:id="rId15" imgW="1562040" imgH="406080" progId="Equation.DSMT4">
                  <p:embed/>
                </p:oleObj>
              </mc:Choice>
              <mc:Fallback>
                <p:oleObj name="Equation" r:id="rId15" imgW="1562040" imgH="40608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4813" y="5735638"/>
                        <a:ext cx="3124200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0244978"/>
              </p:ext>
            </p:extLst>
          </p:nvPr>
        </p:nvGraphicFramePr>
        <p:xfrm>
          <a:off x="5038725" y="197971"/>
          <a:ext cx="36576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59" name="Equation" r:id="rId17" imgW="1828800" imgH="406080" progId="Equation.DSMT4">
                  <p:embed/>
                </p:oleObj>
              </mc:Choice>
              <mc:Fallback>
                <p:oleObj name="Equation" r:id="rId17" imgW="1828800" imgH="40608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8725" y="197971"/>
                        <a:ext cx="3657600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7A560C-9BD9-48B1-AFC9-33BB438AF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63FA23-D30B-48D1-A12B-D9B1F63668A3}" type="datetime1">
              <a:rPr lang="zh-CN" altLang="en-US" smtClean="0"/>
              <a:t>2020/11/19</a:t>
            </a:fld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978D85-33BD-443C-9C95-5039D7CFB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81</a:t>
            </a:r>
            <a:r>
              <a:rPr lang="zh-CN" altLang="en-US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68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5183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解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1143000" y="1157838"/>
            <a:ext cx="7696200" cy="4647426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zh-CN" altLang="zh-CN" sz="2400" dirty="0"/>
              <a:t>该单位无车可用的概率</a:t>
            </a:r>
            <a:endParaRPr lang="en-US" altLang="zh-CN" sz="2400" kern="100" dirty="0"/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zh-CN" altLang="zh-CN" sz="2400" dirty="0"/>
              <a:t>需要修理的汽车的平均数</a:t>
            </a:r>
            <a:endParaRPr lang="en-US" altLang="zh-CN" sz="2400" dirty="0"/>
          </a:p>
          <a:p>
            <a:pPr marL="0" indent="0" algn="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None/>
            </a:pPr>
            <a:r>
              <a:rPr lang="zh-CN" altLang="zh-CN" sz="2400" kern="100" dirty="0"/>
              <a:t>（辆）</a:t>
            </a:r>
            <a:endParaRPr lang="en-US" altLang="zh-CN" sz="2400" kern="100" dirty="0"/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Font typeface="+mj-lt"/>
              <a:buAutoNum type="arabicPeriod" startAt="3"/>
            </a:pPr>
            <a:r>
              <a:rPr lang="zh-CN" altLang="zh-CN" sz="2400" dirty="0"/>
              <a:t>平均等待队长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None/>
            </a:pPr>
            <a:r>
              <a:rPr lang="en-US" altLang="zh-CN" sz="2400" dirty="0"/>
              <a:t>					    </a:t>
            </a:r>
            <a:r>
              <a:rPr lang="zh-CN" altLang="zh-CN" sz="2400" dirty="0"/>
              <a:t>（辆）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None/>
            </a:pPr>
            <a:r>
              <a:rPr lang="en-US" altLang="zh-CN" sz="2400" dirty="0"/>
              <a:t>      </a:t>
            </a:r>
            <a:r>
              <a:rPr lang="zh-CN" altLang="zh-CN" sz="2400" dirty="0"/>
              <a:t>每辆汽车等待修理的平均时间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spcBef>
                <a:spcPts val="1200"/>
              </a:spcBef>
              <a:buClr>
                <a:srgbClr val="C00000"/>
              </a:buClr>
              <a:buNone/>
            </a:pPr>
            <a:r>
              <a:rPr lang="en-US" altLang="zh-CN" sz="2400" dirty="0"/>
              <a:t>					</a:t>
            </a:r>
            <a:r>
              <a:rPr lang="zh-CN" altLang="zh-CN" sz="2400" dirty="0"/>
              <a:t>（天）</a:t>
            </a:r>
            <a:endParaRPr lang="zh-CN" altLang="en-US" sz="2400" dirty="0"/>
          </a:p>
        </p:txBody>
      </p:sp>
      <p:sp>
        <p:nvSpPr>
          <p:cNvPr id="3686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9270322"/>
              </p:ext>
            </p:extLst>
          </p:nvPr>
        </p:nvGraphicFramePr>
        <p:xfrm>
          <a:off x="4818063" y="1001713"/>
          <a:ext cx="119380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67" name="Equation" r:id="rId3" imgW="596880" imgH="406080" progId="Equation.DSMT4">
                  <p:embed/>
                </p:oleObj>
              </mc:Choice>
              <mc:Fallback>
                <p:oleObj name="Equation" r:id="rId3" imgW="596880" imgH="4060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8063" y="1001713"/>
                        <a:ext cx="1193800" cy="811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5960543"/>
              </p:ext>
            </p:extLst>
          </p:nvPr>
        </p:nvGraphicFramePr>
        <p:xfrm>
          <a:off x="1206500" y="2276872"/>
          <a:ext cx="6883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68" name="Equation" r:id="rId5" imgW="3441600" imgH="457200" progId="Equation.DSMT4">
                  <p:embed/>
                </p:oleObj>
              </mc:Choice>
              <mc:Fallback>
                <p:oleObj name="Equation" r:id="rId5" imgW="34416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2276872"/>
                        <a:ext cx="68834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4802864"/>
              </p:ext>
            </p:extLst>
          </p:nvPr>
        </p:nvGraphicFramePr>
        <p:xfrm>
          <a:off x="2525713" y="3644900"/>
          <a:ext cx="3556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69" name="Equation" r:id="rId7" imgW="1777680" imgH="444240" progId="Equation.DSMT4">
                  <p:embed/>
                </p:oleObj>
              </mc:Choice>
              <mc:Fallback>
                <p:oleObj name="Equation" r:id="rId7" imgW="1777680" imgH="4442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5713" y="3644900"/>
                        <a:ext cx="35560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4598617"/>
              </p:ext>
            </p:extLst>
          </p:nvPr>
        </p:nvGraphicFramePr>
        <p:xfrm>
          <a:off x="3131840" y="5022850"/>
          <a:ext cx="2717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70" name="Equation" r:id="rId9" imgW="1358640" imgH="469800" progId="Equation.DSMT4">
                  <p:embed/>
                </p:oleObj>
              </mc:Choice>
              <mc:Fallback>
                <p:oleObj name="Equation" r:id="rId9" imgW="1358640" imgH="469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5022850"/>
                        <a:ext cx="27178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39ECA5-2506-4A96-AD80-02E5D8FFF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F03BA7-C18F-430E-89A8-5AB5A5379663}" type="datetime1">
              <a:rPr lang="zh-CN" altLang="en-US" smtClean="0"/>
              <a:t>2020/11/19</a:t>
            </a:fld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3A335B-611E-4429-9955-090F9C25C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81</a:t>
            </a:r>
            <a:r>
              <a:rPr lang="zh-CN" altLang="en-US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69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385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>
            <a:extLst>
              <a:ext uri="{FF2B5EF4-FFF2-40B4-BE49-F238E27FC236}">
                <a16:creationId xmlns:a16="http://schemas.microsoft.com/office/drawing/2014/main" id="{F2C4FBEF-4F69-4C05-BD8E-BF9E70D2EA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309147"/>
            <a:ext cx="7467600" cy="677108"/>
          </a:xfrm>
        </p:spPr>
        <p:txBody>
          <a:bodyPr/>
          <a:lstStyle/>
          <a:p>
            <a:pPr algn="l" eaLnBrk="1" hangingPunct="1"/>
            <a:r>
              <a:rPr lang="zh-CN" altLang="en-US" sz="4400" dirty="0">
                <a:ea typeface="黑体" panose="02010609060101010101" pitchFamily="49" charset="-122"/>
              </a:rPr>
              <a:t>解（续</a:t>
            </a:r>
            <a:r>
              <a:rPr lang="en-US" altLang="zh-CN" sz="4400" dirty="0">
                <a:ea typeface="黑体" panose="02010609060101010101" pitchFamily="49" charset="-122"/>
              </a:rPr>
              <a:t>1</a:t>
            </a:r>
            <a:r>
              <a:rPr lang="zh-CN" altLang="en-US" sz="4400" dirty="0">
                <a:ea typeface="黑体" panose="02010609060101010101" pitchFamily="49" charset="-122"/>
              </a:rPr>
              <a:t>）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D106476D-110A-4358-A657-22904F51E3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3000" y="1052736"/>
            <a:ext cx="7737475" cy="1417119"/>
          </a:xfrm>
        </p:spPr>
        <p:txBody>
          <a:bodyPr/>
          <a:lstStyle/>
          <a:p>
            <a:pPr marL="0" indent="0" eaLnBrk="1" hangingPunct="1">
              <a:lnSpc>
                <a:spcPct val="130000"/>
              </a:lnSpc>
              <a:buNone/>
            </a:pPr>
            <a:r>
              <a:rPr lang="en-US" altLang="zh-CN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400" kern="1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i,i-1</a:t>
            </a:r>
            <a:r>
              <a:rPr lang="en-US" altLang="zh-CN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t)</a:t>
            </a:r>
            <a:r>
              <a:rPr lang="zh-CN" altLang="zh-CN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P{</a:t>
            </a:r>
            <a:r>
              <a:rPr lang="zh-CN" altLang="zh-CN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zh-CN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内到达且进入</a:t>
            </a:r>
            <a:r>
              <a:rPr lang="en-US" altLang="zh-CN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zh-CN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个而服务完成</a:t>
            </a:r>
            <a:r>
              <a:rPr lang="en-US" altLang="zh-CN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en-US" altLang="zh-CN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  <a:r>
              <a:rPr lang="zh-CN" altLang="zh-CN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＋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	                     </a:t>
            </a:r>
            <a:r>
              <a:rPr lang="en-US" altLang="zh-CN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zh-CN" altLang="zh-CN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zh-CN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内到达且进入</a:t>
            </a:r>
            <a:r>
              <a:rPr lang="en-US" altLang="zh-CN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j-1</a:t>
            </a:r>
            <a:r>
              <a:rPr lang="zh-CN" altLang="zh-CN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个而服务完</a:t>
            </a:r>
            <a:r>
              <a:rPr lang="en-US" altLang="zh-CN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j</a:t>
            </a:r>
            <a:r>
              <a:rPr lang="zh-CN" altLang="zh-CN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en-US" altLang="zh-CN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10000"/>
              </a:lnSpc>
              <a:buNone/>
            </a:pP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28F2F15E-636C-4E91-BC4A-F50093EA0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宋体"/>
                <a:ea typeface="宋体" panose="02010600030101010101" pitchFamily="2" charset="-122"/>
                <a:cs typeface="+mn-cs"/>
              </a:rPr>
              <a:t>信息与软件工程学院　顾小丰</a:t>
            </a:r>
            <a:endParaRPr kumimoji="1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宋体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445" name="Rectangle 5">
            <a:extLst>
              <a:ext uri="{FF2B5EF4-FFF2-40B4-BE49-F238E27FC236}">
                <a16:creationId xmlns:a16="http://schemas.microsoft.com/office/drawing/2014/main" id="{82AB557D-E00C-486F-9FA4-583D8CFFB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429" y="3284984"/>
            <a:ext cx="3533849" cy="400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zh-CN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kumimoji="1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1, 2, 3, …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317447" name="Rectangle 7">
            <a:extLst>
              <a:ext uri="{FF2B5EF4-FFF2-40B4-BE49-F238E27FC236}">
                <a16:creationId xmlns:a16="http://schemas.microsoft.com/office/drawing/2014/main" id="{BBDD6200-D21E-4953-9382-4B72A96CA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674223"/>
            <a:ext cx="7391400" cy="1554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0" indent="0" eaLnBrk="1" hangingPunct="1">
              <a:lnSpc>
                <a:spcPct val="140000"/>
              </a:lnSpc>
              <a:spcBef>
                <a:spcPct val="50000"/>
              </a:spcBef>
              <a:buClr>
                <a:srgbClr val="CC00CC"/>
              </a:buClr>
              <a:buNone/>
            </a:pPr>
            <a:r>
              <a:rPr lang="zh-CN" altLang="en-US" sz="24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类似分析可得：</a:t>
            </a:r>
            <a:r>
              <a:rPr lang="en-US" altLang="zh-CN" sz="2400" dirty="0" err="1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aseline="-25000" dirty="0" err="1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ij</a:t>
            </a:r>
            <a:r>
              <a:rPr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(t)</a:t>
            </a:r>
            <a:r>
              <a:rPr lang="zh-CN" altLang="en-US" sz="24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o(t)</a:t>
            </a:r>
            <a:r>
              <a:rPr lang="zh-CN" altLang="en-US" sz="24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400" dirty="0" err="1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-j|2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00FF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于是，</a:t>
            </a:r>
            <a:r>
              <a:rPr kumimoji="1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{N(t)</a:t>
            </a:r>
            <a:r>
              <a:rPr kumimoji="1" lang="zh-CN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t</a:t>
            </a:r>
            <a:r>
              <a:rPr kumimoji="1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kumimoji="1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0}</a:t>
            </a:r>
            <a:r>
              <a:rPr kumimoji="1" lang="zh-CN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是</a:t>
            </a:r>
            <a:r>
              <a:rPr kumimoji="1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E</a:t>
            </a:r>
            <a:r>
              <a:rPr kumimoji="1" lang="zh-CN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＝</a:t>
            </a:r>
            <a:r>
              <a:rPr kumimoji="1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{0,1,2,…}</a:t>
            </a:r>
            <a:r>
              <a:rPr kumimoji="1" lang="zh-CN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上的生灭过程，其参数为</a:t>
            </a:r>
            <a:endParaRPr kumimoji="1" lang="zh-CN" altLang="zh-CN" sz="1800" b="1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graphicFrame>
        <p:nvGraphicFramePr>
          <p:cNvPr id="317448" name="Object 8">
            <a:extLst>
              <a:ext uri="{FF2B5EF4-FFF2-40B4-BE49-F238E27FC236}">
                <a16:creationId xmlns:a16="http://schemas.microsoft.com/office/drawing/2014/main" id="{AD9FC0A0-7F04-4B2E-BD4E-A994B4A130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6466078"/>
              </p:ext>
            </p:extLst>
          </p:nvPr>
        </p:nvGraphicFramePr>
        <p:xfrm>
          <a:off x="3050679" y="1484784"/>
          <a:ext cx="6572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94" name="Equation" r:id="rId4" imgW="330120" imgH="444240" progId="Equation.DSMT4">
                  <p:embed/>
                </p:oleObj>
              </mc:Choice>
              <mc:Fallback>
                <p:oleObj name="Equation" r:id="rId4" imgW="330120" imgH="444240" progId="Equation.DSMT4">
                  <p:embed/>
                  <p:pic>
                    <p:nvPicPr>
                      <p:cNvPr id="317448" name="Object 8">
                        <a:extLst>
                          <a:ext uri="{FF2B5EF4-FFF2-40B4-BE49-F238E27FC236}">
                            <a16:creationId xmlns:a16="http://schemas.microsoft.com/office/drawing/2014/main" id="{AD9FC0A0-7F04-4B2E-BD4E-A994B4A130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0679" y="1484784"/>
                        <a:ext cx="65722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49" name="Object 9">
            <a:extLst>
              <a:ext uri="{FF2B5EF4-FFF2-40B4-BE49-F238E27FC236}">
                <a16:creationId xmlns:a16="http://schemas.microsoft.com/office/drawing/2014/main" id="{CD38911B-90B8-4886-B8A0-293C32C55D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2758434"/>
              </p:ext>
            </p:extLst>
          </p:nvPr>
        </p:nvGraphicFramePr>
        <p:xfrm>
          <a:off x="2745904" y="4725144"/>
          <a:ext cx="3770312" cy="182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95" name="Equation" r:id="rId6" imgW="1879560" imgH="914400" progId="Equation.DSMT4">
                  <p:embed/>
                </p:oleObj>
              </mc:Choice>
              <mc:Fallback>
                <p:oleObj name="Equation" r:id="rId6" imgW="1879560" imgH="914400" progId="Equation.DSMT4">
                  <p:embed/>
                  <p:pic>
                    <p:nvPicPr>
                      <p:cNvPr id="317449" name="Object 9">
                        <a:extLst>
                          <a:ext uri="{FF2B5EF4-FFF2-40B4-BE49-F238E27FC236}">
                            <a16:creationId xmlns:a16="http://schemas.microsoft.com/office/drawing/2014/main" id="{CD38911B-90B8-4886-B8A0-293C32C55D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5904" y="4725144"/>
                        <a:ext cx="3770312" cy="182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4F2427DB-B8A6-42BF-909F-1A8FA73AD0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2252333"/>
              </p:ext>
            </p:extLst>
          </p:nvPr>
        </p:nvGraphicFramePr>
        <p:xfrm>
          <a:off x="1187624" y="2348880"/>
          <a:ext cx="7825194" cy="940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96" name="Equation" r:id="rId8" imgW="4012920" imgH="482400" progId="Equation.DSMT4">
                  <p:embed/>
                </p:oleObj>
              </mc:Choice>
              <mc:Fallback>
                <p:oleObj name="Equation" r:id="rId8" imgW="4012920" imgH="4824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4F2427DB-B8A6-42BF-909F-1A8FA73AD0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348880"/>
                        <a:ext cx="7825194" cy="9406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A9C3584-6F78-4FE2-939E-2FEC8CF8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48B3DC-B575-405A-8E19-66C8D159C85B}" type="datetime1">
              <a:rPr lang="zh-CN" altLang="en-US" smtClean="0"/>
              <a:t>2020/11/19</a:t>
            </a:fld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B4E1B1-3EB8-447C-BE87-98ACF9030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81</a:t>
            </a:r>
            <a:r>
              <a:rPr lang="zh-CN" altLang="en-US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385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17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7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7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7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7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7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uiExpand="1" build="p"/>
      <p:bldP spid="317445" grpId="0" autoUpdateAnimBg="0"/>
      <p:bldP spid="317447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解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1)</a:t>
            </a:r>
            <a:endParaRPr lang="zh-CN" altLang="en-US" dirty="0"/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1143000" y="1052736"/>
            <a:ext cx="7696200" cy="1661993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C00000"/>
              </a:buClr>
              <a:buFont typeface="+mj-lt"/>
              <a:buAutoNum type="arabicPeriod" startAt="4"/>
            </a:pPr>
            <a:r>
              <a:rPr lang="zh-CN" altLang="zh-CN" sz="2400" dirty="0"/>
              <a:t>由题意，按</a:t>
            </a:r>
            <a:r>
              <a:rPr lang="en-US" altLang="zh-CN" sz="2400" dirty="0"/>
              <a:t>M/M/c/</a:t>
            </a:r>
            <a:r>
              <a:rPr lang="en-US" altLang="zh-CN" sz="2400" dirty="0" err="1"/>
              <a:t>m+k</a:t>
            </a:r>
            <a:r>
              <a:rPr lang="en-US" altLang="zh-CN" sz="2400" dirty="0"/>
              <a:t>/m</a:t>
            </a:r>
            <a:r>
              <a:rPr lang="zh-CN" altLang="zh-CN" sz="2400" dirty="0"/>
              <a:t>系统处理，其中</a:t>
            </a:r>
            <a:r>
              <a:rPr lang="en-US" altLang="zh-CN" sz="2400" dirty="0"/>
              <a:t>c</a:t>
            </a:r>
            <a:r>
              <a:rPr lang="zh-CN" altLang="zh-CN" sz="2400" dirty="0"/>
              <a:t>＝</a:t>
            </a:r>
            <a:r>
              <a:rPr lang="en-US" altLang="zh-CN" sz="2400" dirty="0"/>
              <a:t>2</a:t>
            </a:r>
            <a:r>
              <a:rPr lang="zh-CN" altLang="zh-CN" sz="2400" dirty="0"/>
              <a:t>，</a:t>
            </a:r>
            <a:r>
              <a:rPr lang="en-US" altLang="zh-CN" sz="2400" dirty="0"/>
              <a:t>m</a:t>
            </a:r>
            <a:r>
              <a:rPr lang="zh-CN" altLang="zh-CN" sz="2400" dirty="0"/>
              <a:t>＝</a:t>
            </a:r>
            <a:r>
              <a:rPr lang="en-US" altLang="zh-CN" sz="2400" dirty="0"/>
              <a:t>3</a:t>
            </a:r>
            <a:r>
              <a:rPr lang="zh-CN" altLang="zh-CN" sz="2400" dirty="0"/>
              <a:t>，</a:t>
            </a:r>
            <a:r>
              <a:rPr lang="en-US" altLang="zh-CN" sz="2400" dirty="0"/>
              <a:t>k=1</a:t>
            </a:r>
            <a:r>
              <a:rPr lang="zh-CN" altLang="zh-CN" sz="2400" dirty="0"/>
              <a:t>，λ＝</a:t>
            </a:r>
            <a:r>
              <a:rPr lang="en-US" altLang="zh-CN" sz="2400" dirty="0"/>
              <a:t>    </a:t>
            </a:r>
            <a:r>
              <a:rPr lang="zh-CN" altLang="zh-CN" sz="2400" dirty="0"/>
              <a:t>（辆</a:t>
            </a:r>
            <a:r>
              <a:rPr lang="en-US" altLang="zh-CN" sz="2400" dirty="0"/>
              <a:t>/</a:t>
            </a:r>
            <a:r>
              <a:rPr lang="zh-CN" altLang="zh-CN" sz="2400" dirty="0"/>
              <a:t>天</a:t>
            </a:r>
            <a:r>
              <a:rPr lang="en-US" altLang="zh-CN" sz="2400" dirty="0"/>
              <a:t>)</a:t>
            </a:r>
            <a:r>
              <a:rPr lang="zh-CN" altLang="zh-CN" sz="2400" dirty="0"/>
              <a:t>，μ＝</a:t>
            </a:r>
            <a:r>
              <a:rPr lang="en-US" altLang="zh-CN" sz="2400" dirty="0"/>
              <a:t>  </a:t>
            </a:r>
            <a:r>
              <a:rPr lang="zh-CN" altLang="zh-CN" sz="2400" dirty="0"/>
              <a:t>（辆</a:t>
            </a:r>
            <a:r>
              <a:rPr lang="en-US" altLang="zh-CN" sz="2400" dirty="0"/>
              <a:t>/</a:t>
            </a:r>
            <a:r>
              <a:rPr lang="zh-CN" altLang="zh-CN" sz="2400" dirty="0"/>
              <a:t>天</a:t>
            </a:r>
            <a:r>
              <a:rPr lang="en-US" altLang="zh-CN" sz="2400" dirty="0"/>
              <a:t>)</a:t>
            </a:r>
            <a:r>
              <a:rPr lang="zh-CN" altLang="zh-CN" sz="2400" dirty="0"/>
              <a:t>，ρ＝</a:t>
            </a:r>
            <a:r>
              <a:rPr lang="en-US" altLang="zh-CN" sz="2400" dirty="0"/>
              <a:t>           </a:t>
            </a:r>
            <a:r>
              <a:rPr lang="zh-CN" altLang="zh-CN" sz="2400" dirty="0"/>
              <a:t>，因此</a:t>
            </a:r>
            <a:endParaRPr lang="zh-CN" altLang="en-US" sz="2400" dirty="0"/>
          </a:p>
        </p:txBody>
      </p:sp>
      <p:sp>
        <p:nvSpPr>
          <p:cNvPr id="3686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3011170"/>
              </p:ext>
            </p:extLst>
          </p:nvPr>
        </p:nvGraphicFramePr>
        <p:xfrm>
          <a:off x="3386138" y="1471613"/>
          <a:ext cx="47942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12" name="Equation" r:id="rId3" imgW="228600" imgH="406080" progId="Equation.DSMT4">
                  <p:embed/>
                </p:oleObj>
              </mc:Choice>
              <mc:Fallback>
                <p:oleObj name="Equation" r:id="rId3" imgW="2286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6138" y="1471613"/>
                        <a:ext cx="479425" cy="85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94173"/>
              </p:ext>
            </p:extLst>
          </p:nvPr>
        </p:nvGraphicFramePr>
        <p:xfrm>
          <a:off x="5592763" y="1471613"/>
          <a:ext cx="293687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13" name="Equation" r:id="rId5" imgW="139680" imgH="406080" progId="Equation.DSMT4">
                  <p:embed/>
                </p:oleObj>
              </mc:Choice>
              <mc:Fallback>
                <p:oleObj name="Equation" r:id="rId5" imgW="1396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2763" y="1471613"/>
                        <a:ext cx="293687" cy="85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679389"/>
              </p:ext>
            </p:extLst>
          </p:nvPr>
        </p:nvGraphicFramePr>
        <p:xfrm>
          <a:off x="7596188" y="1440830"/>
          <a:ext cx="87947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14" name="Equation" r:id="rId7" imgW="419040" imgH="431640" progId="Equation.DSMT4">
                  <p:embed/>
                </p:oleObj>
              </mc:Choice>
              <mc:Fallback>
                <p:oleObj name="Equation" r:id="rId7" imgW="4190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1440830"/>
                        <a:ext cx="879475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0441771"/>
              </p:ext>
            </p:extLst>
          </p:nvPr>
        </p:nvGraphicFramePr>
        <p:xfrm>
          <a:off x="2093913" y="2801938"/>
          <a:ext cx="6537325" cy="201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15" name="Equation" r:id="rId9" imgW="2971800" imgH="914400" progId="Equation.DSMT4">
                  <p:embed/>
                </p:oleObj>
              </mc:Choice>
              <mc:Fallback>
                <p:oleObj name="Equation" r:id="rId9" imgW="2971800" imgH="914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3913" y="2801938"/>
                        <a:ext cx="6537325" cy="2011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7469114"/>
              </p:ext>
            </p:extLst>
          </p:nvPr>
        </p:nvGraphicFramePr>
        <p:xfrm>
          <a:off x="1200150" y="5589588"/>
          <a:ext cx="7721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16" name="Equation" r:id="rId11" imgW="3860640" imgH="444240" progId="Equation.DSMT4">
                  <p:embed/>
                </p:oleObj>
              </mc:Choice>
              <mc:Fallback>
                <p:oleObj name="Equation" r:id="rId11" imgW="3860640" imgH="4442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0" y="5589588"/>
                        <a:ext cx="77216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1125539" y="4970493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此时该</a:t>
            </a:r>
            <a:r>
              <a:rPr lang="zh-CN" altLang="zh-CN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公司</a:t>
            </a: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无车可用的概率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46D18F-1C11-4D4C-A39E-399FB0911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55139F-959B-411E-A25D-02BB67AD3003}" type="datetime1">
              <a:rPr lang="zh-CN" altLang="en-US" smtClean="0"/>
              <a:t>2020/11/19</a:t>
            </a:fld>
            <a:endParaRPr lang="en-US" altLang="zh-CN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1FB197-F5EC-4E6D-82D7-F9C5AE8E7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81</a:t>
            </a:r>
            <a:r>
              <a:rPr lang="zh-CN" altLang="en-US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70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913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  <p:bldP spid="6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33F3CC28-696A-4296-B4C7-B29938D5B1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教学内容</a:t>
            </a:r>
          </a:p>
        </p:txBody>
      </p:sp>
      <p:sp>
        <p:nvSpPr>
          <p:cNvPr id="356355" name="Rectangle 3">
            <a:extLst>
              <a:ext uri="{FF2B5EF4-FFF2-40B4-BE49-F238E27FC236}">
                <a16:creationId xmlns:a16="http://schemas.microsoft.com/office/drawing/2014/main" id="{96A1D5F4-CED5-43E8-966B-FBCF6AE70D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5616" y="1124744"/>
            <a:ext cx="7776864" cy="5434949"/>
          </a:xfrm>
        </p:spPr>
        <p:txBody>
          <a:bodyPr/>
          <a:lstStyle/>
          <a:p>
            <a:pPr marL="533400" indent="-533400" eaLnBrk="1" hangingPunct="1">
              <a:lnSpc>
                <a:spcPct val="110000"/>
              </a:lnSpc>
              <a:buFont typeface="Wingdings" panose="05000000000000000000" pitchFamily="2" charset="2"/>
              <a:buAutoNum type="arabicPeriod"/>
            </a:pPr>
            <a:r>
              <a:rPr lang="zh-CN" altLang="en-US" dirty="0">
                <a:solidFill>
                  <a:srgbClr val="0000FF"/>
                </a:solidFill>
              </a:rPr>
              <a:t>概率论的基本知识</a:t>
            </a:r>
          </a:p>
          <a:p>
            <a:pPr lvl="1" eaLnBrk="1" hangingPunct="1">
              <a:lnSpc>
                <a:spcPct val="110000"/>
              </a:lnSpc>
              <a:buClr>
                <a:srgbClr val="CC00CC"/>
              </a:buClr>
              <a:buFont typeface="Wingdings" panose="05000000000000000000" pitchFamily="2" charset="2"/>
              <a:buAutoNum type="arabicParenR"/>
            </a:pPr>
            <a:r>
              <a:rPr lang="zh-CN" altLang="en-US" sz="2400" dirty="0">
                <a:solidFill>
                  <a:srgbClr val="6600CC"/>
                </a:solidFill>
              </a:rPr>
              <a:t>随机试验、样本点、样本空间、随机事件体</a:t>
            </a:r>
          </a:p>
          <a:p>
            <a:pPr lvl="1" eaLnBrk="1" hangingPunct="1">
              <a:lnSpc>
                <a:spcPct val="110000"/>
              </a:lnSpc>
              <a:buClr>
                <a:srgbClr val="CC00CC"/>
              </a:buClr>
              <a:buFont typeface="Wingdings" panose="05000000000000000000" pitchFamily="2" charset="2"/>
              <a:buAutoNum type="arabicParenR"/>
            </a:pPr>
            <a:r>
              <a:rPr lang="zh-CN" altLang="en-US" sz="2400" dirty="0">
                <a:solidFill>
                  <a:srgbClr val="6600CC"/>
                </a:solidFill>
              </a:rPr>
              <a:t>随机事件、基本事件和可测空间</a:t>
            </a:r>
          </a:p>
          <a:p>
            <a:pPr lvl="1" eaLnBrk="1" hangingPunct="1">
              <a:lnSpc>
                <a:spcPct val="110000"/>
              </a:lnSpc>
              <a:buClr>
                <a:srgbClr val="CC00CC"/>
              </a:buClr>
              <a:buFont typeface="Wingdings" panose="05000000000000000000" pitchFamily="2" charset="2"/>
              <a:buAutoNum type="arabicParenR"/>
            </a:pPr>
            <a:r>
              <a:rPr lang="zh-CN" altLang="en-US" sz="2400" dirty="0">
                <a:solidFill>
                  <a:srgbClr val="6600CC"/>
                </a:solidFill>
              </a:rPr>
              <a:t>概率、概率空间、概率的性质</a:t>
            </a:r>
          </a:p>
          <a:p>
            <a:pPr lvl="1" eaLnBrk="1" hangingPunct="1">
              <a:lnSpc>
                <a:spcPct val="110000"/>
              </a:lnSpc>
              <a:buClr>
                <a:srgbClr val="CC00CC"/>
              </a:buClr>
              <a:buFont typeface="Wingdings" panose="05000000000000000000" pitchFamily="2" charset="2"/>
              <a:buAutoNum type="arabicParenR"/>
            </a:pPr>
            <a:r>
              <a:rPr lang="zh-CN" altLang="en-US" sz="2400" dirty="0">
                <a:solidFill>
                  <a:srgbClr val="6600CC"/>
                </a:solidFill>
              </a:rPr>
              <a:t>条件概率、乘法公式、事件的独立性、全概率公式与贝叶斯公式</a:t>
            </a:r>
            <a:endParaRPr lang="en-US" altLang="zh-CN" sz="2400" dirty="0">
              <a:solidFill>
                <a:srgbClr val="6600CC"/>
              </a:solidFill>
            </a:endParaRPr>
          </a:p>
          <a:p>
            <a:pPr lvl="1" eaLnBrk="1" hangingPunct="1">
              <a:lnSpc>
                <a:spcPct val="110000"/>
              </a:lnSpc>
              <a:buClr>
                <a:srgbClr val="CC00CC"/>
              </a:buClr>
              <a:buFont typeface="Wingdings" panose="05000000000000000000" pitchFamily="2" charset="2"/>
              <a:buAutoNum type="arabicParenR"/>
            </a:pPr>
            <a:r>
              <a:rPr lang="zh-CN" altLang="en-US" sz="2400" dirty="0">
                <a:solidFill>
                  <a:srgbClr val="6600CC"/>
                </a:solidFill>
              </a:rPr>
              <a:t>随机变量及其分布</a:t>
            </a:r>
            <a:r>
              <a:rPr lang="en-US" altLang="zh-CN" sz="2400" dirty="0">
                <a:solidFill>
                  <a:srgbClr val="6600CC"/>
                </a:solidFill>
              </a:rPr>
              <a:t>—</a:t>
            </a:r>
            <a:r>
              <a:rPr lang="zh-CN" altLang="en-US" sz="2400" dirty="0">
                <a:solidFill>
                  <a:srgbClr val="6600CC"/>
                </a:solidFill>
              </a:rPr>
              <a:t>分布函数、分布律、概率密度</a:t>
            </a:r>
            <a:endParaRPr lang="en-US" altLang="zh-CN" sz="2400" dirty="0">
              <a:solidFill>
                <a:srgbClr val="6600CC"/>
              </a:solidFill>
            </a:endParaRPr>
          </a:p>
          <a:p>
            <a:pPr lvl="1" eaLnBrk="1" hangingPunct="1">
              <a:lnSpc>
                <a:spcPct val="110000"/>
              </a:lnSpc>
              <a:buClr>
                <a:srgbClr val="CC00CC"/>
              </a:buClr>
              <a:buFont typeface="Wingdings" panose="05000000000000000000" pitchFamily="2" charset="2"/>
              <a:buAutoNum type="arabicParenR"/>
            </a:pPr>
            <a:r>
              <a:rPr lang="zh-CN" altLang="en-US" sz="2400" dirty="0">
                <a:solidFill>
                  <a:srgbClr val="6600CC"/>
                </a:solidFill>
              </a:rPr>
              <a:t>常见的随机变量及其分布</a:t>
            </a:r>
            <a:r>
              <a:rPr lang="en-US" altLang="zh-CN" sz="2400" dirty="0">
                <a:solidFill>
                  <a:srgbClr val="6600CC"/>
                </a:solidFill>
              </a:rPr>
              <a:t>—</a:t>
            </a:r>
            <a:r>
              <a:rPr lang="zh-CN" altLang="en-US" sz="2400" dirty="0">
                <a:solidFill>
                  <a:srgbClr val="6600CC"/>
                </a:solidFill>
              </a:rPr>
              <a:t>泊松分布、指数分布、正态分布、</a:t>
            </a:r>
            <a:r>
              <a:rPr lang="en-US" altLang="zh-CN" sz="2400" dirty="0">
                <a:solidFill>
                  <a:srgbClr val="6600CC"/>
                </a:solidFill>
              </a:rPr>
              <a:t>k</a:t>
            </a:r>
            <a:r>
              <a:rPr lang="zh-CN" altLang="en-US" sz="2400" dirty="0">
                <a:solidFill>
                  <a:srgbClr val="6600CC"/>
                </a:solidFill>
              </a:rPr>
              <a:t>阶爱尔朗分布</a:t>
            </a:r>
            <a:endParaRPr lang="en-US" altLang="zh-CN" sz="2400" dirty="0">
              <a:solidFill>
                <a:srgbClr val="6600CC"/>
              </a:solidFill>
            </a:endParaRPr>
          </a:p>
          <a:p>
            <a:pPr lvl="1" eaLnBrk="1" hangingPunct="1">
              <a:lnSpc>
                <a:spcPct val="110000"/>
              </a:lnSpc>
              <a:buClr>
                <a:srgbClr val="CC00CC"/>
              </a:buClr>
              <a:buFont typeface="Wingdings" panose="05000000000000000000" pitchFamily="2" charset="2"/>
              <a:buAutoNum type="arabicParenR"/>
            </a:pPr>
            <a:r>
              <a:rPr lang="en-US" altLang="zh-CN" sz="2400" dirty="0">
                <a:solidFill>
                  <a:srgbClr val="6600CC"/>
                </a:solidFill>
              </a:rPr>
              <a:t>n</a:t>
            </a:r>
            <a:r>
              <a:rPr lang="zh-CN" altLang="en-US" sz="2400" dirty="0">
                <a:solidFill>
                  <a:srgbClr val="6600CC"/>
                </a:solidFill>
              </a:rPr>
              <a:t>维随机变量</a:t>
            </a:r>
            <a:r>
              <a:rPr lang="en-US" altLang="zh-CN" sz="2400" dirty="0">
                <a:solidFill>
                  <a:srgbClr val="6600CC"/>
                </a:solidFill>
              </a:rPr>
              <a:t>—</a:t>
            </a:r>
            <a:r>
              <a:rPr lang="zh-CN" altLang="en-US" sz="2400" dirty="0">
                <a:solidFill>
                  <a:srgbClr val="6600CC"/>
                </a:solidFill>
              </a:rPr>
              <a:t>联合分布、边缘分布、条件分布、独立</a:t>
            </a:r>
            <a:endParaRPr lang="en-US" altLang="zh-CN" sz="2400" dirty="0">
              <a:solidFill>
                <a:srgbClr val="6600CC"/>
              </a:solidFill>
            </a:endParaRPr>
          </a:p>
          <a:p>
            <a:pPr lvl="1" eaLnBrk="1" hangingPunct="1">
              <a:lnSpc>
                <a:spcPct val="110000"/>
              </a:lnSpc>
              <a:buClr>
                <a:srgbClr val="CC00CC"/>
              </a:buClr>
              <a:buFont typeface="Wingdings" panose="05000000000000000000" pitchFamily="2" charset="2"/>
              <a:buAutoNum type="arabicParenR"/>
            </a:pPr>
            <a:r>
              <a:rPr lang="zh-CN" altLang="en-US" sz="2400" dirty="0">
                <a:solidFill>
                  <a:srgbClr val="6600CC"/>
                </a:solidFill>
              </a:rPr>
              <a:t>随机变量的数字特征</a:t>
            </a:r>
            <a:r>
              <a:rPr lang="en-US" altLang="zh-CN" sz="2400" dirty="0">
                <a:solidFill>
                  <a:srgbClr val="6600CC"/>
                </a:solidFill>
              </a:rPr>
              <a:t>—</a:t>
            </a:r>
            <a:r>
              <a:rPr lang="zh-CN" altLang="en-US" sz="2400" dirty="0">
                <a:solidFill>
                  <a:srgbClr val="6600CC"/>
                </a:solidFill>
              </a:rPr>
              <a:t>数学期望、方差、</a:t>
            </a:r>
            <a:r>
              <a:rPr lang="en-US" altLang="zh-CN" sz="2400" dirty="0">
                <a:solidFill>
                  <a:srgbClr val="6600CC"/>
                </a:solidFill>
              </a:rPr>
              <a:t>k</a:t>
            </a:r>
            <a:r>
              <a:rPr lang="zh-CN" altLang="en-US" sz="2400" dirty="0">
                <a:solidFill>
                  <a:srgbClr val="6600CC"/>
                </a:solidFill>
              </a:rPr>
              <a:t>阶矩、协方差（矩阵）、特征函数</a:t>
            </a:r>
            <a:endParaRPr lang="zh-CN" altLang="en-US" sz="3600" dirty="0">
              <a:solidFill>
                <a:srgbClr val="6600CC"/>
              </a:solidFill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49AA2D9F-1599-4DD8-A1F9-48FDD6BF9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848B7C-5A83-4ECF-A0B2-E163009AF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60DF2D-BA11-4DA6-8914-F1C2DBF9BA0A}" type="datetime1">
              <a:rPr lang="zh-CN" altLang="en-US" smtClean="0"/>
              <a:t>2020/11/19</a:t>
            </a:fld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511EDA-C643-4A68-B892-A31745173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81</a:t>
            </a:r>
            <a:r>
              <a:rPr lang="zh-CN" altLang="en-US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71</a:t>
            </a:fld>
            <a:endParaRPr lang="zh-CN" alt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6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6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6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6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33F3CC28-696A-4296-B4C7-B29938D5B1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教学内容</a:t>
            </a:r>
          </a:p>
        </p:txBody>
      </p:sp>
      <p:sp>
        <p:nvSpPr>
          <p:cNvPr id="356355" name="Rectangle 3">
            <a:extLst>
              <a:ext uri="{FF2B5EF4-FFF2-40B4-BE49-F238E27FC236}">
                <a16:creationId xmlns:a16="http://schemas.microsoft.com/office/drawing/2014/main" id="{96A1D5F4-CED5-43E8-966B-FBCF6AE70D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5616" y="1124744"/>
            <a:ext cx="7704856" cy="5195012"/>
          </a:xfrm>
        </p:spPr>
        <p:txBody>
          <a:bodyPr/>
          <a:lstStyle/>
          <a:p>
            <a:pPr eaLnBrk="1" hangingPunct="1">
              <a:buFont typeface="+mj-lt"/>
              <a:buAutoNum type="arabicPeriod" startAt="2"/>
            </a:pPr>
            <a:r>
              <a:rPr lang="zh-CN" altLang="en-US" dirty="0">
                <a:solidFill>
                  <a:srgbClr val="0000FF"/>
                </a:solidFill>
              </a:rPr>
              <a:t>随机过程的基本概念</a:t>
            </a:r>
            <a:endParaRPr lang="zh-CN" altLang="en-US" dirty="0"/>
          </a:p>
          <a:p>
            <a:pPr marL="990600" lvl="1" indent="-533400" eaLnBrk="1" hangingPunct="1">
              <a:buClr>
                <a:srgbClr val="CC00CC"/>
              </a:buClr>
              <a:buFont typeface="Wingdings" panose="05000000000000000000" pitchFamily="2" charset="2"/>
              <a:buAutoNum type="arabicParenR"/>
            </a:pPr>
            <a:r>
              <a:rPr lang="zh-CN" altLang="en-US" sz="2400" dirty="0">
                <a:solidFill>
                  <a:srgbClr val="6600CC"/>
                </a:solidFill>
              </a:rPr>
              <a:t>随机过程的定义及分类</a:t>
            </a:r>
          </a:p>
          <a:p>
            <a:pPr lvl="1" eaLnBrk="1" hangingPunct="1">
              <a:buClr>
                <a:srgbClr val="CC00CC"/>
              </a:buClr>
              <a:buFont typeface="Wingdings" panose="05000000000000000000" pitchFamily="2" charset="2"/>
              <a:buAutoNum type="arabicParenR"/>
            </a:pPr>
            <a:r>
              <a:rPr lang="zh-CN" altLang="en-US" sz="2400" dirty="0">
                <a:solidFill>
                  <a:srgbClr val="6600CC"/>
                </a:solidFill>
              </a:rPr>
              <a:t>随机过程的分布</a:t>
            </a:r>
            <a:r>
              <a:rPr lang="en-US" altLang="zh-CN" sz="2400" dirty="0">
                <a:solidFill>
                  <a:srgbClr val="6600CC"/>
                </a:solidFill>
              </a:rPr>
              <a:t>——</a:t>
            </a:r>
            <a:r>
              <a:rPr lang="zh-CN" altLang="en-US" sz="2400" dirty="0">
                <a:solidFill>
                  <a:srgbClr val="6600CC"/>
                </a:solidFill>
              </a:rPr>
              <a:t>一（二、</a:t>
            </a:r>
            <a:r>
              <a:rPr lang="en-US" altLang="zh-CN" sz="2400" dirty="0">
                <a:solidFill>
                  <a:srgbClr val="6600CC"/>
                </a:solidFill>
              </a:rPr>
              <a:t>n</a:t>
            </a:r>
            <a:r>
              <a:rPr lang="zh-CN" altLang="en-US" sz="2400" dirty="0">
                <a:solidFill>
                  <a:srgbClr val="6600CC"/>
                </a:solidFill>
              </a:rPr>
              <a:t>）维分布函数、一（二、</a:t>
            </a:r>
            <a:r>
              <a:rPr lang="en-US" altLang="zh-CN" sz="2400" dirty="0">
                <a:solidFill>
                  <a:srgbClr val="6600CC"/>
                </a:solidFill>
              </a:rPr>
              <a:t>n</a:t>
            </a:r>
            <a:r>
              <a:rPr lang="zh-CN" altLang="en-US" sz="2400" dirty="0">
                <a:solidFill>
                  <a:srgbClr val="6600CC"/>
                </a:solidFill>
              </a:rPr>
              <a:t>）维概率密度、独立</a:t>
            </a:r>
            <a:endParaRPr lang="en-US" altLang="zh-CN" sz="2400" dirty="0">
              <a:solidFill>
                <a:srgbClr val="6600CC"/>
              </a:solidFill>
            </a:endParaRPr>
          </a:p>
          <a:p>
            <a:pPr lvl="1" eaLnBrk="1" hangingPunct="1">
              <a:buClr>
                <a:srgbClr val="CC00CC"/>
              </a:buClr>
              <a:buFont typeface="Wingdings" panose="05000000000000000000" pitchFamily="2" charset="2"/>
              <a:buAutoNum type="arabicParenR"/>
            </a:pPr>
            <a:r>
              <a:rPr lang="zh-CN" altLang="en-US" sz="2400" dirty="0">
                <a:solidFill>
                  <a:srgbClr val="6600CC"/>
                </a:solidFill>
              </a:rPr>
              <a:t>随机过程的数字特征</a:t>
            </a:r>
            <a:r>
              <a:rPr lang="en-US" altLang="zh-CN" sz="2400" dirty="0">
                <a:solidFill>
                  <a:srgbClr val="6600CC"/>
                </a:solidFill>
              </a:rPr>
              <a:t>——</a:t>
            </a:r>
            <a:r>
              <a:rPr lang="zh-CN" altLang="en-US" sz="2400" dirty="0">
                <a:solidFill>
                  <a:srgbClr val="6600CC"/>
                </a:solidFill>
              </a:rPr>
              <a:t>均值函数、方差函数、协方差函数和相关函数、不相关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 startAt="2"/>
            </a:pPr>
            <a:r>
              <a:rPr lang="zh-CN" altLang="en-US" dirty="0">
                <a:solidFill>
                  <a:srgbClr val="0000FF"/>
                </a:solidFill>
              </a:rPr>
              <a:t>独立过程</a:t>
            </a:r>
            <a:endParaRPr lang="en-US" altLang="zh-CN" dirty="0">
              <a:solidFill>
                <a:srgbClr val="0000FF"/>
              </a:solidFill>
            </a:endParaRPr>
          </a:p>
          <a:p>
            <a:pPr eaLnBrk="1" hangingPunct="1">
              <a:buFont typeface="Wingdings" panose="05000000000000000000" pitchFamily="2" charset="2"/>
              <a:buAutoNum type="arabicPeriod" startAt="2"/>
            </a:pPr>
            <a:r>
              <a:rPr lang="zh-CN" altLang="en-US" dirty="0">
                <a:solidFill>
                  <a:srgbClr val="0000FF"/>
                </a:solidFill>
              </a:rPr>
              <a:t>（平稳）独立增量过程</a:t>
            </a:r>
          </a:p>
          <a:p>
            <a:pPr marL="457200" lvl="1" indent="0" eaLnBrk="1" hangingPunct="1">
              <a:buClr>
                <a:srgbClr val="CC00CC"/>
              </a:buClr>
              <a:buNone/>
            </a:pPr>
            <a:r>
              <a:rPr lang="zh-CN" altLang="en-US" sz="2400" dirty="0">
                <a:solidFill>
                  <a:srgbClr val="6600CC"/>
                </a:solidFill>
              </a:rPr>
              <a:t>注意：增量的参数区间无交叉</a:t>
            </a:r>
          </a:p>
          <a:p>
            <a:pPr eaLnBrk="1" hangingPunct="1">
              <a:buFont typeface="Wingdings" panose="05000000000000000000" pitchFamily="2" charset="2"/>
              <a:buAutoNum type="arabicPeriod" startAt="2"/>
            </a:pPr>
            <a:r>
              <a:rPr lang="zh-CN" altLang="en-US" dirty="0">
                <a:solidFill>
                  <a:srgbClr val="0000FF"/>
                </a:solidFill>
              </a:rPr>
              <a:t>正态过程</a:t>
            </a:r>
            <a:endParaRPr lang="en-US" altLang="zh-CN" dirty="0">
              <a:solidFill>
                <a:srgbClr val="0000FF"/>
              </a:solidFill>
            </a:endParaRPr>
          </a:p>
          <a:p>
            <a:pPr eaLnBrk="1" hangingPunct="1">
              <a:buFont typeface="Wingdings" panose="05000000000000000000" pitchFamily="2" charset="2"/>
              <a:buAutoNum type="arabicPeriod" startAt="2"/>
            </a:pPr>
            <a:r>
              <a:rPr lang="zh-CN" altLang="en-US" dirty="0">
                <a:solidFill>
                  <a:srgbClr val="0000FF"/>
                </a:solidFill>
              </a:rPr>
              <a:t>维纳过程</a:t>
            </a:r>
          </a:p>
        </p:txBody>
      </p:sp>
      <p:sp>
        <p:nvSpPr>
          <p:cNvPr id="2" name="右大括号 1">
            <a:extLst>
              <a:ext uri="{FF2B5EF4-FFF2-40B4-BE49-F238E27FC236}">
                <a16:creationId xmlns:a16="http://schemas.microsoft.com/office/drawing/2014/main" id="{D2975902-BC02-447F-8CFF-B73CAE0BFA00}"/>
              </a:ext>
            </a:extLst>
          </p:cNvPr>
          <p:cNvSpPr/>
          <p:nvPr/>
        </p:nvSpPr>
        <p:spPr bwMode="auto">
          <a:xfrm>
            <a:off x="3203848" y="5517232"/>
            <a:ext cx="306000" cy="648000"/>
          </a:xfrm>
          <a:prstGeom prst="rightBrace">
            <a:avLst/>
          </a:prstGeom>
          <a:solidFill>
            <a:schemeClr val="accent3"/>
          </a:solidFill>
          <a:ln w="25400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AD75FFD-8394-4F81-82D3-E1F11DC7E908}"/>
              </a:ext>
            </a:extLst>
          </p:cNvPr>
          <p:cNvSpPr txBox="1"/>
          <p:nvPr/>
        </p:nvSpPr>
        <p:spPr>
          <a:xfrm>
            <a:off x="3491880" y="5610399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了解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4E0A05-0F11-4484-8B2F-9EBEFFF2F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4EBFBF-1C0D-4682-BC15-CD9E11110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53E099-23D0-4098-9C51-A792CD076237}" type="datetime1">
              <a:rPr lang="zh-CN" altLang="en-US" smtClean="0"/>
              <a:t>2020/11/19</a:t>
            </a:fld>
            <a:endParaRPr lang="en-US" altLang="zh-CN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175B3C-8855-490C-B00F-E2352D527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81</a:t>
            </a:r>
            <a:r>
              <a:rPr lang="zh-CN" altLang="en-US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72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0124678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56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56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6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56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33F3CC28-696A-4296-B4C7-B29938D5B1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教学内容</a:t>
            </a:r>
          </a:p>
        </p:txBody>
      </p:sp>
      <p:sp>
        <p:nvSpPr>
          <p:cNvPr id="356355" name="Rectangle 3">
            <a:extLst>
              <a:ext uri="{FF2B5EF4-FFF2-40B4-BE49-F238E27FC236}">
                <a16:creationId xmlns:a16="http://schemas.microsoft.com/office/drawing/2014/main" id="{96A1D5F4-CED5-43E8-966B-FBCF6AE70D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5616" y="1116236"/>
            <a:ext cx="7704856" cy="5481116"/>
          </a:xfrm>
        </p:spPr>
        <p:txBody>
          <a:bodyPr/>
          <a:lstStyle/>
          <a:p>
            <a:pPr eaLnBrk="1" hangingPunct="1">
              <a:buFont typeface="+mj-lt"/>
              <a:buAutoNum type="arabicPeriod" startAt="7"/>
            </a:pPr>
            <a:r>
              <a:rPr lang="zh-CN" altLang="en-US" dirty="0">
                <a:solidFill>
                  <a:srgbClr val="0000FF"/>
                </a:solidFill>
              </a:rPr>
              <a:t>泊松过程</a:t>
            </a:r>
            <a:endParaRPr lang="zh-CN" altLang="en-US" dirty="0">
              <a:solidFill>
                <a:srgbClr val="6600CC"/>
              </a:solidFill>
            </a:endParaRPr>
          </a:p>
          <a:p>
            <a:pPr marL="990600" lvl="1" indent="-533400" eaLnBrk="1" hangingPunct="1">
              <a:buClr>
                <a:srgbClr val="CC00CC"/>
              </a:buClr>
              <a:buFont typeface="Wingdings" panose="05000000000000000000" pitchFamily="2" charset="2"/>
              <a:buAutoNum type="arabicParenR"/>
            </a:pPr>
            <a:r>
              <a:rPr lang="zh-CN" altLang="en-US" sz="2400" dirty="0">
                <a:solidFill>
                  <a:srgbClr val="6600CC"/>
                </a:solidFill>
              </a:rPr>
              <a:t>两个定义及其等价性</a:t>
            </a:r>
            <a:endParaRPr lang="en-US" altLang="zh-CN" sz="2400" dirty="0">
              <a:solidFill>
                <a:srgbClr val="6600CC"/>
              </a:solidFill>
            </a:endParaRPr>
          </a:p>
          <a:p>
            <a:pPr lvl="2" indent="-533400" eaLnBrk="1" hangingPunct="1">
              <a:lnSpc>
                <a:spcPct val="120000"/>
              </a:lnSpc>
              <a:spcBef>
                <a:spcPts val="0"/>
              </a:spcBef>
              <a:buClr>
                <a:srgbClr val="FF9900"/>
              </a:buClr>
              <a:buFont typeface="+mj-ea"/>
              <a:buAutoNum type="circleNumDbPlain"/>
            </a:pPr>
            <a:r>
              <a:rPr lang="en-US" altLang="zh-CN" sz="2000" dirty="0">
                <a:solidFill>
                  <a:srgbClr val="00B050"/>
                </a:solidFill>
              </a:rPr>
              <a:t>N(0)</a:t>
            </a:r>
            <a:r>
              <a:rPr lang="zh-CN" altLang="en-US" sz="2000" dirty="0">
                <a:solidFill>
                  <a:srgbClr val="00B050"/>
                </a:solidFill>
              </a:rPr>
              <a:t>＝</a:t>
            </a:r>
            <a:r>
              <a:rPr lang="en-US" altLang="zh-CN" sz="2000" dirty="0">
                <a:solidFill>
                  <a:srgbClr val="00B050"/>
                </a:solidFill>
              </a:rPr>
              <a:t>0</a:t>
            </a:r>
          </a:p>
          <a:p>
            <a:pPr lvl="2" indent="-533400" eaLnBrk="1" hangingPunct="1">
              <a:lnSpc>
                <a:spcPct val="120000"/>
              </a:lnSpc>
              <a:spcBef>
                <a:spcPts val="0"/>
              </a:spcBef>
              <a:buClr>
                <a:srgbClr val="FF9900"/>
              </a:buClr>
              <a:buFont typeface="+mj-ea"/>
              <a:buAutoNum type="circleNumDbPlain"/>
            </a:pPr>
            <a:r>
              <a:rPr lang="zh-CN" altLang="en-US" sz="2000" dirty="0">
                <a:solidFill>
                  <a:srgbClr val="00B050"/>
                </a:solidFill>
              </a:rPr>
              <a:t>平稳独立增量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lvl="2" indent="-533400" eaLnBrk="1" hangingPunct="1">
              <a:lnSpc>
                <a:spcPct val="120000"/>
              </a:lnSpc>
              <a:spcBef>
                <a:spcPts val="0"/>
              </a:spcBef>
              <a:buClr>
                <a:srgbClr val="FF9900"/>
              </a:buClr>
              <a:buFont typeface="+mj-ea"/>
              <a:buAutoNum type="circleNumDbPlain"/>
            </a:pPr>
            <a:r>
              <a:rPr lang="zh-CN" altLang="en-US" sz="2000" dirty="0">
                <a:solidFill>
                  <a:srgbClr val="00B050"/>
                </a:solidFill>
              </a:rPr>
              <a:t>增量服从泊松分布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lvl="2" indent="-533400" eaLnBrk="1" hangingPunct="1">
              <a:lnSpc>
                <a:spcPct val="120000"/>
              </a:lnSpc>
              <a:spcBef>
                <a:spcPts val="0"/>
              </a:spcBef>
              <a:buClr>
                <a:srgbClr val="FF9900"/>
              </a:buClr>
              <a:buFont typeface="+mj-ea"/>
              <a:buAutoNum type="circleNumDbPlain"/>
            </a:pPr>
            <a:r>
              <a:rPr lang="en-US" altLang="zh-CN" sz="2000" dirty="0">
                <a:solidFill>
                  <a:srgbClr val="00B050"/>
                </a:solidFill>
                <a:sym typeface="Symbol" panose="05050102010706020507" pitchFamily="18" charset="2"/>
              </a:rPr>
              <a:t>P{N(h)=1}</a:t>
            </a:r>
            <a:r>
              <a:rPr lang="zh-CN" altLang="en-US" sz="2000" dirty="0">
                <a:solidFill>
                  <a:srgbClr val="00B050"/>
                </a:solidFill>
                <a:sym typeface="Symbol" panose="05050102010706020507" pitchFamily="18" charset="2"/>
              </a:rPr>
              <a:t>＝</a:t>
            </a:r>
            <a:r>
              <a:rPr lang="en-US" altLang="zh-CN" sz="2000" dirty="0" err="1">
                <a:solidFill>
                  <a:srgbClr val="00B050"/>
                </a:solidFill>
                <a:sym typeface="Symbol" panose="05050102010706020507" pitchFamily="18" charset="2"/>
              </a:rPr>
              <a:t>h+o</a:t>
            </a:r>
            <a:r>
              <a:rPr lang="en-US" altLang="zh-CN" sz="2000" dirty="0">
                <a:solidFill>
                  <a:srgbClr val="00B050"/>
                </a:solidFill>
                <a:sym typeface="Symbol" panose="05050102010706020507" pitchFamily="18" charset="2"/>
              </a:rPr>
              <a:t>(h)</a:t>
            </a:r>
            <a:r>
              <a:rPr lang="zh-CN" altLang="en-US" sz="2000" dirty="0">
                <a:solidFill>
                  <a:srgbClr val="00B050"/>
                </a:solidFill>
                <a:sym typeface="Symbol" panose="05050102010706020507" pitchFamily="18" charset="2"/>
              </a:rPr>
              <a:t>；</a:t>
            </a:r>
          </a:p>
          <a:p>
            <a:pPr lvl="2" indent="-533400" eaLnBrk="1" hangingPunct="1">
              <a:lnSpc>
                <a:spcPct val="120000"/>
              </a:lnSpc>
              <a:spcBef>
                <a:spcPts val="0"/>
              </a:spcBef>
              <a:buClr>
                <a:srgbClr val="FF9900"/>
              </a:buClr>
              <a:buFont typeface="+mj-ea"/>
              <a:buAutoNum type="circleNumDbPlain"/>
            </a:pPr>
            <a:r>
              <a:rPr lang="en-US" altLang="zh-CN" sz="2000" dirty="0">
                <a:solidFill>
                  <a:srgbClr val="00B050"/>
                </a:solidFill>
                <a:sym typeface="Symbol" panose="05050102010706020507" pitchFamily="18" charset="2"/>
              </a:rPr>
              <a:t>P{N(h)2}</a:t>
            </a:r>
            <a:r>
              <a:rPr lang="zh-CN" altLang="en-US" sz="2000" dirty="0">
                <a:solidFill>
                  <a:srgbClr val="00B050"/>
                </a:solidFill>
                <a:sym typeface="Symbol" panose="05050102010706020507" pitchFamily="18" charset="2"/>
              </a:rPr>
              <a:t>＝</a:t>
            </a:r>
            <a:r>
              <a:rPr lang="en-US" altLang="zh-CN" sz="2000" dirty="0">
                <a:solidFill>
                  <a:srgbClr val="00B050"/>
                </a:solidFill>
                <a:sym typeface="Symbol" panose="05050102010706020507" pitchFamily="18" charset="2"/>
              </a:rPr>
              <a:t>o(h)</a:t>
            </a:r>
            <a:endParaRPr lang="zh-CN" altLang="en-US" sz="2000" dirty="0">
              <a:solidFill>
                <a:srgbClr val="00B050"/>
              </a:solidFill>
            </a:endParaRPr>
          </a:p>
          <a:p>
            <a:pPr lvl="1" eaLnBrk="1" hangingPunct="1">
              <a:buClr>
                <a:srgbClr val="CC00CC"/>
              </a:buClr>
              <a:buFont typeface="Wingdings" panose="05000000000000000000" pitchFamily="2" charset="2"/>
              <a:buAutoNum type="arabicParenR"/>
            </a:pPr>
            <a:r>
              <a:rPr lang="zh-CN" altLang="en-US" sz="2400" dirty="0">
                <a:solidFill>
                  <a:srgbClr val="6600CC"/>
                </a:solidFill>
              </a:rPr>
              <a:t>概率分布</a:t>
            </a:r>
            <a:r>
              <a:rPr lang="en-US" altLang="zh-CN" sz="2400" dirty="0">
                <a:solidFill>
                  <a:srgbClr val="6600CC"/>
                </a:solidFill>
              </a:rPr>
              <a:t>——</a:t>
            </a:r>
            <a:r>
              <a:rPr lang="zh-CN" altLang="en-US" sz="2400" dirty="0">
                <a:solidFill>
                  <a:srgbClr val="6600CC"/>
                </a:solidFill>
              </a:rPr>
              <a:t>一维、二维、有限维</a:t>
            </a:r>
            <a:endParaRPr lang="en-US" altLang="zh-CN" sz="2400" dirty="0">
              <a:solidFill>
                <a:srgbClr val="6600CC"/>
              </a:solidFill>
            </a:endParaRPr>
          </a:p>
          <a:p>
            <a:pPr lvl="1" eaLnBrk="1" hangingPunct="1">
              <a:buClr>
                <a:srgbClr val="CC00CC"/>
              </a:buClr>
              <a:buFont typeface="Wingdings" panose="05000000000000000000" pitchFamily="2" charset="2"/>
              <a:buAutoNum type="arabicParenR"/>
            </a:pPr>
            <a:r>
              <a:rPr lang="zh-CN" altLang="en-US" sz="2400" dirty="0">
                <a:solidFill>
                  <a:srgbClr val="6600CC"/>
                </a:solidFill>
              </a:rPr>
              <a:t>数字特征</a:t>
            </a:r>
            <a:r>
              <a:rPr lang="en-US" altLang="zh-CN" sz="2400" dirty="0">
                <a:solidFill>
                  <a:srgbClr val="6600CC"/>
                </a:solidFill>
              </a:rPr>
              <a:t>——</a:t>
            </a:r>
            <a:r>
              <a:rPr lang="zh-CN" altLang="en-US" sz="2400" dirty="0">
                <a:solidFill>
                  <a:srgbClr val="6600CC"/>
                </a:solidFill>
              </a:rPr>
              <a:t>均值函数、方差函数、协方差函数、相关函数、一维特征函数</a:t>
            </a:r>
            <a:endParaRPr lang="en-US" altLang="zh-CN" sz="2400" dirty="0">
              <a:solidFill>
                <a:srgbClr val="6600CC"/>
              </a:solidFill>
            </a:endParaRPr>
          </a:p>
          <a:p>
            <a:pPr lvl="1" eaLnBrk="1" hangingPunct="1">
              <a:buClr>
                <a:srgbClr val="CC00CC"/>
              </a:buClr>
              <a:buFont typeface="Wingdings" panose="05000000000000000000" pitchFamily="2" charset="2"/>
              <a:buAutoNum type="arabicParenR"/>
            </a:pPr>
            <a:r>
              <a:rPr lang="zh-CN" altLang="en-US" sz="2400" dirty="0">
                <a:solidFill>
                  <a:srgbClr val="6600CC"/>
                </a:solidFill>
              </a:rPr>
              <a:t>性质</a:t>
            </a:r>
            <a:r>
              <a:rPr lang="en-US" altLang="zh-CN" sz="2400" dirty="0">
                <a:solidFill>
                  <a:srgbClr val="6600CC"/>
                </a:solidFill>
              </a:rPr>
              <a:t>——</a:t>
            </a:r>
            <a:r>
              <a:rPr lang="zh-CN" altLang="en-US" sz="2400" dirty="0">
                <a:solidFill>
                  <a:srgbClr val="6600CC"/>
                </a:solidFill>
              </a:rPr>
              <a:t>点间间距序列、等待时间序列</a:t>
            </a:r>
          </a:p>
          <a:p>
            <a:pPr lvl="1" eaLnBrk="1" hangingPunct="1">
              <a:buClr>
                <a:srgbClr val="CC00CC"/>
              </a:buClr>
              <a:buFont typeface="Wingdings" panose="05000000000000000000" pitchFamily="2" charset="2"/>
              <a:buAutoNum type="arabicParenR"/>
            </a:pPr>
            <a:r>
              <a:rPr lang="zh-CN" altLang="en-US" sz="2400" dirty="0">
                <a:solidFill>
                  <a:srgbClr val="6600CC"/>
                </a:solidFill>
              </a:rPr>
              <a:t>非齐次泊松过程</a:t>
            </a:r>
            <a:endParaRPr lang="en-US" altLang="zh-CN" sz="2400" dirty="0">
              <a:solidFill>
                <a:srgbClr val="6600CC"/>
              </a:solidFill>
            </a:endParaRPr>
          </a:p>
          <a:p>
            <a:pPr lvl="1" eaLnBrk="1" hangingPunct="1">
              <a:buClr>
                <a:srgbClr val="CC00CC"/>
              </a:buClr>
              <a:buFont typeface="Wingdings" panose="05000000000000000000" pitchFamily="2" charset="2"/>
              <a:buAutoNum type="arabicParenR"/>
            </a:pPr>
            <a:r>
              <a:rPr lang="zh-CN" altLang="en-US" sz="2400" dirty="0">
                <a:solidFill>
                  <a:srgbClr val="6600CC"/>
                </a:solidFill>
              </a:rPr>
              <a:t>复合次泊松过程</a:t>
            </a:r>
            <a:endParaRPr lang="zh-CN" altLang="en-US" sz="3200" dirty="0">
              <a:solidFill>
                <a:srgbClr val="0000FF"/>
              </a:solidFill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AD71E9E8-5002-4705-BDE8-9B359E59D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B11080-AF16-4B41-86D8-53C8C9543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E03159-5253-4D4E-8C4D-491A2EBABD82}" type="datetime1">
              <a:rPr lang="zh-CN" altLang="en-US" smtClean="0"/>
              <a:t>2020/11/19</a:t>
            </a:fld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69BA748-C548-4AA6-BF1E-3D7DFE672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81</a:t>
            </a:r>
            <a:r>
              <a:rPr lang="zh-CN" altLang="en-US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73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1107406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6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6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56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56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6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56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6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56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56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56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>
            <a:extLst>
              <a:ext uri="{FF2B5EF4-FFF2-40B4-BE49-F238E27FC236}">
                <a16:creationId xmlns:a16="http://schemas.microsoft.com/office/drawing/2014/main" id="{9FB330DE-2F4D-40BA-AB6F-4C5D2BC685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教学内容</a:t>
            </a:r>
          </a:p>
        </p:txBody>
      </p:sp>
      <p:sp>
        <p:nvSpPr>
          <p:cNvPr id="357379" name="Rectangle 3">
            <a:extLst>
              <a:ext uri="{FF2B5EF4-FFF2-40B4-BE49-F238E27FC236}">
                <a16:creationId xmlns:a16="http://schemas.microsoft.com/office/drawing/2014/main" id="{B60D9179-BFC0-4338-A6EE-D1FE97E5F9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95400" y="1143000"/>
            <a:ext cx="7391400" cy="5259517"/>
          </a:xfrm>
        </p:spPr>
        <p:txBody>
          <a:bodyPr/>
          <a:lstStyle/>
          <a:p>
            <a:pPr eaLnBrk="1" hangingPunct="1">
              <a:buFont typeface="+mj-lt"/>
              <a:buAutoNum type="arabicPeriod" startAt="8"/>
            </a:pPr>
            <a:r>
              <a:rPr lang="zh-CN" altLang="en-US" dirty="0">
                <a:solidFill>
                  <a:srgbClr val="0000FF"/>
                </a:solidFill>
              </a:rPr>
              <a:t>马尔可夫过程</a:t>
            </a:r>
          </a:p>
          <a:p>
            <a:pPr lvl="1" eaLnBrk="1" hangingPunct="1">
              <a:buClr>
                <a:srgbClr val="CC00CC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2400" dirty="0">
                <a:solidFill>
                  <a:srgbClr val="6600CC"/>
                </a:solidFill>
              </a:rPr>
              <a:t>马尔可夫过程的概念</a:t>
            </a:r>
            <a:endParaRPr lang="en-US" altLang="zh-CN" sz="2400" dirty="0">
              <a:solidFill>
                <a:srgbClr val="6600CC"/>
              </a:solidFill>
            </a:endParaRPr>
          </a:p>
          <a:p>
            <a:pPr lvl="2" indent="-533400" eaLnBrk="1" hangingPunct="1">
              <a:lnSpc>
                <a:spcPct val="120000"/>
              </a:lnSpc>
              <a:spcBef>
                <a:spcPts val="0"/>
              </a:spcBef>
              <a:buClr>
                <a:srgbClr val="FF9900"/>
              </a:buClr>
              <a:buFont typeface="+mj-ea"/>
              <a:buAutoNum type="circleNumDbPlain"/>
            </a:pPr>
            <a:r>
              <a:rPr lang="zh-CN" altLang="en-US" sz="2000" dirty="0">
                <a:solidFill>
                  <a:srgbClr val="00B050"/>
                </a:solidFill>
              </a:rPr>
              <a:t>马尔可夫性、无后效性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lvl="2" indent="-533400" eaLnBrk="1" hangingPunct="1">
              <a:lnSpc>
                <a:spcPct val="120000"/>
              </a:lnSpc>
              <a:spcBef>
                <a:spcPts val="0"/>
              </a:spcBef>
              <a:buClr>
                <a:srgbClr val="FF9900"/>
              </a:buClr>
              <a:buFont typeface="+mj-ea"/>
              <a:buAutoNum type="circleNumDbPlain"/>
            </a:pPr>
            <a:r>
              <a:rPr lang="zh-CN" altLang="en-US" sz="2000" dirty="0">
                <a:solidFill>
                  <a:srgbClr val="00B050"/>
                </a:solidFill>
              </a:rPr>
              <a:t>转移概率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lvl="2" indent="-533400" eaLnBrk="1" hangingPunct="1">
              <a:lnSpc>
                <a:spcPct val="120000"/>
              </a:lnSpc>
              <a:spcBef>
                <a:spcPts val="0"/>
              </a:spcBef>
              <a:buClr>
                <a:srgbClr val="FF9900"/>
              </a:buClr>
              <a:buFont typeface="+mj-ea"/>
              <a:buAutoNum type="circleNumDbPlain"/>
            </a:pPr>
            <a:r>
              <a:rPr lang="zh-CN" altLang="en-US" sz="2000" dirty="0">
                <a:solidFill>
                  <a:srgbClr val="00B050"/>
                </a:solidFill>
              </a:rPr>
              <a:t>齐次马尔可夫过程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lvl="2" indent="-533400" eaLnBrk="1" hangingPunct="1">
              <a:lnSpc>
                <a:spcPct val="120000"/>
              </a:lnSpc>
              <a:spcBef>
                <a:spcPts val="0"/>
              </a:spcBef>
              <a:buClr>
                <a:srgbClr val="FF9900"/>
              </a:buClr>
              <a:buFont typeface="+mj-ea"/>
              <a:buAutoNum type="circleNumDbPlain"/>
            </a:pPr>
            <a:r>
              <a:rPr lang="zh-CN" altLang="en-US" sz="2000" dirty="0">
                <a:solidFill>
                  <a:srgbClr val="00B050"/>
                </a:solidFill>
              </a:rPr>
              <a:t>马尔可夫过程的分类</a:t>
            </a:r>
          </a:p>
          <a:p>
            <a:pPr lvl="1" eaLnBrk="1" hangingPunct="1">
              <a:buClr>
                <a:srgbClr val="CC00CC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2400" dirty="0">
                <a:solidFill>
                  <a:srgbClr val="6600CC"/>
                </a:solidFill>
              </a:rPr>
              <a:t>离散参数马尔可夫链</a:t>
            </a:r>
            <a:endParaRPr lang="en-US" altLang="zh-CN" sz="2400" dirty="0">
              <a:solidFill>
                <a:srgbClr val="6600CC"/>
              </a:solidFill>
            </a:endParaRPr>
          </a:p>
          <a:p>
            <a:pPr lvl="2" indent="-533400" eaLnBrk="1" hangingPunct="1">
              <a:lnSpc>
                <a:spcPct val="120000"/>
              </a:lnSpc>
              <a:spcBef>
                <a:spcPts val="0"/>
              </a:spcBef>
              <a:buClr>
                <a:srgbClr val="FF9900"/>
              </a:buClr>
              <a:buFont typeface="+mj-ea"/>
              <a:buAutoNum type="circleNumDbPlain"/>
            </a:pPr>
            <a:r>
              <a:rPr lang="zh-CN" altLang="en-US" sz="2000" dirty="0">
                <a:solidFill>
                  <a:srgbClr val="00B050"/>
                </a:solidFill>
              </a:rPr>
              <a:t>定义、</a:t>
            </a:r>
            <a:r>
              <a:rPr lang="en-US" altLang="zh-CN" sz="2000" dirty="0">
                <a:solidFill>
                  <a:srgbClr val="00B050"/>
                </a:solidFill>
              </a:rPr>
              <a:t>m</a:t>
            </a:r>
            <a:r>
              <a:rPr lang="zh-CN" altLang="en-US" sz="2000" dirty="0">
                <a:solidFill>
                  <a:srgbClr val="00B050"/>
                </a:solidFill>
              </a:rPr>
              <a:t>时刻的</a:t>
            </a:r>
            <a:r>
              <a:rPr lang="en-US" altLang="zh-CN" sz="2000" dirty="0">
                <a:solidFill>
                  <a:srgbClr val="00B050"/>
                </a:solidFill>
              </a:rPr>
              <a:t>k</a:t>
            </a:r>
            <a:r>
              <a:rPr lang="zh-CN" altLang="en-US" sz="2000" dirty="0">
                <a:solidFill>
                  <a:srgbClr val="00B050"/>
                </a:solidFill>
              </a:rPr>
              <a:t>步转移概率、</a:t>
            </a:r>
            <a:r>
              <a:rPr lang="en-US" altLang="zh-CN" sz="2000" dirty="0">
                <a:solidFill>
                  <a:srgbClr val="00B050"/>
                </a:solidFill>
              </a:rPr>
              <a:t>m</a:t>
            </a:r>
            <a:r>
              <a:rPr lang="zh-CN" altLang="en-US" sz="2000" dirty="0">
                <a:solidFill>
                  <a:srgbClr val="00B050"/>
                </a:solidFill>
              </a:rPr>
              <a:t>时刻的</a:t>
            </a:r>
            <a:r>
              <a:rPr lang="en-US" altLang="zh-CN" sz="2000" dirty="0">
                <a:solidFill>
                  <a:srgbClr val="00B050"/>
                </a:solidFill>
              </a:rPr>
              <a:t>k</a:t>
            </a:r>
            <a:r>
              <a:rPr lang="zh-CN" altLang="en-US" sz="2000" dirty="0">
                <a:solidFill>
                  <a:srgbClr val="00B050"/>
                </a:solidFill>
              </a:rPr>
              <a:t>步转移矩阵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lvl="2" indent="-533400" eaLnBrk="1" hangingPunct="1">
              <a:lnSpc>
                <a:spcPct val="120000"/>
              </a:lnSpc>
              <a:spcBef>
                <a:spcPts val="0"/>
              </a:spcBef>
              <a:buClr>
                <a:srgbClr val="FF9900"/>
              </a:buClr>
              <a:buFont typeface="+mj-ea"/>
              <a:buAutoNum type="circleNumDbPlain"/>
            </a:pPr>
            <a:r>
              <a:rPr lang="zh-CN" altLang="en-US" sz="2000" dirty="0">
                <a:solidFill>
                  <a:srgbClr val="00B050"/>
                </a:solidFill>
              </a:rPr>
              <a:t>齐次马尔可夫链、转移概率、转移矩阵、状态转移图</a:t>
            </a:r>
          </a:p>
          <a:p>
            <a:pPr lvl="1" eaLnBrk="1" hangingPunct="1">
              <a:buClr>
                <a:srgbClr val="CC00CC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2400" dirty="0">
                <a:solidFill>
                  <a:srgbClr val="6600CC"/>
                </a:solidFill>
              </a:rPr>
              <a:t>齐次氏马尔可夫链的性质</a:t>
            </a:r>
            <a:endParaRPr lang="en-US" altLang="zh-CN" sz="2400" dirty="0">
              <a:solidFill>
                <a:srgbClr val="6600CC"/>
              </a:solidFill>
            </a:endParaRPr>
          </a:p>
          <a:p>
            <a:pPr lvl="2" indent="-533400" eaLnBrk="1" hangingPunct="1">
              <a:lnSpc>
                <a:spcPct val="120000"/>
              </a:lnSpc>
              <a:spcBef>
                <a:spcPts val="0"/>
              </a:spcBef>
              <a:buClr>
                <a:srgbClr val="FF9900"/>
              </a:buClr>
              <a:buFont typeface="+mj-ea"/>
              <a:buAutoNum type="circleNumDbPlain"/>
            </a:pPr>
            <a:r>
              <a:rPr lang="en-US" altLang="zh-CN" sz="2000" dirty="0">
                <a:solidFill>
                  <a:srgbClr val="00B050"/>
                </a:solidFill>
              </a:rPr>
              <a:t>C-K</a:t>
            </a:r>
            <a:r>
              <a:rPr lang="zh-CN" altLang="en-US" sz="2000" dirty="0">
                <a:solidFill>
                  <a:srgbClr val="00B050"/>
                </a:solidFill>
              </a:rPr>
              <a:t>方程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lvl="2" indent="-533400" eaLnBrk="1" hangingPunct="1">
              <a:lnSpc>
                <a:spcPct val="120000"/>
              </a:lnSpc>
              <a:spcBef>
                <a:spcPts val="0"/>
              </a:spcBef>
              <a:buClr>
                <a:srgbClr val="FF9900"/>
              </a:buClr>
              <a:buFont typeface="+mj-ea"/>
              <a:buAutoNum type="circleNumDbPlain"/>
            </a:pPr>
            <a:r>
              <a:rPr lang="zh-CN" altLang="en-US" sz="2000" dirty="0">
                <a:solidFill>
                  <a:srgbClr val="00B050"/>
                </a:solidFill>
              </a:rPr>
              <a:t>初始分布、绝对分布、极限分布、遍历性判定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lvl="2" indent="-533400" eaLnBrk="1" hangingPunct="1">
              <a:lnSpc>
                <a:spcPct val="120000"/>
              </a:lnSpc>
              <a:spcBef>
                <a:spcPts val="0"/>
              </a:spcBef>
              <a:buClr>
                <a:srgbClr val="FF9900"/>
              </a:buClr>
              <a:buFont typeface="+mj-ea"/>
              <a:buAutoNum type="circleNumDbPlain"/>
            </a:pPr>
            <a:r>
              <a:rPr lang="zh-CN" altLang="en-US" sz="2000" dirty="0">
                <a:solidFill>
                  <a:srgbClr val="00B050"/>
                </a:solidFill>
              </a:rPr>
              <a:t>平稳分布、</a:t>
            </a:r>
            <a:r>
              <a:rPr lang="el-GR" altLang="zh-CN" sz="2000" dirty="0">
                <a:solidFill>
                  <a:srgbClr val="00B050"/>
                </a:solidFill>
                <a:ea typeface="宋体" panose="02010600030101010101" pitchFamily="2" charset="-122"/>
              </a:rPr>
              <a:t>Π</a:t>
            </a:r>
            <a:r>
              <a:rPr lang="en-US" altLang="zh-CN" sz="2000" dirty="0">
                <a:solidFill>
                  <a:srgbClr val="00B050"/>
                </a:solidFill>
                <a:ea typeface="宋体" panose="02010600030101010101" pitchFamily="2" charset="-122"/>
              </a:rPr>
              <a:t>=</a:t>
            </a:r>
            <a:r>
              <a:rPr lang="el-GR" altLang="zh-CN" sz="2000" dirty="0">
                <a:solidFill>
                  <a:srgbClr val="00B050"/>
                </a:solidFill>
                <a:ea typeface="宋体" panose="02010600030101010101" pitchFamily="2" charset="-122"/>
              </a:rPr>
              <a:t>Π</a:t>
            </a:r>
            <a:r>
              <a:rPr lang="en-US" altLang="zh-CN" sz="2000" dirty="0">
                <a:solidFill>
                  <a:srgbClr val="00B050"/>
                </a:solidFill>
                <a:ea typeface="宋体" panose="02010600030101010101" pitchFamily="2" charset="-122"/>
              </a:rPr>
              <a:t>P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9D0F3D70-5445-4E1D-8A13-DCF6744EC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42FE51-8F7A-414F-AA51-7D356B8BB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C7A659-FA2E-4BC6-8D42-488E99748759}" type="datetime1">
              <a:rPr lang="zh-CN" altLang="en-US" smtClean="0"/>
              <a:t>2020/11/19</a:t>
            </a:fld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B6CBB0-D000-4014-9003-E29F77FCF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81</a:t>
            </a:r>
            <a:r>
              <a:rPr lang="zh-CN" altLang="en-US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74</a:t>
            </a:fld>
            <a:endParaRPr lang="zh-CN" alt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7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7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7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7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7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7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7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7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7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7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57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57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7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57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573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573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9" grpId="0" uiExpand="1" build="p" bldLvl="2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>
            <a:extLst>
              <a:ext uri="{FF2B5EF4-FFF2-40B4-BE49-F238E27FC236}">
                <a16:creationId xmlns:a16="http://schemas.microsoft.com/office/drawing/2014/main" id="{9FB330DE-2F4D-40BA-AB6F-4C5D2BC685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教学内容</a:t>
            </a:r>
          </a:p>
        </p:txBody>
      </p:sp>
      <p:sp>
        <p:nvSpPr>
          <p:cNvPr id="357379" name="Rectangle 3">
            <a:extLst>
              <a:ext uri="{FF2B5EF4-FFF2-40B4-BE49-F238E27FC236}">
                <a16:creationId xmlns:a16="http://schemas.microsoft.com/office/drawing/2014/main" id="{B60D9179-BFC0-4338-A6EE-D1FE97E5F9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95400" y="1143000"/>
            <a:ext cx="7391400" cy="4678397"/>
          </a:xfrm>
        </p:spPr>
        <p:txBody>
          <a:bodyPr/>
          <a:lstStyle/>
          <a:p>
            <a:pPr eaLnBrk="1" hangingPunct="1">
              <a:buFont typeface="+mj-lt"/>
              <a:buAutoNum type="arabicPeriod" startAt="8"/>
            </a:pPr>
            <a:r>
              <a:rPr lang="zh-CN" altLang="en-US" dirty="0">
                <a:solidFill>
                  <a:srgbClr val="0000FF"/>
                </a:solidFill>
              </a:rPr>
              <a:t>马尔可夫过程</a:t>
            </a:r>
          </a:p>
          <a:p>
            <a:pPr lvl="1" eaLnBrk="1" hangingPunct="1">
              <a:buClr>
                <a:srgbClr val="CC00CC"/>
              </a:buClr>
              <a:buFont typeface="+mj-ea"/>
              <a:buAutoNum type="circleNumDbPlain" startAt="4"/>
            </a:pPr>
            <a:r>
              <a:rPr lang="zh-CN" altLang="en-US" sz="2400" dirty="0">
                <a:solidFill>
                  <a:srgbClr val="6600CC"/>
                </a:solidFill>
              </a:rPr>
              <a:t>齐次马尔可夫链状态的分类</a:t>
            </a:r>
          </a:p>
          <a:p>
            <a:pPr lvl="2" indent="-533400" eaLnBrk="1" hangingPunct="1">
              <a:lnSpc>
                <a:spcPct val="120000"/>
              </a:lnSpc>
              <a:spcBef>
                <a:spcPts val="0"/>
              </a:spcBef>
              <a:buClr>
                <a:srgbClr val="FF9900"/>
              </a:buClr>
              <a:buFont typeface="+mj-ea"/>
              <a:buAutoNum type="circleNumDbPlain"/>
            </a:pPr>
            <a:r>
              <a:rPr lang="zh-CN" altLang="en-US" sz="2000" dirty="0">
                <a:solidFill>
                  <a:srgbClr val="00B050"/>
                </a:solidFill>
              </a:rPr>
              <a:t>以三个层次区分状态类型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lvl="2" indent="-533400" eaLnBrk="1" hangingPunct="1">
              <a:lnSpc>
                <a:spcPct val="120000"/>
              </a:lnSpc>
              <a:spcBef>
                <a:spcPts val="0"/>
              </a:spcBef>
              <a:buClr>
                <a:srgbClr val="FF9900"/>
              </a:buClr>
              <a:buFont typeface="+mj-ea"/>
              <a:buAutoNum type="circleNumDbPlain"/>
            </a:pPr>
            <a:endParaRPr lang="en-US" altLang="zh-CN" sz="2000" dirty="0">
              <a:solidFill>
                <a:srgbClr val="00B050"/>
              </a:solidFill>
            </a:endParaRPr>
          </a:p>
          <a:p>
            <a:pPr lvl="2" indent="-533400" eaLnBrk="1" hangingPunct="1">
              <a:lnSpc>
                <a:spcPct val="120000"/>
              </a:lnSpc>
              <a:spcBef>
                <a:spcPts val="0"/>
              </a:spcBef>
              <a:buClr>
                <a:srgbClr val="FF9900"/>
              </a:buClr>
              <a:buFont typeface="+mj-ea"/>
              <a:buAutoNum type="circleNumDbPlain"/>
            </a:pPr>
            <a:endParaRPr lang="en-US" altLang="zh-CN" sz="2000" dirty="0">
              <a:solidFill>
                <a:srgbClr val="00B050"/>
              </a:solidFill>
            </a:endParaRPr>
          </a:p>
          <a:p>
            <a:pPr lvl="2" indent="-533400" eaLnBrk="1" hangingPunct="1">
              <a:lnSpc>
                <a:spcPct val="120000"/>
              </a:lnSpc>
              <a:spcBef>
                <a:spcPts val="0"/>
              </a:spcBef>
              <a:buClr>
                <a:srgbClr val="FF9900"/>
              </a:buClr>
              <a:buFont typeface="+mj-ea"/>
              <a:buAutoNum type="circleNumDbPlain"/>
            </a:pPr>
            <a:endParaRPr lang="en-US" altLang="zh-CN" sz="2000" dirty="0">
              <a:solidFill>
                <a:srgbClr val="00B050"/>
              </a:solidFill>
            </a:endParaRPr>
          </a:p>
          <a:p>
            <a:pPr lvl="2" indent="-533400" eaLnBrk="1" hangingPunct="1">
              <a:lnSpc>
                <a:spcPct val="120000"/>
              </a:lnSpc>
              <a:spcBef>
                <a:spcPts val="0"/>
              </a:spcBef>
              <a:buClr>
                <a:srgbClr val="FF9900"/>
              </a:buClr>
              <a:buFont typeface="+mj-ea"/>
              <a:buAutoNum type="circleNumDbPlain"/>
            </a:pPr>
            <a:endParaRPr lang="en-US" altLang="zh-CN" sz="2000" dirty="0">
              <a:solidFill>
                <a:srgbClr val="00B050"/>
              </a:solidFill>
            </a:endParaRPr>
          </a:p>
          <a:p>
            <a:pPr lvl="2" indent="-533400" eaLnBrk="1" hangingPunct="1">
              <a:lnSpc>
                <a:spcPct val="120000"/>
              </a:lnSpc>
              <a:spcBef>
                <a:spcPts val="0"/>
              </a:spcBef>
              <a:buClr>
                <a:srgbClr val="FF9900"/>
              </a:buClr>
              <a:buFont typeface="+mj-ea"/>
              <a:buAutoNum type="circleNumDbPlain"/>
            </a:pPr>
            <a:endParaRPr lang="en-US" altLang="zh-CN" sz="2000" dirty="0">
              <a:solidFill>
                <a:srgbClr val="00B050"/>
              </a:solidFill>
            </a:endParaRPr>
          </a:p>
          <a:p>
            <a:pPr lvl="2" indent="-533400" eaLnBrk="1" hangingPunct="1">
              <a:lnSpc>
                <a:spcPct val="120000"/>
              </a:lnSpc>
              <a:spcBef>
                <a:spcPts val="0"/>
              </a:spcBef>
              <a:buClr>
                <a:srgbClr val="FF9900"/>
              </a:buClr>
              <a:buFont typeface="+mj-ea"/>
              <a:buAutoNum type="circleNumDbPlain"/>
            </a:pPr>
            <a:endParaRPr lang="en-US" altLang="zh-CN" sz="2000" dirty="0">
              <a:solidFill>
                <a:srgbClr val="00B050"/>
              </a:solidFill>
            </a:endParaRPr>
          </a:p>
          <a:p>
            <a:pPr lvl="2" indent="-533400" eaLnBrk="1" hangingPunct="1">
              <a:lnSpc>
                <a:spcPct val="120000"/>
              </a:lnSpc>
              <a:spcBef>
                <a:spcPts val="0"/>
              </a:spcBef>
              <a:buClr>
                <a:srgbClr val="FF9900"/>
              </a:buClr>
              <a:buFont typeface="+mj-ea"/>
              <a:buAutoNum type="circleNumDbPlain"/>
            </a:pPr>
            <a:endParaRPr lang="en-US" altLang="zh-CN" sz="2000" dirty="0">
              <a:solidFill>
                <a:srgbClr val="00B050"/>
              </a:solidFill>
            </a:endParaRPr>
          </a:p>
          <a:p>
            <a:pPr lvl="2" indent="-533400" eaLnBrk="1" hangingPunct="1">
              <a:lnSpc>
                <a:spcPct val="120000"/>
              </a:lnSpc>
              <a:spcBef>
                <a:spcPts val="0"/>
              </a:spcBef>
              <a:buClr>
                <a:srgbClr val="FF9900"/>
              </a:buClr>
              <a:buFont typeface="+mj-ea"/>
              <a:buAutoNum type="circleNumDbPlain"/>
            </a:pPr>
            <a:endParaRPr lang="en-US" altLang="zh-CN" sz="2000" dirty="0">
              <a:solidFill>
                <a:srgbClr val="00B050"/>
              </a:solidFill>
            </a:endParaRPr>
          </a:p>
          <a:p>
            <a:pPr lvl="2" indent="-533400" eaLnBrk="1" hangingPunct="1">
              <a:lnSpc>
                <a:spcPct val="120000"/>
              </a:lnSpc>
              <a:spcBef>
                <a:spcPts val="0"/>
              </a:spcBef>
              <a:buClr>
                <a:srgbClr val="FF9900"/>
              </a:buClr>
              <a:buFont typeface="+mj-ea"/>
              <a:buAutoNum type="circleNumDbPlain"/>
            </a:pPr>
            <a:r>
              <a:rPr lang="zh-CN" altLang="en-US" sz="2000" dirty="0">
                <a:solidFill>
                  <a:srgbClr val="00B050"/>
                </a:solidFill>
              </a:rPr>
              <a:t>状态空间的分解</a:t>
            </a:r>
            <a:endParaRPr lang="zh-CN" altLang="en-US" sz="2400" dirty="0">
              <a:solidFill>
                <a:srgbClr val="6600CC"/>
              </a:solidFill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D14691C0-6D71-4CD4-A6C9-B6CBFFDCF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6351" y="3883037"/>
            <a:ext cx="1080000" cy="432000"/>
          </a:xfrm>
          <a:prstGeom prst="wedgeRoundRectCallout">
            <a:avLst>
              <a:gd name="adj1" fmla="val 55535"/>
              <a:gd name="adj2" fmla="val -120706"/>
              <a:gd name="adj3" fmla="val 16667"/>
            </a:avLst>
          </a:prstGeom>
          <a:gradFill rotWithShape="0">
            <a:gsLst>
              <a:gs pos="0">
                <a:schemeClr val="hlink"/>
              </a:gs>
              <a:gs pos="50000">
                <a:srgbClr val="FFFFFF"/>
              </a:gs>
              <a:gs pos="100000">
                <a:schemeClr val="hlink"/>
              </a:gs>
            </a:gsLst>
            <a:lin ang="5400000" scaled="1"/>
          </a:gradFill>
          <a:ln w="381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 lIns="0" tIns="72000" rIns="0" bIns="72000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1600" b="1" dirty="0">
                <a:solidFill>
                  <a:srgbClr val="000066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首返概率</a:t>
            </a: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78089E36-04B1-4833-8AAA-A32E9B920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8603" y="4459053"/>
            <a:ext cx="1476000" cy="432000"/>
          </a:xfrm>
          <a:prstGeom prst="wedgeRoundRectCallout">
            <a:avLst>
              <a:gd name="adj1" fmla="val 51058"/>
              <a:gd name="adj2" fmla="val -126601"/>
              <a:gd name="adj3" fmla="val 16667"/>
            </a:avLst>
          </a:prstGeom>
          <a:gradFill rotWithShape="0">
            <a:gsLst>
              <a:gs pos="0">
                <a:schemeClr val="hlink"/>
              </a:gs>
              <a:gs pos="50000">
                <a:srgbClr val="FFFFFF"/>
              </a:gs>
              <a:gs pos="100000">
                <a:schemeClr val="hlink"/>
              </a:gs>
            </a:gsLst>
            <a:lin ang="5400000" scaled="1"/>
          </a:gradFill>
          <a:ln w="381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1600" b="1" dirty="0">
                <a:solidFill>
                  <a:srgbClr val="000066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平均返回时间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7883012C-C355-455F-B6C0-D6DD9D50D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2635" y="4869208"/>
            <a:ext cx="1080000" cy="432000"/>
          </a:xfrm>
          <a:prstGeom prst="wedgeRoundRectCallout">
            <a:avLst>
              <a:gd name="adj1" fmla="val 52083"/>
              <a:gd name="adj2" fmla="val -107032"/>
              <a:gd name="adj3" fmla="val 16667"/>
            </a:avLst>
          </a:prstGeom>
          <a:gradFill rotWithShape="0">
            <a:gsLst>
              <a:gs pos="0">
                <a:schemeClr val="hlink"/>
              </a:gs>
              <a:gs pos="50000">
                <a:srgbClr val="FFFFFF"/>
              </a:gs>
              <a:gs pos="100000">
                <a:schemeClr val="hlink"/>
              </a:gs>
            </a:gsLst>
            <a:lin ang="5400000" scaled="1"/>
          </a:gradFill>
          <a:ln w="38100">
            <a:solidFill>
              <a:srgbClr val="FF7C8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1600" b="1" dirty="0">
                <a:solidFill>
                  <a:srgbClr val="000066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返回概率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FC90B26C-9B79-42ED-8B9E-77E40E8C4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7021" y="3162909"/>
            <a:ext cx="595035" cy="338554"/>
          </a:xfrm>
          <a:prstGeom prst="rect">
            <a:avLst/>
          </a:prstGeom>
          <a:gradFill rotWithShape="0">
            <a:gsLst>
              <a:gs pos="0">
                <a:srgbClr val="FF9900"/>
              </a:gs>
              <a:gs pos="50000">
                <a:srgbClr val="FFFFFF"/>
              </a:gs>
              <a:gs pos="100000">
                <a:srgbClr val="FF9900"/>
              </a:gs>
            </a:gsLst>
            <a:lin ang="5400000" scaled="1"/>
          </a:gradFill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spcBef>
                <a:spcPct val="0"/>
              </a:spcBef>
              <a:buClr>
                <a:srgbClr val="00FF00"/>
              </a:buClr>
              <a:buFont typeface="Wingdings" panose="05000000000000000000" pitchFamily="2" charset="2"/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0"/>
              </a:spcBef>
              <a:buClr>
                <a:srgbClr val="00FF00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1600" dirty="0">
                <a:solidFill>
                  <a:srgbClr val="000066"/>
                </a:solidFill>
                <a:ea typeface="楷体_GB2312" pitchFamily="49" charset="-122"/>
                <a:cs typeface="Times New Roman" panose="02020603050405020304" pitchFamily="18" charset="0"/>
              </a:rPr>
              <a:t>状态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62934D1-076D-4DDE-A52E-B67564A15682}"/>
              </a:ext>
            </a:extLst>
          </p:cNvPr>
          <p:cNvSpPr>
            <a:spLocks/>
          </p:cNvSpPr>
          <p:nvPr/>
        </p:nvSpPr>
        <p:spPr bwMode="auto">
          <a:xfrm>
            <a:off x="3728459" y="2882186"/>
            <a:ext cx="304800" cy="900000"/>
          </a:xfrm>
          <a:prstGeom prst="leftBrace">
            <a:avLst>
              <a:gd name="adj1" fmla="val 45833"/>
              <a:gd name="adj2" fmla="val 50000"/>
            </a:avLst>
          </a:prstGeom>
          <a:noFill/>
          <a:ln w="25400">
            <a:solidFill>
              <a:srgbClr val="00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spcBef>
                <a:spcPct val="0"/>
              </a:spcBef>
              <a:buClr>
                <a:srgbClr val="00FF00"/>
              </a:buClr>
              <a:buFont typeface="Wingdings" panose="05000000000000000000" pitchFamily="2" charset="2"/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0"/>
              </a:spcBef>
              <a:buClr>
                <a:srgbClr val="00FF00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endParaRPr lang="zh-CN" altLang="en-US" sz="140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B1DD502B-1548-4791-8628-E74B9F0AC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8499" y="2658853"/>
            <a:ext cx="1005403" cy="338554"/>
          </a:xfrm>
          <a:prstGeom prst="rect">
            <a:avLst/>
          </a:prstGeom>
          <a:gradFill rotWithShape="0">
            <a:gsLst>
              <a:gs pos="0">
                <a:srgbClr val="FF9900"/>
              </a:gs>
              <a:gs pos="50000">
                <a:srgbClr val="FFFFFF"/>
              </a:gs>
              <a:gs pos="100000">
                <a:srgbClr val="FF9900"/>
              </a:gs>
            </a:gsLst>
            <a:lin ang="5400000" scaled="1"/>
          </a:gradFill>
          <a:ln w="28575" algn="ctr">
            <a:solidFill>
              <a:srgbClr val="FF33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spcBef>
                <a:spcPct val="0"/>
              </a:spcBef>
              <a:buClr>
                <a:srgbClr val="00FF00"/>
              </a:buClr>
              <a:buFont typeface="Wingdings" panose="05000000000000000000" pitchFamily="2" charset="2"/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0"/>
              </a:spcBef>
              <a:buClr>
                <a:srgbClr val="00FF00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1600" dirty="0">
                <a:solidFill>
                  <a:srgbClr val="000066"/>
                </a:solidFill>
                <a:ea typeface="楷体_GB2312" pitchFamily="49" charset="-122"/>
                <a:cs typeface="Times New Roman" panose="02020603050405020304" pitchFamily="18" charset="0"/>
              </a:rPr>
              <a:t>非常返态</a:t>
            </a: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48AE1DC3-C5CF-4751-B2DF-E8A3988B0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8499" y="3666965"/>
            <a:ext cx="800219" cy="338554"/>
          </a:xfrm>
          <a:prstGeom prst="rect">
            <a:avLst/>
          </a:prstGeom>
          <a:gradFill rotWithShape="0">
            <a:gsLst>
              <a:gs pos="0">
                <a:srgbClr val="FF9900"/>
              </a:gs>
              <a:gs pos="50000">
                <a:srgbClr val="FFFFFF"/>
              </a:gs>
              <a:gs pos="100000">
                <a:srgbClr val="FF9900"/>
              </a:gs>
            </a:gsLst>
            <a:lin ang="5400000" scaled="1"/>
          </a:gradFill>
          <a:ln w="28575" algn="ctr">
            <a:solidFill>
              <a:srgbClr val="FF33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spcBef>
                <a:spcPct val="0"/>
              </a:spcBef>
              <a:buClr>
                <a:srgbClr val="00FF00"/>
              </a:buClr>
              <a:buFont typeface="Wingdings" panose="05000000000000000000" pitchFamily="2" charset="2"/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0"/>
              </a:spcBef>
              <a:buClr>
                <a:srgbClr val="00FF00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1600">
                <a:solidFill>
                  <a:srgbClr val="000066"/>
                </a:solidFill>
                <a:ea typeface="楷体_GB2312" pitchFamily="49" charset="-122"/>
                <a:cs typeface="Times New Roman" panose="02020603050405020304" pitchFamily="18" charset="0"/>
              </a:rPr>
              <a:t>常返态</a:t>
            </a:r>
          </a:p>
        </p:txBody>
      </p:sp>
      <p:sp>
        <p:nvSpPr>
          <p:cNvPr id="11" name="AutoShape 10">
            <a:extLst>
              <a:ext uri="{FF2B5EF4-FFF2-40B4-BE49-F238E27FC236}">
                <a16:creationId xmlns:a16="http://schemas.microsoft.com/office/drawing/2014/main" id="{8D5DEFF8-E8BE-4386-977D-9A5459B9BA26}"/>
              </a:ext>
            </a:extLst>
          </p:cNvPr>
          <p:cNvSpPr>
            <a:spLocks/>
          </p:cNvSpPr>
          <p:nvPr/>
        </p:nvSpPr>
        <p:spPr bwMode="auto">
          <a:xfrm>
            <a:off x="4941502" y="3415037"/>
            <a:ext cx="304800" cy="900000"/>
          </a:xfrm>
          <a:prstGeom prst="leftBrace">
            <a:avLst>
              <a:gd name="adj1" fmla="val 45833"/>
              <a:gd name="adj2" fmla="val 50000"/>
            </a:avLst>
          </a:prstGeom>
          <a:noFill/>
          <a:ln w="25400">
            <a:solidFill>
              <a:srgbClr val="00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spcBef>
                <a:spcPct val="0"/>
              </a:spcBef>
              <a:buClr>
                <a:srgbClr val="00FF00"/>
              </a:buClr>
              <a:buFont typeface="Wingdings" panose="05000000000000000000" pitchFamily="2" charset="2"/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0"/>
              </a:spcBef>
              <a:buClr>
                <a:srgbClr val="00FF00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endParaRPr lang="zh-CN" altLang="en-US" sz="140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F58E8524-8BB9-4008-8495-4DA787EAF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4250" y="3271400"/>
            <a:ext cx="1005403" cy="338554"/>
          </a:xfrm>
          <a:prstGeom prst="rect">
            <a:avLst/>
          </a:prstGeom>
          <a:gradFill rotWithShape="0">
            <a:gsLst>
              <a:gs pos="0">
                <a:srgbClr val="FF9900"/>
              </a:gs>
              <a:gs pos="50000">
                <a:srgbClr val="FFFFFF"/>
              </a:gs>
              <a:gs pos="100000">
                <a:srgbClr val="FF9900"/>
              </a:gs>
            </a:gsLst>
            <a:lin ang="5400000" scaled="1"/>
          </a:gradFill>
          <a:ln w="28575" algn="ctr">
            <a:solidFill>
              <a:srgbClr val="FF33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spcBef>
                <a:spcPct val="0"/>
              </a:spcBef>
              <a:buClr>
                <a:srgbClr val="00FF00"/>
              </a:buClr>
              <a:buFont typeface="Wingdings" panose="05000000000000000000" pitchFamily="2" charset="2"/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0"/>
              </a:spcBef>
              <a:buClr>
                <a:srgbClr val="00FF00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1600" dirty="0">
                <a:solidFill>
                  <a:srgbClr val="000066"/>
                </a:solidFill>
                <a:ea typeface="楷体_GB2312" pitchFamily="49" charset="-122"/>
                <a:cs typeface="Times New Roman" panose="02020603050405020304" pitchFamily="18" charset="0"/>
              </a:rPr>
              <a:t>零常返态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545D4303-AEB3-42D5-ABDF-631D8B00E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9446" y="4171021"/>
            <a:ext cx="1005403" cy="338554"/>
          </a:xfrm>
          <a:prstGeom prst="rect">
            <a:avLst/>
          </a:prstGeom>
          <a:gradFill rotWithShape="0">
            <a:gsLst>
              <a:gs pos="0">
                <a:srgbClr val="FF9900"/>
              </a:gs>
              <a:gs pos="50000">
                <a:srgbClr val="FFFFFF"/>
              </a:gs>
              <a:gs pos="100000">
                <a:srgbClr val="FF9900"/>
              </a:gs>
            </a:gsLst>
            <a:lin ang="5400000" scaled="1"/>
          </a:gradFill>
          <a:ln w="28575" algn="ctr">
            <a:solidFill>
              <a:srgbClr val="FF33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spcBef>
                <a:spcPct val="0"/>
              </a:spcBef>
              <a:buClr>
                <a:srgbClr val="00FF00"/>
              </a:buClr>
              <a:buFont typeface="Wingdings" panose="05000000000000000000" pitchFamily="2" charset="2"/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0"/>
              </a:spcBef>
              <a:buClr>
                <a:srgbClr val="00FF00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1600">
                <a:solidFill>
                  <a:srgbClr val="000066"/>
                </a:solidFill>
                <a:ea typeface="楷体_GB2312" pitchFamily="49" charset="-122"/>
                <a:cs typeface="Times New Roman" panose="02020603050405020304" pitchFamily="18" charset="0"/>
              </a:rPr>
              <a:t>正常返态</a:t>
            </a:r>
          </a:p>
        </p:txBody>
      </p:sp>
      <p:sp>
        <p:nvSpPr>
          <p:cNvPr id="14" name="AutoShape 13">
            <a:extLst>
              <a:ext uri="{FF2B5EF4-FFF2-40B4-BE49-F238E27FC236}">
                <a16:creationId xmlns:a16="http://schemas.microsoft.com/office/drawing/2014/main" id="{4BB23159-7506-49FF-8B47-F78893EFA4AF}"/>
              </a:ext>
            </a:extLst>
          </p:cNvPr>
          <p:cNvSpPr>
            <a:spLocks/>
          </p:cNvSpPr>
          <p:nvPr/>
        </p:nvSpPr>
        <p:spPr bwMode="auto">
          <a:xfrm>
            <a:off x="6357830" y="3882989"/>
            <a:ext cx="304800" cy="900000"/>
          </a:xfrm>
          <a:prstGeom prst="leftBrace">
            <a:avLst>
              <a:gd name="adj1" fmla="val 37500"/>
              <a:gd name="adj2" fmla="val 50000"/>
            </a:avLst>
          </a:prstGeom>
          <a:noFill/>
          <a:ln w="25400">
            <a:solidFill>
              <a:srgbClr val="00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spcBef>
                <a:spcPct val="0"/>
              </a:spcBef>
              <a:buClr>
                <a:srgbClr val="00FF00"/>
              </a:buClr>
              <a:buFont typeface="Wingdings" panose="05000000000000000000" pitchFamily="2" charset="2"/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0"/>
              </a:spcBef>
              <a:buClr>
                <a:srgbClr val="00FF00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endParaRPr lang="zh-CN" altLang="en-US" sz="140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FE9B48DF-2711-4B82-B49B-1376A4A67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449" y="3688451"/>
            <a:ext cx="800219" cy="338554"/>
          </a:xfrm>
          <a:prstGeom prst="rect">
            <a:avLst/>
          </a:prstGeom>
          <a:gradFill rotWithShape="0">
            <a:gsLst>
              <a:gs pos="0">
                <a:srgbClr val="FF9900"/>
              </a:gs>
              <a:gs pos="50000">
                <a:srgbClr val="FFFFFF"/>
              </a:gs>
              <a:gs pos="100000">
                <a:srgbClr val="FF9900"/>
              </a:gs>
            </a:gsLst>
            <a:lin ang="5400000" scaled="1"/>
          </a:gradFill>
          <a:ln w="28575" algn="ctr">
            <a:solidFill>
              <a:srgbClr val="FF33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spcBef>
                <a:spcPct val="0"/>
              </a:spcBef>
              <a:buClr>
                <a:srgbClr val="00FF00"/>
              </a:buClr>
              <a:buFont typeface="Wingdings" panose="05000000000000000000" pitchFamily="2" charset="2"/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0"/>
              </a:spcBef>
              <a:buClr>
                <a:srgbClr val="00FF00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1600" dirty="0">
                <a:solidFill>
                  <a:srgbClr val="000066"/>
                </a:solidFill>
                <a:ea typeface="楷体_GB2312" pitchFamily="49" charset="-122"/>
                <a:cs typeface="Times New Roman" panose="02020603050405020304" pitchFamily="18" charset="0"/>
              </a:rPr>
              <a:t>有周期</a:t>
            </a:r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62E0630F-ABA7-4240-9669-950FD391C1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449" y="4675077"/>
            <a:ext cx="800219" cy="338554"/>
          </a:xfrm>
          <a:prstGeom prst="rect">
            <a:avLst/>
          </a:prstGeom>
          <a:gradFill rotWithShape="0">
            <a:gsLst>
              <a:gs pos="0">
                <a:srgbClr val="FF9900"/>
              </a:gs>
              <a:gs pos="50000">
                <a:srgbClr val="FFFFFF"/>
              </a:gs>
              <a:gs pos="100000">
                <a:srgbClr val="FF9900"/>
              </a:gs>
            </a:gsLst>
            <a:lin ang="5400000" scaled="1"/>
          </a:gradFill>
          <a:ln w="28575" algn="ctr">
            <a:solidFill>
              <a:srgbClr val="FF33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spcBef>
                <a:spcPct val="0"/>
              </a:spcBef>
              <a:buClr>
                <a:srgbClr val="00FF00"/>
              </a:buClr>
              <a:buFont typeface="Wingdings" panose="05000000000000000000" pitchFamily="2" charset="2"/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0"/>
              </a:spcBef>
              <a:buClr>
                <a:srgbClr val="00FF00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1600" dirty="0">
                <a:solidFill>
                  <a:srgbClr val="000066"/>
                </a:solidFill>
                <a:ea typeface="楷体_GB2312" pitchFamily="49" charset="-122"/>
                <a:cs typeface="Times New Roman" panose="02020603050405020304" pitchFamily="18" charset="0"/>
              </a:rPr>
              <a:t>非周期</a:t>
            </a:r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A64E3250-2A52-45BD-A8D3-876303CAE89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4883" y="4844354"/>
            <a:ext cx="304800" cy="0"/>
          </a:xfrm>
          <a:prstGeom prst="line">
            <a:avLst/>
          </a:prstGeom>
          <a:noFill/>
          <a:ln w="38100">
            <a:solidFill>
              <a:srgbClr val="0066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200">
              <a:cs typeface="Times New Roman" panose="02020603050405020304" pitchFamily="18" charset="0"/>
            </a:endParaRP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42A18775-72E3-4A6C-8D21-C73DA6404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6237" y="4675077"/>
            <a:ext cx="800219" cy="338554"/>
          </a:xfrm>
          <a:prstGeom prst="rect">
            <a:avLst/>
          </a:prstGeom>
          <a:gradFill rotWithShape="0">
            <a:gsLst>
              <a:gs pos="0">
                <a:srgbClr val="FFCCCC"/>
              </a:gs>
              <a:gs pos="50000">
                <a:srgbClr val="FFFFFF"/>
              </a:gs>
              <a:gs pos="100000">
                <a:srgbClr val="FFCCCC"/>
              </a:gs>
            </a:gsLst>
            <a:lin ang="5400000" scaled="1"/>
          </a:gradFill>
          <a:ln w="28575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spcBef>
                <a:spcPct val="0"/>
              </a:spcBef>
              <a:buClr>
                <a:srgbClr val="00FF00"/>
              </a:buClr>
              <a:buFont typeface="Wingdings" panose="05000000000000000000" pitchFamily="2" charset="2"/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0"/>
              </a:spcBef>
              <a:buClr>
                <a:srgbClr val="00FF00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1600">
                <a:solidFill>
                  <a:srgbClr val="000066"/>
                </a:solidFill>
                <a:ea typeface="楷体_GB2312" pitchFamily="49" charset="-122"/>
                <a:cs typeface="Times New Roman" panose="02020603050405020304" pitchFamily="18" charset="0"/>
              </a:rPr>
              <a:t>遍历态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7D742998-3A27-43E7-946D-50AC6D23F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BA6FDA-765B-4EA2-8620-44AA5511C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D3C16E-5AD8-407E-9785-6971E2CBC1FC}" type="datetime1">
              <a:rPr lang="zh-CN" altLang="en-US" smtClean="0"/>
              <a:t>2020/11/19</a:t>
            </a:fld>
            <a:endParaRPr lang="en-US" altLang="zh-CN" dirty="0"/>
          </a:p>
        </p:txBody>
      </p:sp>
      <p:sp>
        <p:nvSpPr>
          <p:cNvPr id="20" name="灯片编号占位符 19">
            <a:extLst>
              <a:ext uri="{FF2B5EF4-FFF2-40B4-BE49-F238E27FC236}">
                <a16:creationId xmlns:a16="http://schemas.microsoft.com/office/drawing/2014/main" id="{2410CE9F-0C03-47E3-A83E-3CFC6F08C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81</a:t>
            </a:r>
            <a:r>
              <a:rPr lang="zh-CN" altLang="en-US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75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4224506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57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57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9" grpId="0" uiExpand="1" build="p" bldLvl="2"/>
      <p:bldP spid="4" grpId="0" animBg="1" autoUpdateAnimBg="0"/>
      <p:bldP spid="5" grpId="0" animBg="1" autoUpdateAnimBg="0"/>
      <p:bldP spid="6" grpId="0" animBg="1" autoUpdateAnimBg="0"/>
      <p:bldP spid="7" grpId="0" animBg="1" autoUpdateAnimBg="0"/>
      <p:bldP spid="8" grpId="0" animBg="1"/>
      <p:bldP spid="9" grpId="0" animBg="1" autoUpdateAnimBg="0"/>
      <p:bldP spid="10" grpId="0" animBg="1" autoUpdateAnimBg="0"/>
      <p:bldP spid="11" grpId="0" animBg="1"/>
      <p:bldP spid="12" grpId="0" animBg="1" autoUpdateAnimBg="0"/>
      <p:bldP spid="13" grpId="0" animBg="1" autoUpdateAnimBg="0"/>
      <p:bldP spid="14" grpId="0" animBg="1"/>
      <p:bldP spid="15" grpId="0" animBg="1" autoUpdateAnimBg="0"/>
      <p:bldP spid="16" grpId="0" animBg="1" autoUpdateAnimBg="0"/>
      <p:bldP spid="18" grpId="0" animBg="1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>
            <a:extLst>
              <a:ext uri="{FF2B5EF4-FFF2-40B4-BE49-F238E27FC236}">
                <a16:creationId xmlns:a16="http://schemas.microsoft.com/office/drawing/2014/main" id="{9FB330DE-2F4D-40BA-AB6F-4C5D2BC685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教学内容</a:t>
            </a:r>
          </a:p>
        </p:txBody>
      </p:sp>
      <p:sp>
        <p:nvSpPr>
          <p:cNvPr id="357379" name="Rectangle 3">
            <a:extLst>
              <a:ext uri="{FF2B5EF4-FFF2-40B4-BE49-F238E27FC236}">
                <a16:creationId xmlns:a16="http://schemas.microsoft.com/office/drawing/2014/main" id="{B60D9179-BFC0-4338-A6EE-D1FE97E5F9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95400" y="1081357"/>
            <a:ext cx="7391400" cy="5465150"/>
          </a:xfrm>
        </p:spPr>
        <p:txBody>
          <a:bodyPr/>
          <a:lstStyle/>
          <a:p>
            <a:pPr eaLnBrk="1" hangingPunct="1">
              <a:lnSpc>
                <a:spcPct val="113000"/>
              </a:lnSpc>
              <a:buFont typeface="+mj-lt"/>
              <a:buAutoNum type="arabicPeriod" startAt="8"/>
            </a:pPr>
            <a:r>
              <a:rPr lang="zh-CN" altLang="en-US" dirty="0">
                <a:solidFill>
                  <a:srgbClr val="0000FF"/>
                </a:solidFill>
              </a:rPr>
              <a:t>马尔可夫过程</a:t>
            </a:r>
          </a:p>
          <a:p>
            <a:pPr lvl="1" eaLnBrk="1" hangingPunct="1">
              <a:lnSpc>
                <a:spcPct val="113000"/>
              </a:lnSpc>
              <a:buClr>
                <a:srgbClr val="CC00CC"/>
              </a:buClr>
              <a:buFont typeface="+mj-ea"/>
              <a:buAutoNum type="circleNumDbPlain" startAt="5"/>
            </a:pPr>
            <a:r>
              <a:rPr lang="zh-CN" altLang="en-US" sz="2400" dirty="0">
                <a:solidFill>
                  <a:srgbClr val="6600CC"/>
                </a:solidFill>
              </a:rPr>
              <a:t>连续参数马尔可夫链</a:t>
            </a:r>
            <a:endParaRPr lang="en-US" altLang="zh-CN" sz="2400" dirty="0">
              <a:solidFill>
                <a:srgbClr val="6600CC"/>
              </a:solidFill>
            </a:endParaRPr>
          </a:p>
          <a:p>
            <a:pPr lvl="2" indent="-533400" eaLnBrk="1" hangingPunct="1">
              <a:lnSpc>
                <a:spcPct val="113000"/>
              </a:lnSpc>
              <a:spcBef>
                <a:spcPts val="0"/>
              </a:spcBef>
              <a:buClr>
                <a:srgbClr val="FF9900"/>
              </a:buClr>
              <a:buFont typeface="+mj-ea"/>
              <a:buAutoNum type="circleNumDbPlain"/>
            </a:pPr>
            <a:r>
              <a:rPr lang="zh-CN" altLang="en-US" sz="2000" dirty="0">
                <a:solidFill>
                  <a:srgbClr val="00B050"/>
                </a:solidFill>
              </a:rPr>
              <a:t>转移概率函数、转移矩阵、连续性条件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lvl="2" indent="-533400" eaLnBrk="1" hangingPunct="1">
              <a:lnSpc>
                <a:spcPct val="113000"/>
              </a:lnSpc>
              <a:spcBef>
                <a:spcPts val="0"/>
              </a:spcBef>
              <a:buClr>
                <a:srgbClr val="FF9900"/>
              </a:buClr>
              <a:buFont typeface="+mj-ea"/>
              <a:buAutoNum type="circleNumDbPlain"/>
            </a:pPr>
            <a:r>
              <a:rPr lang="zh-CN" altLang="en-US" sz="2000" dirty="0">
                <a:solidFill>
                  <a:srgbClr val="00B050"/>
                </a:solidFill>
              </a:rPr>
              <a:t>连续参数齐次马尔可夫链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lvl="2" indent="-533400" eaLnBrk="1" hangingPunct="1">
              <a:lnSpc>
                <a:spcPct val="113000"/>
              </a:lnSpc>
              <a:spcBef>
                <a:spcPts val="0"/>
              </a:spcBef>
              <a:buClr>
                <a:srgbClr val="FF9900"/>
              </a:buClr>
              <a:buFont typeface="+mj-ea"/>
              <a:buAutoNum type="circleNumDbPlain"/>
            </a:pPr>
            <a:r>
              <a:rPr lang="en-US" altLang="zh-CN" sz="2000" dirty="0">
                <a:solidFill>
                  <a:srgbClr val="00B050"/>
                </a:solidFill>
              </a:rPr>
              <a:t>C-K</a:t>
            </a:r>
            <a:r>
              <a:rPr lang="zh-CN" altLang="en-US" sz="2000" dirty="0">
                <a:solidFill>
                  <a:srgbClr val="00B050"/>
                </a:solidFill>
              </a:rPr>
              <a:t>方程、初始分布、绝对分布、遍历性、极限分布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lvl="2" indent="-533400" eaLnBrk="1" hangingPunct="1">
              <a:lnSpc>
                <a:spcPct val="113000"/>
              </a:lnSpc>
              <a:spcBef>
                <a:spcPts val="0"/>
              </a:spcBef>
              <a:buClr>
                <a:srgbClr val="FF9900"/>
              </a:buClr>
              <a:buFont typeface="+mj-ea"/>
              <a:buAutoNum type="circleNumDbPlain"/>
            </a:pPr>
            <a:r>
              <a:rPr lang="zh-CN" altLang="en-US" sz="2000" dirty="0">
                <a:solidFill>
                  <a:srgbClr val="00B050"/>
                </a:solidFill>
              </a:rPr>
              <a:t>转移速度、通过速度、状态转移速度矩阵（</a:t>
            </a:r>
            <a:r>
              <a:rPr lang="en-US" altLang="zh-CN" sz="2000" dirty="0">
                <a:solidFill>
                  <a:srgbClr val="00B050"/>
                </a:solidFill>
              </a:rPr>
              <a:t>Q-</a:t>
            </a:r>
            <a:r>
              <a:rPr lang="zh-CN" altLang="en-US" sz="2000" dirty="0">
                <a:solidFill>
                  <a:srgbClr val="00B050"/>
                </a:solidFill>
              </a:rPr>
              <a:t>矩阵）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lvl="2" indent="-533400" eaLnBrk="1" hangingPunct="1">
              <a:lnSpc>
                <a:spcPct val="113000"/>
              </a:lnSpc>
              <a:spcBef>
                <a:spcPts val="0"/>
              </a:spcBef>
              <a:buClr>
                <a:srgbClr val="FF9900"/>
              </a:buClr>
              <a:buFont typeface="+mj-ea"/>
              <a:buAutoNum type="circleNumDbPlain"/>
            </a:pPr>
            <a:r>
              <a:rPr lang="zh-CN" altLang="en-US" sz="2000" dirty="0">
                <a:solidFill>
                  <a:srgbClr val="00B050"/>
                </a:solidFill>
              </a:rPr>
              <a:t>柯尔莫哥洛夫后退（前进）微分方程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lvl="2" indent="-533400" eaLnBrk="1" hangingPunct="1">
              <a:lnSpc>
                <a:spcPct val="113000"/>
              </a:lnSpc>
              <a:spcBef>
                <a:spcPts val="0"/>
              </a:spcBef>
              <a:buClr>
                <a:srgbClr val="FF9900"/>
              </a:buClr>
              <a:buFont typeface="+mj-ea"/>
              <a:buAutoNum type="circleNumDbPlain"/>
            </a:pPr>
            <a:r>
              <a:rPr lang="zh-CN" altLang="en-US" sz="2000" dirty="0">
                <a:solidFill>
                  <a:srgbClr val="00B050"/>
                </a:solidFill>
              </a:rPr>
              <a:t>福克</a:t>
            </a:r>
            <a:r>
              <a:rPr lang="en-US" altLang="zh-CN" sz="2000" dirty="0">
                <a:solidFill>
                  <a:srgbClr val="00B050"/>
                </a:solidFill>
              </a:rPr>
              <a:t>-</a:t>
            </a:r>
            <a:r>
              <a:rPr lang="zh-CN" altLang="en-US" sz="2000" dirty="0">
                <a:solidFill>
                  <a:srgbClr val="00B050"/>
                </a:solidFill>
              </a:rPr>
              <a:t>普朗克方程</a:t>
            </a:r>
          </a:p>
          <a:p>
            <a:pPr lvl="2" indent="-533400" eaLnBrk="1" hangingPunct="1">
              <a:lnSpc>
                <a:spcPct val="113000"/>
              </a:lnSpc>
              <a:spcBef>
                <a:spcPts val="0"/>
              </a:spcBef>
              <a:buClr>
                <a:srgbClr val="FF9900"/>
              </a:buClr>
              <a:buFont typeface="+mj-ea"/>
              <a:buAutoNum type="circleNumDbPlain"/>
            </a:pPr>
            <a:r>
              <a:rPr lang="zh-CN" altLang="en-US" sz="2000" dirty="0">
                <a:solidFill>
                  <a:srgbClr val="00B050"/>
                </a:solidFill>
              </a:rPr>
              <a:t>平稳分布、</a:t>
            </a:r>
            <a:r>
              <a:rPr lang="el-GR" altLang="zh-CN" sz="2000" dirty="0">
                <a:solidFill>
                  <a:srgbClr val="00B050"/>
                </a:solidFill>
                <a:ea typeface="宋体" panose="02010600030101010101" pitchFamily="2" charset="-122"/>
              </a:rPr>
              <a:t> Π</a:t>
            </a:r>
            <a:r>
              <a:rPr lang="en-US" altLang="zh-CN" sz="2000" dirty="0">
                <a:solidFill>
                  <a:srgbClr val="00B050"/>
                </a:solidFill>
                <a:ea typeface="宋体" panose="02010600030101010101" pitchFamily="2" charset="-122"/>
              </a:rPr>
              <a:t>Q=0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marL="990600" lvl="1" indent="-533400" eaLnBrk="1" hangingPunct="1">
              <a:lnSpc>
                <a:spcPct val="113000"/>
              </a:lnSpc>
              <a:buClr>
                <a:srgbClr val="CC00CC"/>
              </a:buClr>
              <a:buFont typeface="Wingdings" panose="05000000000000000000" pitchFamily="2" charset="2"/>
              <a:buAutoNum type="circleNumDbPlain" startAt="5"/>
            </a:pPr>
            <a:r>
              <a:rPr lang="zh-CN" altLang="en-US" sz="2400" dirty="0">
                <a:solidFill>
                  <a:srgbClr val="6600CC"/>
                </a:solidFill>
              </a:rPr>
              <a:t>生灭过程</a:t>
            </a:r>
            <a:endParaRPr lang="en-US" altLang="zh-CN" sz="2400" dirty="0">
              <a:solidFill>
                <a:srgbClr val="6600CC"/>
              </a:solidFill>
            </a:endParaRPr>
          </a:p>
          <a:p>
            <a:pPr lvl="2" indent="-533400" eaLnBrk="1" hangingPunct="1">
              <a:lnSpc>
                <a:spcPct val="113000"/>
              </a:lnSpc>
              <a:spcBef>
                <a:spcPts val="0"/>
              </a:spcBef>
              <a:buClr>
                <a:srgbClr val="FF9900"/>
              </a:buClr>
              <a:buFont typeface="+mj-ea"/>
              <a:buAutoNum type="circleNumDbPlain"/>
            </a:pPr>
            <a:r>
              <a:rPr lang="zh-CN" altLang="en-US" sz="2000" dirty="0">
                <a:solidFill>
                  <a:srgbClr val="00B050"/>
                </a:solidFill>
              </a:rPr>
              <a:t>定义及其转移概率、概率意义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lvl="2" indent="-533400" eaLnBrk="1" hangingPunct="1">
              <a:lnSpc>
                <a:spcPct val="113000"/>
              </a:lnSpc>
              <a:spcBef>
                <a:spcPts val="0"/>
              </a:spcBef>
              <a:buClr>
                <a:srgbClr val="FF9900"/>
              </a:buClr>
              <a:buFont typeface="+mj-ea"/>
              <a:buAutoNum type="circleNumDbPlain"/>
            </a:pPr>
            <a:r>
              <a:rPr lang="zh-CN" altLang="en-US" sz="2000" dirty="0">
                <a:solidFill>
                  <a:srgbClr val="00B050"/>
                </a:solidFill>
              </a:rPr>
              <a:t>状态转移速度图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lvl="2" indent="-533400" eaLnBrk="1" hangingPunct="1">
              <a:lnSpc>
                <a:spcPct val="113000"/>
              </a:lnSpc>
              <a:spcBef>
                <a:spcPts val="0"/>
              </a:spcBef>
              <a:buClr>
                <a:srgbClr val="FF9900"/>
              </a:buClr>
              <a:buFont typeface="+mj-ea"/>
              <a:buAutoNum type="circleNumDbPlain"/>
            </a:pPr>
            <a:r>
              <a:rPr lang="zh-CN" altLang="en-US" sz="2000" dirty="0">
                <a:solidFill>
                  <a:srgbClr val="00B050"/>
                </a:solidFill>
              </a:rPr>
              <a:t>柯尔莫哥洛夫后退（前进）微分方程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lvl="2" indent="-533400" eaLnBrk="1" hangingPunct="1">
              <a:lnSpc>
                <a:spcPct val="113000"/>
              </a:lnSpc>
              <a:spcBef>
                <a:spcPts val="0"/>
              </a:spcBef>
              <a:buClr>
                <a:srgbClr val="FF9900"/>
              </a:buClr>
              <a:buFont typeface="+mj-ea"/>
              <a:buAutoNum type="circleNumDbPlain"/>
            </a:pPr>
            <a:r>
              <a:rPr lang="zh-CN" altLang="en-US" sz="2000" dirty="0">
                <a:solidFill>
                  <a:srgbClr val="00B050"/>
                </a:solidFill>
              </a:rPr>
              <a:t>福克</a:t>
            </a:r>
            <a:r>
              <a:rPr lang="en-US" altLang="zh-CN" sz="2000" dirty="0">
                <a:solidFill>
                  <a:srgbClr val="00B050"/>
                </a:solidFill>
              </a:rPr>
              <a:t>-</a:t>
            </a:r>
            <a:r>
              <a:rPr lang="zh-CN" altLang="en-US" sz="2000" dirty="0">
                <a:solidFill>
                  <a:srgbClr val="00B050"/>
                </a:solidFill>
              </a:rPr>
              <a:t>普朗克方程及其解的存在性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lvl="2" indent="-533400" eaLnBrk="1" hangingPunct="1">
              <a:lnSpc>
                <a:spcPct val="113000"/>
              </a:lnSpc>
              <a:spcBef>
                <a:spcPts val="0"/>
              </a:spcBef>
              <a:buClr>
                <a:srgbClr val="FF9900"/>
              </a:buClr>
              <a:buFont typeface="+mj-ea"/>
              <a:buAutoNum type="circleNumDbPlain"/>
            </a:pPr>
            <a:r>
              <a:rPr lang="zh-CN" altLang="en-US" sz="2000" dirty="0">
                <a:solidFill>
                  <a:srgbClr val="00B050"/>
                </a:solidFill>
              </a:rPr>
              <a:t>极限定理、平稳分布的存在性及求解公式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A9EBFED-F5B5-4844-A179-AF2082A13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FC9E14-F333-444A-94C7-2027ABD09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ED5A6C-9650-4281-8E10-7D583A0BC863}" type="datetime1">
              <a:rPr lang="zh-CN" altLang="en-US" smtClean="0"/>
              <a:t>2020/11/19</a:t>
            </a:fld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E7E2EA-8343-4997-8FC8-1626BD630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81</a:t>
            </a:r>
            <a:r>
              <a:rPr lang="zh-CN" altLang="en-US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76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5559790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7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7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7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7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7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7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7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7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57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57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57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7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57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57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73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573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573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573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573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573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9" grpId="0" uiExpand="1" build="p" bldLvl="2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>
            <a:extLst>
              <a:ext uri="{FF2B5EF4-FFF2-40B4-BE49-F238E27FC236}">
                <a16:creationId xmlns:a16="http://schemas.microsoft.com/office/drawing/2014/main" id="{D347175D-03E6-40DF-B9D4-047E61C617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教学内容</a:t>
            </a:r>
          </a:p>
        </p:txBody>
      </p:sp>
      <p:sp>
        <p:nvSpPr>
          <p:cNvPr id="358403" name="Rectangle 3">
            <a:extLst>
              <a:ext uri="{FF2B5EF4-FFF2-40B4-BE49-F238E27FC236}">
                <a16:creationId xmlns:a16="http://schemas.microsoft.com/office/drawing/2014/main" id="{08B7CCE8-5174-47F7-8459-7683D7E113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7450" y="1129700"/>
            <a:ext cx="7777038" cy="5395644"/>
          </a:xfrm>
        </p:spPr>
        <p:txBody>
          <a:bodyPr/>
          <a:lstStyle/>
          <a:p>
            <a:pPr eaLnBrk="1" hangingPunct="1">
              <a:lnSpc>
                <a:spcPct val="113000"/>
              </a:lnSpc>
              <a:spcBef>
                <a:spcPts val="0"/>
              </a:spcBef>
              <a:buFont typeface="+mj-lt"/>
              <a:buAutoNum type="arabicPeriod" startAt="9"/>
            </a:pPr>
            <a:r>
              <a:rPr lang="zh-CN" altLang="en-US" dirty="0">
                <a:solidFill>
                  <a:srgbClr val="0000FF"/>
                </a:solidFill>
                <a:ea typeface="黑体" panose="02010609060101010101" pitchFamily="49" charset="-122"/>
              </a:rPr>
              <a:t>排队系统概述</a:t>
            </a:r>
            <a:endParaRPr lang="en-US" altLang="zh-CN" dirty="0">
              <a:solidFill>
                <a:srgbClr val="0000FF"/>
              </a:solidFill>
              <a:ea typeface="黑体" panose="02010609060101010101" pitchFamily="49" charset="-122"/>
            </a:endParaRPr>
          </a:p>
          <a:p>
            <a:pPr lvl="1" eaLnBrk="1" hangingPunct="1">
              <a:lnSpc>
                <a:spcPct val="113000"/>
              </a:lnSpc>
              <a:spcBef>
                <a:spcPts val="0"/>
              </a:spcBef>
              <a:buClr>
                <a:srgbClr val="CC00CC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2400" dirty="0">
                <a:solidFill>
                  <a:srgbClr val="6600CC"/>
                </a:solidFill>
              </a:rPr>
              <a:t>基本的排队系统</a:t>
            </a:r>
            <a:endParaRPr lang="en-US" altLang="zh-CN" sz="2400" dirty="0">
              <a:solidFill>
                <a:srgbClr val="6600CC"/>
              </a:solidFill>
            </a:endParaRPr>
          </a:p>
          <a:p>
            <a:pPr lvl="1" eaLnBrk="1" hangingPunct="1">
              <a:lnSpc>
                <a:spcPct val="113000"/>
              </a:lnSpc>
              <a:spcBef>
                <a:spcPts val="0"/>
              </a:spcBef>
              <a:buClr>
                <a:srgbClr val="CC00CC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2400" dirty="0">
                <a:solidFill>
                  <a:srgbClr val="6600CC"/>
                </a:solidFill>
              </a:rPr>
              <a:t>排队系统的组成与表示</a:t>
            </a:r>
          </a:p>
          <a:p>
            <a:pPr lvl="1" eaLnBrk="1" hangingPunct="1">
              <a:lnSpc>
                <a:spcPct val="113000"/>
              </a:lnSpc>
              <a:spcBef>
                <a:spcPts val="0"/>
              </a:spcBef>
              <a:buClr>
                <a:srgbClr val="CC00CC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2400" dirty="0">
                <a:solidFill>
                  <a:srgbClr val="6600CC"/>
                </a:solidFill>
              </a:rPr>
              <a:t>排队系统的主要数量指标</a:t>
            </a:r>
            <a:endParaRPr lang="zh-CN" altLang="en-US" dirty="0">
              <a:solidFill>
                <a:srgbClr val="0000FF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13000"/>
              </a:lnSpc>
              <a:spcBef>
                <a:spcPts val="0"/>
              </a:spcBef>
              <a:buFont typeface="+mj-lt"/>
              <a:buAutoNum type="arabicPeriod" startAt="9"/>
            </a:pPr>
            <a:r>
              <a:rPr lang="zh-CN" altLang="en-US" dirty="0">
                <a:solidFill>
                  <a:srgbClr val="0000FF"/>
                </a:solidFill>
                <a:ea typeface="黑体" panose="02010609060101010101" pitchFamily="49" charset="-122"/>
              </a:rPr>
              <a:t>无限源的简单排队系统</a:t>
            </a:r>
          </a:p>
          <a:p>
            <a:pPr lvl="1" eaLnBrk="1" hangingPunct="1">
              <a:lnSpc>
                <a:spcPct val="113000"/>
              </a:lnSpc>
              <a:spcBef>
                <a:spcPts val="0"/>
              </a:spcBef>
              <a:buClr>
                <a:srgbClr val="CC00CC"/>
              </a:buClr>
              <a:buFont typeface="Wingdings" panose="05000000000000000000" pitchFamily="2" charset="2"/>
              <a:buAutoNum type="circleNumDbPlain"/>
            </a:pPr>
            <a:r>
              <a:rPr lang="en-US" altLang="zh-CN" sz="2400" dirty="0">
                <a:solidFill>
                  <a:srgbClr val="6600CC"/>
                </a:solidFill>
              </a:rPr>
              <a:t>M/M/1/∞</a:t>
            </a:r>
          </a:p>
          <a:p>
            <a:pPr lvl="2" indent="-533400" eaLnBrk="1" hangingPunct="1">
              <a:lnSpc>
                <a:spcPct val="113000"/>
              </a:lnSpc>
              <a:spcBef>
                <a:spcPts val="0"/>
              </a:spcBef>
              <a:buClr>
                <a:srgbClr val="FF9900"/>
              </a:buClr>
              <a:buFont typeface="+mj-ea"/>
              <a:buAutoNum type="circleNumDbPlain"/>
            </a:pPr>
            <a:r>
              <a:rPr lang="zh-CN" altLang="en-US" sz="2000" dirty="0">
                <a:solidFill>
                  <a:srgbClr val="00B050"/>
                </a:solidFill>
              </a:rPr>
              <a:t>问题叙述</a:t>
            </a:r>
          </a:p>
          <a:p>
            <a:pPr lvl="2" indent="-533400" eaLnBrk="1" hangingPunct="1">
              <a:lnSpc>
                <a:spcPct val="113000"/>
              </a:lnSpc>
              <a:spcBef>
                <a:spcPts val="0"/>
              </a:spcBef>
              <a:buClr>
                <a:srgbClr val="FF9900"/>
              </a:buClr>
              <a:buFont typeface="+mj-ea"/>
              <a:buAutoNum type="circleNumDbPlain"/>
            </a:pPr>
            <a:r>
              <a:rPr lang="zh-CN" altLang="en-US" sz="2000" dirty="0">
                <a:solidFill>
                  <a:srgbClr val="00B050"/>
                </a:solidFill>
              </a:rPr>
              <a:t>队长</a:t>
            </a:r>
            <a:r>
              <a:rPr lang="en-US" altLang="zh-CN" sz="2000" dirty="0">
                <a:solidFill>
                  <a:srgbClr val="00B050"/>
                </a:solidFill>
              </a:rPr>
              <a:t>——</a:t>
            </a:r>
            <a:r>
              <a:rPr lang="zh-CN" altLang="en-US" sz="2000" dirty="0">
                <a:solidFill>
                  <a:srgbClr val="00B050"/>
                </a:solidFill>
              </a:rPr>
              <a:t>队长过程、生灭过程、（极限定理求）平稳分布、平均队长、等待队长的分布、平均等待队长、在等待条件下的等待队长分布、在等待条件下的平均等待队长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lvl="2" indent="-533400" eaLnBrk="1" hangingPunct="1">
              <a:lnSpc>
                <a:spcPct val="113000"/>
              </a:lnSpc>
              <a:spcBef>
                <a:spcPts val="0"/>
              </a:spcBef>
              <a:buClr>
                <a:srgbClr val="FF9900"/>
              </a:buClr>
              <a:buFont typeface="+mj-ea"/>
              <a:buAutoNum type="circleNumDbPlain"/>
            </a:pPr>
            <a:r>
              <a:rPr lang="zh-CN" altLang="en-US" sz="2000" dirty="0">
                <a:solidFill>
                  <a:srgbClr val="00B050"/>
                </a:solidFill>
              </a:rPr>
              <a:t>等待时间与逗留时间</a:t>
            </a:r>
            <a:r>
              <a:rPr lang="en-US" altLang="zh-CN" sz="2000" dirty="0">
                <a:solidFill>
                  <a:srgbClr val="00B050"/>
                </a:solidFill>
              </a:rPr>
              <a:t>——</a:t>
            </a:r>
            <a:r>
              <a:rPr lang="zh-CN" altLang="en-US" sz="2000" dirty="0">
                <a:solidFill>
                  <a:srgbClr val="00B050"/>
                </a:solidFill>
              </a:rPr>
              <a:t>分布函数、均值</a:t>
            </a:r>
          </a:p>
          <a:p>
            <a:pPr lvl="2" indent="-533400" eaLnBrk="1" hangingPunct="1">
              <a:lnSpc>
                <a:spcPct val="113000"/>
              </a:lnSpc>
              <a:spcBef>
                <a:spcPts val="0"/>
              </a:spcBef>
              <a:buClr>
                <a:srgbClr val="FF9900"/>
              </a:buClr>
              <a:buFont typeface="+mj-ea"/>
              <a:buAutoNum type="circleNumDbPlain"/>
            </a:pPr>
            <a:r>
              <a:rPr lang="en-US" altLang="zh-CN" sz="2000" dirty="0">
                <a:solidFill>
                  <a:srgbClr val="00B050"/>
                </a:solidFill>
              </a:rPr>
              <a:t>Little</a:t>
            </a:r>
            <a:r>
              <a:rPr lang="zh-CN" altLang="en-US" sz="2000" dirty="0">
                <a:solidFill>
                  <a:srgbClr val="00B050"/>
                </a:solidFill>
              </a:rPr>
              <a:t>公式</a:t>
            </a:r>
          </a:p>
          <a:p>
            <a:pPr lvl="2" indent="-533400" eaLnBrk="1" hangingPunct="1">
              <a:lnSpc>
                <a:spcPct val="113000"/>
              </a:lnSpc>
              <a:spcBef>
                <a:spcPts val="0"/>
              </a:spcBef>
              <a:buClr>
                <a:srgbClr val="FF9900"/>
              </a:buClr>
              <a:buFont typeface="+mj-ea"/>
              <a:buAutoNum type="circleNumDbPlain"/>
            </a:pPr>
            <a:r>
              <a:rPr lang="zh-CN" altLang="en-US" sz="2000" dirty="0">
                <a:solidFill>
                  <a:srgbClr val="00B050"/>
                </a:solidFill>
              </a:rPr>
              <a:t>忙期</a:t>
            </a:r>
          </a:p>
          <a:p>
            <a:pPr lvl="2" indent="-533400" eaLnBrk="1" hangingPunct="1">
              <a:lnSpc>
                <a:spcPct val="113000"/>
              </a:lnSpc>
              <a:spcBef>
                <a:spcPts val="0"/>
              </a:spcBef>
              <a:buClr>
                <a:srgbClr val="FF9900"/>
              </a:buClr>
              <a:buFont typeface="+mj-ea"/>
              <a:buAutoNum type="circleNumDbPlain"/>
            </a:pPr>
            <a:r>
              <a:rPr lang="zh-CN" altLang="en-US" sz="2000" dirty="0">
                <a:solidFill>
                  <a:srgbClr val="00B050"/>
                </a:solidFill>
              </a:rPr>
              <a:t>输出过程</a:t>
            </a:r>
            <a:endParaRPr lang="zh-CN" altLang="en-US" dirty="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1735AB29-350E-4D4D-9887-13DA50996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DA4055-45C8-4095-9675-065376DA6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3B1916-8D04-4BA4-9B2E-7BF8BA99B925}" type="datetime1">
              <a:rPr lang="zh-CN" altLang="en-US" smtClean="0"/>
              <a:t>2020/11/19</a:t>
            </a:fld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6B2D0B-F012-45A0-B13E-1B17E375C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81</a:t>
            </a:r>
            <a:r>
              <a:rPr lang="zh-CN" altLang="en-US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77</a:t>
            </a:fld>
            <a:endParaRPr lang="zh-CN" alt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8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58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8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8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58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8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8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8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58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58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>
            <a:extLst>
              <a:ext uri="{FF2B5EF4-FFF2-40B4-BE49-F238E27FC236}">
                <a16:creationId xmlns:a16="http://schemas.microsoft.com/office/drawing/2014/main" id="{D347175D-03E6-40DF-B9D4-047E61C617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教学内容</a:t>
            </a:r>
          </a:p>
        </p:txBody>
      </p:sp>
      <p:sp>
        <p:nvSpPr>
          <p:cNvPr id="358403" name="Rectangle 3">
            <a:extLst>
              <a:ext uri="{FF2B5EF4-FFF2-40B4-BE49-F238E27FC236}">
                <a16:creationId xmlns:a16="http://schemas.microsoft.com/office/drawing/2014/main" id="{08B7CCE8-5174-47F7-8459-7683D7E113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7450" y="1052736"/>
            <a:ext cx="7499350" cy="5350247"/>
          </a:xfrm>
        </p:spPr>
        <p:txBody>
          <a:bodyPr/>
          <a:lstStyle/>
          <a:p>
            <a:pPr eaLnBrk="1" hangingPunct="1">
              <a:spcBef>
                <a:spcPct val="20000"/>
              </a:spcBef>
              <a:buFont typeface="+mj-lt"/>
              <a:buAutoNum type="arabicPeriod" startAt="9"/>
            </a:pPr>
            <a:r>
              <a:rPr lang="zh-CN" altLang="en-US" dirty="0">
                <a:solidFill>
                  <a:srgbClr val="0000FF"/>
                </a:solidFill>
                <a:ea typeface="黑体" panose="02010609060101010101" pitchFamily="49" charset="-122"/>
              </a:rPr>
              <a:t>无限源的简单排队系统</a:t>
            </a:r>
          </a:p>
          <a:p>
            <a:pPr lvl="1" eaLnBrk="1" hangingPunct="1">
              <a:lnSpc>
                <a:spcPct val="113000"/>
              </a:lnSpc>
              <a:buClr>
                <a:srgbClr val="CC00CC"/>
              </a:buClr>
              <a:buFont typeface="+mj-ea"/>
              <a:buAutoNum type="circleNumDbPlain" startAt="2"/>
            </a:pPr>
            <a:r>
              <a:rPr lang="zh-CN" altLang="en-US" sz="2400" dirty="0">
                <a:solidFill>
                  <a:srgbClr val="6600CC"/>
                </a:solidFill>
              </a:rPr>
              <a:t>具有可变输入率的</a:t>
            </a:r>
            <a:r>
              <a:rPr lang="en-US" altLang="zh-CN" sz="2400" dirty="0">
                <a:solidFill>
                  <a:srgbClr val="6600CC"/>
                </a:solidFill>
              </a:rPr>
              <a:t>M/M/1/∞</a:t>
            </a:r>
          </a:p>
          <a:p>
            <a:pPr lvl="2" indent="-533400" eaLnBrk="1" hangingPunct="1">
              <a:lnSpc>
                <a:spcPct val="113000"/>
              </a:lnSpc>
              <a:spcBef>
                <a:spcPts val="0"/>
              </a:spcBef>
              <a:buClr>
                <a:srgbClr val="FF9900"/>
              </a:buClr>
              <a:buFont typeface="+mj-ea"/>
              <a:buAutoNum type="circleNumDbPlain"/>
            </a:pPr>
            <a:r>
              <a:rPr lang="zh-CN" altLang="en-US" sz="2000" dirty="0">
                <a:solidFill>
                  <a:srgbClr val="00B050"/>
                </a:solidFill>
              </a:rPr>
              <a:t>问题叙述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lvl="2" indent="-533400" eaLnBrk="1" hangingPunct="1">
              <a:lnSpc>
                <a:spcPct val="113000"/>
              </a:lnSpc>
              <a:spcBef>
                <a:spcPts val="0"/>
              </a:spcBef>
              <a:buClr>
                <a:srgbClr val="FF9900"/>
              </a:buClr>
              <a:buFont typeface="+mj-ea"/>
              <a:buAutoNum type="circleNumDbPlain"/>
            </a:pPr>
            <a:r>
              <a:rPr lang="zh-CN" altLang="en-US" sz="2000" dirty="0">
                <a:solidFill>
                  <a:srgbClr val="00B050"/>
                </a:solidFill>
              </a:rPr>
              <a:t>队长</a:t>
            </a:r>
            <a:r>
              <a:rPr lang="en-US" altLang="zh-CN" sz="2000" dirty="0">
                <a:solidFill>
                  <a:srgbClr val="00B050"/>
                </a:solidFill>
              </a:rPr>
              <a:t>——</a:t>
            </a:r>
            <a:r>
              <a:rPr lang="zh-CN" altLang="en-US" sz="2000" dirty="0">
                <a:solidFill>
                  <a:srgbClr val="00B050"/>
                </a:solidFill>
              </a:rPr>
              <a:t>队长过程、生灭过程、（极限定理求）平稳分布、平均队长、等待队长的分布、平均等待队长</a:t>
            </a:r>
          </a:p>
          <a:p>
            <a:pPr lvl="2" indent="-533400" eaLnBrk="1" hangingPunct="1">
              <a:lnSpc>
                <a:spcPct val="113000"/>
              </a:lnSpc>
              <a:spcBef>
                <a:spcPts val="0"/>
              </a:spcBef>
              <a:buClr>
                <a:srgbClr val="FF9900"/>
              </a:buClr>
              <a:buFont typeface="+mj-ea"/>
              <a:buAutoNum type="circleNumDbPlain"/>
            </a:pPr>
            <a:r>
              <a:rPr lang="zh-CN" altLang="en-US" sz="2000" dirty="0">
                <a:solidFill>
                  <a:srgbClr val="00B050"/>
                </a:solidFill>
              </a:rPr>
              <a:t>等待时间与逗留时间</a:t>
            </a:r>
            <a:r>
              <a:rPr lang="en-US" altLang="zh-CN" sz="2000" dirty="0">
                <a:solidFill>
                  <a:srgbClr val="00B050"/>
                </a:solidFill>
              </a:rPr>
              <a:t>——</a:t>
            </a:r>
            <a:r>
              <a:rPr lang="en-US" altLang="zh-CN" sz="2000" dirty="0" err="1">
                <a:solidFill>
                  <a:srgbClr val="00FF00"/>
                </a:solidFill>
              </a:rPr>
              <a:t>p</a:t>
            </a:r>
            <a:r>
              <a:rPr lang="en-US" altLang="zh-CN" sz="2000" baseline="-25000" dirty="0" err="1">
                <a:solidFill>
                  <a:srgbClr val="00FF00"/>
                </a:solidFill>
              </a:rPr>
              <a:t>j</a:t>
            </a:r>
            <a:r>
              <a:rPr lang="en-US" altLang="zh-CN" sz="2000" baseline="30000" dirty="0">
                <a:solidFill>
                  <a:srgbClr val="00FF00"/>
                </a:solidFill>
              </a:rPr>
              <a:t>-</a:t>
            </a:r>
            <a:r>
              <a:rPr lang="zh-CN" altLang="en-US" sz="2000" dirty="0">
                <a:solidFill>
                  <a:srgbClr val="00FF00"/>
                </a:solidFill>
              </a:rPr>
              <a:t>、</a:t>
            </a:r>
            <a:r>
              <a:rPr lang="zh-CN" altLang="en-US" sz="2000" dirty="0">
                <a:solidFill>
                  <a:srgbClr val="00B050"/>
                </a:solidFill>
              </a:rPr>
              <a:t>分布函数、均值</a:t>
            </a:r>
            <a:endParaRPr lang="en-US" altLang="zh-CN" sz="2000" dirty="0">
              <a:solidFill>
                <a:srgbClr val="00FF00"/>
              </a:solidFill>
            </a:endParaRPr>
          </a:p>
          <a:p>
            <a:pPr lvl="2" indent="-533400" eaLnBrk="1" hangingPunct="1">
              <a:lnSpc>
                <a:spcPct val="113000"/>
              </a:lnSpc>
              <a:spcBef>
                <a:spcPts val="0"/>
              </a:spcBef>
              <a:buClr>
                <a:srgbClr val="FF9900"/>
              </a:buClr>
              <a:buFont typeface="+mj-ea"/>
              <a:buAutoNum type="circleNumDbPlain"/>
            </a:pPr>
            <a:r>
              <a:rPr lang="en-US" altLang="zh-CN" sz="2000" dirty="0">
                <a:solidFill>
                  <a:srgbClr val="00B050"/>
                </a:solidFill>
              </a:rPr>
              <a:t>Little</a:t>
            </a:r>
            <a:r>
              <a:rPr lang="zh-CN" altLang="en-US" sz="2000" dirty="0">
                <a:solidFill>
                  <a:srgbClr val="00B050"/>
                </a:solidFill>
              </a:rPr>
              <a:t>公式</a:t>
            </a:r>
            <a:r>
              <a:rPr lang="en-US" altLang="zh-CN" sz="2000" dirty="0">
                <a:solidFill>
                  <a:srgbClr val="00B050"/>
                </a:solidFill>
              </a:rPr>
              <a:t>——</a:t>
            </a:r>
            <a:r>
              <a:rPr lang="zh-CN" altLang="en-US" sz="2000" dirty="0">
                <a:solidFill>
                  <a:srgbClr val="00B050"/>
                </a:solidFill>
              </a:rPr>
              <a:t>到达没有进入系统而流失的概率、到达而进入系统的概率、单位时间内到达且进入系统的平均顾客</a:t>
            </a:r>
            <a:endParaRPr lang="zh-CN" altLang="en-US" dirty="0">
              <a:solidFill>
                <a:srgbClr val="0000FF"/>
              </a:solidFill>
              <a:ea typeface="黑体" panose="02010609060101010101" pitchFamily="49" charset="-122"/>
            </a:endParaRPr>
          </a:p>
          <a:p>
            <a:pPr lvl="1" eaLnBrk="1" hangingPunct="1">
              <a:lnSpc>
                <a:spcPct val="113000"/>
              </a:lnSpc>
              <a:buClr>
                <a:srgbClr val="CC00CC"/>
              </a:buClr>
              <a:buFont typeface="+mj-ea"/>
              <a:buAutoNum type="circleNumDbPlain" startAt="2"/>
            </a:pPr>
            <a:r>
              <a:rPr lang="zh-CN" altLang="en-US" sz="2400" dirty="0">
                <a:solidFill>
                  <a:srgbClr val="6600CC"/>
                </a:solidFill>
              </a:rPr>
              <a:t>具有可变服务率的</a:t>
            </a:r>
            <a:r>
              <a:rPr lang="en-US" altLang="zh-CN" sz="2400" dirty="0">
                <a:solidFill>
                  <a:srgbClr val="6600CC"/>
                </a:solidFill>
              </a:rPr>
              <a:t>M/M/1/∞</a:t>
            </a:r>
            <a:endParaRPr lang="en-US" altLang="zh-CN" sz="2000" dirty="0">
              <a:solidFill>
                <a:srgbClr val="6600CC"/>
              </a:solidFill>
            </a:endParaRPr>
          </a:p>
          <a:p>
            <a:pPr lvl="1" eaLnBrk="1" hangingPunct="1">
              <a:lnSpc>
                <a:spcPct val="113000"/>
              </a:lnSpc>
              <a:buClr>
                <a:srgbClr val="CC00CC"/>
              </a:buClr>
              <a:buFont typeface="+mj-ea"/>
              <a:buAutoNum type="circleNumDbPlain" startAt="2"/>
            </a:pPr>
            <a:r>
              <a:rPr lang="en-US" altLang="zh-CN" sz="2400" dirty="0">
                <a:solidFill>
                  <a:srgbClr val="6600CC"/>
                </a:solidFill>
              </a:rPr>
              <a:t>M/M/∞</a:t>
            </a:r>
          </a:p>
          <a:p>
            <a:pPr lvl="1" eaLnBrk="1" hangingPunct="1">
              <a:lnSpc>
                <a:spcPct val="113000"/>
              </a:lnSpc>
              <a:buClr>
                <a:srgbClr val="CC00CC"/>
              </a:buClr>
              <a:buFont typeface="+mj-ea"/>
              <a:buAutoNum type="circleNumDbPlain" startAt="2"/>
            </a:pPr>
            <a:r>
              <a:rPr lang="en-US" altLang="zh-CN" sz="2400" dirty="0">
                <a:solidFill>
                  <a:srgbClr val="6600CC"/>
                </a:solidFill>
              </a:rPr>
              <a:t>M/M/c/∞</a:t>
            </a:r>
            <a:r>
              <a:rPr lang="zh-CN" altLang="en-US" sz="2400" dirty="0">
                <a:solidFill>
                  <a:srgbClr val="6600CC"/>
                </a:solidFill>
              </a:rPr>
              <a:t>排队系统</a:t>
            </a:r>
            <a:endParaRPr lang="en-US" altLang="zh-CN" sz="2400" dirty="0">
              <a:solidFill>
                <a:srgbClr val="6600CC"/>
              </a:solidFill>
            </a:endParaRPr>
          </a:p>
          <a:p>
            <a:pPr marL="838200" lvl="2" indent="0" eaLnBrk="1" hangingPunct="1">
              <a:lnSpc>
                <a:spcPct val="113000"/>
              </a:lnSpc>
              <a:spcBef>
                <a:spcPts val="0"/>
              </a:spcBef>
              <a:buClr>
                <a:srgbClr val="FF9900"/>
              </a:buClr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/>
                <a:cs typeface="+mn-cs"/>
              </a:rPr>
              <a:t>N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/>
                <a:cs typeface="+mn-cs"/>
              </a:rPr>
              <a:t>c</a:t>
            </a:r>
            <a:r>
              <a:rPr lang="zh-CN" altLang="en-US" sz="2000" dirty="0">
                <a:solidFill>
                  <a:srgbClr val="000000"/>
                </a:solidFill>
                <a:latin typeface="Times New Roman"/>
                <a:cs typeface="+mn-cs"/>
              </a:rPr>
              <a:t>：系统平衡时，正在被服务的顾客数</a:t>
            </a:r>
            <a:endParaRPr lang="zh-CN" altLang="en-US" sz="1800" dirty="0">
              <a:solidFill>
                <a:srgbClr val="00B050"/>
              </a:solidFill>
            </a:endParaRPr>
          </a:p>
          <a:p>
            <a:pPr lvl="1" eaLnBrk="1" hangingPunct="1">
              <a:lnSpc>
                <a:spcPct val="113000"/>
              </a:lnSpc>
              <a:buClr>
                <a:srgbClr val="CC00CC"/>
              </a:buClr>
              <a:buFont typeface="+mj-ea"/>
              <a:buAutoNum type="circleNumDbPlain" startAt="2"/>
            </a:pPr>
            <a:r>
              <a:rPr lang="en-US" altLang="zh-CN" sz="2400" dirty="0">
                <a:solidFill>
                  <a:srgbClr val="6600CC"/>
                </a:solidFill>
              </a:rPr>
              <a:t>M/M/c/K</a:t>
            </a:r>
            <a:r>
              <a:rPr lang="zh-CN" altLang="en-US" sz="2400" dirty="0">
                <a:solidFill>
                  <a:srgbClr val="6600CC"/>
                </a:solidFill>
              </a:rPr>
              <a:t>混合制排队系统</a:t>
            </a:r>
            <a:endParaRPr lang="zh-CN" altLang="en-US" dirty="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6ADE868A-492C-4E5D-AE22-5F8B94212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1AC511-9F48-4E71-9DEB-E8D8892DE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DCA5F4-6022-4A31-871D-DC452AE112F4}" type="datetime1">
              <a:rPr lang="zh-CN" altLang="en-US" smtClean="0"/>
              <a:t>2020/11/19</a:t>
            </a:fld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5DDD70-1DF7-4A2A-A5BB-C695183F7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81</a:t>
            </a:r>
            <a:r>
              <a:rPr lang="zh-CN" altLang="en-US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78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3724997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8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58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8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8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" fill="hold"/>
                                        <p:tgtEl>
                                          <p:spTgt spid="358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" fill="hold"/>
                                        <p:tgtEl>
                                          <p:spTgt spid="358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58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58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>
            <a:extLst>
              <a:ext uri="{FF2B5EF4-FFF2-40B4-BE49-F238E27FC236}">
                <a16:creationId xmlns:a16="http://schemas.microsoft.com/office/drawing/2014/main" id="{D347175D-03E6-40DF-B9D4-047E61C617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教学内容</a:t>
            </a:r>
          </a:p>
        </p:txBody>
      </p:sp>
      <p:sp>
        <p:nvSpPr>
          <p:cNvPr id="358403" name="Rectangle 3">
            <a:extLst>
              <a:ext uri="{FF2B5EF4-FFF2-40B4-BE49-F238E27FC236}">
                <a16:creationId xmlns:a16="http://schemas.microsoft.com/office/drawing/2014/main" id="{08B7CCE8-5174-47F7-8459-7683D7E113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7450" y="1138282"/>
            <a:ext cx="7499350" cy="4029501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ts val="0"/>
              </a:spcBef>
              <a:buFont typeface="+mj-lt"/>
              <a:buAutoNum type="arabicPeriod" startAt="9"/>
            </a:pPr>
            <a:r>
              <a:rPr lang="zh-CN" altLang="en-US" dirty="0">
                <a:solidFill>
                  <a:srgbClr val="0000FF"/>
                </a:solidFill>
                <a:ea typeface="黑体" panose="02010609060101010101" pitchFamily="49" charset="-122"/>
              </a:rPr>
              <a:t>有限源的简单排队系统</a:t>
            </a:r>
          </a:p>
          <a:p>
            <a:pPr lvl="1" eaLnBrk="1" hangingPunct="1">
              <a:lnSpc>
                <a:spcPct val="130000"/>
              </a:lnSpc>
              <a:spcBef>
                <a:spcPts val="0"/>
              </a:spcBef>
              <a:buClr>
                <a:srgbClr val="CC00CC"/>
              </a:buClr>
              <a:buFont typeface="+mj-ea"/>
              <a:buAutoNum type="circleNumDbPlain"/>
            </a:pPr>
            <a:r>
              <a:rPr lang="en-US" altLang="zh-CN" sz="2400" dirty="0">
                <a:solidFill>
                  <a:srgbClr val="6600CC"/>
                </a:solidFill>
              </a:rPr>
              <a:t>M/M/c/m/m</a:t>
            </a:r>
            <a:endParaRPr lang="zh-CN" altLang="en-US" sz="2400" dirty="0">
              <a:solidFill>
                <a:srgbClr val="6600CC"/>
              </a:solidFill>
            </a:endParaRPr>
          </a:p>
          <a:p>
            <a:pPr lvl="2" indent="-533400" eaLnBrk="1" hangingPunct="1">
              <a:lnSpc>
                <a:spcPct val="130000"/>
              </a:lnSpc>
              <a:spcBef>
                <a:spcPts val="0"/>
              </a:spcBef>
              <a:buClr>
                <a:srgbClr val="FF9900"/>
              </a:buClr>
              <a:buFont typeface="+mj-ea"/>
              <a:buAutoNum type="circleNumDbPlain"/>
            </a:pPr>
            <a:r>
              <a:rPr lang="zh-CN" altLang="en-US" sz="2000" dirty="0">
                <a:solidFill>
                  <a:srgbClr val="00B050"/>
                </a:solidFill>
              </a:rPr>
              <a:t>问题的引入</a:t>
            </a:r>
          </a:p>
          <a:p>
            <a:pPr lvl="2" indent="-533400" eaLnBrk="1" hangingPunct="1">
              <a:lnSpc>
                <a:spcPct val="130000"/>
              </a:lnSpc>
              <a:spcBef>
                <a:spcPts val="0"/>
              </a:spcBef>
              <a:buClr>
                <a:srgbClr val="FF9900"/>
              </a:buClr>
              <a:buFont typeface="+mj-ea"/>
              <a:buAutoNum type="circleNumDbPlain"/>
            </a:pPr>
            <a:r>
              <a:rPr lang="zh-CN" altLang="en-US" sz="2000" dirty="0">
                <a:solidFill>
                  <a:srgbClr val="00B050"/>
                </a:solidFill>
              </a:rPr>
              <a:t>队长</a:t>
            </a:r>
            <a:r>
              <a:rPr lang="en-US" altLang="zh-CN" sz="2000" dirty="0">
                <a:solidFill>
                  <a:srgbClr val="00B050"/>
                </a:solidFill>
              </a:rPr>
              <a:t>——</a:t>
            </a:r>
            <a:r>
              <a:rPr lang="zh-CN" altLang="en-US" sz="2000" dirty="0">
                <a:solidFill>
                  <a:srgbClr val="00B050"/>
                </a:solidFill>
              </a:rPr>
              <a:t>故障的机器数</a:t>
            </a:r>
          </a:p>
          <a:p>
            <a:pPr lvl="2" indent="-533400" eaLnBrk="1" hangingPunct="1">
              <a:lnSpc>
                <a:spcPct val="130000"/>
              </a:lnSpc>
              <a:spcBef>
                <a:spcPts val="0"/>
              </a:spcBef>
              <a:buClr>
                <a:srgbClr val="FF9900"/>
              </a:buClr>
              <a:buFont typeface="+mj-ea"/>
              <a:buAutoNum type="circleNumDbPlain"/>
            </a:pPr>
            <a:r>
              <a:rPr lang="zh-CN" altLang="en-US" sz="2000" dirty="0">
                <a:solidFill>
                  <a:srgbClr val="00B050"/>
                </a:solidFill>
              </a:rPr>
              <a:t>等待时间与逗留时间</a:t>
            </a:r>
            <a:r>
              <a:rPr lang="en-US" altLang="zh-CN" sz="2000" dirty="0">
                <a:solidFill>
                  <a:srgbClr val="00B050"/>
                </a:solidFill>
              </a:rPr>
              <a:t>——</a:t>
            </a:r>
            <a:r>
              <a:rPr lang="zh-CN" altLang="en-US" sz="2000" dirty="0">
                <a:solidFill>
                  <a:srgbClr val="00B050"/>
                </a:solidFill>
              </a:rPr>
              <a:t>故障机器等待维修的时间</a:t>
            </a:r>
          </a:p>
          <a:p>
            <a:pPr lvl="2" indent="-533400" eaLnBrk="1" hangingPunct="1">
              <a:lnSpc>
                <a:spcPct val="130000"/>
              </a:lnSpc>
              <a:spcBef>
                <a:spcPts val="0"/>
              </a:spcBef>
              <a:buClr>
                <a:srgbClr val="FF9900"/>
              </a:buClr>
              <a:buFont typeface="+mj-ea"/>
              <a:buAutoNum type="circleNumDbPlain"/>
            </a:pPr>
            <a:r>
              <a:rPr lang="zh-CN" altLang="en-US" sz="2000" dirty="0">
                <a:solidFill>
                  <a:srgbClr val="00B050"/>
                </a:solidFill>
              </a:rPr>
              <a:t>其它重要指标</a:t>
            </a:r>
          </a:p>
          <a:p>
            <a:pPr lvl="1" eaLnBrk="1" hangingPunct="1">
              <a:lnSpc>
                <a:spcPct val="130000"/>
              </a:lnSpc>
              <a:spcBef>
                <a:spcPts val="0"/>
              </a:spcBef>
              <a:buClr>
                <a:srgbClr val="CC00CC"/>
              </a:buClr>
              <a:buFont typeface="+mj-ea"/>
              <a:buAutoNum type="circleNumDbPlain"/>
            </a:pPr>
            <a:r>
              <a:rPr lang="en-US" altLang="zh-CN" sz="2400" dirty="0">
                <a:solidFill>
                  <a:srgbClr val="6600CC"/>
                </a:solidFill>
              </a:rPr>
              <a:t>M/M/c/m/m</a:t>
            </a:r>
            <a:r>
              <a:rPr lang="zh-CN" altLang="en-US" sz="2400" dirty="0">
                <a:solidFill>
                  <a:srgbClr val="6600CC"/>
                </a:solidFill>
              </a:rPr>
              <a:t>损失制</a:t>
            </a:r>
          </a:p>
          <a:p>
            <a:pPr lvl="1" eaLnBrk="1" hangingPunct="1">
              <a:lnSpc>
                <a:spcPct val="130000"/>
              </a:lnSpc>
              <a:spcBef>
                <a:spcPts val="0"/>
              </a:spcBef>
              <a:buClr>
                <a:srgbClr val="CC00CC"/>
              </a:buClr>
              <a:buFont typeface="+mj-ea"/>
              <a:buAutoNum type="circleNumDbPlain"/>
            </a:pPr>
            <a:r>
              <a:rPr lang="zh-CN" altLang="en-US" sz="2400" dirty="0">
                <a:solidFill>
                  <a:srgbClr val="6600CC"/>
                </a:solidFill>
              </a:rPr>
              <a:t>有备用品的</a:t>
            </a:r>
            <a:r>
              <a:rPr lang="en-US" altLang="zh-CN" sz="2400" dirty="0">
                <a:solidFill>
                  <a:srgbClr val="6600CC"/>
                </a:solidFill>
              </a:rPr>
              <a:t>M/M/c/</a:t>
            </a:r>
            <a:r>
              <a:rPr lang="en-US" altLang="zh-CN" sz="2400" dirty="0" err="1">
                <a:solidFill>
                  <a:srgbClr val="6600CC"/>
                </a:solidFill>
              </a:rPr>
              <a:t>m+K</a:t>
            </a:r>
            <a:r>
              <a:rPr lang="en-US" altLang="zh-CN" sz="2400" dirty="0">
                <a:solidFill>
                  <a:srgbClr val="6600CC"/>
                </a:solidFill>
              </a:rPr>
              <a:t>/m</a:t>
            </a:r>
            <a:endParaRPr lang="zh-CN" altLang="en-US" sz="2400" dirty="0">
              <a:solidFill>
                <a:srgbClr val="6600CC"/>
              </a:solidFill>
            </a:endParaRPr>
          </a:p>
          <a:p>
            <a:pPr lvl="1" eaLnBrk="1" hangingPunct="1">
              <a:lnSpc>
                <a:spcPct val="130000"/>
              </a:lnSpc>
              <a:spcBef>
                <a:spcPts val="0"/>
              </a:spcBef>
              <a:buClr>
                <a:srgbClr val="CC00CC"/>
              </a:buClr>
              <a:buFont typeface="+mj-ea"/>
              <a:buAutoNum type="circleNumDbPlain"/>
            </a:pPr>
            <a:r>
              <a:rPr lang="zh-CN" altLang="en-US" sz="2400" dirty="0">
                <a:solidFill>
                  <a:srgbClr val="6600CC"/>
                </a:solidFill>
              </a:rPr>
              <a:t>二阶段循环排队系统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37672516-5285-40AC-9814-132E51038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BA410D-ECF7-421D-B3A0-5FE876BB6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63667E-9B8A-4A05-AF1C-DEF49BE8A17A}" type="datetime1">
              <a:rPr lang="zh-CN" altLang="en-US" smtClean="0"/>
              <a:t>2020/11/19</a:t>
            </a:fld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3208CA-9AC1-4FDF-A6AB-552D65CB3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81</a:t>
            </a:r>
            <a:r>
              <a:rPr lang="zh-CN" altLang="en-US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79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9674024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58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58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8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58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>
            <a:extLst>
              <a:ext uri="{FF2B5EF4-FFF2-40B4-BE49-F238E27FC236}">
                <a16:creationId xmlns:a16="http://schemas.microsoft.com/office/drawing/2014/main" id="{F2C4FBEF-4F69-4C05-BD8E-BF9E70D2EA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309147"/>
            <a:ext cx="7467600" cy="677108"/>
          </a:xfrm>
        </p:spPr>
        <p:txBody>
          <a:bodyPr/>
          <a:lstStyle/>
          <a:p>
            <a:pPr algn="l" eaLnBrk="1" hangingPunct="1"/>
            <a:r>
              <a:rPr lang="zh-CN" altLang="en-US" sz="4400" dirty="0">
                <a:ea typeface="黑体" panose="02010609060101010101" pitchFamily="49" charset="-122"/>
              </a:rPr>
              <a:t>解（续</a:t>
            </a:r>
            <a:r>
              <a:rPr lang="en-US" altLang="zh-CN" sz="4400" dirty="0">
                <a:ea typeface="黑体" panose="02010609060101010101" pitchFamily="49" charset="-122"/>
              </a:rPr>
              <a:t>2</a:t>
            </a:r>
            <a:r>
              <a:rPr lang="zh-CN" altLang="en-US" sz="4400" dirty="0">
                <a:ea typeface="黑体" panose="02010609060101010101" pitchFamily="49" charset="-122"/>
              </a:rPr>
              <a:t>）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D106476D-110A-4358-A657-22904F51E3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26965" y="1324845"/>
            <a:ext cx="7737475" cy="428515"/>
          </a:xfrm>
        </p:spPr>
        <p:txBody>
          <a:bodyPr/>
          <a:lstStyle/>
          <a:p>
            <a:pPr marL="0" indent="0" eaLnBrk="1" hangingPunct="1">
              <a:lnSpc>
                <a:spcPct val="130000"/>
              </a:lnSpc>
              <a:buNone/>
            </a:pPr>
            <a:r>
              <a:rPr lang="zh-CN" altLang="en-US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令                                                                ， 因为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28F2F15E-636C-4E91-BC4A-F50093EA0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宋体"/>
                <a:ea typeface="宋体" panose="02010600030101010101" pitchFamily="2" charset="-122"/>
                <a:cs typeface="+mn-cs"/>
              </a:rPr>
              <a:t>信息与软件工程学院　顾小丰</a:t>
            </a:r>
            <a:endParaRPr kumimoji="1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宋体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17448" name="Object 8">
            <a:extLst>
              <a:ext uri="{FF2B5EF4-FFF2-40B4-BE49-F238E27FC236}">
                <a16:creationId xmlns:a16="http://schemas.microsoft.com/office/drawing/2014/main" id="{AD9FC0A0-7F04-4B2E-BD4E-A994B4A130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5656" y="1124744"/>
          <a:ext cx="4878387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30" name="Equation" r:id="rId4" imgW="2450880" imgH="444240" progId="Equation.DSMT4">
                  <p:embed/>
                </p:oleObj>
              </mc:Choice>
              <mc:Fallback>
                <p:oleObj name="Equation" r:id="rId4" imgW="2450880" imgH="444240" progId="Equation.DSMT4">
                  <p:embed/>
                  <p:pic>
                    <p:nvPicPr>
                      <p:cNvPr id="317448" name="Object 8">
                        <a:extLst>
                          <a:ext uri="{FF2B5EF4-FFF2-40B4-BE49-F238E27FC236}">
                            <a16:creationId xmlns:a16="http://schemas.microsoft.com/office/drawing/2014/main" id="{AD9FC0A0-7F04-4B2E-BD4E-A994B4A130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124744"/>
                        <a:ext cx="4878387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AAACD25-2D4A-437D-8460-180608290A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5407" y="2173722"/>
          <a:ext cx="6959520" cy="93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31" name="Equation" r:id="rId6" imgW="3479760" imgH="469800" progId="Equation.DSMT4">
                  <p:embed/>
                </p:oleObj>
              </mc:Choice>
              <mc:Fallback>
                <p:oleObj name="Equation" r:id="rId6" imgW="3479760" imgH="46980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7AAACD25-2D4A-437D-8460-180608290A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5407" y="2173722"/>
                        <a:ext cx="6959520" cy="93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BFC7C1AE-81CE-4FE4-BEDA-044D0FE23B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5407" y="3276475"/>
          <a:ext cx="35560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32" name="Equation" r:id="rId8" imgW="1777680" imgH="545760" progId="Equation.DSMT4">
                  <p:embed/>
                </p:oleObj>
              </mc:Choice>
              <mc:Fallback>
                <p:oleObj name="Equation" r:id="rId8" imgW="1777680" imgH="54576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BFC7C1AE-81CE-4FE4-BEDA-044D0FE23B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5407" y="3276475"/>
                        <a:ext cx="3556000" cy="109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36CF3979-0D51-4C5F-8B33-F1ABEFBF11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688" y="4531828"/>
          <a:ext cx="6375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33" name="Equation" r:id="rId10" imgW="3187440" imgH="457200" progId="Equation.DSMT4">
                  <p:embed/>
                </p:oleObj>
              </mc:Choice>
              <mc:Fallback>
                <p:oleObj name="Equation" r:id="rId10" imgW="3187440" imgH="45720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36CF3979-0D51-4C5F-8B33-F1ABEFBF11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4531828"/>
                        <a:ext cx="63754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D0AC26-9F5B-45FF-BDD4-F6DF9D24D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2DBB44-7B35-4AA2-BE8C-DCA9F7F656C8}" type="datetime1">
              <a:rPr lang="zh-CN" altLang="en-US" smtClean="0"/>
              <a:t>2020/11/19</a:t>
            </a:fld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7667EC-3E14-44CA-B1B0-44742A016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81</a:t>
            </a:r>
            <a:r>
              <a:rPr lang="zh-CN" altLang="en-US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017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17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>
            <a:extLst>
              <a:ext uri="{FF2B5EF4-FFF2-40B4-BE49-F238E27FC236}">
                <a16:creationId xmlns:a16="http://schemas.microsoft.com/office/drawing/2014/main" id="{D347175D-03E6-40DF-B9D4-047E61C617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教学内容</a:t>
            </a:r>
          </a:p>
        </p:txBody>
      </p:sp>
      <p:sp>
        <p:nvSpPr>
          <p:cNvPr id="358403" name="Rectangle 3">
            <a:extLst>
              <a:ext uri="{FF2B5EF4-FFF2-40B4-BE49-F238E27FC236}">
                <a16:creationId xmlns:a16="http://schemas.microsoft.com/office/drawing/2014/main" id="{08B7CCE8-5174-47F7-8459-7683D7E113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7450" y="1099757"/>
            <a:ext cx="7499350" cy="5497595"/>
          </a:xfrm>
        </p:spPr>
        <p:txBody>
          <a:bodyPr/>
          <a:lstStyle/>
          <a:p>
            <a:pPr eaLnBrk="1" hangingPunct="1">
              <a:spcBef>
                <a:spcPts val="0"/>
              </a:spcBef>
              <a:buFont typeface="+mj-lt"/>
              <a:buAutoNum type="arabicPeriod" startAt="10"/>
            </a:pPr>
            <a:r>
              <a:rPr lang="zh-CN" altLang="en-US" dirty="0">
                <a:solidFill>
                  <a:srgbClr val="0000FF"/>
                </a:solidFill>
              </a:rPr>
              <a:t>一般服务的</a:t>
            </a:r>
            <a:r>
              <a:rPr lang="en-US" altLang="zh-CN" dirty="0">
                <a:solidFill>
                  <a:srgbClr val="0000FF"/>
                </a:solidFill>
              </a:rPr>
              <a:t>M/G/1/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</a:t>
            </a:r>
            <a:r>
              <a:rPr lang="zh-CN" altLang="en-US" dirty="0">
                <a:solidFill>
                  <a:srgbClr val="0000FF"/>
                </a:solidFill>
              </a:rPr>
              <a:t>排队</a:t>
            </a:r>
            <a:r>
              <a:rPr lang="zh-CN" altLang="en-US" dirty="0">
                <a:solidFill>
                  <a:srgbClr val="0000FF"/>
                </a:solidFill>
                <a:ea typeface="黑体" panose="02010609060101010101" pitchFamily="49" charset="-122"/>
              </a:rPr>
              <a:t>系统</a:t>
            </a:r>
          </a:p>
          <a:p>
            <a:pPr lvl="1" eaLnBrk="1" hangingPunct="1">
              <a:spcBef>
                <a:spcPts val="0"/>
              </a:spcBef>
              <a:buClr>
                <a:srgbClr val="CC00CC"/>
              </a:buClr>
              <a:buFont typeface="+mj-ea"/>
              <a:buAutoNum type="circleNumDbPlain"/>
            </a:pPr>
            <a:r>
              <a:rPr lang="zh-CN" altLang="en-US" sz="2400" dirty="0">
                <a:solidFill>
                  <a:srgbClr val="6600CC"/>
                </a:solidFill>
              </a:rPr>
              <a:t>问题的引入</a:t>
            </a:r>
            <a:endParaRPr lang="en-US" altLang="zh-CN" sz="2400" dirty="0">
              <a:solidFill>
                <a:srgbClr val="6600CC"/>
              </a:solidFill>
            </a:endParaRPr>
          </a:p>
          <a:p>
            <a:pPr lvl="1" eaLnBrk="1" hangingPunct="1">
              <a:spcBef>
                <a:spcPts val="0"/>
              </a:spcBef>
              <a:buClr>
                <a:srgbClr val="CC00CC"/>
              </a:buClr>
              <a:buFont typeface="+mj-ea"/>
              <a:buAutoNum type="circleNumDbPlain"/>
            </a:pPr>
            <a:r>
              <a:rPr lang="zh-CN" altLang="en-US" sz="2400" dirty="0">
                <a:solidFill>
                  <a:srgbClr val="6600CC"/>
                </a:solidFill>
              </a:rPr>
              <a:t>嵌入马尔可夫链</a:t>
            </a:r>
            <a:r>
              <a:rPr lang="en-US" altLang="zh-CN" sz="2400" dirty="0">
                <a:solidFill>
                  <a:srgbClr val="6600CC"/>
                </a:solidFill>
              </a:rPr>
              <a:t>——</a:t>
            </a:r>
            <a:r>
              <a:rPr lang="en-US" altLang="zh-CN" sz="2400" dirty="0">
                <a:solidFill>
                  <a:srgbClr val="6600CC"/>
                </a:solidFill>
                <a:sym typeface="Symbol" panose="05050102010706020507" pitchFamily="18" charset="2"/>
              </a:rPr>
              <a:t>{</a:t>
            </a:r>
            <a:r>
              <a:rPr lang="en-US" altLang="zh-CN" sz="2400" dirty="0" err="1">
                <a:solidFill>
                  <a:srgbClr val="6600CC"/>
                </a:solidFill>
                <a:sym typeface="Symbol" panose="05050102010706020507" pitchFamily="18" charset="2"/>
              </a:rPr>
              <a:t>N</a:t>
            </a:r>
            <a:r>
              <a:rPr lang="en-US" altLang="zh-CN" sz="2400" baseline="-25000" dirty="0" err="1">
                <a:solidFill>
                  <a:srgbClr val="6600CC"/>
                </a:solidFill>
                <a:sym typeface="Symbol" panose="05050102010706020507" pitchFamily="18" charset="2"/>
              </a:rPr>
              <a:t>n</a:t>
            </a:r>
            <a:r>
              <a:rPr lang="en-US" altLang="zh-CN" sz="2400" baseline="30000" dirty="0">
                <a:solidFill>
                  <a:srgbClr val="6600CC"/>
                </a:solidFill>
                <a:sym typeface="Symbol" panose="05050102010706020507" pitchFamily="18" charset="2"/>
              </a:rPr>
              <a:t>+</a:t>
            </a:r>
            <a:r>
              <a:rPr lang="zh-CN" altLang="en-US" sz="2400" dirty="0">
                <a:solidFill>
                  <a:srgbClr val="6600CC"/>
                </a:solidFill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solidFill>
                  <a:srgbClr val="6600CC"/>
                </a:solidFill>
                <a:sym typeface="Symbol" panose="05050102010706020507" pitchFamily="18" charset="2"/>
              </a:rPr>
              <a:t>n≥1}</a:t>
            </a:r>
          </a:p>
          <a:p>
            <a:pPr lvl="2" indent="-533400" eaLnBrk="1" hangingPunct="1">
              <a:lnSpc>
                <a:spcPct val="120000"/>
              </a:lnSpc>
              <a:spcBef>
                <a:spcPts val="0"/>
              </a:spcBef>
              <a:buClr>
                <a:srgbClr val="FF9900"/>
              </a:buClr>
              <a:buFont typeface="+mj-ea"/>
              <a:buAutoNum type="circleNumDbPlain"/>
            </a:pPr>
            <a:r>
              <a:rPr lang="zh-CN" altLang="en-US" sz="2000" dirty="0">
                <a:solidFill>
                  <a:srgbClr val="00B050"/>
                </a:solidFill>
              </a:rPr>
              <a:t>定义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lvl="2" indent="-533400" eaLnBrk="1" hangingPunct="1">
              <a:lnSpc>
                <a:spcPct val="120000"/>
              </a:lnSpc>
              <a:spcBef>
                <a:spcPts val="0"/>
              </a:spcBef>
              <a:buClr>
                <a:srgbClr val="FF9900"/>
              </a:buClr>
              <a:buFont typeface="+mj-ea"/>
              <a:buAutoNum type="circleNumDbPlain"/>
            </a:pPr>
            <a:r>
              <a:rPr lang="en-US" altLang="zh-CN" sz="2000" dirty="0" err="1">
                <a:solidFill>
                  <a:srgbClr val="00B050"/>
                </a:solidFill>
              </a:rPr>
              <a:t>v</a:t>
            </a:r>
            <a:r>
              <a:rPr lang="en-US" altLang="zh-CN" sz="2000" baseline="-25000" dirty="0" err="1">
                <a:solidFill>
                  <a:srgbClr val="00B050"/>
                </a:solidFill>
              </a:rPr>
              <a:t>n</a:t>
            </a:r>
            <a:r>
              <a:rPr lang="zh-CN" altLang="en-US" sz="2000" dirty="0">
                <a:solidFill>
                  <a:srgbClr val="00B050"/>
                </a:solidFill>
              </a:rPr>
              <a:t>（</a:t>
            </a:r>
            <a:r>
              <a:rPr lang="zh-CN" altLang="en-US" sz="2000" dirty="0">
                <a:solidFill>
                  <a:srgbClr val="0070C0"/>
                </a:solidFill>
              </a:rPr>
              <a:t>在第</a:t>
            </a:r>
            <a:r>
              <a:rPr lang="en-US" altLang="zh-CN" sz="2000" dirty="0">
                <a:solidFill>
                  <a:srgbClr val="0070C0"/>
                </a:solidFill>
              </a:rPr>
              <a:t>n</a:t>
            </a:r>
            <a:r>
              <a:rPr lang="zh-CN" altLang="en-US" sz="2000" dirty="0">
                <a:solidFill>
                  <a:srgbClr val="0070C0"/>
                </a:solidFill>
              </a:rPr>
              <a:t>个顾客的服务时间内到达的顾客数</a:t>
            </a:r>
            <a:r>
              <a:rPr lang="zh-CN" altLang="en-US" sz="2000" dirty="0">
                <a:solidFill>
                  <a:srgbClr val="00B050"/>
                </a:solidFill>
              </a:rPr>
              <a:t>）的概率分布、均值、方差</a:t>
            </a:r>
          </a:p>
          <a:p>
            <a:pPr lvl="2" indent="-533400" eaLnBrk="1" hangingPunct="1">
              <a:lnSpc>
                <a:spcPct val="120000"/>
              </a:lnSpc>
              <a:spcBef>
                <a:spcPts val="0"/>
              </a:spcBef>
              <a:buClr>
                <a:srgbClr val="FF9900"/>
              </a:buClr>
              <a:buFont typeface="+mj-ea"/>
              <a:buAutoNum type="circleNumDbPlain"/>
            </a:pPr>
            <a:r>
              <a:rPr lang="zh-CN" altLang="en-US" sz="2000" dirty="0">
                <a:solidFill>
                  <a:srgbClr val="00B050"/>
                </a:solidFill>
              </a:rPr>
              <a:t>一步转移概率（矩阵）</a:t>
            </a:r>
          </a:p>
          <a:p>
            <a:pPr lvl="2" indent="-533400" eaLnBrk="1" hangingPunct="1">
              <a:lnSpc>
                <a:spcPct val="120000"/>
              </a:lnSpc>
              <a:spcBef>
                <a:spcPts val="0"/>
              </a:spcBef>
              <a:buClr>
                <a:srgbClr val="FF9900"/>
              </a:buClr>
              <a:buFont typeface="+mj-ea"/>
              <a:buAutoNum type="circleNumDbPlain"/>
            </a:pPr>
            <a:r>
              <a:rPr lang="en-US" altLang="zh-CN" sz="2000" dirty="0">
                <a:solidFill>
                  <a:srgbClr val="00B050"/>
                </a:solidFill>
                <a:sym typeface="Symbol" panose="05050102010706020507" pitchFamily="18" charset="2"/>
              </a:rPr>
              <a:t>{</a:t>
            </a:r>
            <a:r>
              <a:rPr lang="en-US" altLang="zh-CN" sz="2000" dirty="0" err="1">
                <a:solidFill>
                  <a:srgbClr val="00B050"/>
                </a:solidFill>
                <a:sym typeface="Symbol" panose="05050102010706020507" pitchFamily="18" charset="2"/>
              </a:rPr>
              <a:t>N</a:t>
            </a:r>
            <a:r>
              <a:rPr lang="en-US" altLang="zh-CN" sz="2000" baseline="-25000" dirty="0" err="1">
                <a:solidFill>
                  <a:srgbClr val="00B050"/>
                </a:solidFill>
                <a:sym typeface="Symbol" panose="05050102010706020507" pitchFamily="18" charset="2"/>
              </a:rPr>
              <a:t>n</a:t>
            </a:r>
            <a:r>
              <a:rPr lang="en-US" altLang="zh-CN" sz="2000" baseline="30000" dirty="0">
                <a:solidFill>
                  <a:srgbClr val="00B050"/>
                </a:solidFill>
                <a:sym typeface="Symbol" panose="05050102010706020507" pitchFamily="18" charset="2"/>
              </a:rPr>
              <a:t>+</a:t>
            </a:r>
            <a:r>
              <a:rPr lang="zh-CN" altLang="en-US" sz="2000" dirty="0">
                <a:solidFill>
                  <a:srgbClr val="00B050"/>
                </a:solidFill>
                <a:sym typeface="Symbol" panose="05050102010706020507" pitchFamily="18" charset="2"/>
              </a:rPr>
              <a:t>，</a:t>
            </a:r>
            <a:r>
              <a:rPr lang="en-US" altLang="zh-CN" sz="2000" dirty="0">
                <a:solidFill>
                  <a:srgbClr val="00B050"/>
                </a:solidFill>
                <a:sym typeface="Symbol" panose="05050102010706020507" pitchFamily="18" charset="2"/>
              </a:rPr>
              <a:t>n≥1}</a:t>
            </a:r>
            <a:r>
              <a:rPr lang="zh-CN" altLang="en-US" sz="2000" dirty="0">
                <a:solidFill>
                  <a:srgbClr val="00B050"/>
                </a:solidFill>
                <a:sym typeface="Symbol" panose="05050102010706020507" pitchFamily="18" charset="2"/>
              </a:rPr>
              <a:t>为正常返的充分必要条件是＝</a:t>
            </a:r>
            <a:r>
              <a:rPr lang="en-US" altLang="zh-CN" sz="2000" dirty="0">
                <a:solidFill>
                  <a:srgbClr val="00B050"/>
                </a:solidFill>
                <a:sym typeface="Symbol" panose="05050102010706020507" pitchFamily="18" charset="2"/>
              </a:rPr>
              <a:t>/</a:t>
            </a:r>
            <a:r>
              <a:rPr lang="zh-CN" altLang="en-US" sz="2000" dirty="0">
                <a:solidFill>
                  <a:srgbClr val="00B050"/>
                </a:solidFill>
                <a:sym typeface="Symbol" panose="05050102010706020507" pitchFamily="18" charset="2"/>
              </a:rPr>
              <a:t>＜</a:t>
            </a:r>
            <a:r>
              <a:rPr lang="en-US" altLang="zh-CN" sz="2000" dirty="0">
                <a:solidFill>
                  <a:srgbClr val="00B050"/>
                </a:solidFill>
                <a:sym typeface="Symbol" panose="05050102010706020507" pitchFamily="18" charset="2"/>
              </a:rPr>
              <a:t>1</a:t>
            </a:r>
          </a:p>
          <a:p>
            <a:pPr lvl="2" indent="-533400" eaLnBrk="1" hangingPunct="1">
              <a:lnSpc>
                <a:spcPct val="120000"/>
              </a:lnSpc>
              <a:spcBef>
                <a:spcPts val="0"/>
              </a:spcBef>
              <a:buClr>
                <a:srgbClr val="FF9900"/>
              </a:buClr>
              <a:buFont typeface="+mj-ea"/>
              <a:buAutoNum type="circleNumDbPlain"/>
            </a:pPr>
            <a:r>
              <a:rPr lang="zh-CN" altLang="en-US" sz="2000" dirty="0">
                <a:solidFill>
                  <a:srgbClr val="00B050"/>
                </a:solidFill>
                <a:sym typeface="Symbol" panose="05050102010706020507" pitchFamily="18" charset="2"/>
              </a:rPr>
              <a:t>平稳分布</a:t>
            </a:r>
            <a:endParaRPr lang="en-US" altLang="zh-CN" sz="2000" dirty="0">
              <a:solidFill>
                <a:srgbClr val="00B050"/>
              </a:solidFill>
              <a:sym typeface="Symbol" panose="05050102010706020507" pitchFamily="18" charset="2"/>
            </a:endParaRPr>
          </a:p>
          <a:p>
            <a:pPr lvl="2" indent="-533400" eaLnBrk="1" hangingPunct="1">
              <a:lnSpc>
                <a:spcPct val="120000"/>
              </a:lnSpc>
              <a:spcBef>
                <a:spcPts val="0"/>
              </a:spcBef>
              <a:buClr>
                <a:srgbClr val="FF9900"/>
              </a:buClr>
              <a:buFont typeface="+mj-ea"/>
              <a:buAutoNum type="circleNumDbPlain"/>
            </a:pPr>
            <a:r>
              <a:rPr lang="zh-CN" altLang="en-US" sz="2000" dirty="0">
                <a:solidFill>
                  <a:srgbClr val="00B050"/>
                </a:solidFill>
              </a:rPr>
              <a:t>平均对长（扑拉克</a:t>
            </a:r>
            <a:r>
              <a:rPr lang="en-US" altLang="zh-CN" sz="2000" dirty="0">
                <a:solidFill>
                  <a:srgbClr val="00B050"/>
                </a:solidFill>
              </a:rPr>
              <a:t>—</a:t>
            </a:r>
            <a:r>
              <a:rPr lang="zh-CN" altLang="en-US" sz="2000" dirty="0">
                <a:solidFill>
                  <a:srgbClr val="00B050"/>
                </a:solidFill>
              </a:rPr>
              <a:t>辛钦均值公式）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lvl="2" indent="-533400" eaLnBrk="1" hangingPunct="1">
              <a:lnSpc>
                <a:spcPct val="120000"/>
              </a:lnSpc>
              <a:spcBef>
                <a:spcPts val="0"/>
              </a:spcBef>
              <a:buClr>
                <a:srgbClr val="FF9900"/>
              </a:buClr>
              <a:buFont typeface="+mj-ea"/>
              <a:buAutoNum type="circleNumDbPlain"/>
            </a:pPr>
            <a:r>
              <a:rPr lang="zh-CN" altLang="en-US" sz="2000" dirty="0">
                <a:solidFill>
                  <a:srgbClr val="00B050"/>
                </a:solidFill>
              </a:rPr>
              <a:t>平均等待队长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lvl="2" indent="-533400" eaLnBrk="1" hangingPunct="1">
              <a:lnSpc>
                <a:spcPct val="120000"/>
              </a:lnSpc>
              <a:spcBef>
                <a:spcPts val="0"/>
              </a:spcBef>
              <a:buClr>
                <a:srgbClr val="FF9900"/>
              </a:buClr>
              <a:buFont typeface="+mj-ea"/>
              <a:buAutoNum type="circleNumDbPlain"/>
            </a:pPr>
            <a:r>
              <a:rPr lang="zh-CN" altLang="en-US" sz="2000" dirty="0">
                <a:solidFill>
                  <a:srgbClr val="00B050"/>
                </a:solidFill>
              </a:rPr>
              <a:t>平均等待时间</a:t>
            </a:r>
          </a:p>
          <a:p>
            <a:pPr lvl="2" indent="-533400" eaLnBrk="1" hangingPunct="1">
              <a:lnSpc>
                <a:spcPct val="120000"/>
              </a:lnSpc>
              <a:spcBef>
                <a:spcPts val="0"/>
              </a:spcBef>
              <a:buClr>
                <a:srgbClr val="FF9900"/>
              </a:buClr>
              <a:buFont typeface="+mj-ea"/>
              <a:buAutoNum type="circleNumDbPlain"/>
            </a:pPr>
            <a:r>
              <a:rPr lang="zh-CN" altLang="en-US" sz="2000" dirty="0">
                <a:solidFill>
                  <a:srgbClr val="00B050"/>
                </a:solidFill>
                <a:sym typeface="Symbol" panose="05050102010706020507" pitchFamily="18" charset="2"/>
              </a:rPr>
              <a:t>平均逗留时间</a:t>
            </a:r>
            <a:endParaRPr lang="en-US" altLang="zh-CN" sz="2400" dirty="0">
              <a:solidFill>
                <a:srgbClr val="6600CC"/>
              </a:solidFill>
              <a:sym typeface="Symbol" panose="05050102010706020507" pitchFamily="18" charset="2"/>
            </a:endParaRPr>
          </a:p>
          <a:p>
            <a:pPr lvl="1" eaLnBrk="1" hangingPunct="1">
              <a:spcBef>
                <a:spcPts val="0"/>
              </a:spcBef>
              <a:buClr>
                <a:srgbClr val="CC00CC"/>
              </a:buClr>
              <a:buFont typeface="+mj-ea"/>
              <a:buAutoNum type="circleNumDbPlain"/>
            </a:pPr>
            <a:r>
              <a:rPr lang="zh-CN" altLang="en-US" sz="2400" dirty="0">
                <a:solidFill>
                  <a:srgbClr val="6600CC"/>
                </a:solidFill>
                <a:sym typeface="Symbol" panose="05050102010706020507" pitchFamily="18" charset="2"/>
              </a:rPr>
              <a:t>其它</a:t>
            </a:r>
            <a:r>
              <a:rPr lang="en-US" altLang="zh-CN" sz="2400" dirty="0">
                <a:solidFill>
                  <a:srgbClr val="00FF00"/>
                </a:solidFill>
                <a:sym typeface="Symbol" panose="05050102010706020507" pitchFamily="18" charset="2"/>
              </a:rPr>
              <a:t>——</a:t>
            </a:r>
            <a:r>
              <a:rPr lang="zh-CN" altLang="en-US" sz="2400" dirty="0">
                <a:solidFill>
                  <a:srgbClr val="00FF00"/>
                </a:solidFill>
                <a:sym typeface="Symbol" panose="05050102010706020507" pitchFamily="18" charset="2"/>
              </a:rPr>
              <a:t>了解</a:t>
            </a:r>
            <a:endParaRPr lang="zh-CN" altLang="en-US" sz="2000" dirty="0">
              <a:solidFill>
                <a:srgbClr val="00FF00"/>
              </a:solidFill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37672516-5285-40AC-9814-132E51038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C71605-5028-4AA6-8AAA-0DFE5418A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6A3DE8-A544-4A6C-B33E-5F63BAE65415}" type="datetime1">
              <a:rPr lang="zh-CN" altLang="en-US" smtClean="0"/>
              <a:t>2020/11/19</a:t>
            </a:fld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DDC437-1328-4B70-A5C1-1CE118B9E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81</a:t>
            </a:r>
            <a:r>
              <a:rPr lang="zh-CN" altLang="en-US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80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1705092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8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8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8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8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8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8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8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8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8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58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84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84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3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339923"/>
            <a:ext cx="7467600" cy="615553"/>
          </a:xfrm>
          <a:extLst/>
        </p:spPr>
        <p:txBody>
          <a:bodyPr/>
          <a:lstStyle/>
          <a:p>
            <a:pPr>
              <a:defRPr/>
            </a:pPr>
            <a:r>
              <a:rPr lang="en-US" altLang="zh-CN" kern="10" dirty="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 You !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5149" y="1330032"/>
            <a:ext cx="3892550" cy="731803"/>
          </a:xfrm>
          <a:extLst/>
        </p:spPr>
        <p:txBody>
          <a:bodyPr/>
          <a:lstStyle/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n-US" altLang="zh-CN" sz="4400" kern="10" dirty="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6600CC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Good Luck</a:t>
            </a:r>
            <a:r>
              <a:rPr lang="zh-CN" altLang="en-US" sz="4400" kern="10" dirty="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6600CC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！</a:t>
            </a:r>
          </a:p>
        </p:txBody>
      </p:sp>
      <p:sp>
        <p:nvSpPr>
          <p:cNvPr id="7373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>
                <a:solidFill>
                  <a:srgbClr val="00FF00"/>
                </a:solidFill>
                <a:ea typeface="黑体" panose="02010609060101010101" pitchFamily="49" charset="-122"/>
              </a:rPr>
              <a:t>信息与软件工程学院　顾小丰</a:t>
            </a:r>
            <a:endParaRPr lang="en-US" altLang="zh-CN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  <p:pic>
        <p:nvPicPr>
          <p:cNvPr id="73735" name="Picture 4" descr="EXAM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436813"/>
            <a:ext cx="3746500" cy="394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3A1DF9-4976-4A3F-BA69-7487C0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432FC7-D1F9-484D-910B-7960CF7A151A}" type="datetime1">
              <a:rPr lang="zh-CN" altLang="en-US" smtClean="0"/>
              <a:t>2020/11/19</a:t>
            </a:fld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B1463C-AB95-4753-9EE5-04D0E8427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81</a:t>
            </a:r>
            <a:r>
              <a:rPr lang="zh-CN" altLang="en-US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81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>
            <a:extLst>
              <a:ext uri="{FF2B5EF4-FFF2-40B4-BE49-F238E27FC236}">
                <a16:creationId xmlns:a16="http://schemas.microsoft.com/office/drawing/2014/main" id="{F2C4FBEF-4F69-4C05-BD8E-BF9E70D2EA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309147"/>
            <a:ext cx="7467600" cy="677108"/>
          </a:xfrm>
        </p:spPr>
        <p:txBody>
          <a:bodyPr/>
          <a:lstStyle/>
          <a:p>
            <a:pPr algn="l" eaLnBrk="1" hangingPunct="1"/>
            <a:r>
              <a:rPr lang="zh-CN" altLang="en-US" sz="4400" dirty="0">
                <a:ea typeface="黑体" panose="02010609060101010101" pitchFamily="49" charset="-122"/>
              </a:rPr>
              <a:t>解（续</a:t>
            </a:r>
            <a:r>
              <a:rPr lang="en-US" altLang="zh-CN" sz="4400" dirty="0">
                <a:ea typeface="黑体" panose="02010609060101010101" pitchFamily="49" charset="-122"/>
              </a:rPr>
              <a:t>3</a:t>
            </a:r>
            <a:r>
              <a:rPr lang="zh-CN" altLang="en-US" sz="4400" dirty="0">
                <a:ea typeface="黑体" panose="02010609060101010101" pitchFamily="49" charset="-122"/>
              </a:rPr>
              <a:t>）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D106476D-110A-4358-A657-22904F51E3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15616" y="1124744"/>
            <a:ext cx="7737475" cy="483915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zh-CN" sz="2400" kern="100" dirty="0">
                <a:cs typeface="Times New Roman" panose="02020603050405020304" pitchFamily="18" charset="0"/>
              </a:rPr>
              <a:t>所以</a:t>
            </a:r>
            <a:r>
              <a:rPr lang="en-US" altLang="zh-CN" sz="2400" kern="100" dirty="0">
                <a:cs typeface="Times New Roman" panose="02020603050405020304" pitchFamily="18" charset="0"/>
              </a:rPr>
              <a:t>{</a:t>
            </a:r>
            <a:r>
              <a:rPr lang="en-US" altLang="zh-CN" sz="2400" kern="100" dirty="0" err="1">
                <a:cs typeface="Times New Roman" panose="02020603050405020304" pitchFamily="18" charset="0"/>
              </a:rPr>
              <a:t>p</a:t>
            </a:r>
            <a:r>
              <a:rPr lang="en-US" altLang="zh-CN" sz="2400" kern="100" baseline="-25000" dirty="0" err="1">
                <a:cs typeface="Times New Roman" panose="02020603050405020304" pitchFamily="18" charset="0"/>
              </a:rPr>
              <a:t>j</a:t>
            </a:r>
            <a:r>
              <a:rPr lang="zh-CN" altLang="zh-CN" sz="2400" kern="100" dirty="0">
                <a:cs typeface="Times New Roman" panose="02020603050405020304" pitchFamily="18" charset="0"/>
              </a:rPr>
              <a:t>，</a:t>
            </a:r>
            <a:r>
              <a:rPr lang="en-US" altLang="zh-CN" sz="2400" kern="100" dirty="0">
                <a:cs typeface="Times New Roman" panose="02020603050405020304" pitchFamily="18" charset="0"/>
              </a:rPr>
              <a:t>j</a:t>
            </a:r>
            <a:r>
              <a:rPr lang="en-US" altLang="zh-CN" sz="2400" kern="100" dirty="0"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400" kern="100" dirty="0">
                <a:cs typeface="Times New Roman" panose="02020603050405020304" pitchFamily="18" charset="0"/>
              </a:rPr>
              <a:t>0}</a:t>
            </a:r>
            <a:r>
              <a:rPr lang="zh-CN" altLang="zh-CN" sz="2400" kern="100" dirty="0">
                <a:cs typeface="Times New Roman" panose="02020603050405020304" pitchFamily="18" charset="0"/>
              </a:rPr>
              <a:t>存在，与初始条件无关，且</a:t>
            </a:r>
            <a:endParaRPr lang="zh-CN" altLang="zh-CN" sz="1800" kern="100" dirty="0">
              <a:cs typeface="Times New Roman" panose="02020603050405020304" pitchFamily="18" charset="0"/>
            </a:endParaRPr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28F2F15E-636C-4E91-BC4A-F50093EA0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宋体"/>
                <a:ea typeface="宋体" panose="02010600030101010101" pitchFamily="2" charset="-122"/>
                <a:cs typeface="+mn-cs"/>
              </a:rPr>
              <a:t>信息与软件工程学院　顾小丰</a:t>
            </a:r>
            <a:endParaRPr kumimoji="1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宋体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AAACD25-2D4A-437D-8460-180608290A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26965" y="3921472"/>
          <a:ext cx="69088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39" name="Equation" r:id="rId4" imgW="3454200" imgH="977760" progId="Equation.DSMT4">
                  <p:embed/>
                </p:oleObj>
              </mc:Choice>
              <mc:Fallback>
                <p:oleObj name="Equation" r:id="rId4" imgW="3454200" imgH="97776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7AAACD25-2D4A-437D-8460-180608290A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6965" y="3921472"/>
                        <a:ext cx="6908800" cy="195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BFC7C1AE-81CE-4FE4-BEDA-044D0FE23B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95112" y="2852936"/>
          <a:ext cx="52832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40" name="Equation" r:id="rId6" imgW="2641320" imgH="520560" progId="Equation.DSMT4">
                  <p:embed/>
                </p:oleObj>
              </mc:Choice>
              <mc:Fallback>
                <p:oleObj name="Equation" r:id="rId6" imgW="2641320" imgH="52056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BFC7C1AE-81CE-4FE4-BEDA-044D0FE23B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5112" y="2852936"/>
                        <a:ext cx="5283200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4F6FB91C-132C-4975-9DF9-4700B53DF4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26965" y="1772816"/>
          <a:ext cx="7873920" cy="1091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41" name="Equation" r:id="rId8" imgW="3936960" imgH="545760" progId="Equation.DSMT4">
                  <p:embed/>
                </p:oleObj>
              </mc:Choice>
              <mc:Fallback>
                <p:oleObj name="Equation" r:id="rId8" imgW="3936960" imgH="54576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4F6FB91C-132C-4975-9DF9-4700B53DF4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6965" y="1772816"/>
                        <a:ext cx="7873920" cy="10915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A580B1-ADA1-49F8-A382-0114CCA82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A49B44-97B3-48B8-8D0B-11C1A04BC3E6}" type="datetime1">
              <a:rPr lang="zh-CN" altLang="en-US" smtClean="0"/>
              <a:t>2020/11/19</a:t>
            </a:fld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6E84C4-C5E3-4935-BA51-91CB53CB2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81</a:t>
            </a:r>
            <a:r>
              <a:rPr lang="zh-CN" altLang="en-US"/>
              <a:t>－</a:t>
            </a:r>
            <a:fld id="{62047FA5-6113-410A-9E77-27CBD6D50329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65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uiExpand="1" build="p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1644</TotalTime>
  <Words>5857</Words>
  <Application>Microsoft Office PowerPoint</Application>
  <PresentationFormat>全屏显示(4:3)</PresentationFormat>
  <Paragraphs>823</Paragraphs>
  <Slides>81</Slides>
  <Notes>49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81</vt:i4>
      </vt:variant>
    </vt:vector>
  </HeadingPairs>
  <TitlesOfParts>
    <vt:vector size="94" baseType="lpstr">
      <vt:lpstr>黑体</vt:lpstr>
      <vt:lpstr>华文行楷</vt:lpstr>
      <vt:lpstr>楷体_GB2312</vt:lpstr>
      <vt:lpstr>宋体</vt:lpstr>
      <vt:lpstr>Arial</vt:lpstr>
      <vt:lpstr>Symbol</vt:lpstr>
      <vt:lpstr>Times New Roman</vt:lpstr>
      <vt:lpstr>Wingdings</vt:lpstr>
      <vt:lpstr>默认设计模板</vt:lpstr>
      <vt:lpstr>BMP 图象</vt:lpstr>
      <vt:lpstr>Equation</vt:lpstr>
      <vt:lpstr>MathType 6.0 Equation</vt:lpstr>
      <vt:lpstr>公式</vt:lpstr>
      <vt:lpstr>随机过程与排队论</vt:lpstr>
      <vt:lpstr>习题1</vt:lpstr>
      <vt:lpstr>解</vt:lpstr>
      <vt:lpstr>解(续)</vt:lpstr>
      <vt:lpstr>习题2</vt:lpstr>
      <vt:lpstr>解</vt:lpstr>
      <vt:lpstr>解（续1）</vt:lpstr>
      <vt:lpstr>解（续2）</vt:lpstr>
      <vt:lpstr>解（续3）</vt:lpstr>
      <vt:lpstr>解（续4）</vt:lpstr>
      <vt:lpstr>解（续5）</vt:lpstr>
      <vt:lpstr>解（续6）</vt:lpstr>
      <vt:lpstr>习题3</vt:lpstr>
      <vt:lpstr>解</vt:lpstr>
      <vt:lpstr>习题4</vt:lpstr>
      <vt:lpstr>解</vt:lpstr>
      <vt:lpstr>解(续)</vt:lpstr>
      <vt:lpstr>习题5</vt:lpstr>
      <vt:lpstr>解</vt:lpstr>
      <vt:lpstr>解(续)</vt:lpstr>
      <vt:lpstr>习题6</vt:lpstr>
      <vt:lpstr>解</vt:lpstr>
      <vt:lpstr>解(续)</vt:lpstr>
      <vt:lpstr>习题7</vt:lpstr>
      <vt:lpstr>解</vt:lpstr>
      <vt:lpstr>解(续)</vt:lpstr>
      <vt:lpstr>例1</vt:lpstr>
      <vt:lpstr>解</vt:lpstr>
      <vt:lpstr>例2</vt:lpstr>
      <vt:lpstr>解</vt:lpstr>
      <vt:lpstr>解(续)</vt:lpstr>
      <vt:lpstr>解(续)</vt:lpstr>
      <vt:lpstr>证N1(t) 为参数为pλ的泊松过程</vt:lpstr>
      <vt:lpstr>直接计算增量分布</vt:lpstr>
      <vt:lpstr>例3</vt:lpstr>
      <vt:lpstr>解</vt:lpstr>
      <vt:lpstr>解(续)</vt:lpstr>
      <vt:lpstr>例4</vt:lpstr>
      <vt:lpstr>解法1（用定义解）</vt:lpstr>
      <vt:lpstr>解法1(续1)</vt:lpstr>
      <vt:lpstr>解法1(续2)</vt:lpstr>
      <vt:lpstr>解法2</vt:lpstr>
      <vt:lpstr>例5 赌徒输光问题</vt:lpstr>
      <vt:lpstr>解</vt:lpstr>
      <vt:lpstr>解（续1）</vt:lpstr>
      <vt:lpstr>解（续2）</vt:lpstr>
      <vt:lpstr>解（续3）</vt:lpstr>
      <vt:lpstr>解（续4）</vt:lpstr>
      <vt:lpstr>例5-1</vt:lpstr>
      <vt:lpstr>解</vt:lpstr>
      <vt:lpstr>解（续）</vt:lpstr>
      <vt:lpstr>例6</vt:lpstr>
      <vt:lpstr>解</vt:lpstr>
      <vt:lpstr>解（续）</vt:lpstr>
      <vt:lpstr>例7</vt:lpstr>
      <vt:lpstr>解</vt:lpstr>
      <vt:lpstr>解（续）</vt:lpstr>
      <vt:lpstr>解（续1）</vt:lpstr>
      <vt:lpstr>例8</vt:lpstr>
      <vt:lpstr>解</vt:lpstr>
      <vt:lpstr>解（续）</vt:lpstr>
      <vt:lpstr>解（续1）</vt:lpstr>
      <vt:lpstr>例9</vt:lpstr>
      <vt:lpstr>解</vt:lpstr>
      <vt:lpstr>解(续)</vt:lpstr>
      <vt:lpstr>解(续1)</vt:lpstr>
      <vt:lpstr>例10</vt:lpstr>
      <vt:lpstr>解</vt:lpstr>
      <vt:lpstr>解(续)</vt:lpstr>
      <vt:lpstr>解(续1)</vt:lpstr>
      <vt:lpstr>教学内容</vt:lpstr>
      <vt:lpstr>教学内容</vt:lpstr>
      <vt:lpstr>教学内容</vt:lpstr>
      <vt:lpstr>教学内容</vt:lpstr>
      <vt:lpstr>教学内容</vt:lpstr>
      <vt:lpstr>教学内容</vt:lpstr>
      <vt:lpstr>教学内容</vt:lpstr>
      <vt:lpstr>教学内容</vt:lpstr>
      <vt:lpstr>教学内容</vt:lpstr>
      <vt:lpstr>教学内容</vt:lpstr>
      <vt:lpstr>Thank You !</vt:lpstr>
    </vt:vector>
  </TitlesOfParts>
  <Company>UESTC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离散数学</dc:title>
  <dc:creator>顾小丰</dc:creator>
  <cp:lastModifiedBy>user</cp:lastModifiedBy>
  <cp:revision>126</cp:revision>
  <dcterms:created xsi:type="dcterms:W3CDTF">2002-12-17T04:12:09Z</dcterms:created>
  <dcterms:modified xsi:type="dcterms:W3CDTF">2020-11-19T10:00:23Z</dcterms:modified>
</cp:coreProperties>
</file>