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87" r:id="rId2"/>
    <p:sldId id="808" r:id="rId3"/>
    <p:sldId id="1040" r:id="rId4"/>
    <p:sldId id="1041" r:id="rId5"/>
    <p:sldId id="1042" r:id="rId6"/>
    <p:sldId id="1043" r:id="rId7"/>
    <p:sldId id="1044" r:id="rId8"/>
    <p:sldId id="1045" r:id="rId9"/>
    <p:sldId id="1046" r:id="rId10"/>
    <p:sldId id="1047" r:id="rId11"/>
    <p:sldId id="1048" r:id="rId12"/>
    <p:sldId id="1049" r:id="rId13"/>
    <p:sldId id="1050" r:id="rId14"/>
    <p:sldId id="1051" r:id="rId15"/>
    <p:sldId id="1106" r:id="rId16"/>
    <p:sldId id="1107" r:id="rId17"/>
    <p:sldId id="1052" r:id="rId18"/>
    <p:sldId id="1053" r:id="rId19"/>
    <p:sldId id="1054" r:id="rId20"/>
    <p:sldId id="1055" r:id="rId21"/>
    <p:sldId id="1056" r:id="rId22"/>
    <p:sldId id="1057" r:id="rId23"/>
    <p:sldId id="1058" r:id="rId24"/>
    <p:sldId id="1059" r:id="rId25"/>
    <p:sldId id="1060" r:id="rId26"/>
    <p:sldId id="1108" r:id="rId27"/>
    <p:sldId id="1109" r:id="rId28"/>
    <p:sldId id="1061" r:id="rId29"/>
    <p:sldId id="1062" r:id="rId30"/>
    <p:sldId id="1063" r:id="rId31"/>
    <p:sldId id="1065" r:id="rId32"/>
    <p:sldId id="1066" r:id="rId33"/>
    <p:sldId id="1067" r:id="rId34"/>
    <p:sldId id="1068" r:id="rId35"/>
    <p:sldId id="1069" r:id="rId36"/>
    <p:sldId id="1070" r:id="rId37"/>
    <p:sldId id="1071" r:id="rId38"/>
    <p:sldId id="1072" r:id="rId39"/>
    <p:sldId id="1073" r:id="rId40"/>
    <p:sldId id="1074" r:id="rId41"/>
    <p:sldId id="1075" r:id="rId42"/>
    <p:sldId id="1076" r:id="rId43"/>
    <p:sldId id="1077" r:id="rId44"/>
    <p:sldId id="1079" r:id="rId45"/>
    <p:sldId id="1078" r:id="rId46"/>
    <p:sldId id="1080" r:id="rId47"/>
    <p:sldId id="1081" r:id="rId48"/>
    <p:sldId id="1082" r:id="rId49"/>
    <p:sldId id="1083" r:id="rId50"/>
    <p:sldId id="1084" r:id="rId51"/>
    <p:sldId id="1085" r:id="rId52"/>
    <p:sldId id="1086" r:id="rId53"/>
    <p:sldId id="1088" r:id="rId54"/>
    <p:sldId id="1087" r:id="rId55"/>
    <p:sldId id="1090" r:id="rId56"/>
    <p:sldId id="1091" r:id="rId57"/>
    <p:sldId id="1092" r:id="rId58"/>
    <p:sldId id="1093" r:id="rId59"/>
    <p:sldId id="1094" r:id="rId60"/>
    <p:sldId id="1095" r:id="rId61"/>
    <p:sldId id="1097" r:id="rId62"/>
    <p:sldId id="1096" r:id="rId63"/>
    <p:sldId id="1098" r:id="rId64"/>
    <p:sldId id="1099" r:id="rId65"/>
    <p:sldId id="1100" r:id="rId66"/>
    <p:sldId id="1101" r:id="rId67"/>
    <p:sldId id="1102" r:id="rId68"/>
    <p:sldId id="1103" r:id="rId69"/>
    <p:sldId id="1104" r:id="rId70"/>
    <p:sldId id="1105" r:id="rId71"/>
    <p:sldId id="1110" r:id="rId72"/>
    <p:sldId id="1111" r:id="rId73"/>
  </p:sldIdLst>
  <p:sldSz cx="9144000" cy="6858000" type="screen4x3"/>
  <p:notesSz cx="6858000" cy="9144000"/>
  <p:custDataLst>
    <p:tags r:id="rId76"/>
  </p:custDataLst>
  <p:defaultTextStyle>
    <a:defPPr>
      <a:defRPr lang="en-US"/>
    </a:defPPr>
    <a:lvl1pPr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1pPr>
    <a:lvl2pPr marL="4572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2pPr>
    <a:lvl3pPr marL="9144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3pPr>
    <a:lvl4pPr marL="13716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4pPr>
    <a:lvl5pPr marL="1828800" algn="ctr" rtl="0" eaLnBrk="0" fontAlgn="base" hangingPunct="0">
      <a:spcBef>
        <a:spcPct val="0"/>
      </a:spcBef>
      <a:spcAft>
        <a:spcPct val="0"/>
      </a:spcAft>
      <a:defRPr sz="2800" b="1" kern="1200">
        <a:solidFill>
          <a:srgbClr val="000066"/>
        </a:solidFill>
        <a:latin typeface="Times New Roman" panose="02020603050405020304" pitchFamily="18" charset="0"/>
        <a:ea typeface="楷体_GB2312" pitchFamily="49" charset="-122"/>
        <a:cs typeface="+mn-cs"/>
      </a:defRPr>
    </a:lvl5pPr>
    <a:lvl6pPr marL="22860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6pPr>
    <a:lvl7pPr marL="27432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7pPr>
    <a:lvl8pPr marL="32004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8pPr>
    <a:lvl9pPr marL="3657600" algn="l" defTabSz="914400" rtl="0" eaLnBrk="1" latinLnBrk="0" hangingPunct="1">
      <a:defRPr sz="2800" b="1" kern="1200">
        <a:solidFill>
          <a:srgbClr val="000066"/>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0000"/>
    <a:srgbClr val="0033CC"/>
    <a:srgbClr val="800000"/>
    <a:srgbClr val="000066"/>
    <a:srgbClr val="A2BEDA"/>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101" autoAdjust="0"/>
  </p:normalViewPr>
  <p:slideViewPr>
    <p:cSldViewPr>
      <p:cViewPr varScale="1">
        <p:scale>
          <a:sx n="61" d="100"/>
          <a:sy n="61" d="100"/>
        </p:scale>
        <p:origin x="1446" y="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notesViewPr>
    <p:cSldViewPr>
      <p:cViewPr varScale="1">
        <p:scale>
          <a:sx n="84" d="100"/>
          <a:sy n="84" d="100"/>
        </p:scale>
        <p:origin x="-237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AEEE6173-9223-4945-B22C-6CD8872B920C}"/>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316419" name="Rectangle 3">
            <a:extLst>
              <a:ext uri="{FF2B5EF4-FFF2-40B4-BE49-F238E27FC236}">
                <a16:creationId xmlns:a16="http://schemas.microsoft.com/office/drawing/2014/main" id="{CB6DDF81-332E-45BC-BB35-7FA5814BCC2D}"/>
              </a:ext>
            </a:extLst>
          </p:cNvPr>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316420" name="Rectangle 4">
            <a:extLst>
              <a:ext uri="{FF2B5EF4-FFF2-40B4-BE49-F238E27FC236}">
                <a16:creationId xmlns:a16="http://schemas.microsoft.com/office/drawing/2014/main" id="{5AC1957F-2338-4CB1-A230-079D0E142062}"/>
              </a:ext>
            </a:extLst>
          </p:cNvPr>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316421" name="Rectangle 5">
            <a:extLst>
              <a:ext uri="{FF2B5EF4-FFF2-40B4-BE49-F238E27FC236}">
                <a16:creationId xmlns:a16="http://schemas.microsoft.com/office/drawing/2014/main" id="{388BFAE5-819D-4735-9496-EE478AE8683C}"/>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ea typeface="宋体" panose="02010600030101010101" pitchFamily="2" charset="-122"/>
              </a:defRPr>
            </a:lvl1pPr>
          </a:lstStyle>
          <a:p>
            <a:fld id="{B391C952-8006-4C0B-B33C-D71B1715AD50}"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185184C6-67B8-4290-8116-8D0B2C9A250E}"/>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zh-CN" altLang="en-US"/>
          </a:p>
        </p:txBody>
      </p:sp>
      <p:sp>
        <p:nvSpPr>
          <p:cNvPr id="162819" name="Rectangle 3">
            <a:extLst>
              <a:ext uri="{FF2B5EF4-FFF2-40B4-BE49-F238E27FC236}">
                <a16:creationId xmlns:a16="http://schemas.microsoft.com/office/drawing/2014/main" id="{75B4935B-C618-477D-A221-B99551342782}"/>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endParaRPr lang="en-US" altLang="zh-CN"/>
          </a:p>
        </p:txBody>
      </p:sp>
      <p:sp>
        <p:nvSpPr>
          <p:cNvPr id="70660" name="Rectangle 4">
            <a:extLst>
              <a:ext uri="{FF2B5EF4-FFF2-40B4-BE49-F238E27FC236}">
                <a16:creationId xmlns:a16="http://schemas.microsoft.com/office/drawing/2014/main" id="{AA9895C9-75B5-4AE4-B6C4-70412D203E0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a:extLst>
              <a:ext uri="{FF2B5EF4-FFF2-40B4-BE49-F238E27FC236}">
                <a16:creationId xmlns:a16="http://schemas.microsoft.com/office/drawing/2014/main" id="{C84674D5-38C8-4EF2-895A-D6E751739961}"/>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2822" name="Rectangle 6">
            <a:extLst>
              <a:ext uri="{FF2B5EF4-FFF2-40B4-BE49-F238E27FC236}">
                <a16:creationId xmlns:a16="http://schemas.microsoft.com/office/drawing/2014/main" id="{63CC1F1C-866D-4409-8302-D749B5597A1E}"/>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charset="0"/>
                <a:ea typeface="宋体" pitchFamily="2" charset="-122"/>
              </a:defRPr>
            </a:lvl1pPr>
          </a:lstStyle>
          <a:p>
            <a:pPr>
              <a:defRPr/>
            </a:pPr>
            <a:endParaRPr lang="en-US" altLang="zh-CN"/>
          </a:p>
        </p:txBody>
      </p:sp>
      <p:sp>
        <p:nvSpPr>
          <p:cNvPr id="162823" name="Rectangle 7">
            <a:extLst>
              <a:ext uri="{FF2B5EF4-FFF2-40B4-BE49-F238E27FC236}">
                <a16:creationId xmlns:a16="http://schemas.microsoft.com/office/drawing/2014/main" id="{4AF6715F-1FE1-4351-87B7-685082E1F31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ea typeface="宋体" panose="02010600030101010101" pitchFamily="2" charset="-122"/>
              </a:defRPr>
            </a:lvl1pPr>
          </a:lstStyle>
          <a:p>
            <a:fld id="{4699A38B-7E0A-4A3A-BFD2-0B5ECAF146D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7B5D6CB-9E59-4B9E-97AE-55FB7CB89D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D2BCC66-656A-4CF4-BFCD-20B5D9C554D7}" type="slidenum">
              <a:rPr lang="zh-CN" altLang="en-US" sz="1200" b="0">
                <a:solidFill>
                  <a:schemeClr val="tx1"/>
                </a:solidFill>
                <a:latin typeface="Arial" panose="020B0604020202020204" pitchFamily="34" charset="0"/>
                <a:ea typeface="宋体" panose="02010600030101010101" pitchFamily="2" charset="-122"/>
              </a:rPr>
              <a:pPr/>
              <a:t>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74CFDF14-E3C4-461F-8B86-0C5583CF969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2E79D46-975A-449C-874F-CFBC9B0233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ABBA43F-B73E-4044-BF2A-8DA5FB8CD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9ACD0331-19FD-45BF-B6B7-6A8FC66B181B}" type="slidenum">
              <a:rPr lang="zh-CN" altLang="en-US" sz="1200" b="0">
                <a:solidFill>
                  <a:schemeClr val="tx1"/>
                </a:solidFill>
                <a:latin typeface="Arial" panose="020B0604020202020204" pitchFamily="34" charset="0"/>
                <a:ea typeface="宋体" panose="02010600030101010101" pitchFamily="2" charset="-122"/>
              </a:rPr>
              <a:pPr/>
              <a:t>10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61967E23-10BC-47EF-972E-1360E85FEC10}"/>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08A3626-EA1F-450B-8D64-5E3DB1859F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0FFD328-C56B-4CE2-A372-78ABCA09EE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7F5ADE1-2662-47D8-8BD5-63F3DDDFC698}" type="slidenum">
              <a:rPr lang="zh-CN" altLang="en-US" sz="1200" b="0">
                <a:solidFill>
                  <a:schemeClr val="tx1"/>
                </a:solidFill>
                <a:latin typeface="Arial" panose="020B0604020202020204" pitchFamily="34" charset="0"/>
                <a:ea typeface="宋体" panose="02010600030101010101" pitchFamily="2" charset="-122"/>
              </a:rPr>
              <a:pPr/>
              <a:t>11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1923" name="Rectangle 2">
            <a:extLst>
              <a:ext uri="{FF2B5EF4-FFF2-40B4-BE49-F238E27FC236}">
                <a16:creationId xmlns:a16="http://schemas.microsoft.com/office/drawing/2014/main" id="{94D7058D-A9BE-47BF-B7D2-1C1D9D31CEB3}"/>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C071A817-02B3-409E-B098-CF0B9FE3DE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20E62EB-3289-4955-8BC1-DD70205F75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3D644953-BE40-4CB4-BEC0-8595DD0A182F}" type="slidenum">
              <a:rPr lang="zh-CN" altLang="en-US" sz="1200" b="0">
                <a:solidFill>
                  <a:schemeClr val="tx1"/>
                </a:solidFill>
                <a:latin typeface="Arial" panose="020B0604020202020204" pitchFamily="34" charset="0"/>
                <a:ea typeface="宋体" panose="02010600030101010101" pitchFamily="2" charset="-122"/>
              </a:rPr>
              <a:pPr/>
              <a:t>12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84977825-3535-4DBF-9AE0-9DF61641F239}"/>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08A26520-C74A-472D-A854-ABF48AA678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2DF2403-57CA-4154-937E-703475A19A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38C34531-4385-40E9-BB6D-E41A718AC7C0}" type="slidenum">
              <a:rPr lang="zh-CN" altLang="en-US" sz="1200" b="0">
                <a:solidFill>
                  <a:schemeClr val="tx1"/>
                </a:solidFill>
                <a:latin typeface="Arial" panose="020B0604020202020204" pitchFamily="34" charset="0"/>
                <a:ea typeface="宋体" panose="02010600030101010101" pitchFamily="2" charset="-122"/>
              </a:rPr>
              <a:pPr/>
              <a:t>13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3971" name="Rectangle 2">
            <a:extLst>
              <a:ext uri="{FF2B5EF4-FFF2-40B4-BE49-F238E27FC236}">
                <a16:creationId xmlns:a16="http://schemas.microsoft.com/office/drawing/2014/main" id="{1A1D5DC7-4AD6-408B-BE56-FA4B23E379A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783AA237-77C8-47E4-979D-9EDAEDFC6D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CCA89E4-8B78-4E46-955F-D832B88D7E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1060B348-211D-4A96-AAB8-44F39844D0E1}" type="slidenum">
              <a:rPr lang="zh-CN" altLang="en-US" sz="1200" b="0">
                <a:solidFill>
                  <a:schemeClr val="tx1"/>
                </a:solidFill>
                <a:latin typeface="Arial" panose="020B0604020202020204" pitchFamily="34" charset="0"/>
                <a:ea typeface="宋体" panose="02010600030101010101" pitchFamily="2" charset="-122"/>
              </a:rPr>
              <a:pPr/>
              <a:t>14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4995" name="Rectangle 2">
            <a:extLst>
              <a:ext uri="{FF2B5EF4-FFF2-40B4-BE49-F238E27FC236}">
                <a16:creationId xmlns:a16="http://schemas.microsoft.com/office/drawing/2014/main" id="{109FB4C6-2D18-4F86-939E-0967569B84DE}"/>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91F5E8E-7237-4BB2-8750-297B494475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92097B2-E49B-4AC7-BE15-87525E67B1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AB5C365-1EC2-43D4-B3D2-EE9393037FE3}" type="slidenum">
              <a:rPr lang="zh-CN" altLang="en-US" sz="1200" b="0">
                <a:solidFill>
                  <a:schemeClr val="tx1"/>
                </a:solidFill>
                <a:latin typeface="Arial" panose="020B0604020202020204" pitchFamily="34" charset="0"/>
                <a:ea typeface="宋体" panose="02010600030101010101" pitchFamily="2" charset="-122"/>
              </a:rPr>
              <a:pPr/>
              <a:t>17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6019" name="Rectangle 2">
            <a:extLst>
              <a:ext uri="{FF2B5EF4-FFF2-40B4-BE49-F238E27FC236}">
                <a16:creationId xmlns:a16="http://schemas.microsoft.com/office/drawing/2014/main" id="{B06B7C34-5E59-4652-A506-B9E78D4FD443}"/>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8AE38D22-5406-4FA3-8542-CE31BF8889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BBE00DFB-1C80-40D1-AA61-94D09532F4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1B9E4AF3-5854-4509-8AA5-91397E48BA32}" type="slidenum">
              <a:rPr lang="zh-CN" altLang="en-US" sz="1200" b="0">
                <a:solidFill>
                  <a:schemeClr val="tx1"/>
                </a:solidFill>
                <a:latin typeface="Arial" panose="020B0604020202020204" pitchFamily="34" charset="0"/>
                <a:ea typeface="宋体" panose="02010600030101010101" pitchFamily="2" charset="-122"/>
              </a:rPr>
              <a:pPr/>
              <a:t>18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4F12FBCC-7590-4034-8A3D-38551C3B8A0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831F115D-9286-48E9-8B58-2803A19574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02D7C8E-5F3F-4260-8B14-5D96730A46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B93E383-9FAC-4BDC-B024-E52F1231FFCB}" type="slidenum">
              <a:rPr lang="zh-CN" altLang="en-US" sz="1200" b="0">
                <a:solidFill>
                  <a:schemeClr val="tx1"/>
                </a:solidFill>
                <a:latin typeface="Arial" panose="020B0604020202020204" pitchFamily="34" charset="0"/>
                <a:ea typeface="宋体" panose="02010600030101010101" pitchFamily="2" charset="-122"/>
              </a:rPr>
              <a:pPr/>
              <a:t>19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8067" name="Rectangle 2">
            <a:extLst>
              <a:ext uri="{FF2B5EF4-FFF2-40B4-BE49-F238E27FC236}">
                <a16:creationId xmlns:a16="http://schemas.microsoft.com/office/drawing/2014/main" id="{BA35F120-8A41-4D79-876A-340FB9E541F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0CC1C06F-2543-4B66-AF60-3FC863D9ECF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D0F3336-0C1E-4221-B600-4FECDD2EB55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C16060C-89FC-4A04-891D-8D352C308BEF}" type="slidenum">
              <a:rPr lang="zh-CN" altLang="en-US" sz="1200" b="0">
                <a:solidFill>
                  <a:schemeClr val="tx1"/>
                </a:solidFill>
                <a:latin typeface="Arial" panose="020B0604020202020204" pitchFamily="34" charset="0"/>
                <a:ea typeface="宋体" panose="02010600030101010101" pitchFamily="2" charset="-122"/>
              </a:rPr>
              <a:pPr/>
              <a:t>20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89091" name="Rectangle 2">
            <a:extLst>
              <a:ext uri="{FF2B5EF4-FFF2-40B4-BE49-F238E27FC236}">
                <a16:creationId xmlns:a16="http://schemas.microsoft.com/office/drawing/2014/main" id="{879BA58A-9B97-4674-9AC2-CAE614D52695}"/>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195E9C4-1561-46FC-A1AB-92BD33F3146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7671F25-A15F-4946-98F6-7930350EBF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48F9C92-948C-4434-B7B5-272B6C6846F5}" type="slidenum">
              <a:rPr lang="zh-CN" altLang="en-US" sz="1200" b="0">
                <a:solidFill>
                  <a:schemeClr val="tx1"/>
                </a:solidFill>
                <a:latin typeface="Arial" panose="020B0604020202020204" pitchFamily="34" charset="0"/>
                <a:ea typeface="宋体" panose="02010600030101010101" pitchFamily="2" charset="-122"/>
              </a:rPr>
              <a:pPr/>
              <a:t>21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0115" name="Rectangle 2">
            <a:extLst>
              <a:ext uri="{FF2B5EF4-FFF2-40B4-BE49-F238E27FC236}">
                <a16:creationId xmlns:a16="http://schemas.microsoft.com/office/drawing/2014/main" id="{50C4DFCB-4C39-4D48-B6C7-B66763A968BD}"/>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860FEAB-7FB2-4DCC-9FD8-E052C27E4B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468E6641-994A-4A31-9AFA-F83497556C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4E0592D7-F643-4F84-B628-AEBBBCE8FEA2}" type="slidenum">
              <a:rPr lang="zh-CN" altLang="en-US" sz="1200" b="0">
                <a:solidFill>
                  <a:schemeClr val="tx1"/>
                </a:solidFill>
                <a:latin typeface="Arial" panose="020B0604020202020204" pitchFamily="34" charset="0"/>
                <a:ea typeface="宋体" panose="02010600030101010101" pitchFamily="2" charset="-122"/>
              </a:rPr>
              <a:pPr/>
              <a:t>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933A3FC1-E492-4FFB-B43E-8E77A8813FC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5AB79874-FBDB-4B03-8C57-1ADF2C6695A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915C50D-25F1-43DA-9BDF-8BFD8C9FA8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4B7FFDC-806A-4847-9DD3-815DA99F5463}" type="slidenum">
              <a:rPr lang="zh-CN" altLang="en-US" sz="1200" b="0">
                <a:solidFill>
                  <a:schemeClr val="tx1"/>
                </a:solidFill>
                <a:latin typeface="Arial" panose="020B0604020202020204" pitchFamily="34" charset="0"/>
                <a:ea typeface="宋体" panose="02010600030101010101" pitchFamily="2" charset="-122"/>
              </a:rPr>
              <a:pPr/>
              <a:t>22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1139" name="Rectangle 2">
            <a:extLst>
              <a:ext uri="{FF2B5EF4-FFF2-40B4-BE49-F238E27FC236}">
                <a16:creationId xmlns:a16="http://schemas.microsoft.com/office/drawing/2014/main" id="{B16D644F-7009-41B7-8A35-E4BEC2EDCEE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F4BF0CC9-22D3-4A28-92F4-42C31C4B9C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DE8EB07-9D30-4E42-8198-D326AF5B04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662D95B4-0C85-4BC9-90D8-2C9D5A2F2CBF}" type="slidenum">
              <a:rPr lang="zh-CN" altLang="en-US" sz="1200" b="0">
                <a:solidFill>
                  <a:schemeClr val="tx1"/>
                </a:solidFill>
                <a:latin typeface="Arial" panose="020B0604020202020204" pitchFamily="34" charset="0"/>
                <a:ea typeface="宋体" panose="02010600030101010101" pitchFamily="2" charset="-122"/>
              </a:rPr>
              <a:pPr/>
              <a:t>23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2163" name="Rectangle 2">
            <a:extLst>
              <a:ext uri="{FF2B5EF4-FFF2-40B4-BE49-F238E27FC236}">
                <a16:creationId xmlns:a16="http://schemas.microsoft.com/office/drawing/2014/main" id="{0586D89D-3B3F-499F-B4B7-2F8AC933F81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1148B72B-5FD2-4018-A2FC-648143785C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4780C2-E26D-4EB5-9EBC-66520E97BE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BDC0116-9AA6-43A3-AE17-4BCE229EB5D1}" type="slidenum">
              <a:rPr lang="zh-CN" altLang="en-US" sz="1200" b="0">
                <a:solidFill>
                  <a:schemeClr val="tx1"/>
                </a:solidFill>
                <a:latin typeface="Arial" panose="020B0604020202020204" pitchFamily="34" charset="0"/>
                <a:ea typeface="宋体" panose="02010600030101010101" pitchFamily="2" charset="-122"/>
              </a:rPr>
              <a:pPr/>
              <a:t>24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3187" name="Rectangle 2">
            <a:extLst>
              <a:ext uri="{FF2B5EF4-FFF2-40B4-BE49-F238E27FC236}">
                <a16:creationId xmlns:a16="http://schemas.microsoft.com/office/drawing/2014/main" id="{B3452A5F-71CD-4B28-A7D7-72A85E68FBB5}"/>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9CD601D2-A2CF-4890-8E74-BAC4AAD521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AB2F493-1D9C-45F9-919B-58E88AE8966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182EDD1-5955-4667-99A3-9E96F790070C}" type="slidenum">
              <a:rPr lang="zh-CN" altLang="en-US" sz="1200" b="0">
                <a:solidFill>
                  <a:schemeClr val="tx1"/>
                </a:solidFill>
                <a:latin typeface="Arial" panose="020B0604020202020204" pitchFamily="34" charset="0"/>
                <a:ea typeface="宋体" panose="02010600030101010101" pitchFamily="2" charset="-122"/>
              </a:rPr>
              <a:pPr/>
              <a:t>25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4211" name="Rectangle 2">
            <a:extLst>
              <a:ext uri="{FF2B5EF4-FFF2-40B4-BE49-F238E27FC236}">
                <a16:creationId xmlns:a16="http://schemas.microsoft.com/office/drawing/2014/main" id="{B6CA616A-5287-4F66-A90A-D87A212F5D52}"/>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538B9DC-1A5F-4543-A440-DA3CCA7673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3F46548-F76A-460D-A1EC-8A6C06CF579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D7D9651-6401-4939-BC83-2296A4AC6070}" type="slidenum">
              <a:rPr lang="zh-CN" altLang="en-US" sz="1200" b="0">
                <a:solidFill>
                  <a:schemeClr val="tx1"/>
                </a:solidFill>
                <a:latin typeface="Arial" panose="020B0604020202020204" pitchFamily="34" charset="0"/>
                <a:ea typeface="宋体" panose="02010600030101010101" pitchFamily="2" charset="-122"/>
              </a:rPr>
              <a:pPr/>
              <a:t>28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5235" name="Rectangle 2">
            <a:extLst>
              <a:ext uri="{FF2B5EF4-FFF2-40B4-BE49-F238E27FC236}">
                <a16:creationId xmlns:a16="http://schemas.microsoft.com/office/drawing/2014/main" id="{25BE5899-A027-4F14-8710-4ECC8EB345AA}"/>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0F00EB3-605E-4616-8BCD-7774EAB474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D64FC5C-5607-4F74-8CCB-4DCFEA774C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1C915049-1938-4FBC-96E8-6D150262ADC6}" type="slidenum">
              <a:rPr lang="zh-CN" altLang="en-US" sz="1200" b="0">
                <a:solidFill>
                  <a:schemeClr val="tx1"/>
                </a:solidFill>
                <a:latin typeface="Arial" panose="020B0604020202020204" pitchFamily="34" charset="0"/>
                <a:ea typeface="宋体" panose="02010600030101010101" pitchFamily="2" charset="-122"/>
              </a:rPr>
              <a:pPr/>
              <a:t>29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6259" name="Rectangle 2">
            <a:extLst>
              <a:ext uri="{FF2B5EF4-FFF2-40B4-BE49-F238E27FC236}">
                <a16:creationId xmlns:a16="http://schemas.microsoft.com/office/drawing/2014/main" id="{4570B23E-1F90-4161-9BFB-D90794F26283}"/>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3003540-54A7-4466-9F86-17909191BF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7A25097-4B1B-4F74-AA01-BE4887F1F4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48435CA-F8D6-489C-AAAE-D220C5C98011}" type="slidenum">
              <a:rPr lang="zh-CN" altLang="en-US" sz="1200" b="0">
                <a:solidFill>
                  <a:schemeClr val="tx1"/>
                </a:solidFill>
                <a:latin typeface="Arial" panose="020B0604020202020204" pitchFamily="34" charset="0"/>
                <a:ea typeface="宋体" panose="02010600030101010101" pitchFamily="2" charset="-122"/>
              </a:rPr>
              <a:pPr/>
              <a:t>30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7283" name="Rectangle 2">
            <a:extLst>
              <a:ext uri="{FF2B5EF4-FFF2-40B4-BE49-F238E27FC236}">
                <a16:creationId xmlns:a16="http://schemas.microsoft.com/office/drawing/2014/main" id="{2CFCB179-DD98-46A8-A24D-42C69BE0E7CA}"/>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1331547C-D524-440A-9771-F161F17DDC9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E78C7E1A-3BF4-4348-8187-8659523E942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7A4C8909-9EB1-40BB-945C-4D1FE4E49243}" type="slidenum">
              <a:rPr lang="zh-CN" altLang="en-US" sz="1200" b="0">
                <a:solidFill>
                  <a:schemeClr val="tx1"/>
                </a:solidFill>
                <a:latin typeface="Arial" panose="020B0604020202020204" pitchFamily="34" charset="0"/>
                <a:ea typeface="宋体" panose="02010600030101010101" pitchFamily="2" charset="-122"/>
              </a:rPr>
              <a:pPr/>
              <a:t>31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FDF8A4F6-9F9E-41D2-9394-66C41A57E1E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89595982-8649-4302-AF84-00915E5414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3FEC191-ADFC-4880-B32F-B40744E7C7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1D13E70-4CA4-445B-A31B-222B5EB49D85}" type="slidenum">
              <a:rPr lang="zh-CN" altLang="en-US" sz="1200" b="0">
                <a:solidFill>
                  <a:schemeClr val="tx1"/>
                </a:solidFill>
                <a:latin typeface="Arial" panose="020B0604020202020204" pitchFamily="34" charset="0"/>
                <a:ea typeface="宋体" panose="02010600030101010101" pitchFamily="2" charset="-122"/>
              </a:rPr>
              <a:pPr/>
              <a:t>32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99331" name="Rectangle 2">
            <a:extLst>
              <a:ext uri="{FF2B5EF4-FFF2-40B4-BE49-F238E27FC236}">
                <a16:creationId xmlns:a16="http://schemas.microsoft.com/office/drawing/2014/main" id="{999163FD-BA19-42FA-B30D-CACEE4415286}"/>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F920087-318F-4211-83DF-73C5A640E4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6A03CA7-8449-4B58-A91C-6FC2C398B0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4A1F17C-5A1F-49AB-8F80-AC59E620A2E2}" type="slidenum">
              <a:rPr lang="zh-CN" altLang="en-US" sz="1200" b="0">
                <a:solidFill>
                  <a:schemeClr val="tx1"/>
                </a:solidFill>
                <a:latin typeface="Arial" panose="020B0604020202020204" pitchFamily="34" charset="0"/>
                <a:ea typeface="宋体" panose="02010600030101010101" pitchFamily="2" charset="-122"/>
              </a:rPr>
              <a:pPr/>
              <a:t>33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0355" name="Rectangle 2">
            <a:extLst>
              <a:ext uri="{FF2B5EF4-FFF2-40B4-BE49-F238E27FC236}">
                <a16:creationId xmlns:a16="http://schemas.microsoft.com/office/drawing/2014/main" id="{4C1D353F-DC43-4945-A33B-4FE11CDC49F2}"/>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725D0125-44AA-4539-A4E9-A05F3483AE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0908008-AB2B-48CB-AE61-81F4619E99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0F0C4FF-A806-46E7-BD50-AD7917C04B0B}" type="slidenum">
              <a:rPr lang="zh-CN" altLang="en-US" sz="1200" b="0">
                <a:solidFill>
                  <a:schemeClr val="tx1"/>
                </a:solidFill>
                <a:latin typeface="Arial" panose="020B0604020202020204" pitchFamily="34" charset="0"/>
                <a:ea typeface="宋体" panose="02010600030101010101" pitchFamily="2" charset="-122"/>
              </a:rPr>
              <a:pPr/>
              <a:t>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CA3DE635-ECC9-47EA-A0EA-827909060100}"/>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CD1D63B-27C0-42E9-84AE-98F3A1E736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32FA78A-A687-4DC3-B837-1B7BFDEBEF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2714F64-0523-41C1-B471-0B58A40D7370}" type="slidenum">
              <a:rPr lang="zh-CN" altLang="en-US" sz="1200" b="0">
                <a:solidFill>
                  <a:schemeClr val="tx1"/>
                </a:solidFill>
                <a:latin typeface="Arial" panose="020B0604020202020204" pitchFamily="34" charset="0"/>
                <a:ea typeface="宋体" panose="02010600030101010101" pitchFamily="2" charset="-122"/>
              </a:rPr>
              <a:pPr/>
              <a:t>34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1379" name="Rectangle 2">
            <a:extLst>
              <a:ext uri="{FF2B5EF4-FFF2-40B4-BE49-F238E27FC236}">
                <a16:creationId xmlns:a16="http://schemas.microsoft.com/office/drawing/2014/main" id="{F6684946-2731-4545-B70C-3AF645D3CC9E}"/>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47C40E75-D77A-4F6A-B4E4-2D0E6C7BF0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C45DB7E7-E3E2-47D8-9F7D-F90ED61D14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9D72BC1A-FD2F-4DE2-A2BC-85C4A347E1E6}" type="slidenum">
              <a:rPr lang="zh-CN" altLang="en-US" sz="1200" b="0">
                <a:solidFill>
                  <a:schemeClr val="tx1"/>
                </a:solidFill>
                <a:latin typeface="Arial" panose="020B0604020202020204" pitchFamily="34" charset="0"/>
                <a:ea typeface="宋体" panose="02010600030101010101" pitchFamily="2" charset="-122"/>
              </a:rPr>
              <a:pPr/>
              <a:t>35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2403" name="Rectangle 2">
            <a:extLst>
              <a:ext uri="{FF2B5EF4-FFF2-40B4-BE49-F238E27FC236}">
                <a16:creationId xmlns:a16="http://schemas.microsoft.com/office/drawing/2014/main" id="{7BFB963D-457F-4BEF-8FB7-51FCA94EA099}"/>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8E909BD1-D00B-4316-A609-DAA66FAAAB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6A17B90-9C67-44B8-A213-A099811FCCE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4C160FE-9C0A-4854-A021-F66D747EF079}" type="slidenum">
              <a:rPr lang="zh-CN" altLang="en-US" sz="1200" b="0">
                <a:solidFill>
                  <a:schemeClr val="tx1"/>
                </a:solidFill>
                <a:latin typeface="Arial" panose="020B0604020202020204" pitchFamily="34" charset="0"/>
                <a:ea typeface="宋体" panose="02010600030101010101" pitchFamily="2" charset="-122"/>
              </a:rPr>
              <a:pPr/>
              <a:t>36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3427" name="Rectangle 2">
            <a:extLst>
              <a:ext uri="{FF2B5EF4-FFF2-40B4-BE49-F238E27FC236}">
                <a16:creationId xmlns:a16="http://schemas.microsoft.com/office/drawing/2014/main" id="{D2E641C0-E5CF-43E7-B2E6-E5753F85C20E}"/>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718542FD-35A9-4104-A0DD-DCDE7AAB178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95019D9-1910-4CE7-A77A-FFE0494BA1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142F813-D445-41C0-BA1C-543DEC658C52}" type="slidenum">
              <a:rPr lang="zh-CN" altLang="en-US" sz="1200" b="0">
                <a:solidFill>
                  <a:schemeClr val="tx1"/>
                </a:solidFill>
                <a:latin typeface="Arial" panose="020B0604020202020204" pitchFamily="34" charset="0"/>
                <a:ea typeface="宋体" panose="02010600030101010101" pitchFamily="2" charset="-122"/>
              </a:rPr>
              <a:pPr/>
              <a:t>37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4451" name="Rectangle 2">
            <a:extLst>
              <a:ext uri="{FF2B5EF4-FFF2-40B4-BE49-F238E27FC236}">
                <a16:creationId xmlns:a16="http://schemas.microsoft.com/office/drawing/2014/main" id="{4A9094DA-D430-4D4A-BC27-996254B8ED68}"/>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38662170-FA46-46C0-8994-51B8B15141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FCA2C15-C34A-4841-BCC6-94E3209845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E58A019-0D28-4162-BF82-799B6AFCE19D}" type="slidenum">
              <a:rPr lang="zh-CN" altLang="en-US" sz="1200" b="0">
                <a:solidFill>
                  <a:schemeClr val="tx1"/>
                </a:solidFill>
                <a:latin typeface="Arial" panose="020B0604020202020204" pitchFamily="34" charset="0"/>
                <a:ea typeface="宋体" panose="02010600030101010101" pitchFamily="2" charset="-122"/>
              </a:rPr>
              <a:pPr/>
              <a:t>38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5475" name="Rectangle 2">
            <a:extLst>
              <a:ext uri="{FF2B5EF4-FFF2-40B4-BE49-F238E27FC236}">
                <a16:creationId xmlns:a16="http://schemas.microsoft.com/office/drawing/2014/main" id="{E6874FB8-6B90-405F-9FFF-62AE9E801CC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72E07F54-B331-4E0A-B842-C861DBE6B07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8431384-497D-44D1-A7F3-49BD8665AC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38F28F60-81B3-48C4-92C9-72FBB952E214}" type="slidenum">
              <a:rPr lang="zh-CN" altLang="en-US" sz="1200" b="0">
                <a:solidFill>
                  <a:schemeClr val="tx1"/>
                </a:solidFill>
                <a:latin typeface="Arial" panose="020B0604020202020204" pitchFamily="34" charset="0"/>
                <a:ea typeface="宋体" panose="02010600030101010101" pitchFamily="2" charset="-122"/>
              </a:rPr>
              <a:pPr/>
              <a:t>39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6499" name="Rectangle 2">
            <a:extLst>
              <a:ext uri="{FF2B5EF4-FFF2-40B4-BE49-F238E27FC236}">
                <a16:creationId xmlns:a16="http://schemas.microsoft.com/office/drawing/2014/main" id="{91A612A2-6DDB-4F0B-81F7-17D51651F2F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AF724FF-98D3-4C44-BCBB-A2D0113B590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1245198-2F47-4DC3-A184-26EDAC7A75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AF17F2F-5533-4F8D-95DF-C5E91972A431}" type="slidenum">
              <a:rPr lang="zh-CN" altLang="en-US" sz="1200" b="0">
                <a:solidFill>
                  <a:schemeClr val="tx1"/>
                </a:solidFill>
                <a:latin typeface="Arial" panose="020B0604020202020204" pitchFamily="34" charset="0"/>
                <a:ea typeface="宋体" panose="02010600030101010101" pitchFamily="2" charset="-122"/>
              </a:rPr>
              <a:pPr/>
              <a:t>40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7523" name="Rectangle 2">
            <a:extLst>
              <a:ext uri="{FF2B5EF4-FFF2-40B4-BE49-F238E27FC236}">
                <a16:creationId xmlns:a16="http://schemas.microsoft.com/office/drawing/2014/main" id="{3AB40F7E-221B-4CE7-9C9A-2D65F9494E1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33470987-0E4A-4CE3-8638-5D770F63D6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DB028EC8-E5CA-45BD-874A-0182B2C2A3C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6C838D8C-AA55-42B0-AB65-26A2B65ADF88}" type="slidenum">
              <a:rPr lang="zh-CN" altLang="en-US" sz="1200" b="0">
                <a:solidFill>
                  <a:schemeClr val="tx1"/>
                </a:solidFill>
                <a:latin typeface="Arial" panose="020B0604020202020204" pitchFamily="34" charset="0"/>
                <a:ea typeface="宋体" panose="02010600030101010101" pitchFamily="2" charset="-122"/>
              </a:rPr>
              <a:pPr/>
              <a:t>41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8547" name="Rectangle 2">
            <a:extLst>
              <a:ext uri="{FF2B5EF4-FFF2-40B4-BE49-F238E27FC236}">
                <a16:creationId xmlns:a16="http://schemas.microsoft.com/office/drawing/2014/main" id="{567E90FF-B51D-462F-AF12-FAB5CAB721F8}"/>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EDD110C-DC1A-440F-A61D-49AE458AF8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0E08F3FC-9B06-4D10-ABCA-3DACF0BC91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1ACB4D7B-CBBF-44AB-865D-74AD5042EEEE}" type="slidenum">
              <a:rPr lang="zh-CN" altLang="en-US" sz="1200" b="0">
                <a:solidFill>
                  <a:schemeClr val="tx1"/>
                </a:solidFill>
                <a:latin typeface="Arial" panose="020B0604020202020204" pitchFamily="34" charset="0"/>
                <a:ea typeface="宋体" panose="02010600030101010101" pitchFamily="2" charset="-122"/>
              </a:rPr>
              <a:pPr/>
              <a:t>42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9571" name="Rectangle 2">
            <a:extLst>
              <a:ext uri="{FF2B5EF4-FFF2-40B4-BE49-F238E27FC236}">
                <a16:creationId xmlns:a16="http://schemas.microsoft.com/office/drawing/2014/main" id="{2D2CDCCB-480D-4BB4-A4C0-AD362ED15A55}"/>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570AC26B-7B05-4DAA-AD95-6A8D669CA42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71F47D73-C3D4-4C5B-B446-DC9AA5C6C3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75E52B3-627B-4096-9A00-A717AFF5A934}" type="slidenum">
              <a:rPr lang="zh-CN" altLang="en-US" sz="1200" b="0">
                <a:solidFill>
                  <a:schemeClr val="tx1"/>
                </a:solidFill>
                <a:latin typeface="Arial" panose="020B0604020202020204" pitchFamily="34" charset="0"/>
                <a:ea typeface="宋体" panose="02010600030101010101" pitchFamily="2" charset="-122"/>
              </a:rPr>
              <a:pPr/>
              <a:t>43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0595" name="Rectangle 2">
            <a:extLst>
              <a:ext uri="{FF2B5EF4-FFF2-40B4-BE49-F238E27FC236}">
                <a16:creationId xmlns:a16="http://schemas.microsoft.com/office/drawing/2014/main" id="{59A377F3-13B1-42AC-AA8C-73F3409BD6C2}"/>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CC73029-11CA-48B2-AAED-FB3C3CDC94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0430955-6A20-41E6-BD73-29F3798E27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CCED585-CCC9-4507-892A-99B05CC194C9}" type="slidenum">
              <a:rPr lang="zh-CN" altLang="en-US" sz="1200" b="0">
                <a:solidFill>
                  <a:schemeClr val="tx1"/>
                </a:solidFill>
                <a:latin typeface="Arial" panose="020B0604020202020204" pitchFamily="34" charset="0"/>
                <a:ea typeface="宋体" panose="02010600030101010101" pitchFamily="2" charset="-122"/>
              </a:rPr>
              <a:pPr/>
              <a:t>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7F22A941-3A7E-4E43-9C78-F75F9B565D77}"/>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2CCA023-BF9A-4D16-8720-E2D01F81680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AB89EAAD-E3C6-4C2F-8271-A09C4F224A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AB426CF-A4C5-4ACD-B49B-9FFF35D31D62}" type="slidenum">
              <a:rPr lang="zh-CN" altLang="en-US" sz="1200" b="0">
                <a:solidFill>
                  <a:schemeClr val="tx1"/>
                </a:solidFill>
                <a:latin typeface="Arial" panose="020B0604020202020204" pitchFamily="34" charset="0"/>
                <a:ea typeface="宋体" panose="02010600030101010101" pitchFamily="2" charset="-122"/>
              </a:rPr>
              <a:pPr/>
              <a:t>44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1619" name="Rectangle 2">
            <a:extLst>
              <a:ext uri="{FF2B5EF4-FFF2-40B4-BE49-F238E27FC236}">
                <a16:creationId xmlns:a16="http://schemas.microsoft.com/office/drawing/2014/main" id="{FB17B5B0-7FD9-4427-A3AA-644D1D15793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B647574C-DF82-4428-A389-1A691D5F294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7D850C7C-0F8A-46C0-BC11-5B730117BF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6F24B8D2-8665-4554-88A6-60E01370BEED}" type="slidenum">
              <a:rPr lang="zh-CN" altLang="en-US" sz="1200" b="0">
                <a:solidFill>
                  <a:schemeClr val="tx1"/>
                </a:solidFill>
                <a:latin typeface="Arial" panose="020B0604020202020204" pitchFamily="34" charset="0"/>
                <a:ea typeface="宋体" panose="02010600030101010101" pitchFamily="2" charset="-122"/>
              </a:rPr>
              <a:pPr/>
              <a:t>45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2643" name="Rectangle 2">
            <a:extLst>
              <a:ext uri="{FF2B5EF4-FFF2-40B4-BE49-F238E27FC236}">
                <a16:creationId xmlns:a16="http://schemas.microsoft.com/office/drawing/2014/main" id="{76571A78-EF20-4672-997D-C4D2CE2EA009}"/>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A8E52F97-F34A-481B-8F29-6B59E86F00C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D7B9E151-70B5-4669-A8B1-BE00B29D83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FC7AACB-C580-4BEB-AE9E-3F61CC5D7884}" type="slidenum">
              <a:rPr lang="zh-CN" altLang="en-US" sz="1200" b="0">
                <a:solidFill>
                  <a:schemeClr val="tx1"/>
                </a:solidFill>
                <a:latin typeface="Arial" panose="020B0604020202020204" pitchFamily="34" charset="0"/>
                <a:ea typeface="宋体" panose="02010600030101010101" pitchFamily="2" charset="-122"/>
              </a:rPr>
              <a:pPr/>
              <a:t>46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3667" name="Rectangle 2">
            <a:extLst>
              <a:ext uri="{FF2B5EF4-FFF2-40B4-BE49-F238E27FC236}">
                <a16:creationId xmlns:a16="http://schemas.microsoft.com/office/drawing/2014/main" id="{F792838D-45F9-4F39-9AF1-840B265CDEBA}"/>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B0A1B17C-117F-429A-A15B-7E2D860D8D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40668037-E220-4121-A125-7A798A016B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2DD8F0FE-158B-43F0-958F-54B6718EA593}" type="slidenum">
              <a:rPr lang="zh-CN" altLang="en-US" sz="1200" b="0">
                <a:solidFill>
                  <a:schemeClr val="tx1"/>
                </a:solidFill>
                <a:latin typeface="Arial" panose="020B0604020202020204" pitchFamily="34" charset="0"/>
                <a:ea typeface="宋体" panose="02010600030101010101" pitchFamily="2" charset="-122"/>
              </a:rPr>
              <a:pPr/>
              <a:t>47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4691" name="Rectangle 2">
            <a:extLst>
              <a:ext uri="{FF2B5EF4-FFF2-40B4-BE49-F238E27FC236}">
                <a16:creationId xmlns:a16="http://schemas.microsoft.com/office/drawing/2014/main" id="{67489BBA-E8D6-4900-BEA9-892EC6C81B44}"/>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923C5EA5-7DC3-449E-A0DE-A7B72383CB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B584E82-F130-4012-82D2-D955AB96BF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103FE8C-02BE-4A62-942C-DDED5001555C}" type="slidenum">
              <a:rPr lang="zh-CN" altLang="en-US" sz="1200" b="0">
                <a:solidFill>
                  <a:schemeClr val="tx1"/>
                </a:solidFill>
                <a:latin typeface="Arial" panose="020B0604020202020204" pitchFamily="34" charset="0"/>
                <a:ea typeface="宋体" panose="02010600030101010101" pitchFamily="2" charset="-122"/>
              </a:rPr>
              <a:pPr/>
              <a:t>48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5715" name="Rectangle 2">
            <a:extLst>
              <a:ext uri="{FF2B5EF4-FFF2-40B4-BE49-F238E27FC236}">
                <a16:creationId xmlns:a16="http://schemas.microsoft.com/office/drawing/2014/main" id="{6A18C632-3CB3-4E3C-A856-7915970139E0}"/>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D2E65ED0-AD8A-4009-8276-82C7404FB9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8886D6CE-69DB-4104-8723-B4F90BD681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F9320FD-A07D-434C-B35F-0E2E824BAF0D}" type="slidenum">
              <a:rPr lang="zh-CN" altLang="en-US" sz="1200" b="0">
                <a:solidFill>
                  <a:schemeClr val="tx1"/>
                </a:solidFill>
                <a:latin typeface="Arial" panose="020B0604020202020204" pitchFamily="34" charset="0"/>
                <a:ea typeface="宋体" panose="02010600030101010101" pitchFamily="2" charset="-122"/>
              </a:rPr>
              <a:pPr/>
              <a:t>49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6739" name="Rectangle 2">
            <a:extLst>
              <a:ext uri="{FF2B5EF4-FFF2-40B4-BE49-F238E27FC236}">
                <a16:creationId xmlns:a16="http://schemas.microsoft.com/office/drawing/2014/main" id="{95BF14A5-DEF5-441A-BD6F-B6F0D30F2B96}"/>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C44A792F-7527-42FA-8610-7387656571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113333D7-0F71-457A-A94C-17F5A633C7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80CC526-442E-47B7-BBD6-51C49FB8580E}" type="slidenum">
              <a:rPr lang="zh-CN" altLang="en-US" sz="1200" b="0">
                <a:solidFill>
                  <a:schemeClr val="tx1"/>
                </a:solidFill>
                <a:latin typeface="Arial" panose="020B0604020202020204" pitchFamily="34" charset="0"/>
                <a:ea typeface="宋体" panose="02010600030101010101" pitchFamily="2" charset="-122"/>
              </a:rPr>
              <a:pPr/>
              <a:t>50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7763" name="Rectangle 2">
            <a:extLst>
              <a:ext uri="{FF2B5EF4-FFF2-40B4-BE49-F238E27FC236}">
                <a16:creationId xmlns:a16="http://schemas.microsoft.com/office/drawing/2014/main" id="{ED3FAD1E-F137-4240-891C-4DF826CB1C01}"/>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B262FC0F-D212-45B3-A410-31AA63A90C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6F952CF0-13BF-4CCC-AB26-5ED710EE79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F601CDF-D66F-4C0C-A4ED-26FA6A5C3DF4}" type="slidenum">
              <a:rPr lang="zh-CN" altLang="en-US" sz="1200" b="0">
                <a:solidFill>
                  <a:schemeClr val="tx1"/>
                </a:solidFill>
                <a:latin typeface="Arial" panose="020B0604020202020204" pitchFamily="34" charset="0"/>
                <a:ea typeface="宋体" panose="02010600030101010101" pitchFamily="2" charset="-122"/>
              </a:rPr>
              <a:pPr/>
              <a:t>51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8787" name="Rectangle 2">
            <a:extLst>
              <a:ext uri="{FF2B5EF4-FFF2-40B4-BE49-F238E27FC236}">
                <a16:creationId xmlns:a16="http://schemas.microsoft.com/office/drawing/2014/main" id="{77A014B7-0666-4FC3-B062-A651FA7BE5D8}"/>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D5619F6C-0E45-449B-A15A-FA6A74ED8F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4C12D9C9-9A98-4D0A-90F4-D82262964A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9384CF23-3D24-4FAB-9418-454C0C6F9F10}" type="slidenum">
              <a:rPr lang="zh-CN" altLang="en-US" sz="1200" b="0">
                <a:solidFill>
                  <a:schemeClr val="tx1"/>
                </a:solidFill>
                <a:latin typeface="Arial" panose="020B0604020202020204" pitchFamily="34" charset="0"/>
                <a:ea typeface="宋体" panose="02010600030101010101" pitchFamily="2" charset="-122"/>
              </a:rPr>
              <a:pPr/>
              <a:t>52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9811" name="Rectangle 2">
            <a:extLst>
              <a:ext uri="{FF2B5EF4-FFF2-40B4-BE49-F238E27FC236}">
                <a16:creationId xmlns:a16="http://schemas.microsoft.com/office/drawing/2014/main" id="{0B71D8CA-1E1C-4B79-89FE-F014E947395E}"/>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7FA680AB-4EB4-46DF-91EB-8630808C5C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304D738D-BC21-4979-942D-E02E334DC4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F3E54A8A-5180-42A3-A39D-A6FB8A12AE4A}" type="slidenum">
              <a:rPr lang="zh-CN" altLang="en-US" sz="1200" b="0">
                <a:solidFill>
                  <a:schemeClr val="tx1"/>
                </a:solidFill>
                <a:latin typeface="Arial" panose="020B0604020202020204" pitchFamily="34" charset="0"/>
                <a:ea typeface="宋体" panose="02010600030101010101" pitchFamily="2" charset="-122"/>
              </a:rPr>
              <a:pPr/>
              <a:t>53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0835" name="Rectangle 2">
            <a:extLst>
              <a:ext uri="{FF2B5EF4-FFF2-40B4-BE49-F238E27FC236}">
                <a16:creationId xmlns:a16="http://schemas.microsoft.com/office/drawing/2014/main" id="{31384930-E0F3-4A27-88FE-7E2DF26F6EDD}"/>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2DB6150F-18DB-464D-92DB-73AEAEB668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B227CA85-1260-4025-BBC0-25639E62CC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DB138D22-336E-4CCC-8C62-EC654A40DEAA}" type="slidenum">
              <a:rPr lang="zh-CN" altLang="en-US" sz="1200" b="0">
                <a:solidFill>
                  <a:schemeClr val="tx1"/>
                </a:solidFill>
                <a:latin typeface="Arial" panose="020B0604020202020204" pitchFamily="34" charset="0"/>
                <a:ea typeface="宋体" panose="02010600030101010101" pitchFamily="2" charset="-122"/>
              </a:rPr>
              <a:pPr/>
              <a:t>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5779" name="Rectangle 2">
            <a:extLst>
              <a:ext uri="{FF2B5EF4-FFF2-40B4-BE49-F238E27FC236}">
                <a16:creationId xmlns:a16="http://schemas.microsoft.com/office/drawing/2014/main" id="{E8894C2A-93D1-42A3-9745-62BCDDB45F3E}"/>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D516984F-A696-47F3-B9AB-8022F8D43F3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D2F614D-1F15-4121-90EB-9C4727A8C5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1836089-AF38-48BE-A8CB-1740BA33F743}" type="slidenum">
              <a:rPr lang="zh-CN" altLang="en-US" sz="1200" b="0">
                <a:solidFill>
                  <a:schemeClr val="tx1"/>
                </a:solidFill>
                <a:latin typeface="Arial" panose="020B0604020202020204" pitchFamily="34" charset="0"/>
                <a:ea typeface="宋体" panose="02010600030101010101" pitchFamily="2" charset="-122"/>
              </a:rPr>
              <a:pPr/>
              <a:t>54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1859" name="Rectangle 2">
            <a:extLst>
              <a:ext uri="{FF2B5EF4-FFF2-40B4-BE49-F238E27FC236}">
                <a16:creationId xmlns:a16="http://schemas.microsoft.com/office/drawing/2014/main" id="{049F8FA2-BC95-4024-96EF-1E7AB23C82C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3B5E43DD-5652-455B-82CD-14CAB3F1F0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E1B447F-59DF-4D92-B38B-AD364FE18B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9A1BEE28-9C2B-4E54-BE57-355B37A2A3ED}" type="slidenum">
              <a:rPr lang="zh-CN" altLang="en-US" sz="1200" b="0">
                <a:solidFill>
                  <a:schemeClr val="tx1"/>
                </a:solidFill>
                <a:latin typeface="Arial" panose="020B0604020202020204" pitchFamily="34" charset="0"/>
                <a:ea typeface="宋体" panose="02010600030101010101" pitchFamily="2" charset="-122"/>
              </a:rPr>
              <a:pPr/>
              <a:t>55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2883" name="Rectangle 2">
            <a:extLst>
              <a:ext uri="{FF2B5EF4-FFF2-40B4-BE49-F238E27FC236}">
                <a16:creationId xmlns:a16="http://schemas.microsoft.com/office/drawing/2014/main" id="{75E17FE2-8977-4383-948F-32D17C96B8B0}"/>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6A5FAC3A-C01F-4F3C-9782-6992CA63E6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F130C1E4-5070-495F-B7AA-D28D7A0296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5CEA5C6-53FD-4241-8E62-AD0FF1A235AE}" type="slidenum">
              <a:rPr lang="zh-CN" altLang="en-US" sz="1200" b="0">
                <a:solidFill>
                  <a:schemeClr val="tx1"/>
                </a:solidFill>
                <a:latin typeface="Arial" panose="020B0604020202020204" pitchFamily="34" charset="0"/>
                <a:ea typeface="宋体" panose="02010600030101010101" pitchFamily="2" charset="-122"/>
              </a:rPr>
              <a:pPr/>
              <a:t>56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3907" name="Rectangle 2">
            <a:extLst>
              <a:ext uri="{FF2B5EF4-FFF2-40B4-BE49-F238E27FC236}">
                <a16:creationId xmlns:a16="http://schemas.microsoft.com/office/drawing/2014/main" id="{897CECB4-AA0B-458C-8C17-DD225F768129}"/>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5335F5FB-A25D-40CA-A54D-02212DAF67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D0F98E69-AC66-462B-9D3F-E18400090B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3DC354F0-1E2A-45A7-AA1F-C7DFB654AC11}" type="slidenum">
              <a:rPr lang="zh-CN" altLang="en-US" sz="1200" b="0">
                <a:solidFill>
                  <a:schemeClr val="tx1"/>
                </a:solidFill>
                <a:latin typeface="Arial" panose="020B0604020202020204" pitchFamily="34" charset="0"/>
                <a:ea typeface="宋体" panose="02010600030101010101" pitchFamily="2" charset="-122"/>
              </a:rPr>
              <a:pPr/>
              <a:t>57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4931" name="Rectangle 2">
            <a:extLst>
              <a:ext uri="{FF2B5EF4-FFF2-40B4-BE49-F238E27FC236}">
                <a16:creationId xmlns:a16="http://schemas.microsoft.com/office/drawing/2014/main" id="{25E4B0FC-FBEF-423C-BE98-D43E58FB5AA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40A6F645-ED95-4A22-A6E3-860DD8164BE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A57705B-A9FC-4821-8520-1716AC5FCD6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3364864-AD49-4E9F-983B-0DE163DBE4E7}" type="slidenum">
              <a:rPr lang="zh-CN" altLang="en-US" sz="1200" b="0">
                <a:solidFill>
                  <a:schemeClr val="tx1"/>
                </a:solidFill>
                <a:latin typeface="Arial" panose="020B0604020202020204" pitchFamily="34" charset="0"/>
                <a:ea typeface="宋体" panose="02010600030101010101" pitchFamily="2" charset="-122"/>
              </a:rPr>
              <a:pPr/>
              <a:t>58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5955" name="Rectangle 2">
            <a:extLst>
              <a:ext uri="{FF2B5EF4-FFF2-40B4-BE49-F238E27FC236}">
                <a16:creationId xmlns:a16="http://schemas.microsoft.com/office/drawing/2014/main" id="{5DA1C516-57DE-40CD-86E1-CBDC670445C6}"/>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0ABE85A1-CACC-4323-887A-28FB830749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8C80C62E-6A29-4BA6-BBCE-039C18F400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72DF87D-DF98-43FC-90A6-3CC785F396B1}" type="slidenum">
              <a:rPr lang="zh-CN" altLang="en-US" sz="1200" b="0">
                <a:solidFill>
                  <a:schemeClr val="tx1"/>
                </a:solidFill>
                <a:latin typeface="Arial" panose="020B0604020202020204" pitchFamily="34" charset="0"/>
                <a:ea typeface="宋体" panose="02010600030101010101" pitchFamily="2" charset="-122"/>
              </a:rPr>
              <a:pPr/>
              <a:t>59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6979" name="Rectangle 2">
            <a:extLst>
              <a:ext uri="{FF2B5EF4-FFF2-40B4-BE49-F238E27FC236}">
                <a16:creationId xmlns:a16="http://schemas.microsoft.com/office/drawing/2014/main" id="{0BE0CA07-DD39-4E75-AD96-C1D2F052A588}"/>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5206D25B-704E-48C8-B931-C81C5C67C5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ED1E713-ABEB-4487-B734-F75658EA6DC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58A158F8-E5C2-4425-BB45-A2A059C823B2}" type="slidenum">
              <a:rPr lang="zh-CN" altLang="en-US" sz="1200" b="0">
                <a:solidFill>
                  <a:schemeClr val="tx1"/>
                </a:solidFill>
                <a:latin typeface="Arial" panose="020B0604020202020204" pitchFamily="34" charset="0"/>
                <a:ea typeface="宋体" panose="02010600030101010101" pitchFamily="2" charset="-122"/>
              </a:rPr>
              <a:pPr/>
              <a:t>60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8003" name="Rectangle 2">
            <a:extLst>
              <a:ext uri="{FF2B5EF4-FFF2-40B4-BE49-F238E27FC236}">
                <a16:creationId xmlns:a16="http://schemas.microsoft.com/office/drawing/2014/main" id="{1CBADC67-5EBE-43A3-B215-581140A30C2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030EDDD6-8BC8-42CD-A9B3-B4D6FDD626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01DD7C4C-D25D-4D43-91D1-8E1DBD0FD6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4A0AC7A9-28FD-4095-8234-D7A687B43978}" type="slidenum">
              <a:rPr lang="zh-CN" altLang="en-US" sz="1200" b="0">
                <a:solidFill>
                  <a:schemeClr val="tx1"/>
                </a:solidFill>
                <a:latin typeface="Arial" panose="020B0604020202020204" pitchFamily="34" charset="0"/>
                <a:ea typeface="宋体" panose="02010600030101010101" pitchFamily="2" charset="-122"/>
              </a:rPr>
              <a:pPr/>
              <a:t>61</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29027" name="Rectangle 2">
            <a:extLst>
              <a:ext uri="{FF2B5EF4-FFF2-40B4-BE49-F238E27FC236}">
                <a16:creationId xmlns:a16="http://schemas.microsoft.com/office/drawing/2014/main" id="{54217FA0-49A7-4B52-B241-B9BB5E3F9497}"/>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AD307D3E-55F6-421A-8ED1-37BD228F9C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0617720-4EAA-4478-8582-2EDB5A599A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24DFF242-22B3-4F31-8952-FBDF147FD197}" type="slidenum">
              <a:rPr lang="zh-CN" altLang="en-US" sz="1200" b="0">
                <a:solidFill>
                  <a:schemeClr val="tx1"/>
                </a:solidFill>
                <a:latin typeface="Arial" panose="020B0604020202020204" pitchFamily="34" charset="0"/>
                <a:ea typeface="宋体" panose="02010600030101010101" pitchFamily="2" charset="-122"/>
              </a:rPr>
              <a:pPr/>
              <a:t>62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0051" name="Rectangle 2">
            <a:extLst>
              <a:ext uri="{FF2B5EF4-FFF2-40B4-BE49-F238E27FC236}">
                <a16:creationId xmlns:a16="http://schemas.microsoft.com/office/drawing/2014/main" id="{DC2CE662-23A2-4B95-927E-99DCCBD33766}"/>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5E0F2C2E-A019-4B71-87AB-B2772351CB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AB9EA9E1-FCFC-46EA-98F6-8CB5E5E661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D53C775-5C6D-4140-9625-70A33E7AB471}" type="slidenum">
              <a:rPr lang="zh-CN" altLang="en-US" sz="1200" b="0">
                <a:solidFill>
                  <a:schemeClr val="tx1"/>
                </a:solidFill>
                <a:latin typeface="Arial" panose="020B0604020202020204" pitchFamily="34" charset="0"/>
                <a:ea typeface="宋体" panose="02010600030101010101" pitchFamily="2" charset="-122"/>
              </a:rPr>
              <a:pPr/>
              <a:t>63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1075" name="Rectangle 2">
            <a:extLst>
              <a:ext uri="{FF2B5EF4-FFF2-40B4-BE49-F238E27FC236}">
                <a16:creationId xmlns:a16="http://schemas.microsoft.com/office/drawing/2014/main" id="{4E28B80A-8426-4DB7-B111-058ED3A45009}"/>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1E290749-F75A-4C4A-B234-9E0AE21239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7DEA5B0-158F-4093-8D9F-04E8146D61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7C1EDC0A-CA04-4A48-B256-DFA75420D149}" type="slidenum">
              <a:rPr lang="zh-CN" altLang="en-US" sz="1200" b="0">
                <a:solidFill>
                  <a:schemeClr val="tx1"/>
                </a:solidFill>
                <a:latin typeface="Arial" panose="020B0604020202020204" pitchFamily="34" charset="0"/>
                <a:ea typeface="宋体" panose="02010600030101010101" pitchFamily="2" charset="-122"/>
              </a:rPr>
              <a:pPr/>
              <a:t>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CDA7A265-0012-46DB-83C3-4285A03ABFA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6C1EE43D-F467-4F2F-B18F-18ADF4A3C2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FF2D24F3-9EBE-496D-A726-AA423ADEAF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B31F9AD-171B-400E-982D-D9B0B2A31322}" type="slidenum">
              <a:rPr lang="zh-CN" altLang="en-US" sz="1200" b="0">
                <a:solidFill>
                  <a:schemeClr val="tx1"/>
                </a:solidFill>
                <a:latin typeface="Arial" panose="020B0604020202020204" pitchFamily="34" charset="0"/>
                <a:ea typeface="宋体" panose="02010600030101010101" pitchFamily="2" charset="-122"/>
              </a:rPr>
              <a:pPr/>
              <a:t>64</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2099" name="Rectangle 2">
            <a:extLst>
              <a:ext uri="{FF2B5EF4-FFF2-40B4-BE49-F238E27FC236}">
                <a16:creationId xmlns:a16="http://schemas.microsoft.com/office/drawing/2014/main" id="{EC7A08B4-5429-4A20-8378-4CDAD67C460C}"/>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001CAEA9-C5C9-4D75-BD57-6B131977C60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E390ED41-CB05-4559-8F0E-09FCB258EC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01246353-48B0-4AF0-9EE6-AC1F3732AD86}" type="slidenum">
              <a:rPr lang="zh-CN" altLang="en-US" sz="1200" b="0">
                <a:solidFill>
                  <a:schemeClr val="tx1"/>
                </a:solidFill>
                <a:latin typeface="Arial" panose="020B0604020202020204" pitchFamily="34" charset="0"/>
                <a:ea typeface="宋体" panose="02010600030101010101" pitchFamily="2" charset="-122"/>
              </a:rPr>
              <a:pPr/>
              <a:t>65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3123" name="Rectangle 2">
            <a:extLst>
              <a:ext uri="{FF2B5EF4-FFF2-40B4-BE49-F238E27FC236}">
                <a16:creationId xmlns:a16="http://schemas.microsoft.com/office/drawing/2014/main" id="{B9D4EE52-0B3B-47D9-91AB-77D34E8F802C}"/>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5519D6C0-D349-4998-9CC8-E8F479D51E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A58B6EA3-5772-4E19-8541-8654F9FB52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2320D917-B59B-49F9-B25C-09E85CEDE31A}" type="slidenum">
              <a:rPr lang="zh-CN" altLang="en-US" sz="1200" b="0">
                <a:solidFill>
                  <a:schemeClr val="tx1"/>
                </a:solidFill>
                <a:latin typeface="Arial" panose="020B0604020202020204" pitchFamily="34" charset="0"/>
                <a:ea typeface="宋体" panose="02010600030101010101" pitchFamily="2" charset="-122"/>
              </a:rPr>
              <a:pPr/>
              <a:t>66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4147" name="Rectangle 2">
            <a:extLst>
              <a:ext uri="{FF2B5EF4-FFF2-40B4-BE49-F238E27FC236}">
                <a16:creationId xmlns:a16="http://schemas.microsoft.com/office/drawing/2014/main" id="{D9B55F8B-1C25-4CD7-B60F-90A829406D3A}"/>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A2609C68-7EE2-40D7-9AD6-AD35A73FEE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596BFB26-7A95-43DD-82DF-61442FCB07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E78F1737-6894-430F-8FA5-1B3E3EE725E4}" type="slidenum">
              <a:rPr lang="zh-CN" altLang="en-US" sz="1200" b="0">
                <a:solidFill>
                  <a:schemeClr val="tx1"/>
                </a:solidFill>
                <a:latin typeface="Arial" panose="020B0604020202020204" pitchFamily="34" charset="0"/>
                <a:ea typeface="宋体" panose="02010600030101010101" pitchFamily="2" charset="-122"/>
              </a:rPr>
              <a:pPr/>
              <a:t>67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5171" name="Rectangle 2">
            <a:extLst>
              <a:ext uri="{FF2B5EF4-FFF2-40B4-BE49-F238E27FC236}">
                <a16:creationId xmlns:a16="http://schemas.microsoft.com/office/drawing/2014/main" id="{2BDB82D9-2B9F-4F85-A28D-3C865DF5F8B2}"/>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2B325A43-3A10-450E-82F6-54F2A3C5AC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292F125C-04F3-495D-B5C2-37D6206CDC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66A33985-84A1-4CFD-A98E-BD9F5B7530BD}" type="slidenum">
              <a:rPr lang="zh-CN" altLang="en-US" sz="1200" b="0">
                <a:solidFill>
                  <a:schemeClr val="tx1"/>
                </a:solidFill>
                <a:latin typeface="Arial" panose="020B0604020202020204" pitchFamily="34" charset="0"/>
                <a:ea typeface="宋体" panose="02010600030101010101" pitchFamily="2" charset="-122"/>
              </a:rPr>
              <a:pPr/>
              <a:t>68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6195" name="Rectangle 2">
            <a:extLst>
              <a:ext uri="{FF2B5EF4-FFF2-40B4-BE49-F238E27FC236}">
                <a16:creationId xmlns:a16="http://schemas.microsoft.com/office/drawing/2014/main" id="{A8A1CE92-D654-4A9C-A9E4-449382AD671F}"/>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80022DF5-D42D-40AC-B8F6-6BDF70BE7E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072BCEEC-1B21-4E80-84EF-F6B22A560CA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6C4E2FF1-7AFE-43F6-A3B5-EBBEF6EC8A03}" type="slidenum">
              <a:rPr lang="zh-CN" altLang="en-US" sz="1200" b="0">
                <a:solidFill>
                  <a:schemeClr val="tx1"/>
                </a:solidFill>
                <a:latin typeface="Arial" panose="020B0604020202020204" pitchFamily="34" charset="0"/>
                <a:ea typeface="宋体" panose="02010600030101010101" pitchFamily="2" charset="-122"/>
              </a:rPr>
              <a:pPr/>
              <a:t>69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7219" name="Rectangle 2">
            <a:extLst>
              <a:ext uri="{FF2B5EF4-FFF2-40B4-BE49-F238E27FC236}">
                <a16:creationId xmlns:a16="http://schemas.microsoft.com/office/drawing/2014/main" id="{74E4DFB6-1A38-43E8-9AA6-BE85BAE4CD86}"/>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2AFC1F82-BF02-4222-8D62-08FA9AEB47D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5DB63EFD-BF16-4F6B-A682-AD25EDBB13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A0D6B08-A15B-4CFF-9386-ECB16DA6DAC9}" type="slidenum">
              <a:rPr lang="zh-CN" altLang="en-US" sz="1200" b="0">
                <a:solidFill>
                  <a:schemeClr val="tx1"/>
                </a:solidFill>
                <a:latin typeface="Arial" panose="020B0604020202020204" pitchFamily="34" charset="0"/>
                <a:ea typeface="宋体" panose="02010600030101010101" pitchFamily="2" charset="-122"/>
              </a:rPr>
              <a:pPr/>
              <a:t>70</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38243" name="Rectangle 2">
            <a:extLst>
              <a:ext uri="{FF2B5EF4-FFF2-40B4-BE49-F238E27FC236}">
                <a16:creationId xmlns:a16="http://schemas.microsoft.com/office/drawing/2014/main" id="{E1379BEC-89A1-45D3-B8AF-A008FB5FB369}"/>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856CE6A6-D544-4487-8B05-C0D7670D34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04F0691-9AA3-49A6-936E-0CED235A8A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A7ED22A6-1720-413B-BD37-2A51F6BB65C0}" type="slidenum">
              <a:rPr lang="zh-CN" altLang="en-US" sz="1200" b="0">
                <a:solidFill>
                  <a:schemeClr val="tx1"/>
                </a:solidFill>
                <a:latin typeface="Arial" panose="020B0604020202020204" pitchFamily="34" charset="0"/>
                <a:ea typeface="宋体" panose="02010600030101010101" pitchFamily="2" charset="-122"/>
              </a:rPr>
              <a:pPr/>
              <a:t>7</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7827" name="Rectangle 2">
            <a:extLst>
              <a:ext uri="{FF2B5EF4-FFF2-40B4-BE49-F238E27FC236}">
                <a16:creationId xmlns:a16="http://schemas.microsoft.com/office/drawing/2014/main" id="{1E0E7A10-A434-4B92-911F-09EE1BD78B14}"/>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C88B24EB-E974-4422-9A15-0713E303DAD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35AF9F5-B39A-4C64-8020-E5DC27FE2BC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8005E246-65C8-426F-9A87-3F1AC65A7048}" type="slidenum">
              <a:rPr lang="zh-CN" altLang="en-US" sz="1200" b="0">
                <a:solidFill>
                  <a:schemeClr val="tx1"/>
                </a:solidFill>
                <a:latin typeface="Arial" panose="020B0604020202020204" pitchFamily="34" charset="0"/>
                <a:ea typeface="宋体" panose="02010600030101010101" pitchFamily="2" charset="-122"/>
              </a:rPr>
              <a:pPr/>
              <a:t>8</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18C7DE85-A945-4C61-B48E-BF3C3372FAC7}"/>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97654A3F-BD13-4202-ACE7-F9D23AECC6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8649646-F5BE-4421-8560-9D18AFF38A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000066"/>
                </a:solidFill>
                <a:latin typeface="Times New Roman" panose="02020603050405020304" pitchFamily="18" charset="0"/>
                <a:ea typeface="楷体_GB2312" pitchFamily="49" charset="-122"/>
              </a:defRPr>
            </a:lvl1pPr>
            <a:lvl2pPr marL="742950" indent="-285750">
              <a:defRPr sz="2800" b="1">
                <a:solidFill>
                  <a:srgbClr val="000066"/>
                </a:solidFill>
                <a:latin typeface="Times New Roman" panose="02020603050405020304" pitchFamily="18" charset="0"/>
                <a:ea typeface="楷体_GB2312" pitchFamily="49" charset="-122"/>
              </a:defRPr>
            </a:lvl2pPr>
            <a:lvl3pPr marL="1143000" indent="-228600">
              <a:defRPr sz="2800" b="1">
                <a:solidFill>
                  <a:srgbClr val="000066"/>
                </a:solidFill>
                <a:latin typeface="Times New Roman" panose="02020603050405020304" pitchFamily="18" charset="0"/>
                <a:ea typeface="楷体_GB2312" pitchFamily="49" charset="-122"/>
              </a:defRPr>
            </a:lvl3pPr>
            <a:lvl4pPr marL="1600200" indent="-228600">
              <a:defRPr sz="2800" b="1">
                <a:solidFill>
                  <a:srgbClr val="000066"/>
                </a:solidFill>
                <a:latin typeface="Times New Roman" panose="02020603050405020304" pitchFamily="18" charset="0"/>
                <a:ea typeface="楷体_GB2312" pitchFamily="49" charset="-122"/>
              </a:defRPr>
            </a:lvl4pPr>
            <a:lvl5pPr marL="2057400" indent="-228600">
              <a:defRPr sz="2800" b="1">
                <a:solidFill>
                  <a:srgbClr val="000066"/>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anose="02020603050405020304" pitchFamily="18" charset="0"/>
                <a:ea typeface="楷体_GB2312" pitchFamily="49" charset="-122"/>
              </a:defRPr>
            </a:lvl9pPr>
          </a:lstStyle>
          <a:p>
            <a:fld id="{BC3F2E2E-2C20-47E5-94FA-038291238E3D}" type="slidenum">
              <a:rPr lang="zh-CN" altLang="en-US" sz="1200" b="0">
                <a:solidFill>
                  <a:schemeClr val="tx1"/>
                </a:solidFill>
                <a:latin typeface="Arial" panose="020B0604020202020204" pitchFamily="34" charset="0"/>
                <a:ea typeface="宋体" panose="02010600030101010101" pitchFamily="2" charset="-122"/>
              </a:rPr>
              <a:pPr/>
              <a:t>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9875" name="Rectangle 2">
            <a:extLst>
              <a:ext uri="{FF2B5EF4-FFF2-40B4-BE49-F238E27FC236}">
                <a16:creationId xmlns:a16="http://schemas.microsoft.com/office/drawing/2014/main" id="{C97670FC-65A1-40F1-96AE-93A9FC95176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AB2E3344-FB77-45B1-81CF-A26F4E891E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8">
            <a:extLst>
              <a:ext uri="{FF2B5EF4-FFF2-40B4-BE49-F238E27FC236}">
                <a16:creationId xmlns:a16="http://schemas.microsoft.com/office/drawing/2014/main" id="{D7E17A73-36BD-4EFE-9128-6D64EFD46983}"/>
              </a:ext>
            </a:extLst>
          </p:cNvPr>
          <p:cNvSpPr>
            <a:spLocks noChangeArrowheads="1"/>
          </p:cNvSpPr>
          <p:nvPr/>
        </p:nvSpPr>
        <p:spPr bwMode="auto">
          <a:xfrm>
            <a:off x="373063" y="942975"/>
            <a:ext cx="8405812" cy="5133975"/>
          </a:xfrm>
          <a:prstGeom prst="rect">
            <a:avLst/>
          </a:prstGeom>
          <a:noFill/>
          <a:ln w="38100">
            <a:solidFill>
              <a:schemeClr val="tx1"/>
            </a:solidFill>
            <a:miter lim="800000"/>
            <a:headEnd/>
            <a:tailEnd/>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defRPr/>
            </a:pPr>
            <a:endParaRPr lang="zh-CN" altLang="en-US"/>
          </a:p>
        </p:txBody>
      </p:sp>
      <p:pic>
        <p:nvPicPr>
          <p:cNvPr id="5" name="Picture 69" descr="Screen-shot-2010-11-13-at-19_30_06">
            <a:extLst>
              <a:ext uri="{FF2B5EF4-FFF2-40B4-BE49-F238E27FC236}">
                <a16:creationId xmlns:a16="http://schemas.microsoft.com/office/drawing/2014/main" id="{01950C7F-E216-4D90-B1AE-75E94C524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3860800"/>
            <a:ext cx="2160587"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1">
            <a:extLst>
              <a:ext uri="{FF2B5EF4-FFF2-40B4-BE49-F238E27FC236}">
                <a16:creationId xmlns:a16="http://schemas.microsoft.com/office/drawing/2014/main" id="{0B1D839E-0D10-4EBC-AF70-634F4C59D7E8}"/>
              </a:ext>
            </a:extLst>
          </p:cNvPr>
          <p:cNvSpPr>
            <a:spLocks noChangeShapeType="1"/>
          </p:cNvSpPr>
          <p:nvPr/>
        </p:nvSpPr>
        <p:spPr bwMode="auto">
          <a:xfrm flipV="1">
            <a:off x="611188" y="3530600"/>
            <a:ext cx="6408737"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 name="Picture 79" descr="电子科技大学校徽300">
            <a:extLst>
              <a:ext uri="{FF2B5EF4-FFF2-40B4-BE49-F238E27FC236}">
                <a16:creationId xmlns:a16="http://schemas.microsoft.com/office/drawing/2014/main" id="{2251DAAF-6E46-4A4B-B1B8-A6DF28156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1268413"/>
            <a:ext cx="18732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2" name="Rectangle 70"/>
          <p:cNvSpPr>
            <a:spLocks noGrp="1" noChangeArrowheads="1"/>
          </p:cNvSpPr>
          <p:nvPr>
            <p:ph type="subTitle" idx="1"/>
          </p:nvPr>
        </p:nvSpPr>
        <p:spPr>
          <a:xfrm>
            <a:off x="839788" y="3609975"/>
            <a:ext cx="4038600" cy="457200"/>
          </a:xfrm>
        </p:spPr>
        <p:txBody>
          <a:bodyPr/>
          <a:lstStyle>
            <a:lvl1pPr marL="0" indent="0">
              <a:buFont typeface="Wingdings 2" pitchFamily="18" charset="2"/>
              <a:buNone/>
              <a:defRPr sz="1800"/>
            </a:lvl1pPr>
          </a:lstStyle>
          <a:p>
            <a:pPr lvl="0"/>
            <a:r>
              <a:rPr lang="zh-CN" altLang="en-US" noProof="0"/>
              <a:t>单击此处编辑母版副标题样式</a:t>
            </a:r>
          </a:p>
        </p:txBody>
      </p:sp>
      <p:sp>
        <p:nvSpPr>
          <p:cNvPr id="3144" name="Rectangle 72"/>
          <p:cNvSpPr>
            <a:spLocks noGrp="1" noChangeArrowheads="1"/>
          </p:cNvSpPr>
          <p:nvPr>
            <p:ph type="ctrTitle"/>
          </p:nvPr>
        </p:nvSpPr>
        <p:spPr bwMode="gray">
          <a:xfrm>
            <a:off x="763588" y="2924175"/>
            <a:ext cx="4648200" cy="533400"/>
          </a:xfrm>
        </p:spPr>
        <p:txBody>
          <a:bodyPr/>
          <a:lstStyle>
            <a:lvl1pPr algn="l">
              <a:defRPr>
                <a:solidFill>
                  <a:schemeClr val="tx1"/>
                </a:solidFill>
                <a:ea typeface="宋体" pitchFamily="2" charset="-122"/>
              </a:defRPr>
            </a:lvl1pPr>
          </a:lstStyle>
          <a:p>
            <a:pPr lvl="0"/>
            <a:r>
              <a:rPr lang="zh-CN" altLang="en-US" noProof="0"/>
              <a:t>单击此处编辑母版标题样式</a:t>
            </a:r>
          </a:p>
        </p:txBody>
      </p:sp>
      <p:sp>
        <p:nvSpPr>
          <p:cNvPr id="8" name="Rectangle 4">
            <a:extLst>
              <a:ext uri="{FF2B5EF4-FFF2-40B4-BE49-F238E27FC236}">
                <a16:creationId xmlns:a16="http://schemas.microsoft.com/office/drawing/2014/main" id="{6EF27B31-50E0-404F-B088-C5CB9B28E53D}"/>
              </a:ext>
            </a:extLst>
          </p:cNvPr>
          <p:cNvSpPr>
            <a:spLocks noGrp="1" noChangeArrowheads="1"/>
          </p:cNvSpPr>
          <p:nvPr>
            <p:ph type="dt" sz="half" idx="10"/>
          </p:nvPr>
        </p:nvSpPr>
        <p:spPr bwMode="gray">
          <a:xfrm>
            <a:off x="381000" y="6537325"/>
            <a:ext cx="2133600" cy="244475"/>
          </a:xfrm>
          <a:prstGeom prst="rect">
            <a:avLst/>
          </a:prstGeom>
          <a:extLst/>
        </p:spPr>
        <p:txBody>
          <a:bodyPr vert="horz" wrap="square" lIns="91440" tIns="45720" rIns="91440" bIns="45720" numCol="1" anchor="t" anchorCtr="0" compatLnSpc="1">
            <a:prstTxWarp prst="textNoShape">
              <a:avLst/>
            </a:prstTxWarp>
          </a:bodyPr>
          <a:lstStyle>
            <a:lvl1pPr algn="l" eaLnBrk="1" hangingPunct="1">
              <a:defRPr sz="1000" b="0">
                <a:solidFill>
                  <a:srgbClr val="000000"/>
                </a:solidFill>
                <a:latin typeface="Arial" charset="0"/>
                <a:ea typeface="宋体" pitchFamily="2" charset="-122"/>
              </a:defRPr>
            </a:lvl1pPr>
          </a:lstStyle>
          <a:p>
            <a:pPr>
              <a:defRPr/>
            </a:pPr>
            <a:endParaRPr lang="en-US" altLang="zh-CN"/>
          </a:p>
        </p:txBody>
      </p:sp>
      <p:sp>
        <p:nvSpPr>
          <p:cNvPr id="9" name="Rectangle 5">
            <a:extLst>
              <a:ext uri="{FF2B5EF4-FFF2-40B4-BE49-F238E27FC236}">
                <a16:creationId xmlns:a16="http://schemas.microsoft.com/office/drawing/2014/main" id="{D9D76F44-6874-40E5-8938-559FFEA8D5A2}"/>
              </a:ext>
            </a:extLst>
          </p:cNvPr>
          <p:cNvSpPr>
            <a:spLocks noGrp="1" noChangeArrowheads="1"/>
          </p:cNvSpPr>
          <p:nvPr>
            <p:ph type="ftr" sz="quarter" idx="11"/>
          </p:nvPr>
        </p:nvSpPr>
        <p:spPr bwMode="gray">
          <a:xfrm>
            <a:off x="3124200" y="6537325"/>
            <a:ext cx="2895600" cy="244475"/>
          </a:xfrm>
          <a:prstGeom prst="rect">
            <a:avLst/>
          </a:prstGeom>
          <a:extLst/>
        </p:spPr>
        <p:txBody>
          <a:bodyPr vert="horz" wrap="square" lIns="91440" tIns="45720" rIns="91440" bIns="45720" numCol="1" anchor="t" anchorCtr="0" compatLnSpc="1">
            <a:prstTxWarp prst="textNoShape">
              <a:avLst/>
            </a:prstTxWarp>
          </a:bodyPr>
          <a:lstStyle>
            <a:lvl1pPr eaLnBrk="1" hangingPunct="1">
              <a:defRPr sz="1000" b="0">
                <a:solidFill>
                  <a:srgbClr val="000000"/>
                </a:solidFill>
                <a:latin typeface="Arial" charset="0"/>
                <a:ea typeface="宋体" pitchFamily="2" charset="-122"/>
              </a:defRPr>
            </a:lvl1pPr>
          </a:lstStyle>
          <a:p>
            <a:pPr>
              <a:defRPr/>
            </a:pPr>
            <a:endParaRPr lang="en-US" altLang="zh-CN"/>
          </a:p>
        </p:txBody>
      </p:sp>
      <p:sp>
        <p:nvSpPr>
          <p:cNvPr id="10" name="Rectangle 6">
            <a:extLst>
              <a:ext uri="{FF2B5EF4-FFF2-40B4-BE49-F238E27FC236}">
                <a16:creationId xmlns:a16="http://schemas.microsoft.com/office/drawing/2014/main" id="{4E7D36D2-9230-44E5-8AFE-06D28AF51002}"/>
              </a:ext>
            </a:extLst>
          </p:cNvPr>
          <p:cNvSpPr>
            <a:spLocks noGrp="1" noChangeArrowheads="1"/>
          </p:cNvSpPr>
          <p:nvPr>
            <p:ph type="sldNum" sz="quarter" idx="12"/>
          </p:nvPr>
        </p:nvSpPr>
        <p:spPr bwMode="gray">
          <a:xfrm>
            <a:off x="6629400" y="6553200"/>
            <a:ext cx="2133600" cy="244475"/>
          </a:xfrm>
          <a:prstGeom prst="rect">
            <a:avLst/>
          </a:prstGeom>
          <a:extLst/>
        </p:spPr>
        <p:txBody>
          <a:bodyPr vert="horz" wrap="square" lIns="91440" tIns="45720" rIns="91440" bIns="45720" numCol="1" anchor="t" anchorCtr="0" compatLnSpc="1">
            <a:prstTxWarp prst="textNoShape">
              <a:avLst/>
            </a:prstTxWarp>
          </a:bodyPr>
          <a:lstStyle>
            <a:lvl1pPr algn="r" eaLnBrk="1" hangingPunct="1">
              <a:defRPr sz="1000" b="0">
                <a:solidFill>
                  <a:srgbClr val="000000"/>
                </a:solidFill>
                <a:latin typeface="Arial" panose="020B0604020202020204" pitchFamily="34" charset="0"/>
                <a:ea typeface="宋体" panose="02010600030101010101" pitchFamily="2" charset="-122"/>
              </a:defRPr>
            </a:lvl1pPr>
          </a:lstStyle>
          <a:p>
            <a:fld id="{E1290F4B-9BCF-4D6E-B6FB-0536A5ECDC5B}" type="slidenum">
              <a:rPr lang="zh-CN" altLang="en-US"/>
              <a:pPr/>
              <a:t>‹#›</a:t>
            </a:fld>
            <a:endParaRPr lang="en-US" altLang="zh-CN"/>
          </a:p>
        </p:txBody>
      </p:sp>
    </p:spTree>
    <p:extLst>
      <p:ext uri="{BB962C8B-B14F-4D97-AF65-F5344CB8AC3E}">
        <p14:creationId xmlns:p14="http://schemas.microsoft.com/office/powerpoint/2010/main" val="360850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227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15888"/>
            <a:ext cx="2165350" cy="6408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15888"/>
            <a:ext cx="6346825" cy="6408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244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8664575"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23850" y="836613"/>
            <a:ext cx="4171950" cy="5688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836613"/>
            <a:ext cx="4171950" cy="5688012"/>
          </a:xfrm>
        </p:spPr>
        <p:txBody>
          <a:bodyPr/>
          <a:lstStyle/>
          <a:p>
            <a:pPr lvl="0"/>
            <a:endParaRPr lang="zh-CN" altLang="en-US" noProof="0"/>
          </a:p>
        </p:txBody>
      </p:sp>
    </p:spTree>
    <p:extLst>
      <p:ext uri="{BB962C8B-B14F-4D97-AF65-F5344CB8AC3E}">
        <p14:creationId xmlns:p14="http://schemas.microsoft.com/office/powerpoint/2010/main" val="39680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417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0933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36613"/>
            <a:ext cx="417195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717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708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708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73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3400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0287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55">
            <a:extLst>
              <a:ext uri="{FF2B5EF4-FFF2-40B4-BE49-F238E27FC236}">
                <a16:creationId xmlns:a16="http://schemas.microsoft.com/office/drawing/2014/main" id="{B73C402F-74D8-488A-9B60-0551A4AB22AF}"/>
              </a:ext>
            </a:extLst>
          </p:cNvPr>
          <p:cNvSpPr>
            <a:spLocks noChangeArrowheads="1"/>
          </p:cNvSpPr>
          <p:nvPr/>
        </p:nvSpPr>
        <p:spPr bwMode="white">
          <a:xfrm>
            <a:off x="6740525" y="6613525"/>
            <a:ext cx="958850" cy="69850"/>
          </a:xfrm>
          <a:prstGeom prst="rect">
            <a:avLst/>
          </a:prstGeom>
          <a:solidFill>
            <a:schemeClr val="bg1"/>
          </a:solidFill>
          <a:ln>
            <a:noFill/>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defRPr/>
            </a:pPr>
            <a:endParaRPr lang="zh-CN" altLang="en-US"/>
          </a:p>
        </p:txBody>
      </p:sp>
      <p:sp>
        <p:nvSpPr>
          <p:cNvPr id="1027" name="Rectangle 2">
            <a:extLst>
              <a:ext uri="{FF2B5EF4-FFF2-40B4-BE49-F238E27FC236}">
                <a16:creationId xmlns:a16="http://schemas.microsoft.com/office/drawing/2014/main" id="{3D544E2D-DA3B-4981-98F4-33B1CCBED9D4}"/>
              </a:ext>
            </a:extLst>
          </p:cNvPr>
          <p:cNvSpPr>
            <a:spLocks noGrp="1" noChangeArrowheads="1"/>
          </p:cNvSpPr>
          <p:nvPr>
            <p:ph type="title"/>
          </p:nvPr>
        </p:nvSpPr>
        <p:spPr bwMode="black">
          <a:xfrm>
            <a:off x="250825" y="115888"/>
            <a:ext cx="86645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80">
            <a:extLst>
              <a:ext uri="{FF2B5EF4-FFF2-40B4-BE49-F238E27FC236}">
                <a16:creationId xmlns:a16="http://schemas.microsoft.com/office/drawing/2014/main" id="{3100901F-96DA-4183-A2FD-422FDAE6B62F}"/>
              </a:ext>
            </a:extLst>
          </p:cNvPr>
          <p:cNvSpPr>
            <a:spLocks noChangeArrowheads="1"/>
          </p:cNvSpPr>
          <p:nvPr/>
        </p:nvSpPr>
        <p:spPr bwMode="auto">
          <a:xfrm>
            <a:off x="228600" y="762000"/>
            <a:ext cx="8686800" cy="5848350"/>
          </a:xfrm>
          <a:prstGeom prst="rect">
            <a:avLst/>
          </a:prstGeom>
          <a:solidFill>
            <a:schemeClr val="bg1"/>
          </a:solidFill>
          <a:ln w="38100">
            <a:solidFill>
              <a:schemeClr val="tx1"/>
            </a:solidFill>
            <a:miter lim="800000"/>
            <a:headEnd/>
            <a:tailEnd/>
          </a:ln>
          <a:effectLst/>
          <a:extLst/>
        </p:spPr>
        <p:txBody>
          <a:bodyPr wrap="none" anchor="ctr"/>
          <a:lstStyle>
            <a:lvl1pPr>
              <a:defRPr sz="2800" b="1">
                <a:solidFill>
                  <a:srgbClr val="000066"/>
                </a:solidFill>
                <a:latin typeface="Times New Roman" pitchFamily="18" charset="0"/>
                <a:ea typeface="楷体_GB2312" pitchFamily="49" charset="-122"/>
              </a:defRPr>
            </a:lvl1pPr>
            <a:lvl2pPr marL="742950" indent="-285750">
              <a:defRPr sz="2800" b="1">
                <a:solidFill>
                  <a:srgbClr val="000066"/>
                </a:solidFill>
                <a:latin typeface="Times New Roman" pitchFamily="18" charset="0"/>
                <a:ea typeface="楷体_GB2312" pitchFamily="49" charset="-122"/>
              </a:defRPr>
            </a:lvl2pPr>
            <a:lvl3pPr marL="1143000" indent="-228600">
              <a:defRPr sz="2800" b="1">
                <a:solidFill>
                  <a:srgbClr val="000066"/>
                </a:solidFill>
                <a:latin typeface="Times New Roman" pitchFamily="18" charset="0"/>
                <a:ea typeface="楷体_GB2312" pitchFamily="49" charset="-122"/>
              </a:defRPr>
            </a:lvl3pPr>
            <a:lvl4pPr marL="1600200" indent="-228600">
              <a:defRPr sz="2800" b="1">
                <a:solidFill>
                  <a:srgbClr val="000066"/>
                </a:solidFill>
                <a:latin typeface="Times New Roman" pitchFamily="18" charset="0"/>
                <a:ea typeface="楷体_GB2312" pitchFamily="49" charset="-122"/>
              </a:defRPr>
            </a:lvl4pPr>
            <a:lvl5pPr marL="2057400" indent="-228600">
              <a:defRPr sz="2800" b="1">
                <a:solidFill>
                  <a:srgbClr val="000066"/>
                </a:solidFill>
                <a:latin typeface="Times New Roman" pitchFamily="18" charset="0"/>
                <a:ea typeface="楷体_GB2312" pitchFamily="49" charset="-122"/>
              </a:defRPr>
            </a:lvl5pPr>
            <a:lvl6pPr marL="25146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6pPr>
            <a:lvl7pPr marL="29718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7pPr>
            <a:lvl8pPr marL="34290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8pPr>
            <a:lvl9pPr marL="3886200" indent="-228600" algn="ctr" eaLnBrk="0" fontAlgn="base" hangingPunct="0">
              <a:spcBef>
                <a:spcPct val="0"/>
              </a:spcBef>
              <a:spcAft>
                <a:spcPct val="0"/>
              </a:spcAft>
              <a:defRPr sz="2800" b="1">
                <a:solidFill>
                  <a:srgbClr val="000066"/>
                </a:solidFill>
                <a:latin typeface="Times New Roman" pitchFamily="18" charset="0"/>
                <a:ea typeface="楷体_GB2312" pitchFamily="49" charset="-122"/>
              </a:defRPr>
            </a:lvl9pPr>
          </a:lstStyle>
          <a:p>
            <a:pPr>
              <a:defRPr/>
            </a:pPr>
            <a:endParaRPr lang="zh-CN" altLang="en-US"/>
          </a:p>
        </p:txBody>
      </p:sp>
      <p:sp>
        <p:nvSpPr>
          <p:cNvPr id="1029" name="Rectangle 81">
            <a:extLst>
              <a:ext uri="{FF2B5EF4-FFF2-40B4-BE49-F238E27FC236}">
                <a16:creationId xmlns:a16="http://schemas.microsoft.com/office/drawing/2014/main" id="{BCC43BC2-3A7E-4043-9C78-A89BA13A2EBC}"/>
              </a:ext>
            </a:extLst>
          </p:cNvPr>
          <p:cNvSpPr>
            <a:spLocks noGrp="1" noChangeArrowheads="1"/>
          </p:cNvSpPr>
          <p:nvPr>
            <p:ph type="body" idx="1"/>
          </p:nvPr>
        </p:nvSpPr>
        <p:spPr bwMode="gray">
          <a:xfrm>
            <a:off x="323850" y="836613"/>
            <a:ext cx="8496300"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 单击此处编辑母版文本样式</a:t>
            </a:r>
          </a:p>
          <a:p>
            <a:pPr lvl="1"/>
            <a:r>
              <a:rPr lang="zh-CN" altLang="en-US"/>
              <a:t> 第二级</a:t>
            </a:r>
          </a:p>
          <a:p>
            <a:pPr lvl="2"/>
            <a:r>
              <a:rPr lang="zh-CN" altLang="en-US"/>
              <a:t>第三级</a:t>
            </a:r>
          </a:p>
        </p:txBody>
      </p:sp>
      <p:pic>
        <p:nvPicPr>
          <p:cNvPr id="1030" name="Picture 86" descr="校徽">
            <a:extLst>
              <a:ext uri="{FF2B5EF4-FFF2-40B4-BE49-F238E27FC236}">
                <a16:creationId xmlns:a16="http://schemas.microsoft.com/office/drawing/2014/main" id="{65CB9D27-C713-4870-AA1F-42B513D9CE2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08963" y="5913438"/>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87" descr="Screen-shot-2010-11-13-at-19_30_06">
            <a:extLst>
              <a:ext uri="{FF2B5EF4-FFF2-40B4-BE49-F238E27FC236}">
                <a16:creationId xmlns:a16="http://schemas.microsoft.com/office/drawing/2014/main" id="{E24AB7A1-9EB2-45B8-B133-EB48DC3F9CA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918200"/>
            <a:ext cx="9715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4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xStyles>
    <p:titleStyle>
      <a:lvl1pPr algn="ctr" rtl="0" eaLnBrk="0" fontAlgn="base" hangingPunct="0">
        <a:spcBef>
          <a:spcPct val="0"/>
        </a:spcBef>
        <a:spcAft>
          <a:spcPct val="0"/>
        </a:spcAft>
        <a:defRPr sz="3200" b="1">
          <a:solidFill>
            <a:srgbClr val="000000"/>
          </a:solidFill>
          <a:latin typeface="+mj-lt"/>
          <a:ea typeface="+mj-ea"/>
          <a:cs typeface="+mj-cs"/>
        </a:defRPr>
      </a:lvl1pPr>
      <a:lvl2pPr algn="ctr" rtl="0" eaLnBrk="0" fontAlgn="base" hangingPunct="0">
        <a:spcBef>
          <a:spcPct val="0"/>
        </a:spcBef>
        <a:spcAft>
          <a:spcPct val="0"/>
        </a:spcAft>
        <a:defRPr sz="3200" b="1">
          <a:solidFill>
            <a:srgbClr val="000000"/>
          </a:solidFill>
          <a:latin typeface="Verdana" pitchFamily="34" charset="0"/>
          <a:ea typeface="微软雅黑" pitchFamily="34" charset="-122"/>
        </a:defRPr>
      </a:lvl2pPr>
      <a:lvl3pPr algn="ctr" rtl="0" eaLnBrk="0" fontAlgn="base" hangingPunct="0">
        <a:spcBef>
          <a:spcPct val="0"/>
        </a:spcBef>
        <a:spcAft>
          <a:spcPct val="0"/>
        </a:spcAft>
        <a:defRPr sz="3200" b="1">
          <a:solidFill>
            <a:srgbClr val="000000"/>
          </a:solidFill>
          <a:latin typeface="Verdana" pitchFamily="34" charset="0"/>
          <a:ea typeface="微软雅黑" pitchFamily="34" charset="-122"/>
        </a:defRPr>
      </a:lvl3pPr>
      <a:lvl4pPr algn="ctr" rtl="0" eaLnBrk="0" fontAlgn="base" hangingPunct="0">
        <a:spcBef>
          <a:spcPct val="0"/>
        </a:spcBef>
        <a:spcAft>
          <a:spcPct val="0"/>
        </a:spcAft>
        <a:defRPr sz="3200" b="1">
          <a:solidFill>
            <a:srgbClr val="000000"/>
          </a:solidFill>
          <a:latin typeface="Verdana" pitchFamily="34" charset="0"/>
          <a:ea typeface="微软雅黑" pitchFamily="34" charset="-122"/>
        </a:defRPr>
      </a:lvl4pPr>
      <a:lvl5pPr algn="ctr" rtl="0" eaLnBrk="0" fontAlgn="base" hangingPunct="0">
        <a:spcBef>
          <a:spcPct val="0"/>
        </a:spcBef>
        <a:spcAft>
          <a:spcPct val="0"/>
        </a:spcAft>
        <a:defRPr sz="3200" b="1">
          <a:solidFill>
            <a:srgbClr val="000000"/>
          </a:solidFill>
          <a:latin typeface="Verdana" pitchFamily="34" charset="0"/>
          <a:ea typeface="微软雅黑" pitchFamily="34" charset="-122"/>
        </a:defRPr>
      </a:lvl5pPr>
      <a:lvl6pPr marL="457200" algn="ctr" rtl="0" fontAlgn="base">
        <a:spcBef>
          <a:spcPct val="0"/>
        </a:spcBef>
        <a:spcAft>
          <a:spcPct val="0"/>
        </a:spcAft>
        <a:defRPr sz="3200" b="1">
          <a:solidFill>
            <a:srgbClr val="000000"/>
          </a:solidFill>
          <a:latin typeface="Verdana" pitchFamily="34" charset="0"/>
          <a:ea typeface="微软雅黑" pitchFamily="34" charset="-122"/>
        </a:defRPr>
      </a:lvl6pPr>
      <a:lvl7pPr marL="914400" algn="ctr" rtl="0" fontAlgn="base">
        <a:spcBef>
          <a:spcPct val="0"/>
        </a:spcBef>
        <a:spcAft>
          <a:spcPct val="0"/>
        </a:spcAft>
        <a:defRPr sz="3200" b="1">
          <a:solidFill>
            <a:srgbClr val="000000"/>
          </a:solidFill>
          <a:latin typeface="Verdana" pitchFamily="34" charset="0"/>
          <a:ea typeface="微软雅黑" pitchFamily="34" charset="-122"/>
        </a:defRPr>
      </a:lvl7pPr>
      <a:lvl8pPr marL="1371600" algn="ctr" rtl="0" fontAlgn="base">
        <a:spcBef>
          <a:spcPct val="0"/>
        </a:spcBef>
        <a:spcAft>
          <a:spcPct val="0"/>
        </a:spcAft>
        <a:defRPr sz="3200" b="1">
          <a:solidFill>
            <a:srgbClr val="000000"/>
          </a:solidFill>
          <a:latin typeface="Verdana" pitchFamily="34" charset="0"/>
          <a:ea typeface="微软雅黑" pitchFamily="34" charset="-122"/>
        </a:defRPr>
      </a:lvl8pPr>
      <a:lvl9pPr marL="1828800" algn="ctr" rtl="0" fontAlgn="base">
        <a:spcBef>
          <a:spcPct val="0"/>
        </a:spcBef>
        <a:spcAft>
          <a:spcPct val="0"/>
        </a:spcAft>
        <a:defRPr sz="3200" b="1">
          <a:solidFill>
            <a:srgbClr val="000000"/>
          </a:solidFill>
          <a:latin typeface="Verdana" pitchFamily="34" charset="0"/>
          <a:ea typeface="微软雅黑" pitchFamily="34" charset="-122"/>
        </a:defRPr>
      </a:lvl9pPr>
    </p:titleStyle>
    <p:bodyStyle>
      <a:lvl1pPr marL="342900" indent="-342900" algn="l" rtl="0" eaLnBrk="0" fontAlgn="base" hangingPunct="0">
        <a:lnSpc>
          <a:spcPct val="150000"/>
        </a:lnSpc>
        <a:spcBef>
          <a:spcPct val="20000"/>
        </a:spcBef>
        <a:spcAft>
          <a:spcPct val="0"/>
        </a:spcAft>
        <a:buClr>
          <a:srgbClr val="000000"/>
        </a:buClr>
        <a:buFont typeface="Wingdings 2" panose="05020102010507070707" pitchFamily="18" charset="2"/>
        <a:buChar char="d"/>
        <a:defRPr sz="3200" b="1">
          <a:solidFill>
            <a:srgbClr val="000000"/>
          </a:solidFill>
          <a:latin typeface="+mn-lt"/>
          <a:ea typeface="+mn-ea"/>
          <a:cs typeface="+mn-cs"/>
        </a:defRPr>
      </a:lvl1pPr>
      <a:lvl2pPr marL="742950" indent="-285750" algn="l" rtl="0" eaLnBrk="0" fontAlgn="base" hangingPunct="0">
        <a:lnSpc>
          <a:spcPct val="150000"/>
        </a:lnSpc>
        <a:spcBef>
          <a:spcPct val="20000"/>
        </a:spcBef>
        <a:spcAft>
          <a:spcPct val="0"/>
        </a:spcAft>
        <a:buClr>
          <a:srgbClr val="000000"/>
        </a:buClr>
        <a:buFont typeface="Wingdings 2" panose="05020102010507070707" pitchFamily="18" charset="2"/>
        <a:buChar char="è"/>
        <a:defRPr sz="2800" b="1">
          <a:solidFill>
            <a:srgbClr val="000000"/>
          </a:solidFill>
          <a:latin typeface="+mn-lt"/>
          <a:ea typeface="+mn-ea"/>
        </a:defRPr>
      </a:lvl2pPr>
      <a:lvl3pPr marL="1143000" indent="-228600" algn="l" rtl="0" eaLnBrk="0" fontAlgn="base" hangingPunct="0">
        <a:lnSpc>
          <a:spcPct val="150000"/>
        </a:lnSpc>
        <a:spcBef>
          <a:spcPct val="20000"/>
        </a:spcBef>
        <a:spcAft>
          <a:spcPct val="0"/>
        </a:spcAft>
        <a:buClr>
          <a:srgbClr val="000000"/>
        </a:buClr>
        <a:buFont typeface="Wingdings 2" panose="05020102010507070707" pitchFamily="18" charset="2"/>
        <a:buChar char="í"/>
        <a:defRPr sz="2400" b="1">
          <a:solidFill>
            <a:srgbClr val="000000"/>
          </a:solidFill>
          <a:latin typeface="Arial" charset="0"/>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766AFB66-F8F3-4AE7-87F4-09625F916528}"/>
              </a:ext>
            </a:extLst>
          </p:cNvPr>
          <p:cNvSpPr>
            <a:spLocks noGrp="1" noChangeArrowheads="1"/>
          </p:cNvSpPr>
          <p:nvPr>
            <p:ph type="ctrTitle"/>
          </p:nvPr>
        </p:nvSpPr>
        <p:spPr>
          <a:xfrm>
            <a:off x="692150" y="1196975"/>
            <a:ext cx="6040438" cy="1944688"/>
          </a:xfrm>
        </p:spPr>
        <p:txBody>
          <a:bodyPr/>
          <a:lstStyle/>
          <a:p>
            <a:pPr algn="ctr" eaLnBrk="1" hangingPunct="1">
              <a:lnSpc>
                <a:spcPct val="150000"/>
              </a:lnSpc>
            </a:pPr>
            <a:r>
              <a:rPr lang="zh-CN" altLang="en-US" sz="5400">
                <a:solidFill>
                  <a:srgbClr val="FF0000"/>
                </a:solidFill>
                <a:latin typeface="幼圆" panose="02010509060101010101" pitchFamily="49" charset="-122"/>
                <a:ea typeface="幼圆" panose="02010509060101010101" pitchFamily="49" charset="-122"/>
              </a:rPr>
              <a:t>第</a:t>
            </a:r>
            <a:r>
              <a:rPr lang="en-US" altLang="zh-CN" sz="5400">
                <a:solidFill>
                  <a:srgbClr val="FF0000"/>
                </a:solidFill>
                <a:latin typeface="幼圆" panose="02010509060101010101" pitchFamily="49" charset="-122"/>
                <a:ea typeface="幼圆" panose="02010509060101010101" pitchFamily="49" charset="-122"/>
              </a:rPr>
              <a:t>3</a:t>
            </a:r>
            <a:r>
              <a:rPr lang="zh-CN" altLang="en-US" sz="5400">
                <a:solidFill>
                  <a:srgbClr val="FF0000"/>
                </a:solidFill>
                <a:latin typeface="幼圆" panose="02010509060101010101" pitchFamily="49" charset="-122"/>
                <a:ea typeface="幼圆" panose="02010509060101010101" pitchFamily="49" charset="-122"/>
              </a:rPr>
              <a:t>章</a:t>
            </a:r>
            <a:r>
              <a:rPr lang="zh-CN" altLang="en-US" sz="6000">
                <a:solidFill>
                  <a:srgbClr val="FF0000"/>
                </a:solidFill>
                <a:latin typeface="幼圆" panose="02010509060101010101" pitchFamily="49" charset="-122"/>
                <a:ea typeface="幼圆" panose="02010509060101010101" pitchFamily="49" charset="-122"/>
              </a:rPr>
              <a:t> </a:t>
            </a:r>
            <a:br>
              <a:rPr lang="en-US" altLang="zh-CN" sz="6000">
                <a:solidFill>
                  <a:srgbClr val="FF0000"/>
                </a:solidFill>
                <a:latin typeface="幼圆" panose="02010509060101010101" pitchFamily="49" charset="-122"/>
                <a:ea typeface="幼圆" panose="02010509060101010101" pitchFamily="49" charset="-122"/>
              </a:rPr>
            </a:br>
            <a:r>
              <a:rPr lang="zh-CN" altLang="en-US" sz="5400">
                <a:solidFill>
                  <a:srgbClr val="FF0000"/>
                </a:solidFill>
                <a:latin typeface="幼圆" panose="02010509060101010101" pitchFamily="49" charset="-122"/>
                <a:ea typeface="幼圆" panose="02010509060101010101" pitchFamily="49" charset="-122"/>
              </a:rPr>
              <a:t>网格计算和云计算</a:t>
            </a:r>
            <a:endParaRPr lang="en-US" altLang="zh-CN" sz="5400">
              <a:solidFill>
                <a:srgbClr val="FF0000"/>
              </a:solidFill>
              <a:latin typeface="幼圆" panose="02010509060101010101" pitchFamily="49" charset="-122"/>
              <a:ea typeface="幼圆" panose="02010509060101010101" pitchFamily="49" charset="-122"/>
            </a:endParaRPr>
          </a:p>
        </p:txBody>
      </p:sp>
      <p:sp>
        <p:nvSpPr>
          <p:cNvPr id="3075" name="Text Box 3">
            <a:extLst>
              <a:ext uri="{FF2B5EF4-FFF2-40B4-BE49-F238E27FC236}">
                <a16:creationId xmlns:a16="http://schemas.microsoft.com/office/drawing/2014/main" id="{3E6F2164-D2BA-42D0-B184-FC1E60804095}"/>
              </a:ext>
            </a:extLst>
          </p:cNvPr>
          <p:cNvSpPr txBox="1">
            <a:spLocks noChangeArrowheads="1"/>
          </p:cNvSpPr>
          <p:nvPr/>
        </p:nvSpPr>
        <p:spPr bwMode="gray">
          <a:xfrm>
            <a:off x="292100" y="6096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1400" i="1">
                <a:solidFill>
                  <a:schemeClr val="bg1"/>
                </a:solidFill>
                <a:latin typeface="Arial" panose="020B0604020202020204" pitchFamily="34" charset="0"/>
                <a:ea typeface="宋体" panose="02010600030101010101" pitchFamily="2" charset="-122"/>
              </a:rPr>
              <a:t>Add your company slogan </a:t>
            </a:r>
          </a:p>
        </p:txBody>
      </p:sp>
      <p:sp>
        <p:nvSpPr>
          <p:cNvPr id="580612" name="Rectangle 4">
            <a:extLst>
              <a:ext uri="{FF2B5EF4-FFF2-40B4-BE49-F238E27FC236}">
                <a16:creationId xmlns:a16="http://schemas.microsoft.com/office/drawing/2014/main" id="{E9B2096D-8CDB-4924-BC3D-6361408F42D1}"/>
              </a:ext>
            </a:extLst>
          </p:cNvPr>
          <p:cNvSpPr>
            <a:spLocks noChangeArrowheads="1"/>
          </p:cNvSpPr>
          <p:nvPr/>
        </p:nvSpPr>
        <p:spPr bwMode="gray">
          <a:xfrm>
            <a:off x="692150" y="3571875"/>
            <a:ext cx="60404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solidFill>
                  <a:schemeClr val="tx1"/>
                </a:solidFill>
                <a:latin typeface="Verdana" panose="020B0604030504040204" pitchFamily="34" charset="0"/>
              </a:rPr>
              <a:t>网络计算模式</a:t>
            </a:r>
            <a:endParaRPr lang="en-US" altLang="zh-CN" sz="3600">
              <a:solidFill>
                <a:schemeClr val="tx1"/>
              </a:solidFill>
              <a:latin typeface="Verdana" panose="020B0604030504040204" pitchFamily="34" charset="0"/>
            </a:endParaRPr>
          </a:p>
        </p:txBody>
      </p:sp>
    </p:spTree>
  </p:cSld>
  <p:clrMapOvr>
    <a:masterClrMapping/>
  </p:clrMapOvr>
  <p:transition advTm="1395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wipe(up)">
                                      <p:cBhvr>
                                        <p:cTn id="7" dur="500"/>
                                        <p:tgtEl>
                                          <p:spTgt spid="58061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80612"/>
                                        </p:tgtEl>
                                        <p:attrNameLst>
                                          <p:attrName>style.visibility</p:attrName>
                                        </p:attrNameLst>
                                      </p:cBhvr>
                                      <p:to>
                                        <p:strVal val="visible"/>
                                      </p:to>
                                    </p:set>
                                    <p:animEffect transition="in" filter="wipe(up)">
                                      <p:cBhvr>
                                        <p:cTn id="11" dur="500"/>
                                        <p:tgtEl>
                                          <p:spTgt spid="580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p:bldP spid="5806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2C9712BC-1527-4185-BAEB-8A468E015D8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最终一致性模型</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强一致性：要求无论更新操作在哪个数据副本上执行，之后所有的读操作都要获得最新的数据。对于单副本数据来说，读写操作在同一数据上执行，容易保证强一致性。对于多副本数据来说，需要使用分布式事物协议（如</a:t>
            </a:r>
            <a:r>
              <a:rPr lang="en-US" altLang="zh-CN" sz="2000" b="0">
                <a:sym typeface="微软雅黑" panose="020B0503020204020204" pitchFamily="34" charset="-122"/>
              </a:rPr>
              <a:t>Paxos</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弱一致性：在这种一致性下，用户读到某一操作对系统特定数据的更新需要一段时间。这段时间成为“不一致性窗口”。</a:t>
            </a:r>
            <a:endParaRPr lang="en-US" altLang="zh-CN" sz="2000" b="0">
              <a:sym typeface="微软雅黑" panose="020B0503020204020204" pitchFamily="34" charset="-122"/>
            </a:endParaRPr>
          </a:p>
        </p:txBody>
      </p:sp>
      <p:sp>
        <p:nvSpPr>
          <p:cNvPr id="12291" name="Rectangle 5">
            <a:extLst>
              <a:ext uri="{FF2B5EF4-FFF2-40B4-BE49-F238E27FC236}">
                <a16:creationId xmlns:a16="http://schemas.microsoft.com/office/drawing/2014/main" id="{CB6FB5AE-FC18-4040-B640-386B76496D73}"/>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1FD7F11-86F9-4A89-BDDE-C70F337AC82F}"/>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最终一致性模型</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最终一致性：是弱一致性的一种特例，在这种一致性下系统保证用户最终能够读取到某操作对系统特定数据的更新。</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此种情况下，“不一致性窗口”的大小依赖于交互延迟、系统负载，以及复制技术中</a:t>
            </a:r>
            <a:r>
              <a:rPr lang="en-US" altLang="zh-CN" sz="2000" b="0">
                <a:sym typeface="微软雅黑" panose="020B0503020204020204" pitchFamily="34" charset="-122"/>
              </a:rPr>
              <a:t>replica</a:t>
            </a:r>
            <a:r>
              <a:rPr lang="zh-CN" altLang="en-US" sz="2000" b="0">
                <a:sym typeface="微软雅黑" panose="020B0503020204020204" pitchFamily="34" charset="-122"/>
              </a:rPr>
              <a:t>的个数（可以理解为</a:t>
            </a:r>
            <a:r>
              <a:rPr lang="en-US" altLang="zh-CN" sz="2000" b="0">
                <a:sym typeface="微软雅黑" panose="020B0503020204020204" pitchFamily="34" charset="-122"/>
              </a:rPr>
              <a:t>master/slave</a:t>
            </a:r>
            <a:r>
              <a:rPr lang="zh-CN" altLang="en-US" sz="2000" b="0">
                <a:sym typeface="微软雅黑" panose="020B0503020204020204" pitchFamily="34" charset="-122"/>
              </a:rPr>
              <a:t>模式中，</a:t>
            </a:r>
            <a:r>
              <a:rPr lang="en-US" altLang="zh-CN" sz="2000" b="0">
                <a:sym typeface="微软雅黑" panose="020B0503020204020204" pitchFamily="34" charset="-122"/>
              </a:rPr>
              <a:t>slave</a:t>
            </a:r>
            <a:r>
              <a:rPr lang="zh-CN" altLang="en-US" sz="2000" b="0">
                <a:sym typeface="微软雅黑" panose="020B0503020204020204" pitchFamily="34" charset="-122"/>
              </a:rPr>
              <a:t>的个数）。</a:t>
            </a:r>
            <a:endParaRPr lang="en-US" altLang="zh-CN" sz="2000" b="0">
              <a:sym typeface="微软雅黑" panose="020B0503020204020204" pitchFamily="34" charset="-122"/>
            </a:endParaRPr>
          </a:p>
          <a:p>
            <a:pPr lvl="1"/>
            <a:r>
              <a:rPr lang="en-US" altLang="zh-CN" sz="2000" b="0">
                <a:sym typeface="微软雅黑" panose="020B0503020204020204" pitchFamily="34" charset="-122"/>
              </a:rPr>
              <a:t>DNS</a:t>
            </a:r>
            <a:r>
              <a:rPr lang="zh-CN" altLang="en-US" sz="2000" b="0">
                <a:sym typeface="微软雅黑" panose="020B0503020204020204" pitchFamily="34" charset="-122"/>
              </a:rPr>
              <a:t>系统是在最终一致性方面最出名的系统，当更新一个域名的</a:t>
            </a:r>
            <a:r>
              <a:rPr lang="en-US" altLang="zh-CN" sz="2000" b="0">
                <a:sym typeface="微软雅黑" panose="020B0503020204020204" pitchFamily="34" charset="-122"/>
              </a:rPr>
              <a:t>IP</a:t>
            </a:r>
            <a:r>
              <a:rPr lang="zh-CN" altLang="en-US" sz="2000" b="0">
                <a:sym typeface="微软雅黑" panose="020B0503020204020204" pitchFamily="34" charset="-122"/>
              </a:rPr>
              <a:t>以后，根据配置策略以及缓存控制策略的不同，最终所有客户都会看见最新值。</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13315" name="Rectangle 5">
            <a:extLst>
              <a:ext uri="{FF2B5EF4-FFF2-40B4-BE49-F238E27FC236}">
                <a16:creationId xmlns:a16="http://schemas.microsoft.com/office/drawing/2014/main" id="{13A16690-C846-433A-B298-E63480E08EFE}"/>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CC821A6E-D155-48A7-B18F-B9F7BE5058F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dirty="0">
                <a:sym typeface="微软雅黑" panose="020B0503020204020204" pitchFamily="34" charset="-122"/>
              </a:rPr>
              <a:t>最终一致性模型</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最终一致性模型根据其提供的保证可以划分为多个模型：</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因果一致性（</a:t>
            </a:r>
            <a:r>
              <a:rPr lang="en-US" altLang="zh-CN" sz="2000" b="0" dirty="0">
                <a:sym typeface="微软雅黑" panose="020B0503020204020204" pitchFamily="34" charset="-122"/>
              </a:rPr>
              <a:t>Causal Consistency</a:t>
            </a:r>
            <a:r>
              <a:rPr lang="zh-CN" altLang="en-US" sz="2000" b="0" dirty="0">
                <a:sym typeface="微软雅黑" panose="020B0503020204020204" pitchFamily="34" charset="-122"/>
              </a:rPr>
              <a:t>）： 即如果一系列写入按某个逻辑顺序发生，那么任何人读取这些写入时，会看见它们以正确的逻辑顺序出现。</a:t>
            </a:r>
            <a:endParaRPr lang="en-US" altLang="zh-CN" sz="2000" b="0" dirty="0">
              <a:sym typeface="微软雅黑" panose="020B0503020204020204" pitchFamily="34" charset="-122"/>
            </a:endParaRPr>
          </a:p>
          <a:p>
            <a:pPr lvl="1"/>
            <a:r>
              <a:rPr lang="en-US" altLang="zh-CN" sz="2000" b="0" dirty="0">
                <a:sym typeface="微软雅黑" panose="020B0503020204020204" pitchFamily="34" charset="-122"/>
              </a:rPr>
              <a:t>A</a:t>
            </a:r>
            <a:r>
              <a:rPr lang="zh-CN" altLang="en-US" sz="2000" b="0" dirty="0">
                <a:sym typeface="微软雅黑" panose="020B0503020204020204" pitchFamily="34" charset="-122"/>
              </a:rPr>
              <a:t>发了朋友圈内容为梅里雪山的图片。</a:t>
            </a:r>
          </a:p>
          <a:p>
            <a:pPr lvl="1"/>
            <a:r>
              <a:rPr lang="en-US" altLang="zh-CN" sz="2000" b="0" dirty="0">
                <a:sym typeface="微软雅黑" panose="020B0503020204020204" pitchFamily="34" charset="-122"/>
              </a:rPr>
              <a:t>B</a:t>
            </a:r>
            <a:r>
              <a:rPr lang="zh-CN" altLang="en-US" sz="2000" b="0" dirty="0">
                <a:sym typeface="微软雅黑" panose="020B0503020204020204" pitchFamily="34" charset="-122"/>
              </a:rPr>
              <a:t>针对内容</a:t>
            </a:r>
            <a:r>
              <a:rPr lang="en-US" altLang="zh-CN" sz="2000" b="0" dirty="0">
                <a:sym typeface="微软雅黑" panose="020B0503020204020204" pitchFamily="34" charset="-122"/>
              </a:rPr>
              <a:t>a</a:t>
            </a:r>
            <a:r>
              <a:rPr lang="zh-CN" altLang="en-US" sz="2000" b="0" dirty="0">
                <a:sym typeface="微软雅黑" panose="020B0503020204020204" pitchFamily="34" charset="-122"/>
              </a:rPr>
              <a:t>回复了评论：“这里是哪里？”</a:t>
            </a:r>
          </a:p>
          <a:p>
            <a:pPr lvl="1"/>
            <a:r>
              <a:rPr lang="en-US" altLang="zh-CN" sz="2000" b="0" dirty="0">
                <a:sym typeface="微软雅黑" panose="020B0503020204020204" pitchFamily="34" charset="-122"/>
              </a:rPr>
              <a:t>C</a:t>
            </a:r>
            <a:r>
              <a:rPr lang="zh-CN" altLang="en-US" sz="2000" b="0" dirty="0">
                <a:sym typeface="微软雅黑" panose="020B0503020204020204" pitchFamily="34" charset="-122"/>
              </a:rPr>
              <a:t>针对</a:t>
            </a:r>
            <a:r>
              <a:rPr lang="en-US" altLang="zh-CN" sz="2000" b="0" dirty="0">
                <a:sym typeface="微软雅黑" panose="020B0503020204020204" pitchFamily="34" charset="-122"/>
              </a:rPr>
              <a:t>B</a:t>
            </a:r>
            <a:r>
              <a:rPr lang="zh-CN" altLang="en-US" sz="2000" b="0" dirty="0">
                <a:sym typeface="微软雅黑" panose="020B0503020204020204" pitchFamily="34" charset="-122"/>
              </a:rPr>
              <a:t>的评论进行了回复：“这里是梅里雪山”</a:t>
            </a:r>
          </a:p>
          <a:p>
            <a:pPr lvl="1"/>
            <a:r>
              <a:rPr lang="zh-CN" altLang="en-US" sz="2000" b="0" dirty="0">
                <a:sym typeface="微软雅黑" panose="020B0503020204020204" pitchFamily="34" charset="-122"/>
              </a:rPr>
              <a:t>那么，这条朋友圈的显示中，显然</a:t>
            </a:r>
            <a:r>
              <a:rPr lang="en-US" altLang="zh-CN" sz="2000" b="0" dirty="0">
                <a:sym typeface="微软雅黑" panose="020B0503020204020204" pitchFamily="34" charset="-122"/>
              </a:rPr>
              <a:t>C</a:t>
            </a:r>
            <a:r>
              <a:rPr lang="zh-CN" altLang="en-US" sz="2000" b="0" dirty="0">
                <a:sym typeface="微软雅黑" panose="020B0503020204020204" pitchFamily="34" charset="-122"/>
              </a:rPr>
              <a:t>针对</a:t>
            </a:r>
            <a:r>
              <a:rPr lang="en-US" altLang="zh-CN" sz="2000" b="0" dirty="0">
                <a:sym typeface="微软雅黑" panose="020B0503020204020204" pitchFamily="34" charset="-122"/>
              </a:rPr>
              <a:t>B</a:t>
            </a:r>
            <a:r>
              <a:rPr lang="zh-CN" altLang="en-US" sz="2000" b="0" dirty="0">
                <a:sym typeface="微软雅黑" panose="020B0503020204020204" pitchFamily="34" charset="-122"/>
              </a:rPr>
              <a:t>的评论，应该在</a:t>
            </a:r>
            <a:r>
              <a:rPr lang="en-US" altLang="zh-CN" sz="2000" b="0" dirty="0">
                <a:sym typeface="微软雅黑" panose="020B0503020204020204" pitchFamily="34" charset="-122"/>
              </a:rPr>
              <a:t>B</a:t>
            </a:r>
            <a:r>
              <a:rPr lang="zh-CN" altLang="en-US" sz="2000" b="0" dirty="0">
                <a:sym typeface="微软雅黑" panose="020B0503020204020204" pitchFamily="34" charset="-122"/>
              </a:rPr>
              <a:t>的评论之后，这是一个因果关系，而其他没有因果关系的数据，可以允许不一致。</a:t>
            </a:r>
            <a:endParaRPr lang="en-US" altLang="zh-CN" sz="2000" b="0" dirty="0">
              <a:sym typeface="微软雅黑" panose="020B0503020204020204" pitchFamily="34" charset="-122"/>
            </a:endParaRPr>
          </a:p>
        </p:txBody>
      </p:sp>
      <p:sp>
        <p:nvSpPr>
          <p:cNvPr id="14339" name="Rectangle 5">
            <a:extLst>
              <a:ext uri="{FF2B5EF4-FFF2-40B4-BE49-F238E27FC236}">
                <a16:creationId xmlns:a16="http://schemas.microsoft.com/office/drawing/2014/main" id="{DB87C775-A7C5-4699-B020-3403F4517ADD}"/>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42E7DF1A-417C-456B-A09B-A65FDA7AB5E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dirty="0">
                <a:sym typeface="微软雅黑" panose="020B0503020204020204" pitchFamily="34" charset="-122"/>
              </a:rPr>
              <a:t>最终一致性模型</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最终一致性模型根据其提供的保证可以划分为多个模型：</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读自写一致性（</a:t>
            </a:r>
            <a:r>
              <a:rPr lang="en-US" altLang="zh-CN" sz="2000" b="0" dirty="0">
                <a:sym typeface="微软雅黑" panose="020B0503020204020204" pitchFamily="34" charset="-122"/>
              </a:rPr>
              <a:t>Read Your Own Writes Consistency</a:t>
            </a:r>
            <a:r>
              <a:rPr lang="zh-CN" altLang="en-US" sz="2000" b="0" dirty="0">
                <a:sym typeface="微软雅黑" panose="020B0503020204020204" pitchFamily="34" charset="-122"/>
              </a:rPr>
              <a:t>）：用户更新某个数据后，读取该数据时能够获取其更新后的值，而其他用户读取该数据时则不能保证读取到最新值。</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回复某人的帖子然后想马上查看，但我刚提交的回复可能尚未到达从库，看起来好像是刚提交的数据丢失了，</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会话一致性（</a:t>
            </a:r>
            <a:r>
              <a:rPr lang="en-US" altLang="zh-CN" sz="2000" b="0" dirty="0">
                <a:sym typeface="微软雅黑" panose="020B0503020204020204" pitchFamily="34" charset="-122"/>
              </a:rPr>
              <a:t>Session Consistency</a:t>
            </a:r>
            <a:r>
              <a:rPr lang="zh-CN" altLang="en-US" sz="2000" b="0" dirty="0">
                <a:sym typeface="微软雅黑" panose="020B0503020204020204" pitchFamily="34" charset="-122"/>
              </a:rPr>
              <a:t>）：指读自写一致性被限制在一个会话范围内，也就是说提交更新操作的用户在同一个会话里读取该数据时能够保证数据是最新的。</a:t>
            </a:r>
            <a:endParaRPr lang="en-US" altLang="zh-CN" sz="2000" b="0" dirty="0">
              <a:sym typeface="微软雅黑" panose="020B0503020204020204" pitchFamily="34" charset="-122"/>
            </a:endParaRPr>
          </a:p>
          <a:p>
            <a:pPr lvl="1"/>
            <a:endParaRPr lang="en-US" altLang="zh-CN" sz="2000" b="0" dirty="0">
              <a:sym typeface="微软雅黑" panose="020B0503020204020204" pitchFamily="34" charset="-122"/>
            </a:endParaRPr>
          </a:p>
        </p:txBody>
      </p:sp>
      <p:sp>
        <p:nvSpPr>
          <p:cNvPr id="15363" name="Rectangle 5">
            <a:extLst>
              <a:ext uri="{FF2B5EF4-FFF2-40B4-BE49-F238E27FC236}">
                <a16:creationId xmlns:a16="http://schemas.microsoft.com/office/drawing/2014/main" id="{FF442B75-6740-4582-B040-318E590E5BFC}"/>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B5559946-907F-402D-907B-DD0722CD2D8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最终一致性模型</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最终一致性模型根据其提供的保证可以划分为多个模型：</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单调读一致性（</a:t>
            </a:r>
            <a:r>
              <a:rPr lang="en-US" altLang="zh-CN" sz="2000" b="0">
                <a:sym typeface="微软雅黑" panose="020B0503020204020204" pitchFamily="34" charset="-122"/>
              </a:rPr>
              <a:t>Monotonic Read Consistency</a:t>
            </a:r>
            <a:r>
              <a:rPr lang="zh-CN" altLang="en-US" sz="2000" b="0">
                <a:sym typeface="微软雅黑" panose="020B0503020204020204" pitchFamily="34" charset="-122"/>
              </a:rPr>
              <a:t>）：指用户读取某个数据值，后续操作不会读取到该数据更早版本的值。</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时间轴一致性（</a:t>
            </a:r>
            <a:r>
              <a:rPr lang="en-US" altLang="zh-CN" sz="2000" b="0">
                <a:sym typeface="微软雅黑" panose="020B0503020204020204" pitchFamily="34" charset="-122"/>
              </a:rPr>
              <a:t>Timeline Consistency</a:t>
            </a:r>
            <a:r>
              <a:rPr lang="zh-CN" altLang="en-US" sz="2000" b="0">
                <a:sym typeface="微软雅黑" panose="020B0503020204020204" pitchFamily="34" charset="-122"/>
              </a:rPr>
              <a:t>）：要求数据的所有副本以相同顺序执行所有更新操作，也称为单调写一致性（</a:t>
            </a:r>
            <a:r>
              <a:rPr lang="en-US" altLang="zh-CN" sz="2000" b="0">
                <a:sym typeface="微软雅黑" panose="020B0503020204020204" pitchFamily="34" charset="-122"/>
              </a:rPr>
              <a:t>Monotonic Write Consistency</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16387" name="Rectangle 5">
            <a:extLst>
              <a:ext uri="{FF2B5EF4-FFF2-40B4-BE49-F238E27FC236}">
                <a16:creationId xmlns:a16="http://schemas.microsoft.com/office/drawing/2014/main" id="{400767B7-F29F-4231-B3E2-B5E4D7F81EC6}"/>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6A45F-E256-4D33-91A9-B4207AAE9385}"/>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7240B226-312F-4F61-8464-39C29A4C6404}"/>
              </a:ext>
            </a:extLst>
          </p:cNvPr>
          <p:cNvSpPr>
            <a:spLocks noGrp="1"/>
          </p:cNvSpPr>
          <p:nvPr>
            <p:ph idx="1"/>
          </p:nvPr>
        </p:nvSpPr>
        <p:spPr/>
        <p:txBody>
          <a:bodyPr/>
          <a:lstStyle/>
          <a:p>
            <a:r>
              <a:rPr lang="zh-CN" altLang="en-US" sz="2400" dirty="0"/>
              <a:t>一个分布式系统最多同时满足一致性</a:t>
            </a:r>
            <a:r>
              <a:rPr lang="en-US" altLang="zh-CN" sz="2400" dirty="0"/>
              <a:t>(Consistency)</a:t>
            </a:r>
            <a:r>
              <a:rPr lang="zh-CN" altLang="en-US" sz="2400" dirty="0"/>
              <a:t>、可用性</a:t>
            </a:r>
            <a:r>
              <a:rPr lang="en-US" altLang="zh-CN" sz="2400" dirty="0"/>
              <a:t>(Availability)</a:t>
            </a:r>
            <a:r>
              <a:rPr lang="zh-CN" altLang="en-US" sz="2400" dirty="0"/>
              <a:t>和分区容错性</a:t>
            </a:r>
            <a:r>
              <a:rPr lang="en-US" altLang="zh-CN" sz="2400" dirty="0"/>
              <a:t>(Partition tolerance)</a:t>
            </a:r>
            <a:r>
              <a:rPr lang="zh-CN" altLang="en-US" sz="2400" dirty="0"/>
              <a:t>。（对或错）</a:t>
            </a:r>
            <a:endParaRPr lang="en-US" altLang="zh-CN" sz="2400" dirty="0"/>
          </a:p>
          <a:p>
            <a:r>
              <a:rPr lang="zh-CN" altLang="en-US" sz="2400" dirty="0"/>
              <a:t>下列满足分布式理论</a:t>
            </a:r>
            <a:r>
              <a:rPr lang="en-US" altLang="zh-CN" sz="2400" dirty="0"/>
              <a:t>CAP</a:t>
            </a:r>
            <a:r>
              <a:rPr lang="zh-CN" altLang="en-US" sz="2400" dirty="0"/>
              <a:t>中</a:t>
            </a:r>
            <a:r>
              <a:rPr lang="en-US" altLang="zh-CN" sz="2400" dirty="0"/>
              <a:t>CA</a:t>
            </a:r>
            <a:r>
              <a:rPr lang="zh-CN" altLang="en-US" sz="2400" dirty="0"/>
              <a:t>特性的是（）</a:t>
            </a:r>
            <a:endParaRPr lang="en-US" altLang="zh-CN" sz="2400" dirty="0"/>
          </a:p>
          <a:p>
            <a:pPr marL="0" indent="0">
              <a:buNone/>
            </a:pPr>
            <a:r>
              <a:rPr lang="en-US" altLang="zh-CN" sz="2400" dirty="0"/>
              <a:t>A. Zookeeper    B. Oracle    C. Redis  D. </a:t>
            </a:r>
            <a:r>
              <a:rPr lang="en-US" altLang="zh-CN" sz="2400" dirty="0" err="1"/>
              <a:t>Mongodb</a:t>
            </a:r>
            <a:endParaRPr lang="en-US" altLang="zh-CN" sz="2400" dirty="0"/>
          </a:p>
          <a:p>
            <a:pPr marL="0" indent="0">
              <a:buNone/>
            </a:pPr>
            <a:r>
              <a:rPr lang="en-US" altLang="zh-CN" sz="2400" dirty="0"/>
              <a:t>DNS</a:t>
            </a:r>
            <a:r>
              <a:rPr lang="zh-CN" altLang="en-US" sz="2400" dirty="0"/>
              <a:t>系统属于（）</a:t>
            </a:r>
            <a:endParaRPr lang="en-US" altLang="zh-CN" sz="2400" dirty="0"/>
          </a:p>
          <a:p>
            <a:pPr marL="0" indent="0">
              <a:buNone/>
            </a:pPr>
            <a:r>
              <a:rPr lang="en-US" altLang="zh-CN" sz="2400" dirty="0"/>
              <a:t>A.</a:t>
            </a:r>
            <a:r>
              <a:rPr lang="zh-CN" altLang="en-US" sz="2400" dirty="0"/>
              <a:t> 强一致性   </a:t>
            </a:r>
            <a:r>
              <a:rPr lang="en-US" altLang="zh-CN" sz="2400" dirty="0"/>
              <a:t>B.</a:t>
            </a:r>
            <a:r>
              <a:rPr lang="zh-CN" altLang="en-US" sz="2400" dirty="0"/>
              <a:t> 弱一致性    </a:t>
            </a:r>
            <a:r>
              <a:rPr lang="en-US" altLang="zh-CN" sz="2400" dirty="0"/>
              <a:t>C.</a:t>
            </a:r>
            <a:r>
              <a:rPr lang="zh-CN" altLang="en-US" sz="2400" dirty="0"/>
              <a:t> 最终一致性</a:t>
            </a:r>
          </a:p>
        </p:txBody>
      </p:sp>
    </p:spTree>
    <p:extLst>
      <p:ext uri="{BB962C8B-B14F-4D97-AF65-F5344CB8AC3E}">
        <p14:creationId xmlns:p14="http://schemas.microsoft.com/office/powerpoint/2010/main" val="416387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6A45F-E256-4D33-91A9-B4207AAE9385}"/>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7240B226-312F-4F61-8464-39C29A4C6404}"/>
              </a:ext>
            </a:extLst>
          </p:cNvPr>
          <p:cNvSpPr>
            <a:spLocks noGrp="1"/>
          </p:cNvSpPr>
          <p:nvPr>
            <p:ph idx="1"/>
          </p:nvPr>
        </p:nvSpPr>
        <p:spPr/>
        <p:txBody>
          <a:bodyPr/>
          <a:lstStyle/>
          <a:p>
            <a:r>
              <a:rPr lang="zh-CN" altLang="en-US" sz="2400" dirty="0"/>
              <a:t>一个分布式系统最多同时满足一致性</a:t>
            </a:r>
            <a:r>
              <a:rPr lang="en-US" altLang="zh-CN" sz="2400" dirty="0"/>
              <a:t>(Consistency)</a:t>
            </a:r>
            <a:r>
              <a:rPr lang="zh-CN" altLang="en-US" sz="2400" dirty="0"/>
              <a:t>、可用性</a:t>
            </a:r>
            <a:r>
              <a:rPr lang="en-US" altLang="zh-CN" sz="2400" dirty="0"/>
              <a:t>(Availability)</a:t>
            </a:r>
            <a:r>
              <a:rPr lang="zh-CN" altLang="en-US" sz="2400" dirty="0"/>
              <a:t>和分区容错性</a:t>
            </a:r>
            <a:r>
              <a:rPr lang="en-US" altLang="zh-CN" sz="2400" dirty="0"/>
              <a:t>(Partition tolerance)</a:t>
            </a:r>
            <a:r>
              <a:rPr lang="zh-CN" altLang="en-US" sz="2400" dirty="0"/>
              <a:t>。（错）</a:t>
            </a:r>
            <a:endParaRPr lang="en-US" altLang="zh-CN" sz="2400" dirty="0"/>
          </a:p>
          <a:p>
            <a:r>
              <a:rPr lang="zh-CN" altLang="en-US" sz="2400" dirty="0"/>
              <a:t>下列满足分布式理论</a:t>
            </a:r>
            <a:r>
              <a:rPr lang="en-US" altLang="zh-CN" sz="2400" dirty="0"/>
              <a:t>CAP</a:t>
            </a:r>
            <a:r>
              <a:rPr lang="zh-CN" altLang="en-US" sz="2400" dirty="0"/>
              <a:t>中</a:t>
            </a:r>
            <a:r>
              <a:rPr lang="en-US" altLang="zh-CN" sz="2400" dirty="0"/>
              <a:t>CA</a:t>
            </a:r>
            <a:r>
              <a:rPr lang="zh-CN" altLang="en-US" sz="2400" dirty="0"/>
              <a:t>特性的是（</a:t>
            </a:r>
            <a:r>
              <a:rPr lang="en-US" altLang="zh-CN" sz="2400" dirty="0"/>
              <a:t>B</a:t>
            </a:r>
            <a:r>
              <a:rPr lang="zh-CN" altLang="en-US" sz="2400" dirty="0"/>
              <a:t>）</a:t>
            </a:r>
            <a:endParaRPr lang="en-US" altLang="zh-CN" sz="2400" dirty="0"/>
          </a:p>
          <a:p>
            <a:pPr marL="0" indent="0">
              <a:buNone/>
            </a:pPr>
            <a:r>
              <a:rPr lang="en-US" altLang="zh-CN" sz="2400" dirty="0"/>
              <a:t>A. Zookeeper    B. Oracle    C. Redis  D. </a:t>
            </a:r>
            <a:r>
              <a:rPr lang="en-US" altLang="zh-CN" sz="2400" dirty="0" err="1"/>
              <a:t>Mongodb</a:t>
            </a:r>
            <a:endParaRPr lang="en-US" altLang="zh-CN" sz="2400" dirty="0"/>
          </a:p>
          <a:p>
            <a:pPr marL="0" indent="0">
              <a:buNone/>
            </a:pPr>
            <a:r>
              <a:rPr lang="en-US" altLang="zh-CN" sz="2400" dirty="0"/>
              <a:t>DNS</a:t>
            </a:r>
            <a:r>
              <a:rPr lang="zh-CN" altLang="en-US" sz="2400" dirty="0"/>
              <a:t>系统属于（</a:t>
            </a:r>
            <a:r>
              <a:rPr lang="en-US" altLang="zh-CN" sz="2400" dirty="0"/>
              <a:t>C</a:t>
            </a:r>
            <a:r>
              <a:rPr lang="zh-CN" altLang="en-US" sz="2400" dirty="0"/>
              <a:t>）</a:t>
            </a:r>
            <a:endParaRPr lang="en-US" altLang="zh-CN" sz="2400" dirty="0"/>
          </a:p>
          <a:p>
            <a:pPr marL="0" indent="0">
              <a:buNone/>
            </a:pPr>
            <a:r>
              <a:rPr lang="en-US" altLang="zh-CN" sz="2400" dirty="0"/>
              <a:t>A.</a:t>
            </a:r>
            <a:r>
              <a:rPr lang="zh-CN" altLang="en-US" sz="2400" dirty="0"/>
              <a:t> 强一致性   </a:t>
            </a:r>
            <a:r>
              <a:rPr lang="en-US" altLang="zh-CN" sz="2400" dirty="0"/>
              <a:t>B.</a:t>
            </a:r>
            <a:r>
              <a:rPr lang="zh-CN" altLang="en-US" sz="2400" dirty="0"/>
              <a:t> 弱一致性    </a:t>
            </a:r>
            <a:r>
              <a:rPr lang="en-US" altLang="zh-CN" sz="2400" dirty="0"/>
              <a:t>C.</a:t>
            </a:r>
            <a:r>
              <a:rPr lang="zh-CN" altLang="en-US" sz="2400" dirty="0"/>
              <a:t> 最终一致性</a:t>
            </a:r>
          </a:p>
        </p:txBody>
      </p:sp>
    </p:spTree>
    <p:extLst>
      <p:ext uri="{BB962C8B-B14F-4D97-AF65-F5344CB8AC3E}">
        <p14:creationId xmlns:p14="http://schemas.microsoft.com/office/powerpoint/2010/main" val="59183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C1EC2B95-0CEA-4997-B97D-D4068C476BC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ACID </a:t>
            </a:r>
            <a:r>
              <a:rPr lang="zh-CN" altLang="en-US" sz="2800">
                <a:sym typeface="微软雅黑" panose="020B0503020204020204" pitchFamily="34" charset="-122"/>
              </a:rPr>
              <a:t>与 </a:t>
            </a:r>
            <a:r>
              <a:rPr lang="en-US" altLang="zh-CN" sz="2800">
                <a:sym typeface="微软雅黑" panose="020B0503020204020204" pitchFamily="34" charset="-122"/>
              </a:rPr>
              <a:t>BASE</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CAP</a:t>
            </a:r>
            <a:r>
              <a:rPr lang="zh-CN" altLang="en-US" sz="2000" b="0">
                <a:sym typeface="微软雅黑" panose="020B0503020204020204" pitchFamily="34" charset="-122"/>
              </a:rPr>
              <a:t>理论指出一致性、可用性和分区容错性不能同时满足。对于数据不断增长的系统（如社会计算、网络服务的系统），他们对可用性及分区容错性的要求高于强一致性，并且很难满足事务所要求的</a:t>
            </a:r>
            <a:r>
              <a:rPr lang="en-US" altLang="zh-CN" sz="2000" b="0">
                <a:sym typeface="微软雅黑" panose="020B0503020204020204" pitchFamily="34" charset="-122"/>
              </a:rPr>
              <a:t>ACID</a:t>
            </a:r>
            <a:r>
              <a:rPr lang="zh-CN" altLang="en-US" sz="2000" b="0">
                <a:sym typeface="微软雅黑" panose="020B0503020204020204" pitchFamily="34" charset="-122"/>
              </a:rPr>
              <a:t>特性，因此</a:t>
            </a:r>
            <a:r>
              <a:rPr lang="en-US" altLang="zh-CN" sz="2000" b="0">
                <a:sym typeface="微软雅黑" panose="020B0503020204020204" pitchFamily="34" charset="-122"/>
              </a:rPr>
              <a:t>BASE</a:t>
            </a:r>
            <a:r>
              <a:rPr lang="zh-CN" altLang="en-US" sz="2000" b="0">
                <a:sym typeface="微软雅黑" panose="020B0503020204020204" pitchFamily="34" charset="-122"/>
              </a:rPr>
              <a:t>理论被提出。</a:t>
            </a:r>
            <a:endParaRPr lang="en-US" altLang="zh-CN" sz="2000" b="0">
              <a:sym typeface="微软雅黑" panose="020B0503020204020204" pitchFamily="34" charset="-122"/>
            </a:endParaRPr>
          </a:p>
        </p:txBody>
      </p:sp>
      <p:sp>
        <p:nvSpPr>
          <p:cNvPr id="17411" name="Rectangle 5">
            <a:extLst>
              <a:ext uri="{FF2B5EF4-FFF2-40B4-BE49-F238E27FC236}">
                <a16:creationId xmlns:a16="http://schemas.microsoft.com/office/drawing/2014/main" id="{117B9A92-19D6-4C16-917A-35EAA4559867}"/>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9076C64-78FC-4653-B872-B04DDFE839D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ACID </a:t>
            </a:r>
            <a:r>
              <a:rPr lang="zh-CN" altLang="en-US" sz="2800">
                <a:sym typeface="微软雅黑" panose="020B0503020204020204" pitchFamily="34" charset="-122"/>
              </a:rPr>
              <a:t>与 </a:t>
            </a:r>
            <a:r>
              <a:rPr lang="en-US" altLang="zh-CN" sz="2800">
                <a:sym typeface="微软雅黑" panose="020B0503020204020204" pitchFamily="34" charset="-122"/>
              </a:rPr>
              <a:t>BASE</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a:sym typeface="微软雅黑" panose="020B0503020204020204" pitchFamily="34" charset="-122"/>
              </a:rPr>
              <a:t>事务</a:t>
            </a:r>
            <a:r>
              <a:rPr lang="zh-CN" altLang="en-US" sz="2000" b="0">
                <a:sym typeface="微软雅黑" panose="020B0503020204020204" pitchFamily="34" charset="-122"/>
              </a:rPr>
              <a:t>是用户定义的一个</a:t>
            </a:r>
            <a:r>
              <a:rPr lang="zh-CN" altLang="en-US" sz="2000">
                <a:sym typeface="微软雅黑" panose="020B0503020204020204" pitchFamily="34" charset="-122"/>
              </a:rPr>
              <a:t>数据库操作序列</a:t>
            </a:r>
            <a:r>
              <a:rPr lang="zh-CN" altLang="en-US" sz="2000" b="0">
                <a:sym typeface="微软雅黑" panose="020B0503020204020204" pitchFamily="34" charset="-122"/>
              </a:rPr>
              <a:t>，这些操作要么全不做，要么全做，是一个不可分割的单位，</a:t>
            </a:r>
            <a:r>
              <a:rPr lang="en-US" altLang="zh-CN" sz="2000" b="0">
                <a:sym typeface="微软雅黑" panose="020B0503020204020204" pitchFamily="34" charset="-122"/>
              </a:rPr>
              <a:t>ACID</a:t>
            </a:r>
            <a:r>
              <a:rPr lang="zh-CN" altLang="en-US" sz="2000" b="0">
                <a:sym typeface="微软雅黑" panose="020B0503020204020204" pitchFamily="34" charset="-122"/>
              </a:rPr>
              <a:t>是事务所具有的特性。</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原子性（</a:t>
            </a:r>
            <a:r>
              <a:rPr lang="en-US" altLang="zh-CN" sz="2000" b="0">
                <a:sym typeface="微软雅黑" panose="020B0503020204020204" pitchFamily="34" charset="-122"/>
              </a:rPr>
              <a:t>Atomicity</a:t>
            </a:r>
            <a:r>
              <a:rPr lang="zh-CN" altLang="en-US" sz="2000" b="0">
                <a:sym typeface="微软雅黑" panose="020B0503020204020204" pitchFamily="34" charset="-122"/>
              </a:rPr>
              <a:t>）：事务中的操作要么都做，要么都不做。</a:t>
            </a:r>
            <a:endParaRPr lang="en-US" altLang="zh-CN" sz="2000" b="0">
              <a:sym typeface="微软雅黑" panose="020B0503020204020204" pitchFamily="34" charset="-122"/>
            </a:endParaRPr>
          </a:p>
          <a:p>
            <a:pPr lvl="1"/>
            <a:r>
              <a:rPr lang="zh-CN" altLang="en-US" sz="2000" b="0">
                <a:sym typeface="微软雅黑" panose="020B0503020204020204" pitchFamily="34" charset="-122"/>
              </a:rPr>
              <a:t>一致性（</a:t>
            </a:r>
            <a:r>
              <a:rPr lang="en-US" altLang="zh-CN" sz="2000" b="0">
                <a:sym typeface="微软雅黑" panose="020B0503020204020204" pitchFamily="34" charset="-122"/>
              </a:rPr>
              <a:t>Consistency</a:t>
            </a:r>
            <a:r>
              <a:rPr lang="zh-CN" altLang="en-US" sz="2000" b="0">
                <a:sym typeface="微软雅黑" panose="020B0503020204020204" pitchFamily="34" charset="-122"/>
              </a:rPr>
              <a:t>）：系统必须始终处于强一致状态下。</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隔离性（</a:t>
            </a:r>
            <a:r>
              <a:rPr lang="en-US" altLang="zh-CN" sz="2000" b="0">
                <a:sym typeface="微软雅黑" panose="020B0503020204020204" pitchFamily="34" charset="-122"/>
              </a:rPr>
              <a:t>Isolation</a:t>
            </a:r>
            <a:r>
              <a:rPr lang="zh-CN" altLang="en-US" sz="2000" b="0">
                <a:sym typeface="微软雅黑" panose="020B0503020204020204" pitchFamily="34" charset="-122"/>
              </a:rPr>
              <a:t>）：一个事务的执行不能被其他事务所干扰。</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持续性（</a:t>
            </a:r>
            <a:r>
              <a:rPr lang="en-US" altLang="zh-CN" sz="2000" b="0">
                <a:sym typeface="微软雅黑" panose="020B0503020204020204" pitchFamily="34" charset="-122"/>
              </a:rPr>
              <a:t>Durability</a:t>
            </a:r>
            <a:r>
              <a:rPr lang="zh-CN" altLang="en-US" sz="2000" b="0">
                <a:sym typeface="微软雅黑" panose="020B0503020204020204" pitchFamily="34" charset="-122"/>
              </a:rPr>
              <a:t>）：一个已提交的事务对数据库中数据的改变是永久性的。</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ACID</a:t>
            </a:r>
            <a:r>
              <a:rPr lang="zh-CN" altLang="en-US" sz="2000" b="0">
                <a:sym typeface="微软雅黑" panose="020B0503020204020204" pitchFamily="34" charset="-122"/>
              </a:rPr>
              <a:t>特性是传统关系型数据库中事务管理的重要任务，也是</a:t>
            </a:r>
            <a:r>
              <a:rPr lang="zh-CN" altLang="en-US" sz="2000">
                <a:sym typeface="微软雅黑" panose="020B0503020204020204" pitchFamily="34" charset="-122"/>
              </a:rPr>
              <a:t>恢复和并发控制的基本单位</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18435" name="Rectangle 5">
            <a:extLst>
              <a:ext uri="{FF2B5EF4-FFF2-40B4-BE49-F238E27FC236}">
                <a16:creationId xmlns:a16="http://schemas.microsoft.com/office/drawing/2014/main" id="{206F6E7B-D7E5-4477-B133-6B36A9310268}"/>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2" end="2"/>
                                            </p:txEl>
                                          </p:spTgt>
                                        </p:tgtEl>
                                        <p:attrNameLst>
                                          <p:attrName>style.visibility</p:attrName>
                                        </p:attrNameLst>
                                      </p:cBhvr>
                                      <p:to>
                                        <p:strVal val="visible"/>
                                      </p:to>
                                    </p:set>
                                    <p:animEffect transition="in" filter="fade">
                                      <p:cBhvr>
                                        <p:cTn id="7" dur="1000"/>
                                        <p:tgtEl>
                                          <p:spTgt spid="1195011">
                                            <p:txEl>
                                              <p:pRg st="2" end="2"/>
                                            </p:txEl>
                                          </p:spTgt>
                                        </p:tgtEl>
                                      </p:cBhvr>
                                    </p:animEffect>
                                    <p:anim calcmode="lin" valueType="num">
                                      <p:cBhvr>
                                        <p:cTn id="8"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3" end="3"/>
                                            </p:txEl>
                                          </p:spTgt>
                                        </p:tgtEl>
                                        <p:attrNameLst>
                                          <p:attrName>style.visibility</p:attrName>
                                        </p:attrNameLst>
                                      </p:cBhvr>
                                      <p:to>
                                        <p:strVal val="visible"/>
                                      </p:to>
                                    </p:set>
                                    <p:animEffect transition="in" filter="fade">
                                      <p:cBhvr>
                                        <p:cTn id="14" dur="1000"/>
                                        <p:tgtEl>
                                          <p:spTgt spid="1195011">
                                            <p:txEl>
                                              <p:pRg st="3" end="3"/>
                                            </p:txEl>
                                          </p:spTgt>
                                        </p:tgtEl>
                                      </p:cBhvr>
                                    </p:animEffect>
                                    <p:anim calcmode="lin" valueType="num">
                                      <p:cBhvr>
                                        <p:cTn id="15" dur="1000" fill="hold"/>
                                        <p:tgtEl>
                                          <p:spTgt spid="119501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95011">
                                            <p:txEl>
                                              <p:pRg st="4" end="4"/>
                                            </p:txEl>
                                          </p:spTgt>
                                        </p:tgtEl>
                                        <p:attrNameLst>
                                          <p:attrName>style.visibility</p:attrName>
                                        </p:attrNameLst>
                                      </p:cBhvr>
                                      <p:to>
                                        <p:strVal val="visible"/>
                                      </p:to>
                                    </p:set>
                                    <p:animEffect transition="in" filter="fade">
                                      <p:cBhvr>
                                        <p:cTn id="21" dur="1000"/>
                                        <p:tgtEl>
                                          <p:spTgt spid="1195011">
                                            <p:txEl>
                                              <p:pRg st="4" end="4"/>
                                            </p:txEl>
                                          </p:spTgt>
                                        </p:tgtEl>
                                      </p:cBhvr>
                                    </p:animEffect>
                                    <p:anim calcmode="lin" valueType="num">
                                      <p:cBhvr>
                                        <p:cTn id="22" dur="1000" fill="hold"/>
                                        <p:tgtEl>
                                          <p:spTgt spid="11950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95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195011">
                                            <p:txEl>
                                              <p:pRg st="5" end="5"/>
                                            </p:txEl>
                                          </p:spTgt>
                                        </p:tgtEl>
                                        <p:attrNameLst>
                                          <p:attrName>style.visibility</p:attrName>
                                        </p:attrNameLst>
                                      </p:cBhvr>
                                      <p:to>
                                        <p:strVal val="visible"/>
                                      </p:to>
                                    </p:set>
                                    <p:animEffect transition="in" filter="fade">
                                      <p:cBhvr>
                                        <p:cTn id="28" dur="1000"/>
                                        <p:tgtEl>
                                          <p:spTgt spid="1195011">
                                            <p:txEl>
                                              <p:pRg st="5" end="5"/>
                                            </p:txEl>
                                          </p:spTgt>
                                        </p:tgtEl>
                                      </p:cBhvr>
                                    </p:animEffect>
                                    <p:anim calcmode="lin" valueType="num">
                                      <p:cBhvr>
                                        <p:cTn id="29" dur="1000" fill="hold"/>
                                        <p:tgtEl>
                                          <p:spTgt spid="119501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1950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95011">
                                            <p:txEl>
                                              <p:pRg st="6" end="6"/>
                                            </p:txEl>
                                          </p:spTgt>
                                        </p:tgtEl>
                                        <p:attrNameLst>
                                          <p:attrName>style.visibility</p:attrName>
                                        </p:attrNameLst>
                                      </p:cBhvr>
                                      <p:to>
                                        <p:strVal val="visible"/>
                                      </p:to>
                                    </p:set>
                                    <p:animEffect transition="in" filter="fade">
                                      <p:cBhvr>
                                        <p:cTn id="35" dur="1000"/>
                                        <p:tgtEl>
                                          <p:spTgt spid="1195011">
                                            <p:txEl>
                                              <p:pRg st="6" end="6"/>
                                            </p:txEl>
                                          </p:spTgt>
                                        </p:tgtEl>
                                      </p:cBhvr>
                                    </p:animEffect>
                                    <p:anim calcmode="lin" valueType="num">
                                      <p:cBhvr>
                                        <p:cTn id="36" dur="1000" fill="hold"/>
                                        <p:tgtEl>
                                          <p:spTgt spid="1195011">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1950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C4678217-B241-4F8C-B990-9CDAD3FB0D7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ACID </a:t>
            </a:r>
            <a:r>
              <a:rPr lang="zh-CN" altLang="en-US" sz="2800">
                <a:sym typeface="微软雅黑" panose="020B0503020204020204" pitchFamily="34" charset="-122"/>
              </a:rPr>
              <a:t>与 </a:t>
            </a:r>
            <a:r>
              <a:rPr lang="en-US" altLang="zh-CN" sz="2800">
                <a:sym typeface="微软雅黑" panose="020B0503020204020204" pitchFamily="34" charset="-122"/>
              </a:rPr>
              <a:t>BASE</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a:sym typeface="微软雅黑" panose="020B0503020204020204" pitchFamily="34" charset="-122"/>
              </a:rPr>
              <a:t>BASE</a:t>
            </a:r>
            <a:r>
              <a:rPr lang="zh-CN" altLang="en-US" sz="2000" b="0">
                <a:sym typeface="微软雅黑" panose="020B0503020204020204" pitchFamily="34" charset="-122"/>
              </a:rPr>
              <a:t>方法通过</a:t>
            </a:r>
            <a:r>
              <a:rPr lang="zh-CN" altLang="en-US" sz="2000">
                <a:sym typeface="微软雅黑" panose="020B0503020204020204" pitchFamily="34" charset="-122"/>
              </a:rPr>
              <a:t>牺牲一致性和孤立性</a:t>
            </a:r>
            <a:r>
              <a:rPr lang="zh-CN" altLang="en-US" sz="2000" b="0">
                <a:sym typeface="微软雅黑" panose="020B0503020204020204" pitchFamily="34" charset="-122"/>
              </a:rPr>
              <a:t>来</a:t>
            </a:r>
            <a:r>
              <a:rPr lang="zh-CN" altLang="en-US" sz="2000">
                <a:sym typeface="微软雅黑" panose="020B0503020204020204" pitchFamily="34" charset="-122"/>
              </a:rPr>
              <a:t>提高可用性和系统性能</a:t>
            </a:r>
            <a:r>
              <a:rPr lang="zh-CN" altLang="en-US" sz="2000" b="0">
                <a:sym typeface="微软雅黑" panose="020B0503020204020204" pitchFamily="34" charset="-122"/>
              </a:rPr>
              <a:t>，其中</a:t>
            </a:r>
            <a:r>
              <a:rPr lang="en-US" altLang="zh-CN" sz="2000" b="0">
                <a:sym typeface="微软雅黑" panose="020B0503020204020204" pitchFamily="34" charset="-122"/>
              </a:rPr>
              <a:t>BASE</a:t>
            </a:r>
            <a:r>
              <a:rPr lang="zh-CN" altLang="en-US" sz="2000" b="0">
                <a:sym typeface="微软雅黑" panose="020B0503020204020204" pitchFamily="34" charset="-122"/>
              </a:rPr>
              <a:t>分别代表：</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基本可（</a:t>
            </a:r>
            <a:r>
              <a:rPr lang="en-US" altLang="zh-CN" sz="2000">
                <a:sym typeface="微软雅黑" panose="020B0503020204020204" pitchFamily="34" charset="-122"/>
              </a:rPr>
              <a:t>B</a:t>
            </a:r>
            <a:r>
              <a:rPr lang="en-US" altLang="zh-CN" sz="2000" b="0">
                <a:sym typeface="微软雅黑" panose="020B0503020204020204" pitchFamily="34" charset="-122"/>
              </a:rPr>
              <a:t>asically </a:t>
            </a:r>
            <a:r>
              <a:rPr lang="en-US" altLang="zh-CN" sz="2000">
                <a:sym typeface="微软雅黑" panose="020B0503020204020204" pitchFamily="34" charset="-122"/>
              </a:rPr>
              <a:t>A</a:t>
            </a:r>
            <a:r>
              <a:rPr lang="en-US" altLang="zh-CN" sz="2000" b="0">
                <a:sym typeface="微软雅黑" panose="020B0503020204020204" pitchFamily="34" charset="-122"/>
              </a:rPr>
              <a:t>vailability</a:t>
            </a:r>
            <a:r>
              <a:rPr lang="zh-CN" altLang="en-US" sz="2000" b="0">
                <a:sym typeface="微软雅黑" panose="020B0503020204020204" pitchFamily="34" charset="-122"/>
              </a:rPr>
              <a:t>）：系统基本能够运行、一直提供服务。</a:t>
            </a:r>
            <a:endParaRPr lang="en-US" altLang="zh-CN" sz="2000" b="0">
              <a:sym typeface="微软雅黑" panose="020B0503020204020204" pitchFamily="34" charset="-122"/>
            </a:endParaRPr>
          </a:p>
          <a:p>
            <a:pPr lvl="1"/>
            <a:r>
              <a:rPr lang="zh-CN" altLang="en-US" sz="2000" b="0">
                <a:sym typeface="微软雅黑" panose="020B0503020204020204" pitchFamily="34" charset="-122"/>
              </a:rPr>
              <a:t>软状态（</a:t>
            </a:r>
            <a:r>
              <a:rPr lang="en-US" altLang="zh-CN" sz="2000">
                <a:sym typeface="微软雅黑" panose="020B0503020204020204" pitchFamily="34" charset="-122"/>
              </a:rPr>
              <a:t>S</a:t>
            </a:r>
            <a:r>
              <a:rPr lang="en-US" altLang="zh-CN" sz="2000" b="0">
                <a:sym typeface="微软雅黑" panose="020B0503020204020204" pitchFamily="34" charset="-122"/>
              </a:rPr>
              <a:t>oft-state</a:t>
            </a:r>
            <a:r>
              <a:rPr lang="zh-CN" altLang="en-US" sz="2000" b="0">
                <a:sym typeface="微软雅黑" panose="020B0503020204020204" pitchFamily="34" charset="-122"/>
              </a:rPr>
              <a:t>）：系统不要求保持强一致性。</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最终一致性（</a:t>
            </a:r>
            <a:r>
              <a:rPr lang="en-US" altLang="zh-CN" sz="2000">
                <a:sym typeface="微软雅黑" panose="020B0503020204020204" pitchFamily="34" charset="-122"/>
              </a:rPr>
              <a:t>E</a:t>
            </a:r>
            <a:r>
              <a:rPr lang="en-US" altLang="zh-CN" sz="2000" b="0">
                <a:sym typeface="微软雅黑" panose="020B0503020204020204" pitchFamily="34" charset="-122"/>
              </a:rPr>
              <a:t>ventually consistency</a:t>
            </a:r>
            <a:r>
              <a:rPr lang="zh-CN" altLang="en-US" sz="2000" b="0">
                <a:sym typeface="微软雅黑" panose="020B0503020204020204" pitchFamily="34" charset="-122"/>
              </a:rPr>
              <a:t>）：系统需要在某一刻后达到一致性要求。</a:t>
            </a:r>
            <a:endParaRPr lang="en-US" altLang="zh-CN" sz="2000" b="0">
              <a:sym typeface="微软雅黑" panose="020B0503020204020204" pitchFamily="34" charset="-122"/>
            </a:endParaRPr>
          </a:p>
        </p:txBody>
      </p:sp>
      <p:sp>
        <p:nvSpPr>
          <p:cNvPr id="19459" name="Rectangle 5">
            <a:extLst>
              <a:ext uri="{FF2B5EF4-FFF2-40B4-BE49-F238E27FC236}">
                <a16:creationId xmlns:a16="http://schemas.microsoft.com/office/drawing/2014/main" id="{3497F41C-5211-4484-A8AA-835AE45BDFDB}"/>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95011">
                                            <p:txEl>
                                              <p:pRg st="2" end="2"/>
                                            </p:txEl>
                                          </p:spTgt>
                                        </p:tgtEl>
                                        <p:attrNameLst>
                                          <p:attrName>style.visibility</p:attrName>
                                        </p:attrNameLst>
                                      </p:cBhvr>
                                      <p:to>
                                        <p:strVal val="visible"/>
                                      </p:to>
                                    </p:set>
                                    <p:animEffect transition="in" filter="fade">
                                      <p:cBhvr>
                                        <p:cTn id="7" dur="1000"/>
                                        <p:tgtEl>
                                          <p:spTgt spid="1195011">
                                            <p:txEl>
                                              <p:pRg st="2" end="2"/>
                                            </p:txEl>
                                          </p:spTgt>
                                        </p:tgtEl>
                                      </p:cBhvr>
                                    </p:animEffect>
                                    <p:anim calcmode="lin" valueType="num">
                                      <p:cBhvr>
                                        <p:cTn id="8" dur="1000" fill="hold"/>
                                        <p:tgtEl>
                                          <p:spTgt spid="11950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95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95011">
                                            <p:txEl>
                                              <p:pRg st="3" end="3"/>
                                            </p:txEl>
                                          </p:spTgt>
                                        </p:tgtEl>
                                        <p:attrNameLst>
                                          <p:attrName>style.visibility</p:attrName>
                                        </p:attrNameLst>
                                      </p:cBhvr>
                                      <p:to>
                                        <p:strVal val="visible"/>
                                      </p:to>
                                    </p:set>
                                    <p:animEffect transition="in" filter="fade">
                                      <p:cBhvr>
                                        <p:cTn id="14" dur="1000"/>
                                        <p:tgtEl>
                                          <p:spTgt spid="1195011">
                                            <p:txEl>
                                              <p:pRg st="3" end="3"/>
                                            </p:txEl>
                                          </p:spTgt>
                                        </p:tgtEl>
                                      </p:cBhvr>
                                    </p:animEffect>
                                    <p:anim calcmode="lin" valueType="num">
                                      <p:cBhvr>
                                        <p:cTn id="15" dur="1000" fill="hold"/>
                                        <p:tgtEl>
                                          <p:spTgt spid="119501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195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95011">
                                            <p:txEl>
                                              <p:pRg st="4" end="4"/>
                                            </p:txEl>
                                          </p:spTgt>
                                        </p:tgtEl>
                                        <p:attrNameLst>
                                          <p:attrName>style.visibility</p:attrName>
                                        </p:attrNameLst>
                                      </p:cBhvr>
                                      <p:to>
                                        <p:strVal val="visible"/>
                                      </p:to>
                                    </p:set>
                                    <p:animEffect transition="in" filter="fade">
                                      <p:cBhvr>
                                        <p:cTn id="21" dur="1000"/>
                                        <p:tgtEl>
                                          <p:spTgt spid="1195011">
                                            <p:txEl>
                                              <p:pRg st="4" end="4"/>
                                            </p:txEl>
                                          </p:spTgt>
                                        </p:tgtEl>
                                      </p:cBhvr>
                                    </p:animEffect>
                                    <p:anim calcmode="lin" valueType="num">
                                      <p:cBhvr>
                                        <p:cTn id="22" dur="1000" fill="hold"/>
                                        <p:tgtEl>
                                          <p:spTgt spid="11950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95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8B71BDE4-D2CA-491F-AD27-F55C4EEE8A35}"/>
              </a:ext>
            </a:extLst>
          </p:cNvPr>
          <p:cNvSpPr>
            <a:spLocks noChangeArrowheads="1"/>
          </p:cNvSpPr>
          <p:nvPr/>
        </p:nvSpPr>
        <p:spPr bwMode="auto">
          <a:xfrm>
            <a:off x="468313" y="838200"/>
            <a:ext cx="7848600" cy="1366838"/>
          </a:xfrm>
          <a:prstGeom prst="rect">
            <a:avLst/>
          </a:prstGeom>
          <a:noFill/>
          <a:ln w="9525">
            <a:noFill/>
            <a:miter lim="800000"/>
            <a:headEnd/>
            <a:tailEnd/>
          </a:ln>
          <a:effectLst/>
        </p:spPr>
        <p:txBody>
          <a:bodyPr lIns="92075" tIns="46038" rIns="92075" bIns="46038" anchor="ctr"/>
          <a:lstStyle>
            <a:lvl1pPr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a:buClr>
                <a:schemeClr val="tx1"/>
              </a:buClr>
              <a:buSzPct val="60000"/>
              <a:buFont typeface="Wingdings" pitchFamily="2" charset="2"/>
              <a:buChar char="l"/>
              <a:defRPr/>
            </a:pPr>
            <a:r>
              <a:rPr kumimoji="1" lang="en-US" altLang="zh-CN" sz="4800" b="0" dirty="0">
                <a:solidFill>
                  <a:srgbClr val="990099"/>
                </a:solidFill>
                <a:effectLst>
                  <a:outerShdw blurRad="38100" dist="38100" dir="2700000" algn="tl">
                    <a:srgbClr val="C0C0C0"/>
                  </a:outerShdw>
                </a:effectLst>
                <a:latin typeface="黑体" pitchFamily="49" charset="-122"/>
                <a:ea typeface="黑体" pitchFamily="49" charset="-122"/>
              </a:rPr>
              <a:t> </a:t>
            </a:r>
            <a:r>
              <a:rPr lang="zh-CN" altLang="en-US" sz="4000" dirty="0">
                <a:latin typeface="Verdana" pitchFamily="34" charset="0"/>
                <a:ea typeface="微软雅黑" pitchFamily="34" charset="-122"/>
              </a:rPr>
              <a:t>课程主要内容</a:t>
            </a:r>
          </a:p>
        </p:txBody>
      </p:sp>
      <p:sp>
        <p:nvSpPr>
          <p:cNvPr id="1623045" name="Rectangle 5">
            <a:extLst>
              <a:ext uri="{FF2B5EF4-FFF2-40B4-BE49-F238E27FC236}">
                <a16:creationId xmlns:a16="http://schemas.microsoft.com/office/drawing/2014/main" id="{33197886-2190-44A5-8ADC-6E5CDE8A6BB3}"/>
              </a:ext>
            </a:extLst>
          </p:cNvPr>
          <p:cNvSpPr>
            <a:spLocks noChangeArrowheads="1"/>
          </p:cNvSpPr>
          <p:nvPr/>
        </p:nvSpPr>
        <p:spPr bwMode="auto">
          <a:xfrm>
            <a:off x="1331913" y="2205038"/>
            <a:ext cx="7056437" cy="40322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algn="l" defTabSz="762000">
              <a:defRPr>
                <a:solidFill>
                  <a:schemeClr val="tx1"/>
                </a:solidFill>
                <a:latin typeface="Arial" charset="0"/>
              </a:defRPr>
            </a:lvl1pPr>
            <a:lvl2pPr marL="742950" indent="-285750" algn="l" defTabSz="762000">
              <a:defRPr>
                <a:solidFill>
                  <a:schemeClr val="tx1"/>
                </a:solidFill>
                <a:latin typeface="Arial" charset="0"/>
              </a:defRPr>
            </a:lvl2pPr>
            <a:lvl3pPr marL="1143000" indent="-228600" algn="l" defTabSz="762000">
              <a:defRPr>
                <a:solidFill>
                  <a:schemeClr val="tx1"/>
                </a:solidFill>
                <a:latin typeface="Arial" charset="0"/>
              </a:defRPr>
            </a:lvl3pPr>
            <a:lvl4pPr marL="1600200" indent="-228600" algn="l" defTabSz="762000">
              <a:defRPr>
                <a:solidFill>
                  <a:schemeClr val="tx1"/>
                </a:solidFill>
                <a:latin typeface="Arial" charset="0"/>
              </a:defRPr>
            </a:lvl4pPr>
            <a:lvl5pPr marL="2057400" indent="-228600" algn="l" defTabSz="762000">
              <a:defRPr>
                <a:solidFill>
                  <a:schemeClr val="tx1"/>
                </a:solidFill>
                <a:latin typeface="Arial" charset="0"/>
              </a:defRPr>
            </a:lvl5pPr>
            <a:lvl6pPr marL="2514600" indent="-228600" defTabSz="762000" fontAlgn="base">
              <a:spcBef>
                <a:spcPct val="0"/>
              </a:spcBef>
              <a:spcAft>
                <a:spcPct val="0"/>
              </a:spcAft>
              <a:defRPr>
                <a:solidFill>
                  <a:schemeClr val="tx1"/>
                </a:solidFill>
                <a:latin typeface="Arial" charset="0"/>
              </a:defRPr>
            </a:lvl6pPr>
            <a:lvl7pPr marL="2971800" indent="-228600" defTabSz="762000" fontAlgn="base">
              <a:spcBef>
                <a:spcPct val="0"/>
              </a:spcBef>
              <a:spcAft>
                <a:spcPct val="0"/>
              </a:spcAft>
              <a:defRPr>
                <a:solidFill>
                  <a:schemeClr val="tx1"/>
                </a:solidFill>
                <a:latin typeface="Arial" charset="0"/>
              </a:defRPr>
            </a:lvl7pPr>
            <a:lvl8pPr marL="3429000" indent="-228600" defTabSz="762000" fontAlgn="base">
              <a:spcBef>
                <a:spcPct val="0"/>
              </a:spcBef>
              <a:spcAft>
                <a:spcPct val="0"/>
              </a:spcAft>
              <a:defRPr>
                <a:solidFill>
                  <a:schemeClr val="tx1"/>
                </a:solidFill>
                <a:latin typeface="Arial" charset="0"/>
              </a:defRPr>
            </a:lvl8pPr>
            <a:lvl9pPr marL="3886200" indent="-228600" defTabSz="762000" fontAlgn="base">
              <a:spcBef>
                <a:spcPct val="0"/>
              </a:spcBef>
              <a:spcAft>
                <a:spcPct val="0"/>
              </a:spcAft>
              <a:defRPr>
                <a:solidFill>
                  <a:schemeClr val="tx1"/>
                </a:solidFill>
                <a:latin typeface="Arial" charset="0"/>
              </a:defRPr>
            </a:lvl9pPr>
          </a:lstStyle>
          <a:p>
            <a:pPr lvl="1">
              <a:lnSpc>
                <a:spcPct val="120000"/>
              </a:lnSpc>
              <a:spcBef>
                <a:spcPct val="20000"/>
              </a:spcBef>
              <a:buClr>
                <a:srgbClr val="990099"/>
              </a:buClr>
              <a:buSzPct val="50000"/>
              <a:buFont typeface="Wingdings" pitchFamily="2" charset="2"/>
              <a:buChar char="n"/>
              <a:defRPr/>
            </a:pP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 概述</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rPr>
              <a:t> </a:t>
            </a: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企业计算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rPr>
              <a:t> </a:t>
            </a:r>
            <a:r>
              <a:rPr kumimoji="1" lang="zh-CN" altLang="en-US" sz="3600" dirty="0">
                <a:solidFill>
                  <a:srgbClr val="FF0000"/>
                </a:solidFill>
                <a:effectLst>
                  <a:outerShdw blurRad="38100" dist="38100" dir="2700000" algn="tl">
                    <a:srgbClr val="C0C0C0"/>
                  </a:outerShdw>
                </a:effectLst>
                <a:latin typeface="方正姚体" pitchFamily="2" charset="-122"/>
                <a:ea typeface="方正姚体" pitchFamily="2" charset="-122"/>
              </a:rPr>
              <a:t>网格计算和云计算</a:t>
            </a:r>
            <a:endParaRPr kumimoji="1" lang="en-US" altLang="zh-CN" sz="3600" dirty="0">
              <a:solidFill>
                <a:srgbClr val="FF0000"/>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rPr>
              <a:t> P2P</a:t>
            </a: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网络、</a:t>
            </a:r>
            <a:r>
              <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rPr>
              <a:t>CDN</a:t>
            </a: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网络和物联网</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itchFamily="2" charset="2"/>
              <a:buChar char="n"/>
              <a:defRPr/>
            </a:pPr>
            <a:r>
              <a:rPr kumimoji="1" lang="zh-CN" altLang="en-US" sz="3600" dirty="0">
                <a:solidFill>
                  <a:srgbClr val="990099"/>
                </a:solidFill>
                <a:effectLst>
                  <a:outerShdw blurRad="38100" dist="38100" dir="2700000" algn="tl">
                    <a:srgbClr val="C0C0C0"/>
                  </a:outerShdw>
                </a:effectLst>
                <a:latin typeface="方正姚体" pitchFamily="2" charset="-122"/>
                <a:ea typeface="方正姚体" pitchFamily="2" charset="-122"/>
              </a:rPr>
              <a:t> 社会计算</a:t>
            </a:r>
            <a:endParaRPr kumimoji="1" lang="en-US" altLang="zh-CN" sz="3600" dirty="0">
              <a:solidFill>
                <a:srgbClr val="990099"/>
              </a:solidFill>
              <a:effectLst>
                <a:outerShdw blurRad="38100" dist="38100" dir="2700000" algn="tl">
                  <a:srgbClr val="C0C0C0"/>
                </a:outerShdw>
              </a:effectLst>
              <a:latin typeface="方正姚体" pitchFamily="2" charset="-122"/>
              <a:ea typeface="方正姚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7BA8C7A2-1946-4875-AD07-E39F7754E2C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ACID </a:t>
            </a:r>
            <a:r>
              <a:rPr lang="zh-CN" altLang="en-US" sz="2800">
                <a:sym typeface="微软雅黑" panose="020B0503020204020204" pitchFamily="34" charset="-122"/>
              </a:rPr>
              <a:t>与 </a:t>
            </a:r>
            <a:r>
              <a:rPr lang="en-US" altLang="zh-CN" sz="2800">
                <a:sym typeface="微软雅黑" panose="020B0503020204020204" pitchFamily="34" charset="-122"/>
              </a:rPr>
              <a:t>BASE</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ACID</a:t>
            </a:r>
            <a:r>
              <a:rPr lang="zh-CN" altLang="en-US" sz="2000" b="0">
                <a:sym typeface="微软雅黑" panose="020B0503020204020204" pitchFamily="34" charset="-122"/>
              </a:rPr>
              <a:t>和</a:t>
            </a:r>
            <a:r>
              <a:rPr lang="en-US" altLang="zh-CN" sz="2000" b="0">
                <a:sym typeface="微软雅黑" panose="020B0503020204020204" pitchFamily="34" charset="-122"/>
              </a:rPr>
              <a:t>BASE</a:t>
            </a:r>
            <a:r>
              <a:rPr lang="zh-CN" altLang="en-US" sz="2000" b="0">
                <a:sym typeface="微软雅黑" panose="020B0503020204020204" pitchFamily="34" charset="-122"/>
              </a:rPr>
              <a:t>的比较：</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20483" name="Rectangle 5">
            <a:extLst>
              <a:ext uri="{FF2B5EF4-FFF2-40B4-BE49-F238E27FC236}">
                <a16:creationId xmlns:a16="http://schemas.microsoft.com/office/drawing/2014/main" id="{231AA15C-AF56-4B4E-A64C-402B42721089}"/>
              </a:ext>
            </a:extLst>
          </p:cNvPr>
          <p:cNvSpPr>
            <a:spLocks noGrp="1" noChangeArrowheads="1"/>
          </p:cNvSpPr>
          <p:nvPr>
            <p:ph type="title"/>
          </p:nvPr>
        </p:nvSpPr>
        <p:spPr>
          <a:noFill/>
        </p:spPr>
        <p:txBody>
          <a:bodyPr/>
          <a:lstStyle/>
          <a:p>
            <a:pPr eaLnBrk="1" hangingPunct="1"/>
            <a:r>
              <a:rPr lang="zh-CN" altLang="en-US"/>
              <a:t>数据一致性理论</a:t>
            </a:r>
          </a:p>
        </p:txBody>
      </p:sp>
      <p:graphicFrame>
        <p:nvGraphicFramePr>
          <p:cNvPr id="2" name="表格 1">
            <a:extLst>
              <a:ext uri="{FF2B5EF4-FFF2-40B4-BE49-F238E27FC236}">
                <a16:creationId xmlns:a16="http://schemas.microsoft.com/office/drawing/2014/main" id="{7564A0EA-8D7E-45CB-8694-A71D232114B7}"/>
              </a:ext>
            </a:extLst>
          </p:cNvPr>
          <p:cNvGraphicFramePr>
            <a:graphicFrameLocks noGrp="1"/>
          </p:cNvGraphicFramePr>
          <p:nvPr/>
        </p:nvGraphicFramePr>
        <p:xfrm>
          <a:off x="1116013" y="2333625"/>
          <a:ext cx="7008812" cy="3182940"/>
        </p:xfrm>
        <a:graphic>
          <a:graphicData uri="http://schemas.openxmlformats.org/drawingml/2006/table">
            <a:tbl>
              <a:tblPr firstRow="1" bandRow="1">
                <a:tableStyleId>{5C22544A-7EE6-4342-B048-85BDC9FD1C3A}</a:tableStyleId>
              </a:tblPr>
              <a:tblGrid>
                <a:gridCol w="3504406">
                  <a:extLst>
                    <a:ext uri="{9D8B030D-6E8A-4147-A177-3AD203B41FA5}">
                      <a16:colId xmlns:a16="http://schemas.microsoft.com/office/drawing/2014/main" val="20000"/>
                    </a:ext>
                  </a:extLst>
                </a:gridCol>
                <a:gridCol w="3504406">
                  <a:extLst>
                    <a:ext uri="{9D8B030D-6E8A-4147-A177-3AD203B41FA5}">
                      <a16:colId xmlns:a16="http://schemas.microsoft.com/office/drawing/2014/main" val="20001"/>
                    </a:ext>
                  </a:extLst>
                </a:gridCol>
              </a:tblGrid>
              <a:tr h="636588">
                <a:tc>
                  <a:txBody>
                    <a:bodyPr/>
                    <a:lstStyle/>
                    <a:p>
                      <a:pPr algn="ctr"/>
                      <a:r>
                        <a:rPr lang="en-US" altLang="zh-CN" sz="1800" dirty="0"/>
                        <a:t>ACID</a:t>
                      </a:r>
                      <a:endParaRPr lang="zh-CN" altLang="en-US" sz="1800" dirty="0"/>
                    </a:p>
                  </a:txBody>
                  <a:tcPr marL="91445" marR="91445" marT="45703" marB="45703"/>
                </a:tc>
                <a:tc>
                  <a:txBody>
                    <a:bodyPr/>
                    <a:lstStyle/>
                    <a:p>
                      <a:pPr algn="ctr"/>
                      <a:r>
                        <a:rPr lang="en-US" altLang="zh-CN" sz="1800" dirty="0"/>
                        <a:t>BASE</a:t>
                      </a:r>
                      <a:endParaRPr lang="zh-CN" altLang="en-US" sz="1800" dirty="0"/>
                    </a:p>
                  </a:txBody>
                  <a:tcPr marL="91445" marR="91445" marT="45703" marB="45703"/>
                </a:tc>
                <a:extLst>
                  <a:ext uri="{0D108BD9-81ED-4DB2-BD59-A6C34878D82A}">
                    <a16:rowId xmlns:a16="http://schemas.microsoft.com/office/drawing/2014/main" val="10000"/>
                  </a:ext>
                </a:extLst>
              </a:tr>
              <a:tr h="636588">
                <a:tc>
                  <a:txBody>
                    <a:bodyPr/>
                    <a:lstStyle/>
                    <a:p>
                      <a:r>
                        <a:rPr lang="zh-CN" altLang="en-US" sz="1800" dirty="0"/>
                        <a:t>强一致性</a:t>
                      </a:r>
                    </a:p>
                  </a:txBody>
                  <a:tcPr marL="91445" marR="91445" marT="45703" marB="45703"/>
                </a:tc>
                <a:tc>
                  <a:txBody>
                    <a:bodyPr/>
                    <a:lstStyle/>
                    <a:p>
                      <a:r>
                        <a:rPr lang="zh-CN" altLang="en-US" sz="1800" dirty="0"/>
                        <a:t>弱一致性</a:t>
                      </a:r>
                    </a:p>
                  </a:txBody>
                  <a:tcPr marL="91445" marR="91445" marT="45703" marB="45703"/>
                </a:tc>
                <a:extLst>
                  <a:ext uri="{0D108BD9-81ED-4DB2-BD59-A6C34878D82A}">
                    <a16:rowId xmlns:a16="http://schemas.microsoft.com/office/drawing/2014/main" val="10001"/>
                  </a:ext>
                </a:extLst>
              </a:tr>
              <a:tr h="636588">
                <a:tc>
                  <a:txBody>
                    <a:bodyPr/>
                    <a:lstStyle/>
                    <a:p>
                      <a:r>
                        <a:rPr lang="zh-CN" altLang="en-US" sz="1800" dirty="0"/>
                        <a:t>隔离性</a:t>
                      </a:r>
                    </a:p>
                  </a:txBody>
                  <a:tcPr marL="91445" marR="91445" marT="45703" marB="45703"/>
                </a:tc>
                <a:tc>
                  <a:txBody>
                    <a:bodyPr/>
                    <a:lstStyle/>
                    <a:p>
                      <a:r>
                        <a:rPr lang="zh-CN" altLang="en-US" sz="1800" dirty="0"/>
                        <a:t>可用性优先</a:t>
                      </a:r>
                    </a:p>
                  </a:txBody>
                  <a:tcPr marL="91445" marR="91445" marT="45703" marB="45703"/>
                </a:tc>
                <a:extLst>
                  <a:ext uri="{0D108BD9-81ED-4DB2-BD59-A6C34878D82A}">
                    <a16:rowId xmlns:a16="http://schemas.microsoft.com/office/drawing/2014/main" val="10002"/>
                  </a:ext>
                </a:extLst>
              </a:tr>
              <a:tr h="636588">
                <a:tc>
                  <a:txBody>
                    <a:bodyPr/>
                    <a:lstStyle/>
                    <a:p>
                      <a:r>
                        <a:rPr lang="zh-CN" altLang="en-US" sz="1800" dirty="0"/>
                        <a:t>采用悲观、保守的方法</a:t>
                      </a:r>
                    </a:p>
                  </a:txBody>
                  <a:tcPr marL="91445" marR="91445" marT="45703" marB="45703"/>
                </a:tc>
                <a:tc>
                  <a:txBody>
                    <a:bodyPr/>
                    <a:lstStyle/>
                    <a:p>
                      <a:r>
                        <a:rPr lang="zh-CN" altLang="en-US" sz="1800" dirty="0"/>
                        <a:t>采用乐观方法</a:t>
                      </a:r>
                    </a:p>
                  </a:txBody>
                  <a:tcPr marL="91445" marR="91445" marT="45703" marB="45703"/>
                </a:tc>
                <a:extLst>
                  <a:ext uri="{0D108BD9-81ED-4DB2-BD59-A6C34878D82A}">
                    <a16:rowId xmlns:a16="http://schemas.microsoft.com/office/drawing/2014/main" val="10003"/>
                  </a:ext>
                </a:extLst>
              </a:tr>
              <a:tr h="636588">
                <a:tc>
                  <a:txBody>
                    <a:bodyPr/>
                    <a:lstStyle/>
                    <a:p>
                      <a:r>
                        <a:rPr lang="zh-CN" altLang="en-US" sz="1800" dirty="0"/>
                        <a:t>难以变化</a:t>
                      </a:r>
                    </a:p>
                  </a:txBody>
                  <a:tcPr marL="91445" marR="91445" marT="45703" marB="45703"/>
                </a:tc>
                <a:tc>
                  <a:txBody>
                    <a:bodyPr/>
                    <a:lstStyle/>
                    <a:p>
                      <a:r>
                        <a:rPr lang="zh-CN" altLang="en-US" sz="1800" dirty="0"/>
                        <a:t>适应变化、更简单、更快</a:t>
                      </a:r>
                    </a:p>
                  </a:txBody>
                  <a:tcPr marL="91445" marR="91445" marT="45703" marB="45703"/>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5446165-F48D-422F-919B-2F1899D58B3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数据一致性实现技术</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分布式系统在不同节点的数据采用什么技术保证一致性，取决于应用对系统一致性的需求，在关系型数据管理系统中一般会采用悲观的方法（如加锁），这些方法代价比较高、对系统性能影响较大，而在一些强调性能的系统中则会采用乐观的方法。</a:t>
            </a:r>
            <a:endParaRPr lang="en-US" altLang="zh-CN" sz="2000" b="0">
              <a:sym typeface="微软雅黑" panose="020B0503020204020204" pitchFamily="34" charset="-122"/>
            </a:endParaRPr>
          </a:p>
          <a:p>
            <a:pPr lvl="1"/>
            <a:r>
              <a:rPr lang="en-US" altLang="zh-CN" sz="2000" b="0">
                <a:sym typeface="微软雅黑" panose="020B0503020204020204" pitchFamily="34" charset="-122"/>
              </a:rPr>
              <a:t>Quorum</a:t>
            </a:r>
            <a:r>
              <a:rPr lang="zh-CN" altLang="en-US" sz="2000" b="0">
                <a:sym typeface="微软雅黑" panose="020B0503020204020204" pitchFamily="34" charset="-122"/>
              </a:rPr>
              <a:t>系统</a:t>
            </a:r>
            <a:r>
              <a:rPr lang="en-US" altLang="zh-CN" sz="2000" b="0">
                <a:sym typeface="微软雅黑" panose="020B0503020204020204" pitchFamily="34" charset="-122"/>
              </a:rPr>
              <a:t>NWR</a:t>
            </a:r>
            <a:r>
              <a:rPr lang="zh-CN" altLang="en-US" sz="2000" b="0">
                <a:sym typeface="微软雅黑" panose="020B0503020204020204" pitchFamily="34" charset="-122"/>
              </a:rPr>
              <a:t>策略</a:t>
            </a:r>
            <a:endParaRPr lang="en-US" altLang="zh-CN" sz="2000" b="0">
              <a:sym typeface="微软雅黑" panose="020B0503020204020204" pitchFamily="34" charset="-122"/>
            </a:endParaRPr>
          </a:p>
          <a:p>
            <a:pPr lvl="1"/>
            <a:r>
              <a:rPr lang="zh-CN" altLang="en-US" sz="2000" b="0">
                <a:sym typeface="微软雅黑" panose="020B0503020204020204" pitchFamily="34" charset="-122"/>
              </a:rPr>
              <a:t>两阶段提交协议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时间戳策略</a:t>
            </a:r>
            <a:endParaRPr lang="en-US" altLang="zh-CN" sz="2000" b="0">
              <a:sym typeface="微软雅黑" panose="020B0503020204020204" pitchFamily="34" charset="-122"/>
            </a:endParaRPr>
          </a:p>
          <a:p>
            <a:pPr lvl="1"/>
            <a:r>
              <a:rPr lang="en-US" altLang="zh-CN" sz="2000" b="0">
                <a:sym typeface="微软雅黑" panose="020B0503020204020204" pitchFamily="34" charset="-122"/>
              </a:rPr>
              <a:t>PAXOS</a:t>
            </a:r>
            <a:r>
              <a:rPr lang="zh-CN" altLang="en-US" sz="2000" b="0">
                <a:sym typeface="微软雅黑" panose="020B0503020204020204" pitchFamily="34" charset="-122"/>
              </a:rPr>
              <a:t>算法</a:t>
            </a:r>
            <a:endParaRPr lang="en-US" altLang="zh-CN" sz="2000" b="0">
              <a:sym typeface="微软雅黑" panose="020B0503020204020204" pitchFamily="34" charset="-122"/>
            </a:endParaRPr>
          </a:p>
          <a:p>
            <a:pPr lvl="1"/>
            <a:r>
              <a:rPr lang="en-US" altLang="zh-CN" sz="2000" b="0">
                <a:sym typeface="微软雅黑" panose="020B0503020204020204" pitchFamily="34" charset="-122"/>
              </a:rPr>
              <a:t>…</a:t>
            </a:r>
          </a:p>
          <a:p>
            <a:pPr lvl="1"/>
            <a:endParaRPr lang="en-US" altLang="zh-CN" sz="2000" b="0">
              <a:sym typeface="微软雅黑" panose="020B0503020204020204" pitchFamily="34" charset="-122"/>
            </a:endParaRPr>
          </a:p>
        </p:txBody>
      </p:sp>
      <p:sp>
        <p:nvSpPr>
          <p:cNvPr id="21507" name="Rectangle 5">
            <a:extLst>
              <a:ext uri="{FF2B5EF4-FFF2-40B4-BE49-F238E27FC236}">
                <a16:creationId xmlns:a16="http://schemas.microsoft.com/office/drawing/2014/main" id="{4C64278F-10B1-485C-9AFC-5A6E752619E7}"/>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BC5371D-6DA4-4EF8-A533-92CB127A943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a:sym typeface="微软雅黑" panose="020B0503020204020204" pitchFamily="34" charset="-122"/>
              </a:rPr>
              <a:t>Quorum</a:t>
            </a:r>
            <a:r>
              <a:rPr lang="zh-CN" altLang="en-US" sz="2800" dirty="0">
                <a:sym typeface="微软雅黑" panose="020B0503020204020204" pitchFamily="34" charset="-122"/>
              </a:rPr>
              <a:t>系统</a:t>
            </a:r>
            <a:r>
              <a:rPr lang="en-US" altLang="zh-CN" sz="2800" dirty="0">
                <a:sym typeface="微软雅黑" panose="020B0503020204020204" pitchFamily="34" charset="-122"/>
              </a:rPr>
              <a:t>NRW</a:t>
            </a:r>
            <a:r>
              <a:rPr lang="zh-CN" altLang="en-US" sz="2800" dirty="0">
                <a:sym typeface="微软雅黑" panose="020B0503020204020204" pitchFamily="34" charset="-122"/>
              </a:rPr>
              <a:t>策略</a:t>
            </a:r>
            <a:endParaRPr lang="en-US" altLang="zh-CN" sz="2000" b="0" dirty="0">
              <a:sym typeface="微软雅黑" panose="020B0503020204020204" pitchFamily="34" charset="-122"/>
            </a:endParaRPr>
          </a:p>
          <a:p>
            <a:pPr lvl="1">
              <a:buFont typeface="Wingdings 2" panose="05020102010507070707" pitchFamily="18" charset="2"/>
              <a:buNone/>
            </a:pPr>
            <a:r>
              <a:rPr lang="zh-CN" altLang="en-US" sz="2000" b="0" dirty="0">
                <a:sym typeface="微软雅黑" panose="020B0503020204020204" pitchFamily="34" charset="-122"/>
              </a:rPr>
              <a:t>对于数据在不同副本中的一致性，此策略采用类似于</a:t>
            </a:r>
            <a:r>
              <a:rPr lang="en-US" altLang="zh-CN" sz="2000" b="0" dirty="0">
                <a:sym typeface="微软雅黑" panose="020B0503020204020204" pitchFamily="34" charset="-122"/>
              </a:rPr>
              <a:t>Quorum</a:t>
            </a:r>
            <a:r>
              <a:rPr lang="zh-CN" altLang="en-US" sz="2000" b="0" dirty="0">
                <a:sym typeface="微软雅黑" panose="020B0503020204020204" pitchFamily="34" charset="-122"/>
              </a:rPr>
              <a:t>系统的一致性协议实现。这个协议有三个关键值</a:t>
            </a:r>
            <a:r>
              <a:rPr lang="en-US" altLang="zh-CN" sz="2000" b="0" dirty="0">
                <a:sym typeface="微软雅黑" panose="020B0503020204020204" pitchFamily="34" charset="-122"/>
              </a:rPr>
              <a:t>N</a:t>
            </a:r>
            <a:r>
              <a:rPr lang="zh-CN" altLang="en-US" sz="2000" b="0" dirty="0">
                <a:sym typeface="微软雅黑" panose="020B0503020204020204" pitchFamily="34" charset="-122"/>
              </a:rPr>
              <a:t>、</a:t>
            </a:r>
            <a:r>
              <a:rPr lang="en-US" altLang="zh-CN" sz="2000" b="0" dirty="0">
                <a:sym typeface="微软雅黑" panose="020B0503020204020204" pitchFamily="34" charset="-122"/>
              </a:rPr>
              <a:t>R</a:t>
            </a:r>
            <a:r>
              <a:rPr lang="zh-CN" altLang="en-US" sz="2000" b="0" dirty="0">
                <a:sym typeface="微软雅黑" panose="020B0503020204020204" pitchFamily="34" charset="-122"/>
              </a:rPr>
              <a:t>、</a:t>
            </a:r>
            <a:r>
              <a:rPr lang="en-US" altLang="zh-CN" sz="2000" b="0" dirty="0">
                <a:sym typeface="微软雅黑" panose="020B0503020204020204" pitchFamily="34" charset="-122"/>
              </a:rPr>
              <a:t>W</a:t>
            </a:r>
            <a:r>
              <a:rPr lang="zh-CN" altLang="en-US" sz="2000" b="0" dirty="0">
                <a:sym typeface="微软雅黑" panose="020B0503020204020204" pitchFamily="34" charset="-122"/>
              </a:rPr>
              <a:t>。</a:t>
            </a:r>
            <a:endParaRPr lang="en-US" altLang="zh-CN" sz="2000" b="0" dirty="0">
              <a:sym typeface="微软雅黑" panose="020B0503020204020204" pitchFamily="34" charset="-122"/>
            </a:endParaRPr>
          </a:p>
          <a:p>
            <a:pPr lvl="1"/>
            <a:r>
              <a:rPr lang="en-US" altLang="zh-CN" sz="2000" b="0" dirty="0">
                <a:sym typeface="微软雅黑" panose="020B0503020204020204" pitchFamily="34" charset="-122"/>
              </a:rPr>
              <a:t>N</a:t>
            </a:r>
            <a:r>
              <a:rPr lang="zh-CN" altLang="en-US" sz="2000" b="0" dirty="0">
                <a:sym typeface="微软雅黑" panose="020B0503020204020204" pitchFamily="34" charset="-122"/>
              </a:rPr>
              <a:t>表示数据所有副本数。</a:t>
            </a:r>
            <a:endParaRPr lang="en-US" altLang="zh-CN" sz="2000" b="0" dirty="0">
              <a:sym typeface="微软雅黑" panose="020B0503020204020204" pitchFamily="34" charset="-122"/>
            </a:endParaRPr>
          </a:p>
          <a:p>
            <a:pPr lvl="1"/>
            <a:r>
              <a:rPr lang="en-US" altLang="zh-CN" sz="2000" b="0" dirty="0">
                <a:sym typeface="微软雅黑" panose="020B0503020204020204" pitchFamily="34" charset="-122"/>
              </a:rPr>
              <a:t>R</a:t>
            </a:r>
            <a:r>
              <a:rPr lang="zh-CN" altLang="en-US" sz="2000" b="0" dirty="0">
                <a:sym typeface="微软雅黑" panose="020B0503020204020204" pitchFamily="34" charset="-122"/>
              </a:rPr>
              <a:t>表示完成读操作所需要读取的最小副本数，即一次读操作所需参与的最小节点数目。</a:t>
            </a:r>
            <a:endParaRPr lang="en-US" altLang="zh-CN" sz="2000" b="0" dirty="0">
              <a:sym typeface="微软雅黑" panose="020B0503020204020204" pitchFamily="34" charset="-122"/>
            </a:endParaRPr>
          </a:p>
          <a:p>
            <a:pPr lvl="1"/>
            <a:r>
              <a:rPr lang="en-US" altLang="zh-CN" sz="2000" b="0" dirty="0">
                <a:sym typeface="微软雅黑" panose="020B0503020204020204" pitchFamily="34" charset="-122"/>
              </a:rPr>
              <a:t>W</a:t>
            </a:r>
            <a:r>
              <a:rPr lang="zh-CN" altLang="en-US" sz="2000" b="0" dirty="0">
                <a:sym typeface="微软雅黑" panose="020B0503020204020204" pitchFamily="34" charset="-122"/>
              </a:rPr>
              <a:t>表示完成写操作所需要写入的最小副本数，即一次写操作所需参与的最小节点数目。</a:t>
            </a:r>
            <a:endParaRPr lang="en-US" altLang="zh-CN" sz="2000" b="0" dirty="0">
              <a:sym typeface="微软雅黑" panose="020B0503020204020204" pitchFamily="34" charset="-122"/>
            </a:endParaRPr>
          </a:p>
          <a:p>
            <a:pPr lvl="1">
              <a:buFont typeface="Wingdings 2" panose="05020102010507070707" pitchFamily="18" charset="2"/>
              <a:buNone/>
            </a:pPr>
            <a:r>
              <a:rPr lang="zh-CN" altLang="en-US" sz="2000" b="0" dirty="0">
                <a:sym typeface="微软雅黑" panose="020B0503020204020204" pitchFamily="34" charset="-122"/>
              </a:rPr>
              <a:t>该策略中，</a:t>
            </a:r>
            <a:r>
              <a:rPr lang="zh-CN" altLang="en-US" sz="2000" dirty="0">
                <a:sym typeface="微软雅黑" panose="020B0503020204020204" pitchFamily="34" charset="-122"/>
              </a:rPr>
              <a:t>只需要保证</a:t>
            </a:r>
            <a:r>
              <a:rPr lang="en-US" altLang="zh-CN" sz="2000" dirty="0">
                <a:sym typeface="微软雅黑" panose="020B0503020204020204" pitchFamily="34" charset="-122"/>
              </a:rPr>
              <a:t>R+W&gt;N</a:t>
            </a:r>
            <a:r>
              <a:rPr lang="zh-CN" altLang="en-US" sz="2000" dirty="0">
                <a:sym typeface="微软雅黑" panose="020B0503020204020204" pitchFamily="34" charset="-122"/>
              </a:rPr>
              <a:t>，就可以保证强一致性</a:t>
            </a:r>
            <a:r>
              <a:rPr lang="zh-CN" altLang="en-US" sz="2000" b="0" dirty="0">
                <a:sym typeface="微软雅黑" panose="020B0503020204020204" pitchFamily="34" charset="-122"/>
              </a:rPr>
              <a:t>。</a:t>
            </a:r>
          </a:p>
          <a:p>
            <a:pPr lvl="1">
              <a:buFont typeface="Wingdings 2" panose="05020102010507070707" pitchFamily="18" charset="2"/>
              <a:buNone/>
            </a:pPr>
            <a:endParaRPr lang="en-US" altLang="zh-CN" sz="2000" b="0" dirty="0">
              <a:sym typeface="微软雅黑" panose="020B0503020204020204" pitchFamily="34" charset="-122"/>
            </a:endParaRPr>
          </a:p>
        </p:txBody>
      </p:sp>
      <p:sp>
        <p:nvSpPr>
          <p:cNvPr id="22531" name="Rectangle 5">
            <a:extLst>
              <a:ext uri="{FF2B5EF4-FFF2-40B4-BE49-F238E27FC236}">
                <a16:creationId xmlns:a16="http://schemas.microsoft.com/office/drawing/2014/main" id="{182FB954-A312-4A7D-82B7-C8B463255C84}"/>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81DE3063-A272-44A2-B8CC-A728359501A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a:sym typeface="微软雅黑" panose="020B0503020204020204" pitchFamily="34" charset="-122"/>
              </a:rPr>
              <a:t>Quorum</a:t>
            </a:r>
            <a:r>
              <a:rPr lang="zh-CN" altLang="en-US" sz="2800" dirty="0">
                <a:sym typeface="微软雅黑" panose="020B0503020204020204" pitchFamily="34" charset="-122"/>
              </a:rPr>
              <a:t>系统</a:t>
            </a:r>
            <a:r>
              <a:rPr lang="en-US" altLang="zh-CN" sz="2800" dirty="0">
                <a:sym typeface="微软雅黑" panose="020B0503020204020204" pitchFamily="34" charset="-122"/>
              </a:rPr>
              <a:t>NRW</a:t>
            </a:r>
            <a:r>
              <a:rPr lang="zh-CN" altLang="en-US" sz="2800" dirty="0">
                <a:sym typeface="微软雅黑" panose="020B0503020204020204" pitchFamily="34" charset="-122"/>
              </a:rPr>
              <a:t>策略</a:t>
            </a:r>
            <a:endParaRPr lang="en-US" altLang="zh-CN" sz="2000" b="0" dirty="0">
              <a:sym typeface="微软雅黑" panose="020B0503020204020204" pitchFamily="34" charset="-122"/>
            </a:endParaRPr>
          </a:p>
          <a:p>
            <a:pPr lvl="1"/>
            <a:r>
              <a:rPr lang="en-US" altLang="zh-CN" sz="2000" b="0" dirty="0">
                <a:sym typeface="微软雅黑" panose="020B0503020204020204" pitchFamily="34" charset="-122"/>
              </a:rPr>
              <a:t>R+W&gt;N</a:t>
            </a:r>
            <a:r>
              <a:rPr lang="zh-CN" altLang="en-US" sz="2000" b="0" dirty="0">
                <a:sym typeface="微软雅黑" panose="020B0503020204020204" pitchFamily="34" charset="-122"/>
              </a:rPr>
              <a:t>会产生类似</a:t>
            </a:r>
            <a:r>
              <a:rPr lang="en-US" altLang="zh-CN" sz="2000" b="0" dirty="0">
                <a:sym typeface="微软雅黑" panose="020B0503020204020204" pitchFamily="34" charset="-122"/>
              </a:rPr>
              <a:t>Quorum</a:t>
            </a:r>
            <a:r>
              <a:rPr lang="zh-CN" altLang="en-US" sz="2000" b="0" dirty="0">
                <a:sym typeface="微软雅黑" panose="020B0503020204020204" pitchFamily="34" charset="-122"/>
              </a:rPr>
              <a:t>的效果。该模型中的读（写）延迟由最慢的读（写）副本决定，为了获得较高的性能和较小的延迟，</a:t>
            </a:r>
            <a:r>
              <a:rPr lang="en-US" altLang="zh-CN" sz="2000" b="0" dirty="0">
                <a:sym typeface="微软雅黑" panose="020B0503020204020204" pitchFamily="34" charset="-122"/>
              </a:rPr>
              <a:t>R</a:t>
            </a:r>
            <a:r>
              <a:rPr lang="zh-CN" altLang="en-US" sz="2000" b="0" dirty="0">
                <a:sym typeface="微软雅黑" panose="020B0503020204020204" pitchFamily="34" charset="-122"/>
              </a:rPr>
              <a:t>和</a:t>
            </a:r>
            <a:r>
              <a:rPr lang="en-US" altLang="zh-CN" sz="2000" b="0" dirty="0">
                <a:sym typeface="微软雅黑" panose="020B0503020204020204" pitchFamily="34" charset="-122"/>
              </a:rPr>
              <a:t>W</a:t>
            </a:r>
            <a:r>
              <a:rPr lang="zh-CN" altLang="en-US" sz="2000" b="0" dirty="0">
                <a:sym typeface="微软雅黑" panose="020B0503020204020204" pitchFamily="34" charset="-122"/>
              </a:rPr>
              <a:t>的和可能小于</a:t>
            </a:r>
            <a:r>
              <a:rPr lang="en-US" altLang="zh-CN" sz="2000" b="0" dirty="0">
                <a:sym typeface="微软雅黑" panose="020B0503020204020204" pitchFamily="34" charset="-122"/>
              </a:rPr>
              <a:t>N</a:t>
            </a:r>
            <a:r>
              <a:rPr lang="zh-CN" altLang="en-US" sz="2000" b="0" dirty="0">
                <a:sym typeface="微软雅黑" panose="020B0503020204020204" pitchFamily="34" charset="-122"/>
              </a:rPr>
              <a:t>，这时系统不能保证读操作能获取最新的数据。</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如果</a:t>
            </a:r>
            <a:r>
              <a:rPr lang="en-US" altLang="zh-CN" sz="2000" b="0" dirty="0">
                <a:sym typeface="微软雅黑" panose="020B0503020204020204" pitchFamily="34" charset="-122"/>
              </a:rPr>
              <a:t>R+W&gt;N </a:t>
            </a:r>
            <a:r>
              <a:rPr lang="zh-CN" altLang="en-US" sz="2000" b="0" dirty="0">
                <a:sym typeface="微软雅黑" panose="020B0503020204020204" pitchFamily="34" charset="-122"/>
              </a:rPr>
              <a:t>，那么分布式系统提供强一致性保证，因为读取数据的节点和被同步写入的节点是有重叠的。</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如果</a:t>
            </a:r>
            <a:r>
              <a:rPr lang="en-US" altLang="zh-CN" sz="2000" b="0" dirty="0">
                <a:sym typeface="微软雅黑" panose="020B0503020204020204" pitchFamily="34" charset="-122"/>
              </a:rPr>
              <a:t>R+W&lt;=N</a:t>
            </a:r>
            <a:r>
              <a:rPr lang="zh-CN" altLang="en-US" sz="2000" b="0" dirty="0">
                <a:sym typeface="微软雅黑" panose="020B0503020204020204" pitchFamily="34" charset="-122"/>
              </a:rPr>
              <a:t>，这时执行读取和写入操作的节点可能没有重叠，系统只能保证最终一致性。副本到达一致的时间则依赖于系统异步更新的实现方式。</a:t>
            </a:r>
            <a:endParaRPr lang="en-US" altLang="zh-CN" sz="2000" b="0" dirty="0">
              <a:sym typeface="微软雅黑" panose="020B0503020204020204" pitchFamily="34" charset="-122"/>
            </a:endParaRPr>
          </a:p>
          <a:p>
            <a:pPr lvl="1">
              <a:buFont typeface="Wingdings 2" panose="05020102010507070707" pitchFamily="18" charset="2"/>
              <a:buNone/>
            </a:pPr>
            <a:endParaRPr lang="en-US" altLang="zh-CN" sz="2000" b="0" dirty="0">
              <a:sym typeface="微软雅黑" panose="020B0503020204020204" pitchFamily="34" charset="-122"/>
            </a:endParaRPr>
          </a:p>
        </p:txBody>
      </p:sp>
      <p:sp>
        <p:nvSpPr>
          <p:cNvPr id="23555" name="Rectangle 5">
            <a:extLst>
              <a:ext uri="{FF2B5EF4-FFF2-40B4-BE49-F238E27FC236}">
                <a16:creationId xmlns:a16="http://schemas.microsoft.com/office/drawing/2014/main" id="{9F18CD93-759E-4F40-B6E5-C70A14FFB6E9}"/>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D76E9A81-B36E-402C-834D-56A883BEEE3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Quorum</a:t>
            </a:r>
            <a:r>
              <a:rPr lang="zh-CN" altLang="en-US" sz="2800">
                <a:sym typeface="微软雅黑" panose="020B0503020204020204" pitchFamily="34" charset="-122"/>
              </a:rPr>
              <a:t>系统</a:t>
            </a:r>
            <a:r>
              <a:rPr lang="en-US" altLang="zh-CN" sz="2800">
                <a:sym typeface="微软雅黑" panose="020B0503020204020204" pitchFamily="34" charset="-122"/>
              </a:rPr>
              <a:t>NRW</a:t>
            </a:r>
            <a:r>
              <a:rPr lang="zh-CN" altLang="en-US" sz="2800">
                <a:sym typeface="微软雅黑" panose="020B0503020204020204" pitchFamily="34" charset="-122"/>
              </a:rPr>
              <a:t>策略</a:t>
            </a:r>
            <a:endParaRPr lang="en-US" altLang="zh-CN" sz="2000" b="0">
              <a:sym typeface="微软雅黑" panose="020B0503020204020204" pitchFamily="34" charset="-122"/>
            </a:endParaRPr>
          </a:p>
          <a:p>
            <a:pPr lvl="1"/>
            <a:r>
              <a:rPr lang="en-US" altLang="zh-CN" sz="2000" b="0">
                <a:sym typeface="微软雅黑" panose="020B0503020204020204" pitchFamily="34" charset="-122"/>
              </a:rPr>
              <a:t>R</a:t>
            </a:r>
            <a:r>
              <a:rPr lang="zh-CN" altLang="en-US" sz="2000" b="0">
                <a:sym typeface="微软雅黑" panose="020B0503020204020204" pitchFamily="34" charset="-122"/>
              </a:rPr>
              <a:t>和</a:t>
            </a:r>
            <a:r>
              <a:rPr lang="en-US" altLang="zh-CN" sz="2000" b="0">
                <a:sym typeface="微软雅黑" panose="020B0503020204020204" pitchFamily="34" charset="-122"/>
              </a:rPr>
              <a:t>W</a:t>
            </a:r>
            <a:r>
              <a:rPr lang="zh-CN" altLang="en-US" sz="2000" b="0">
                <a:sym typeface="微软雅黑" panose="020B0503020204020204" pitchFamily="34" charset="-122"/>
              </a:rPr>
              <a:t>的设置直接影响系统的性能、扩展性和一致性。</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如果</a:t>
            </a:r>
            <a:r>
              <a:rPr lang="en-US" altLang="zh-CN" sz="2000" b="0">
                <a:sym typeface="微软雅黑" panose="020B0503020204020204" pitchFamily="34" charset="-122"/>
              </a:rPr>
              <a:t>W</a:t>
            </a:r>
            <a:r>
              <a:rPr lang="zh-CN" altLang="en-US" sz="2000" b="0">
                <a:sym typeface="微软雅黑" panose="020B0503020204020204" pitchFamily="34" charset="-122"/>
              </a:rPr>
              <a:t>设置为</a:t>
            </a:r>
            <a:r>
              <a:rPr lang="en-US" altLang="zh-CN" sz="2000" b="0">
                <a:sym typeface="微软雅黑" panose="020B0503020204020204" pitchFamily="34" charset="-122"/>
              </a:rPr>
              <a:t>1</a:t>
            </a:r>
            <a:r>
              <a:rPr lang="zh-CN" altLang="en-US" sz="2000" b="0">
                <a:sym typeface="微软雅黑" panose="020B0503020204020204" pitchFamily="34" charset="-122"/>
              </a:rPr>
              <a:t>，则一个副本完成更改就可以返回给用户；如果</a:t>
            </a:r>
            <a:r>
              <a:rPr lang="en-US" altLang="zh-CN" sz="2000" b="0">
                <a:sym typeface="微软雅黑" panose="020B0503020204020204" pitchFamily="34" charset="-122"/>
              </a:rPr>
              <a:t>R</a:t>
            </a:r>
            <a:r>
              <a:rPr lang="zh-CN" altLang="en-US" sz="2000" b="0">
                <a:sym typeface="微软雅黑" panose="020B0503020204020204" pitchFamily="34" charset="-122"/>
              </a:rPr>
              <a:t>设置为</a:t>
            </a:r>
            <a:r>
              <a:rPr lang="en-US" altLang="zh-CN" sz="2000" b="0">
                <a:sym typeface="微软雅黑" panose="020B0503020204020204" pitchFamily="34" charset="-122"/>
              </a:rPr>
              <a:t>1</a:t>
            </a:r>
            <a:r>
              <a:rPr lang="zh-CN" altLang="en-US" sz="2000" b="0">
                <a:sym typeface="微软雅黑" panose="020B0503020204020204" pitchFamily="34" charset="-122"/>
              </a:rPr>
              <a:t>，只要有一个副本被读取就可以完成读操作。然后通过异步的机制更新剩余的</a:t>
            </a:r>
            <a:r>
              <a:rPr lang="en-US" altLang="zh-CN" sz="2000" b="0">
                <a:sym typeface="微软雅黑" panose="020B0503020204020204" pitchFamily="34" charset="-122"/>
              </a:rPr>
              <a:t>N-W</a:t>
            </a:r>
            <a:r>
              <a:rPr lang="zh-CN" altLang="en-US" sz="2000" b="0">
                <a:sym typeface="微软雅黑" panose="020B0503020204020204" pitchFamily="34" charset="-122"/>
              </a:rPr>
              <a:t>个副本。</a:t>
            </a:r>
            <a:endParaRPr lang="en-US" altLang="zh-CN" sz="2000" b="0">
              <a:sym typeface="微软雅黑" panose="020B0503020204020204" pitchFamily="34" charset="-122"/>
            </a:endParaRPr>
          </a:p>
          <a:p>
            <a:pPr lvl="1"/>
            <a:r>
              <a:rPr lang="en-US" altLang="zh-CN" sz="2000" b="0">
                <a:sym typeface="微软雅黑" panose="020B0503020204020204" pitchFamily="34" charset="-122"/>
              </a:rPr>
              <a:t>R</a:t>
            </a:r>
            <a:r>
              <a:rPr lang="zh-CN" altLang="en-US" sz="2000" b="0">
                <a:sym typeface="微软雅黑" panose="020B0503020204020204" pitchFamily="34" charset="-122"/>
              </a:rPr>
              <a:t>和</a:t>
            </a:r>
            <a:r>
              <a:rPr lang="en-US" altLang="zh-CN" sz="2000" b="0">
                <a:sym typeface="微软雅黑" panose="020B0503020204020204" pitchFamily="34" charset="-122"/>
              </a:rPr>
              <a:t>W</a:t>
            </a:r>
            <a:r>
              <a:rPr lang="zh-CN" altLang="en-US" sz="2000" b="0">
                <a:sym typeface="微软雅黑" panose="020B0503020204020204" pitchFamily="34" charset="-122"/>
              </a:rPr>
              <a:t>的值如果</a:t>
            </a:r>
            <a:r>
              <a:rPr lang="zh-CN" altLang="en-US" sz="2000">
                <a:sym typeface="微软雅黑" panose="020B0503020204020204" pitchFamily="34" charset="-122"/>
              </a:rPr>
              <a:t>较小会影响一致性，较大则会影响性能</a:t>
            </a:r>
            <a:r>
              <a:rPr lang="zh-CN" altLang="en-US" sz="2000" b="0">
                <a:sym typeface="微软雅黑" panose="020B0503020204020204" pitchFamily="34" charset="-122"/>
              </a:rPr>
              <a:t>，因此对这两个值得设置需要权衡。</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24579" name="Rectangle 5">
            <a:extLst>
              <a:ext uri="{FF2B5EF4-FFF2-40B4-BE49-F238E27FC236}">
                <a16:creationId xmlns:a16="http://schemas.microsoft.com/office/drawing/2014/main" id="{13574BE6-53D6-412D-BF15-B19CCE462E97}"/>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1D855BC-0ABD-401B-9907-6205C4DDEDF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Quorum</a:t>
            </a:r>
            <a:r>
              <a:rPr lang="zh-CN" altLang="en-US" sz="2800">
                <a:sym typeface="微软雅黑" panose="020B0503020204020204" pitchFamily="34" charset="-122"/>
              </a:rPr>
              <a:t>系统</a:t>
            </a:r>
            <a:r>
              <a:rPr lang="en-US" altLang="zh-CN" sz="2800">
                <a:sym typeface="微软雅黑" panose="020B0503020204020204" pitchFamily="34" charset="-122"/>
              </a:rPr>
              <a:t>NRW</a:t>
            </a:r>
            <a:r>
              <a:rPr lang="zh-CN" altLang="en-US" sz="2800">
                <a:sym typeface="微软雅黑" panose="020B0503020204020204" pitchFamily="34" charset="-122"/>
              </a:rPr>
              <a:t>策略</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几种特殊情况的设置：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当</a:t>
            </a:r>
            <a:r>
              <a:rPr lang="en-US" altLang="zh-CN" sz="2000" b="0">
                <a:sym typeface="微软雅黑" panose="020B0503020204020204" pitchFamily="34" charset="-122"/>
              </a:rPr>
              <a:t>W=1</a:t>
            </a:r>
            <a:r>
              <a:rPr lang="zh-CN" altLang="en-US" sz="2000" b="0">
                <a:sym typeface="微软雅黑" panose="020B0503020204020204" pitchFamily="34" charset="-122"/>
              </a:rPr>
              <a:t>，</a:t>
            </a:r>
            <a:r>
              <a:rPr lang="en-US" altLang="zh-CN" sz="2000" b="0">
                <a:sym typeface="微软雅黑" panose="020B0503020204020204" pitchFamily="34" charset="-122"/>
              </a:rPr>
              <a:t>R=N</a:t>
            </a:r>
            <a:r>
              <a:rPr lang="zh-CN" altLang="en-US" sz="2000" b="0">
                <a:sym typeface="微软雅黑" panose="020B0503020204020204" pitchFamily="34" charset="-122"/>
              </a:rPr>
              <a:t>时，系统对写操作有较高的要求，但读操作会比较慢，若</a:t>
            </a:r>
            <a:r>
              <a:rPr lang="en-US" altLang="zh-CN" sz="2000" b="0">
                <a:sym typeface="微软雅黑" panose="020B0503020204020204" pitchFamily="34" charset="-122"/>
              </a:rPr>
              <a:t>N</a:t>
            </a:r>
            <a:r>
              <a:rPr lang="zh-CN" altLang="en-US" sz="2000" b="0">
                <a:sym typeface="微软雅黑" panose="020B0503020204020204" pitchFamily="34" charset="-122"/>
              </a:rPr>
              <a:t>个节点中有节点发生故障，那么读操作将不能完成。</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当</a:t>
            </a:r>
            <a:r>
              <a:rPr lang="en-US" altLang="zh-CN" sz="2000" b="0">
                <a:sym typeface="微软雅黑" panose="020B0503020204020204" pitchFamily="34" charset="-122"/>
              </a:rPr>
              <a:t>R=1</a:t>
            </a:r>
            <a:r>
              <a:rPr lang="zh-CN" altLang="en-US" sz="2000" b="0">
                <a:sym typeface="微软雅黑" panose="020B0503020204020204" pitchFamily="34" charset="-122"/>
              </a:rPr>
              <a:t>，</a:t>
            </a:r>
            <a:r>
              <a:rPr lang="en-US" altLang="zh-CN" sz="2000" b="0">
                <a:sym typeface="微软雅黑" panose="020B0503020204020204" pitchFamily="34" charset="-122"/>
              </a:rPr>
              <a:t>W=N</a:t>
            </a:r>
            <a:r>
              <a:rPr lang="zh-CN" altLang="en-US" sz="2000" b="0">
                <a:sym typeface="微软雅黑" panose="020B0503020204020204" pitchFamily="34" charset="-122"/>
              </a:rPr>
              <a:t>时，系统要求读操作高性能、高可用，但写操作性能较低，用户需要大量读操作的系统，若</a:t>
            </a:r>
            <a:r>
              <a:rPr lang="en-US" altLang="zh-CN" sz="2000" b="0">
                <a:sym typeface="微软雅黑" panose="020B0503020204020204" pitchFamily="34" charset="-122"/>
              </a:rPr>
              <a:t>N</a:t>
            </a:r>
            <a:r>
              <a:rPr lang="zh-CN" altLang="en-US" sz="2000" b="0">
                <a:sym typeface="微软雅黑" panose="020B0503020204020204" pitchFamily="34" charset="-122"/>
              </a:rPr>
              <a:t>个节点中有节点发生故障，那么写操作将无法完成。</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当</a:t>
            </a:r>
            <a:r>
              <a:rPr lang="en-US" altLang="zh-CN" sz="2000" b="0">
                <a:sym typeface="微软雅黑" panose="020B0503020204020204" pitchFamily="34" charset="-122"/>
              </a:rPr>
              <a:t>R=W=Q</a:t>
            </a:r>
            <a:r>
              <a:rPr lang="zh-CN" altLang="en-US" sz="2000" b="0">
                <a:sym typeface="微软雅黑" panose="020B0503020204020204" pitchFamily="34" charset="-122"/>
              </a:rPr>
              <a:t>（</a:t>
            </a:r>
            <a:r>
              <a:rPr lang="en-US" altLang="zh-CN" sz="2000" b="0">
                <a:sym typeface="微软雅黑" panose="020B0503020204020204" pitchFamily="34" charset="-122"/>
              </a:rPr>
              <a:t>Q=N/2+1</a:t>
            </a:r>
            <a:r>
              <a:rPr lang="zh-CN" altLang="en-US" sz="2000" b="0">
                <a:sym typeface="微软雅黑" panose="020B0503020204020204" pitchFamily="34" charset="-122"/>
              </a:rPr>
              <a:t>）时，系统在读写性能之间取得了平衡，兼顾性能和可用性。亚马逊</a:t>
            </a:r>
            <a:r>
              <a:rPr lang="en-US" altLang="zh-CN" sz="2000" b="0">
                <a:sym typeface="微软雅黑" panose="020B0503020204020204" pitchFamily="34" charset="-122"/>
              </a:rPr>
              <a:t>Dynamo</a:t>
            </a:r>
            <a:r>
              <a:rPr lang="zh-CN" altLang="en-US" sz="2000" b="0">
                <a:sym typeface="微软雅黑" panose="020B0503020204020204" pitchFamily="34" charset="-122"/>
              </a:rPr>
              <a:t>系统默认设置为</a:t>
            </a:r>
            <a:r>
              <a:rPr lang="en-US" altLang="zh-CN" sz="2000" b="0">
                <a:sym typeface="微软雅黑" panose="020B0503020204020204" pitchFamily="34" charset="-122"/>
              </a:rPr>
              <a:t>N=3</a:t>
            </a:r>
            <a:r>
              <a:rPr lang="zh-CN" altLang="en-US" sz="2000" b="0">
                <a:sym typeface="微软雅黑" panose="020B0503020204020204" pitchFamily="34" charset="-122"/>
              </a:rPr>
              <a:t>，</a:t>
            </a:r>
            <a:r>
              <a:rPr lang="en-US" altLang="zh-CN" sz="2000" b="0">
                <a:sym typeface="微软雅黑" panose="020B0503020204020204" pitchFamily="34" charset="-122"/>
              </a:rPr>
              <a:t>W=2</a:t>
            </a:r>
            <a:r>
              <a:rPr lang="zh-CN" altLang="en-US" sz="2000" b="0">
                <a:sym typeface="微软雅黑" panose="020B0503020204020204" pitchFamily="34" charset="-122"/>
              </a:rPr>
              <a:t>，</a:t>
            </a:r>
            <a:r>
              <a:rPr lang="en-US" altLang="zh-CN" sz="2000" b="0">
                <a:sym typeface="微软雅黑" panose="020B0503020204020204" pitchFamily="34" charset="-122"/>
              </a:rPr>
              <a:t>R=2</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25603" name="Rectangle 5">
            <a:extLst>
              <a:ext uri="{FF2B5EF4-FFF2-40B4-BE49-F238E27FC236}">
                <a16:creationId xmlns:a16="http://schemas.microsoft.com/office/drawing/2014/main" id="{82B03379-B273-493E-A1A0-4E76B9CECB68}"/>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980B9-A7FE-4085-865F-6CA395A65A84}"/>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6E1BF9ED-1FCD-4D3B-8A61-FFD45317549E}"/>
              </a:ext>
            </a:extLst>
          </p:cNvPr>
          <p:cNvSpPr>
            <a:spLocks noGrp="1"/>
          </p:cNvSpPr>
          <p:nvPr>
            <p:ph idx="1"/>
          </p:nvPr>
        </p:nvSpPr>
        <p:spPr/>
        <p:txBody>
          <a:bodyPr/>
          <a:lstStyle/>
          <a:p>
            <a:r>
              <a:rPr lang="en-US" altLang="zh-CN" sz="2400" dirty="0"/>
              <a:t>BASE</a:t>
            </a:r>
            <a:r>
              <a:rPr lang="zh-CN" altLang="en-US" sz="2400" dirty="0"/>
              <a:t>理论是通过牺牲（）来获得可用性的。</a:t>
            </a:r>
            <a:endParaRPr lang="en-US" altLang="zh-CN" sz="2400" dirty="0"/>
          </a:p>
          <a:p>
            <a:pPr marL="514350" indent="-514350">
              <a:buAutoNum type="alphaUcPeriod"/>
            </a:pPr>
            <a:r>
              <a:rPr lang="zh-CN" altLang="en-US" sz="2400" dirty="0"/>
              <a:t>强一致性   </a:t>
            </a:r>
            <a:r>
              <a:rPr lang="en-US" altLang="zh-CN" sz="2400" dirty="0"/>
              <a:t>B.</a:t>
            </a:r>
            <a:r>
              <a:rPr lang="zh-CN" altLang="en-US" sz="2400" dirty="0"/>
              <a:t> 软状态   </a:t>
            </a:r>
            <a:r>
              <a:rPr lang="en-US" altLang="zh-CN" sz="2400" dirty="0"/>
              <a:t>C.</a:t>
            </a:r>
            <a:r>
              <a:rPr lang="zh-CN" altLang="en-US" sz="2400" dirty="0"/>
              <a:t> 最终一致性   </a:t>
            </a:r>
            <a:r>
              <a:rPr lang="en-US" altLang="zh-CN" sz="2400" dirty="0"/>
              <a:t>D.</a:t>
            </a:r>
            <a:r>
              <a:rPr lang="zh-CN" altLang="en-US" sz="2400" dirty="0"/>
              <a:t>基本可用性</a:t>
            </a:r>
            <a:endParaRPr lang="en-US" altLang="zh-CN" sz="2400" dirty="0"/>
          </a:p>
          <a:p>
            <a:pPr marL="0" indent="0">
              <a:buNone/>
            </a:pPr>
            <a:r>
              <a:rPr lang="zh-CN" altLang="en-US" sz="2400" dirty="0"/>
              <a:t>在</a:t>
            </a:r>
            <a:r>
              <a:rPr lang="en-US" altLang="zh-CN" sz="2400" dirty="0"/>
              <a:t>NRW</a:t>
            </a:r>
            <a:r>
              <a:rPr lang="zh-CN" altLang="en-US" sz="2400" dirty="0"/>
              <a:t>算法中，当系统对写操作有较高要求时，应该把（</a:t>
            </a:r>
            <a:r>
              <a:rPr lang="en-US" altLang="zh-CN" sz="2400" dirty="0"/>
              <a:t>N,R,W</a:t>
            </a:r>
            <a:r>
              <a:rPr lang="zh-CN" altLang="en-US" sz="2400" dirty="0"/>
              <a:t>）中的哪个设为</a:t>
            </a:r>
            <a:r>
              <a:rPr lang="en-US" altLang="zh-CN" sz="2400" dirty="0"/>
              <a:t>1.</a:t>
            </a:r>
          </a:p>
          <a:p>
            <a:pPr marL="0" indent="0">
              <a:buNone/>
            </a:pPr>
            <a:r>
              <a:rPr lang="zh-CN" altLang="en-US" sz="2400" dirty="0"/>
              <a:t>（）规则保证了一个数据不会被同时读写。（）规则保证了数据的串行化修改。（</a:t>
            </a:r>
            <a:r>
              <a:rPr lang="nl-NL" altLang="zh-CN" sz="2400" dirty="0"/>
              <a:t>Vr + Vw &gt; V </a:t>
            </a:r>
            <a:r>
              <a:rPr lang="en-US" altLang="zh-CN" sz="2400" dirty="0"/>
              <a:t>or </a:t>
            </a:r>
            <a:r>
              <a:rPr lang="nl-NL" altLang="zh-CN" sz="2400" dirty="0"/>
              <a:t>Vw &gt; V/2</a:t>
            </a:r>
            <a:r>
              <a:rPr lang="zh-CN" altLang="en-US" sz="2400" dirty="0"/>
              <a:t>）分布式系统中的每一份数据拷贝对象都被赋予一票。每一个操作必须要获得最小的读票数（</a:t>
            </a:r>
            <a:r>
              <a:rPr lang="en-US" altLang="zh-CN" sz="2400" dirty="0" err="1"/>
              <a:t>Vr</a:t>
            </a:r>
            <a:r>
              <a:rPr lang="zh-CN" altLang="en-US" sz="2400" dirty="0"/>
              <a:t>）或者最小的写票数</a:t>
            </a:r>
            <a:r>
              <a:rPr lang="en-US" altLang="zh-CN" sz="2400" dirty="0"/>
              <a:t>(</a:t>
            </a:r>
            <a:r>
              <a:rPr lang="en-US" altLang="zh-CN" sz="2400" dirty="0" err="1"/>
              <a:t>Vw</a:t>
            </a:r>
            <a:r>
              <a:rPr lang="zh-CN" altLang="en-US" sz="2400" dirty="0"/>
              <a:t>）才能读或者写。</a:t>
            </a:r>
            <a:endParaRPr lang="en-US" altLang="zh-CN" dirty="0"/>
          </a:p>
          <a:p>
            <a:pPr marL="0" indent="0">
              <a:buNone/>
            </a:pPr>
            <a:endParaRPr lang="zh-CN" altLang="en-US" dirty="0"/>
          </a:p>
        </p:txBody>
      </p:sp>
    </p:spTree>
    <p:extLst>
      <p:ext uri="{BB962C8B-B14F-4D97-AF65-F5344CB8AC3E}">
        <p14:creationId xmlns:p14="http://schemas.microsoft.com/office/powerpoint/2010/main" val="1574937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980B9-A7FE-4085-865F-6CA395A65A84}"/>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6E1BF9ED-1FCD-4D3B-8A61-FFD45317549E}"/>
              </a:ext>
            </a:extLst>
          </p:cNvPr>
          <p:cNvSpPr>
            <a:spLocks noGrp="1"/>
          </p:cNvSpPr>
          <p:nvPr>
            <p:ph idx="1"/>
          </p:nvPr>
        </p:nvSpPr>
        <p:spPr/>
        <p:txBody>
          <a:bodyPr/>
          <a:lstStyle/>
          <a:p>
            <a:r>
              <a:rPr lang="en-US" altLang="zh-CN" sz="2400" dirty="0"/>
              <a:t>BASE</a:t>
            </a:r>
            <a:r>
              <a:rPr lang="zh-CN" altLang="en-US" sz="2400" dirty="0"/>
              <a:t>理论是通过牺牲（</a:t>
            </a:r>
            <a:r>
              <a:rPr lang="en-US" altLang="zh-CN" sz="2400" dirty="0"/>
              <a:t>A</a:t>
            </a:r>
            <a:r>
              <a:rPr lang="zh-CN" altLang="en-US" sz="2400" dirty="0"/>
              <a:t>）来获得可用性的。</a:t>
            </a:r>
            <a:endParaRPr lang="en-US" altLang="zh-CN" sz="2400" dirty="0"/>
          </a:p>
          <a:p>
            <a:pPr marL="514350" indent="-514350">
              <a:buAutoNum type="alphaUcPeriod"/>
            </a:pPr>
            <a:r>
              <a:rPr lang="zh-CN" altLang="en-US" sz="2400" dirty="0"/>
              <a:t>强一致性   </a:t>
            </a:r>
            <a:r>
              <a:rPr lang="en-US" altLang="zh-CN" sz="2400" dirty="0"/>
              <a:t>B.</a:t>
            </a:r>
            <a:r>
              <a:rPr lang="zh-CN" altLang="en-US" sz="2400" dirty="0"/>
              <a:t> 软状态   </a:t>
            </a:r>
            <a:r>
              <a:rPr lang="en-US" altLang="zh-CN" sz="2400" dirty="0"/>
              <a:t>C.</a:t>
            </a:r>
            <a:r>
              <a:rPr lang="zh-CN" altLang="en-US" sz="2400" dirty="0"/>
              <a:t> 最终一致性   </a:t>
            </a:r>
            <a:r>
              <a:rPr lang="en-US" altLang="zh-CN" sz="2400" dirty="0"/>
              <a:t>D.</a:t>
            </a:r>
            <a:r>
              <a:rPr lang="zh-CN" altLang="en-US" sz="2400" dirty="0"/>
              <a:t>基本可用性</a:t>
            </a:r>
            <a:endParaRPr lang="en-US" altLang="zh-CN" sz="2400" dirty="0"/>
          </a:p>
          <a:p>
            <a:pPr marL="0" indent="0">
              <a:buNone/>
            </a:pPr>
            <a:r>
              <a:rPr lang="zh-CN" altLang="en-US" sz="2400" dirty="0"/>
              <a:t>在</a:t>
            </a:r>
            <a:r>
              <a:rPr lang="en-US" altLang="zh-CN" sz="2400" dirty="0"/>
              <a:t>NRW</a:t>
            </a:r>
            <a:r>
              <a:rPr lang="zh-CN" altLang="en-US" sz="2400" dirty="0"/>
              <a:t>算法中，当系统对写操作有较高要求时，应该把（</a:t>
            </a:r>
            <a:r>
              <a:rPr lang="en-US" altLang="zh-CN" sz="2400" dirty="0"/>
              <a:t>W</a:t>
            </a:r>
            <a:r>
              <a:rPr lang="zh-CN" altLang="en-US" sz="2400" dirty="0"/>
              <a:t>）中的哪个设为</a:t>
            </a:r>
            <a:r>
              <a:rPr lang="en-US" altLang="zh-CN" sz="2400" dirty="0"/>
              <a:t>1.</a:t>
            </a:r>
          </a:p>
          <a:p>
            <a:pPr marL="0" indent="0">
              <a:buNone/>
            </a:pPr>
            <a:r>
              <a:rPr lang="zh-CN" altLang="en-US" sz="2400" dirty="0"/>
              <a:t>（</a:t>
            </a:r>
            <a:r>
              <a:rPr lang="en-US" altLang="zh-CN" sz="2400" dirty="0"/>
              <a:t>1</a:t>
            </a:r>
            <a:r>
              <a:rPr lang="zh-CN" altLang="en-US" sz="2400" dirty="0"/>
              <a:t>）规则保证了一个数据不会被同时读写。（</a:t>
            </a:r>
            <a:r>
              <a:rPr lang="en-US" altLang="zh-CN" sz="2400" dirty="0"/>
              <a:t>2</a:t>
            </a:r>
            <a:r>
              <a:rPr lang="zh-CN" altLang="en-US" sz="2400" dirty="0"/>
              <a:t>）规则保证了数据的串行化修改。（</a:t>
            </a:r>
            <a:r>
              <a:rPr lang="nl-NL" altLang="zh-CN" sz="2400" dirty="0"/>
              <a:t>Vr + Vw &gt; V </a:t>
            </a:r>
            <a:r>
              <a:rPr lang="en-US" altLang="zh-CN" sz="2400" dirty="0"/>
              <a:t>or </a:t>
            </a:r>
            <a:r>
              <a:rPr lang="nl-NL" altLang="zh-CN" sz="2400" dirty="0"/>
              <a:t>Vw &gt; V/2</a:t>
            </a:r>
            <a:r>
              <a:rPr lang="zh-CN" altLang="en-US" sz="2400" dirty="0"/>
              <a:t>）</a:t>
            </a:r>
            <a:endParaRPr lang="en-US" altLang="zh-CN" dirty="0"/>
          </a:p>
          <a:p>
            <a:pPr marL="0" indent="0">
              <a:buNone/>
            </a:pPr>
            <a:endParaRPr lang="zh-CN" altLang="en-US" dirty="0"/>
          </a:p>
        </p:txBody>
      </p:sp>
    </p:spTree>
    <p:extLst>
      <p:ext uri="{BB962C8B-B14F-4D97-AF65-F5344CB8AC3E}">
        <p14:creationId xmlns:p14="http://schemas.microsoft.com/office/powerpoint/2010/main" val="2470177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CF303C38-9B0A-45D4-AE49-0D625F6AF53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两阶段提交协议</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两阶段提交协议（</a:t>
            </a:r>
            <a:r>
              <a:rPr lang="en-US" altLang="zh-CN" sz="2000" b="0">
                <a:sym typeface="微软雅黑" panose="020B0503020204020204" pitchFamily="34" charset="-122"/>
              </a:rPr>
              <a:t>Two Phase Commit Protocol</a:t>
            </a:r>
            <a:r>
              <a:rPr lang="zh-CN" altLang="en-US" sz="2000" b="0">
                <a:sym typeface="微软雅黑" panose="020B0503020204020204" pitchFamily="34" charset="-122"/>
              </a:rPr>
              <a:t>，</a:t>
            </a:r>
            <a:r>
              <a:rPr lang="en-US" altLang="zh-CN" sz="2000" b="0">
                <a:sym typeface="微软雅黑" panose="020B0503020204020204" pitchFamily="34" charset="-122"/>
              </a:rPr>
              <a:t>2PC</a:t>
            </a:r>
            <a:r>
              <a:rPr lang="zh-CN" altLang="en-US" sz="2000" b="0">
                <a:sym typeface="微软雅黑" panose="020B0503020204020204" pitchFamily="34" charset="-122"/>
              </a:rPr>
              <a:t>协议）可以保证数据的强一致性，许多分布式关系型数据库管理系统采用此协议完成分布式事务。</a:t>
            </a:r>
            <a:endParaRPr lang="en-US" altLang="zh-CN" sz="2000" b="0">
              <a:sym typeface="微软雅黑" panose="020B0503020204020204" pitchFamily="34" charset="-122"/>
            </a:endParaRPr>
          </a:p>
          <a:p>
            <a:pPr lvl="1"/>
            <a:r>
              <a:rPr lang="zh-CN" altLang="en-US" sz="2000" b="0">
                <a:sym typeface="微软雅黑" panose="020B0503020204020204" pitchFamily="34" charset="-122"/>
              </a:rPr>
              <a:t>两阶段提交协议系统一般包含两类节点：一类为</a:t>
            </a:r>
            <a:r>
              <a:rPr lang="zh-CN" altLang="en-US" sz="2000">
                <a:sym typeface="微软雅黑" panose="020B0503020204020204" pitchFamily="34" charset="-122"/>
              </a:rPr>
              <a:t>协调者</a:t>
            </a:r>
            <a:r>
              <a:rPr lang="zh-CN" altLang="en-US" sz="2000" b="0">
                <a:sym typeface="微软雅黑" panose="020B0503020204020204" pitchFamily="34" charset="-122"/>
              </a:rPr>
              <a:t>，通常一个系统中只有一个；另一类为事务</a:t>
            </a:r>
            <a:r>
              <a:rPr lang="zh-CN" altLang="en-US" sz="2000">
                <a:sym typeface="微软雅黑" panose="020B0503020204020204" pitchFamily="34" charset="-122"/>
              </a:rPr>
              <a:t>参与者</a:t>
            </a:r>
            <a:r>
              <a:rPr lang="zh-CN" altLang="en-US" sz="2000" b="0">
                <a:sym typeface="微软雅黑" panose="020B0503020204020204" pitchFamily="34" charset="-122"/>
              </a:rPr>
              <a:t>，一般包含多个，在数据存储系统中可以理解为数据副本的个数。</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26627" name="Rectangle 5">
            <a:extLst>
              <a:ext uri="{FF2B5EF4-FFF2-40B4-BE49-F238E27FC236}">
                <a16:creationId xmlns:a16="http://schemas.microsoft.com/office/drawing/2014/main" id="{E3D7AD03-35CF-446E-8C4C-EEE6F36895A7}"/>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A252DFE2-54DB-4C3F-B30D-2033EE6F4C7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两阶段提交协议</a:t>
            </a:r>
            <a:r>
              <a:rPr lang="en-US" altLang="zh-CN" sz="2800">
                <a:sym typeface="微软雅黑" panose="020B0503020204020204" pitchFamily="34" charset="-122"/>
              </a:rPr>
              <a:t>——</a:t>
            </a:r>
            <a:r>
              <a:rPr lang="zh-CN" altLang="en-US" sz="2800">
                <a:sym typeface="微软雅黑" panose="020B0503020204020204" pitchFamily="34" charset="-122"/>
              </a:rPr>
              <a:t>前提条件</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协议中假设每个节点都会记录写前日志（</a:t>
            </a:r>
            <a:r>
              <a:rPr lang="en-US" altLang="zh-CN" sz="2000" b="0">
                <a:sym typeface="微软雅黑" panose="020B0503020204020204" pitchFamily="34" charset="-122"/>
              </a:rPr>
              <a:t>Write-ahead log</a:t>
            </a:r>
            <a:r>
              <a:rPr lang="zh-CN" altLang="en-US" sz="2000" b="0">
                <a:sym typeface="微软雅黑" panose="020B0503020204020204" pitchFamily="34" charset="-122"/>
              </a:rPr>
              <a:t>）并持久保存，即节点发生故障日志也不会丢失。</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协议中还假设节点不会发生永久性故障，而且任意两个节点都可以相互通信。</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27651" name="Rectangle 5">
            <a:extLst>
              <a:ext uri="{FF2B5EF4-FFF2-40B4-BE49-F238E27FC236}">
                <a16:creationId xmlns:a16="http://schemas.microsoft.com/office/drawing/2014/main" id="{5D552228-2E3D-43E8-A95B-D0AD56F20D2D}"/>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CF89F4AA-2A0C-4147-9C9C-6F722FDDB81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CAP</a:t>
            </a:r>
            <a:r>
              <a:rPr lang="zh-CN" altLang="en-US" sz="2800"/>
              <a:t>理论</a:t>
            </a:r>
            <a:endParaRPr lang="en-US" altLang="zh-CN" sz="2000" b="0"/>
          </a:p>
          <a:p>
            <a:pPr lvl="1">
              <a:buFont typeface="Wingdings 2" panose="05020102010507070707" pitchFamily="18" charset="2"/>
              <a:buNone/>
            </a:pPr>
            <a:r>
              <a:rPr lang="zh-CN" altLang="en-US" sz="2000"/>
              <a:t>其中字母“</a:t>
            </a:r>
            <a:r>
              <a:rPr lang="en-US" altLang="zh-CN" sz="2000"/>
              <a:t>C</a:t>
            </a:r>
            <a:r>
              <a:rPr lang="zh-CN" altLang="en-US" sz="2000"/>
              <a:t>”、“</a:t>
            </a:r>
            <a:r>
              <a:rPr lang="en-US" altLang="zh-CN" sz="2000"/>
              <a:t>A</a:t>
            </a:r>
            <a:r>
              <a:rPr lang="zh-CN" altLang="en-US" sz="2000"/>
              <a:t>”、“</a:t>
            </a:r>
            <a:r>
              <a:rPr lang="en-US" altLang="zh-CN" sz="2000"/>
              <a:t>P</a:t>
            </a:r>
            <a:r>
              <a:rPr lang="zh-CN" altLang="en-US" sz="2000"/>
              <a:t>”分别带表以下特征：</a:t>
            </a:r>
            <a:endParaRPr lang="en-US" altLang="zh-CN" sz="2000"/>
          </a:p>
          <a:p>
            <a:pPr lvl="1"/>
            <a:r>
              <a:rPr lang="zh-CN" altLang="en-US" sz="2000" b="0"/>
              <a:t>强一致性（</a:t>
            </a:r>
            <a:r>
              <a:rPr lang="en-US" altLang="zh-CN" sz="2000"/>
              <a:t>C</a:t>
            </a:r>
            <a:r>
              <a:rPr lang="en-US" altLang="zh-CN" sz="2000" b="0"/>
              <a:t>onsistency</a:t>
            </a:r>
            <a:r>
              <a:rPr lang="zh-CN" altLang="en-US" sz="2000" b="0"/>
              <a:t>）。系统在执行某项操作后仍然处于一致状态。在分布式系统中，更新操作执行成功后所有用户都应该读取到最新的值，这样的系统被认为具有强一致性。</a:t>
            </a:r>
            <a:endParaRPr lang="en-US" altLang="zh-CN" sz="2000" b="0"/>
          </a:p>
          <a:p>
            <a:pPr lvl="1"/>
            <a:r>
              <a:rPr lang="zh-CN" altLang="en-US" sz="2000" b="0"/>
              <a:t>可用性（</a:t>
            </a:r>
            <a:r>
              <a:rPr lang="en-US" altLang="zh-CN" sz="2000"/>
              <a:t>A</a:t>
            </a:r>
            <a:r>
              <a:rPr lang="en-US" altLang="zh-CN" sz="2000" b="0"/>
              <a:t>vailability</a:t>
            </a:r>
            <a:r>
              <a:rPr lang="zh-CN" altLang="en-US" sz="2000" b="0"/>
              <a:t>）。每一个操作总是能够在</a:t>
            </a:r>
            <a:r>
              <a:rPr lang="zh-CN" altLang="en-US" sz="2000"/>
              <a:t>一定的时间</a:t>
            </a:r>
            <a:r>
              <a:rPr lang="zh-CN" altLang="en-US" sz="2000" b="0"/>
              <a:t>内</a:t>
            </a:r>
            <a:r>
              <a:rPr lang="zh-CN" altLang="en-US" sz="2000"/>
              <a:t>返回结果</a:t>
            </a:r>
            <a:r>
              <a:rPr lang="zh-CN" altLang="en-US" sz="2000" b="0"/>
              <a:t>。</a:t>
            </a:r>
            <a:endParaRPr lang="en-US" altLang="zh-CN" sz="2000" b="0"/>
          </a:p>
          <a:p>
            <a:pPr lvl="1"/>
            <a:r>
              <a:rPr lang="zh-CN" altLang="en-US" sz="2000" b="0">
                <a:sym typeface="微软雅黑" panose="020B0503020204020204" pitchFamily="34" charset="-122"/>
              </a:rPr>
              <a:t>分区容错性（</a:t>
            </a:r>
            <a:r>
              <a:rPr lang="en-US" altLang="zh-CN" sz="2000">
                <a:sym typeface="微软雅黑" panose="020B0503020204020204" pitchFamily="34" charset="-122"/>
              </a:rPr>
              <a:t>P</a:t>
            </a:r>
            <a:r>
              <a:rPr lang="en-US" altLang="zh-CN" sz="2000" b="0">
                <a:sym typeface="微软雅黑" panose="020B0503020204020204" pitchFamily="34" charset="-122"/>
              </a:rPr>
              <a:t>artition Tolerance</a:t>
            </a:r>
            <a:r>
              <a:rPr lang="zh-CN" altLang="en-US" sz="2000" b="0">
                <a:sym typeface="微软雅黑" panose="020B0503020204020204" pitchFamily="34" charset="-122"/>
              </a:rPr>
              <a:t>）。分区容错性可以理解为系统在存在网络分区的情况下仍然可以接受请求（满足一致性和可用性）。</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5123" name="Rectangle 5">
            <a:extLst>
              <a:ext uri="{FF2B5EF4-FFF2-40B4-BE49-F238E27FC236}">
                <a16:creationId xmlns:a16="http://schemas.microsoft.com/office/drawing/2014/main" id="{83B6EE84-F4A5-48B6-9CA9-EDF0B7022C06}"/>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BA6EC0F8-5DD8-4DA2-8F33-246BC82621C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两阶段提交协议</a:t>
            </a:r>
            <a:r>
              <a:rPr lang="en-US" altLang="zh-CN" sz="2800">
                <a:sym typeface="微软雅黑" panose="020B0503020204020204" pitchFamily="34" charset="-122"/>
              </a:rPr>
              <a:t>——</a:t>
            </a:r>
            <a:r>
              <a:rPr lang="zh-CN" altLang="en-US" sz="2800">
                <a:sym typeface="微软雅黑" panose="020B0503020204020204" pitchFamily="34" charset="-122"/>
              </a:rPr>
              <a:t>执行过程</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分两个阶段：</a:t>
            </a:r>
            <a:endParaRPr lang="en-US" altLang="zh-CN" sz="2000" b="0">
              <a:sym typeface="微软雅黑" panose="020B0503020204020204" pitchFamily="34" charset="-122"/>
            </a:endParaRPr>
          </a:p>
          <a:p>
            <a:pPr lvl="1"/>
            <a:r>
              <a:rPr lang="zh-CN" altLang="en-US" sz="2000">
                <a:sym typeface="微软雅黑" panose="020B0503020204020204" pitchFamily="34" charset="-122"/>
              </a:rPr>
              <a:t>阶段</a:t>
            </a:r>
            <a:r>
              <a:rPr lang="en-US" altLang="zh-CN" sz="2000">
                <a:sym typeface="微软雅黑" panose="020B0503020204020204" pitchFamily="34" charset="-122"/>
              </a:rPr>
              <a:t>1</a:t>
            </a:r>
            <a:r>
              <a:rPr lang="zh-CN" altLang="en-US" sz="2000">
                <a:sym typeface="微软雅黑" panose="020B0503020204020204" pitchFamily="34" charset="-122"/>
              </a:rPr>
              <a:t>：请求阶段（或称表决阶段）</a:t>
            </a:r>
            <a:r>
              <a:rPr lang="zh-CN" altLang="en-US" sz="2000" b="0">
                <a:sym typeface="微软雅黑" panose="020B0503020204020204" pitchFamily="34" charset="-122"/>
              </a:rPr>
              <a:t>：协调者将通知事务参与者准备提交或取消事务，然后进入表决过程。在表决过程中，参与者将告知协调者自己的决策：同意（事务参与者本地作业执行成功）或取消（本地作业执行发生故障）。</a:t>
            </a:r>
            <a:endParaRPr lang="en-US" altLang="zh-CN" sz="2000" b="0">
              <a:sym typeface="微软雅黑" panose="020B0503020204020204" pitchFamily="34" charset="-122"/>
            </a:endParaRPr>
          </a:p>
          <a:p>
            <a:pPr lvl="1"/>
            <a:r>
              <a:rPr lang="zh-CN" altLang="en-US" sz="2000">
                <a:sym typeface="微软雅黑" panose="020B0503020204020204" pitchFamily="34" charset="-122"/>
              </a:rPr>
              <a:t>阶段</a:t>
            </a:r>
            <a:r>
              <a:rPr lang="en-US" altLang="zh-CN" sz="2000">
                <a:sym typeface="微软雅黑" panose="020B0503020204020204" pitchFamily="34" charset="-122"/>
              </a:rPr>
              <a:t>2</a:t>
            </a:r>
            <a:r>
              <a:rPr lang="zh-CN" altLang="en-US" sz="2000">
                <a:sym typeface="微软雅黑" panose="020B0503020204020204" pitchFamily="34" charset="-122"/>
              </a:rPr>
              <a:t>：提交阶段</a:t>
            </a:r>
            <a:r>
              <a:rPr lang="zh-CN" altLang="en-US" sz="2000" b="0">
                <a:sym typeface="微软雅黑" panose="020B0503020204020204" pitchFamily="34" charset="-122"/>
              </a:rPr>
              <a:t>：协调者将基于第一阶段的投票结果进行决策：提交或取消。当且仅当所有参与者都同意提交，事务协调者才通知所有参与者提交事务，否则协调者将通知所有参与者取消事务。参与者在接收到协调者发来的消息后将执行相应操作。</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28675" name="Rectangle 5">
            <a:extLst>
              <a:ext uri="{FF2B5EF4-FFF2-40B4-BE49-F238E27FC236}">
                <a16:creationId xmlns:a16="http://schemas.microsoft.com/office/drawing/2014/main" id="{E8722D52-5C7B-406C-8B1B-B10BF49BF8C9}"/>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E82ABEC8-EBF8-4335-9CE9-DD7AD6BC74B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dirty="0">
                <a:sym typeface="微软雅黑" panose="020B0503020204020204" pitchFamily="34" charset="-122"/>
              </a:rPr>
              <a:t>两阶段提交协议</a:t>
            </a:r>
            <a:r>
              <a:rPr lang="en-US" altLang="zh-CN" sz="2800" dirty="0">
                <a:sym typeface="微软雅黑" panose="020B0503020204020204" pitchFamily="34" charset="-122"/>
              </a:rPr>
              <a:t>——</a:t>
            </a:r>
            <a:r>
              <a:rPr lang="zh-CN" altLang="en-US" sz="2800" dirty="0">
                <a:sym typeface="微软雅黑" panose="020B0503020204020204" pitchFamily="34" charset="-122"/>
              </a:rPr>
              <a:t>缺点</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此协议最大缺点在于它是通过</a:t>
            </a:r>
            <a:r>
              <a:rPr lang="zh-CN" altLang="en-US" sz="2000" dirty="0">
                <a:sym typeface="微软雅黑" panose="020B0503020204020204" pitchFamily="34" charset="-122"/>
              </a:rPr>
              <a:t>阻塞</a:t>
            </a:r>
            <a:r>
              <a:rPr lang="zh-CN" altLang="en-US" sz="2000" b="0" dirty="0">
                <a:sym typeface="微软雅黑" panose="020B0503020204020204" pitchFamily="34" charset="-122"/>
              </a:rPr>
              <a:t>完成的协议。节点在等待消息的时候处于阻塞状态，节点中的其他进程则需要等待阻塞的进程释放资源。</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如果协调者发生永久故障？</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如果参与者发生永久故障？</a:t>
            </a:r>
            <a:endParaRPr lang="en-US" altLang="zh-CN" sz="2000" b="0" dirty="0">
              <a:sym typeface="微软雅黑" panose="020B0503020204020204" pitchFamily="34" charset="-122"/>
            </a:endParaRPr>
          </a:p>
          <a:p>
            <a:pPr lvl="1">
              <a:buFont typeface="Wingdings 2" panose="05020102010507070707" pitchFamily="18" charset="2"/>
              <a:buNone/>
            </a:pPr>
            <a:endParaRPr lang="en-US" altLang="zh-CN" sz="2000" b="0" dirty="0">
              <a:sym typeface="微软雅黑" panose="020B0503020204020204" pitchFamily="34" charset="-122"/>
            </a:endParaRPr>
          </a:p>
        </p:txBody>
      </p:sp>
      <p:sp>
        <p:nvSpPr>
          <p:cNvPr id="29699" name="Rectangle 5">
            <a:extLst>
              <a:ext uri="{FF2B5EF4-FFF2-40B4-BE49-F238E27FC236}">
                <a16:creationId xmlns:a16="http://schemas.microsoft.com/office/drawing/2014/main" id="{4799646A-C677-4480-B1BC-CCA1EE4E1DF6}"/>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5725858D-C301-41AB-8860-CE357359FFE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两阶段提交协议</a:t>
            </a:r>
            <a:r>
              <a:rPr lang="en-US" altLang="zh-CN" sz="2800">
                <a:sym typeface="微软雅黑" panose="020B0503020204020204" pitchFamily="34" charset="-122"/>
              </a:rPr>
              <a:t>——</a:t>
            </a:r>
            <a:r>
              <a:rPr lang="zh-CN" altLang="en-US" sz="2800">
                <a:sym typeface="微软雅黑" panose="020B0503020204020204" pitchFamily="34" charset="-122"/>
              </a:rPr>
              <a:t>变种协议</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为解决实际问题（如，大部分参与者在阶段</a:t>
            </a:r>
            <a:r>
              <a:rPr lang="en-US" altLang="zh-CN" sz="2000" b="0">
                <a:sym typeface="微软雅黑" panose="020B0503020204020204" pitchFamily="34" charset="-122"/>
              </a:rPr>
              <a:t>1</a:t>
            </a:r>
            <a:r>
              <a:rPr lang="zh-CN" altLang="en-US" sz="2000" b="0">
                <a:sym typeface="微软雅黑" panose="020B0503020204020204" pitchFamily="34" charset="-122"/>
              </a:rPr>
              <a:t>同意提交事务，则协调者在阶段</a:t>
            </a:r>
            <a:r>
              <a:rPr lang="en-US" altLang="zh-CN" sz="2000" b="0">
                <a:sym typeface="微软雅黑" panose="020B0503020204020204" pitchFamily="34" charset="-122"/>
              </a:rPr>
              <a:t>2</a:t>
            </a:r>
            <a:r>
              <a:rPr lang="zh-CN" altLang="en-US" sz="2000" b="0">
                <a:sym typeface="微软雅黑" panose="020B0503020204020204" pitchFamily="34" charset="-122"/>
              </a:rPr>
              <a:t>通知所有参与者同意提交），存在变种协议：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树形（递归）两阶段提交协议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动态两阶段提交协议</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30723" name="Rectangle 5">
            <a:extLst>
              <a:ext uri="{FF2B5EF4-FFF2-40B4-BE49-F238E27FC236}">
                <a16:creationId xmlns:a16="http://schemas.microsoft.com/office/drawing/2014/main" id="{AA4E9A31-0C0F-48C9-A45B-1FA7C96C7B1D}"/>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FBF8D01A-0D23-4D06-A7D9-FA59C39EDBB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基于时间戳，可为每一份数据附加一个时间戳标记，在进行数据版本比较或数据同步的时候只需要比较其时间戳就可以区分它们的版本。</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问题解决！？</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31747" name="Rectangle 5">
            <a:extLst>
              <a:ext uri="{FF2B5EF4-FFF2-40B4-BE49-F238E27FC236}">
                <a16:creationId xmlns:a16="http://schemas.microsoft.com/office/drawing/2014/main" id="{C771B524-830D-4911-AFF6-1127F839B816}"/>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10DDC8BF-777B-495A-A0C0-4F5A29AA299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基于时间戳，可为每一份数据附加一个时间戳标记，在进行数据版本比较或数据同步的时候只需要比较其时间戳就可以区分它们的版本。</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在分布式系统中会出现什么状况？</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32771" name="Rectangle 5">
            <a:extLst>
              <a:ext uri="{FF2B5EF4-FFF2-40B4-BE49-F238E27FC236}">
                <a16:creationId xmlns:a16="http://schemas.microsoft.com/office/drawing/2014/main" id="{554364E1-B327-4482-B757-B4C9D3AAE64E}"/>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071A704-6BC2-440C-AC5C-665F92868D5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在分布式系统中会出现什么状况？</a:t>
            </a:r>
            <a:endParaRPr lang="en-US" altLang="zh-CN" sz="2000" b="0">
              <a:sym typeface="微软雅黑" panose="020B0503020204020204" pitchFamily="34" charset="-122"/>
            </a:endParaRPr>
          </a:p>
          <a:p>
            <a:pPr lvl="1"/>
            <a:r>
              <a:rPr lang="zh-CN" altLang="en-US" sz="2000" b="0">
                <a:sym typeface="微软雅黑" panose="020B0503020204020204" pitchFamily="34" charset="-122"/>
              </a:rPr>
              <a:t>不同节点之间的物理时钟可能会有偏差。如何处理？</a:t>
            </a:r>
            <a:endParaRPr lang="en-US" altLang="zh-CN" sz="2000" b="0">
              <a:sym typeface="微软雅黑" panose="020B0503020204020204" pitchFamily="34" charset="-122"/>
            </a:endParaRPr>
          </a:p>
          <a:p>
            <a:pPr lvl="1"/>
            <a:r>
              <a:rPr lang="zh-CN" altLang="en-US" sz="2000" b="0">
                <a:sym typeface="微软雅黑" panose="020B0503020204020204" pitchFamily="34" charset="-122"/>
              </a:rPr>
              <a:t>设置全局时钟进行时间同步。但全局时钟开销过大，尤其是大规模分布式系统，影响系统效率。</a:t>
            </a:r>
            <a:endParaRPr lang="en-US" altLang="zh-CN" sz="2000" b="0">
              <a:sym typeface="微软雅黑" panose="020B0503020204020204" pitchFamily="34" charset="-122"/>
            </a:endParaRPr>
          </a:p>
          <a:p>
            <a:pPr lvl="1"/>
            <a:r>
              <a:rPr lang="zh-CN" altLang="en-US" sz="2000" b="0">
                <a:sym typeface="微软雅黑" panose="020B0503020204020204" pitchFamily="34" charset="-122"/>
              </a:rPr>
              <a:t>若全局时钟宕机，系统无法工作。</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全局时钟成为系统效率和可用性的瓶颈。怎么办？</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a:sym typeface="微软雅黑" panose="020B0503020204020204" pitchFamily="34" charset="-122"/>
              </a:rPr>
              <a:t>改进时间戳，不依赖单个机器，也不依赖物理时钟同步。该时间戳为逻辑上的时钟</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33795" name="Rectangle 5">
            <a:extLst>
              <a:ext uri="{FF2B5EF4-FFF2-40B4-BE49-F238E27FC236}">
                <a16:creationId xmlns:a16="http://schemas.microsoft.com/office/drawing/2014/main" id="{A264B323-3DD8-4514-B01A-ED908156B9D3}"/>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746DBE22-9E78-451A-866A-0A3814417CBD}"/>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逻辑时间戳</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逻辑时间戳用来确定分布式系统中事件的</a:t>
            </a:r>
            <a:r>
              <a:rPr lang="zh-CN" altLang="en-US" sz="2000">
                <a:sym typeface="微软雅黑" panose="020B0503020204020204" pitchFamily="34" charset="-122"/>
              </a:rPr>
              <a:t>先后关系</a:t>
            </a:r>
            <a:r>
              <a:rPr lang="zh-CN" altLang="en-US" sz="2000" b="0">
                <a:sym typeface="微软雅黑" panose="020B0503020204020204" pitchFamily="34" charset="-122"/>
              </a:rPr>
              <a:t>。假设发送或接收进程中的一个事件，分布式系统中事件的先后关系可用“</a:t>
            </a:r>
            <a:r>
              <a:rPr lang="en-US" altLang="zh-CN" sz="2000" b="0">
                <a:sym typeface="微软雅黑" panose="020B0503020204020204" pitchFamily="34" charset="-122"/>
              </a:rPr>
              <a:t>-&gt;</a:t>
            </a:r>
            <a:r>
              <a:rPr lang="zh-CN" altLang="en-US" sz="2000" b="0">
                <a:sym typeface="微软雅黑" panose="020B0503020204020204" pitchFamily="34" charset="-122"/>
              </a:rPr>
              <a:t>”来表示，例如：若事件</a:t>
            </a:r>
            <a:r>
              <a:rPr lang="en-US" altLang="zh-CN" sz="2000" b="0">
                <a:sym typeface="微软雅黑" panose="020B0503020204020204" pitchFamily="34" charset="-122"/>
              </a:rPr>
              <a:t>a</a:t>
            </a:r>
            <a:r>
              <a:rPr lang="zh-CN" altLang="en-US" sz="2000" b="0">
                <a:sym typeface="微软雅黑" panose="020B0503020204020204" pitchFamily="34" charset="-122"/>
              </a:rPr>
              <a:t>发生在事件</a:t>
            </a:r>
            <a:r>
              <a:rPr lang="en-US" altLang="zh-CN" sz="2000" b="0">
                <a:sym typeface="微软雅黑" panose="020B0503020204020204" pitchFamily="34" charset="-122"/>
              </a:rPr>
              <a:t>b</a:t>
            </a:r>
            <a:r>
              <a:rPr lang="zh-CN" altLang="en-US" sz="2000" b="0">
                <a:sym typeface="微软雅黑" panose="020B0503020204020204" pitchFamily="34" charset="-122"/>
              </a:rPr>
              <a:t>之前，则</a:t>
            </a:r>
            <a:r>
              <a:rPr lang="en-US" altLang="zh-CN" sz="2000" b="0">
                <a:sym typeface="微软雅黑" panose="020B0503020204020204" pitchFamily="34" charset="-122"/>
              </a:rPr>
              <a:t>a-&gt;b</a:t>
            </a:r>
            <a:r>
              <a:rPr lang="zh-CN" altLang="en-US" sz="2000" b="0">
                <a:sym typeface="微软雅黑" panose="020B0503020204020204" pitchFamily="34" charset="-122"/>
              </a:rPr>
              <a:t>。该关系满足：</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如果事件</a:t>
            </a:r>
            <a:r>
              <a:rPr lang="en-US" altLang="zh-CN" sz="2000" b="0">
                <a:sym typeface="微软雅黑" panose="020B0503020204020204" pitchFamily="34" charset="-122"/>
              </a:rPr>
              <a:t>a</a:t>
            </a:r>
            <a:r>
              <a:rPr lang="zh-CN" altLang="en-US" sz="2000" b="0">
                <a:sym typeface="微软雅黑" panose="020B0503020204020204" pitchFamily="34" charset="-122"/>
              </a:rPr>
              <a:t>和事件</a:t>
            </a:r>
            <a:r>
              <a:rPr lang="en-US" altLang="zh-CN" sz="2000" b="0">
                <a:sym typeface="微软雅黑" panose="020B0503020204020204" pitchFamily="34" charset="-122"/>
              </a:rPr>
              <a:t>b</a:t>
            </a:r>
            <a:r>
              <a:rPr lang="zh-CN" altLang="en-US" sz="2000" b="0">
                <a:sym typeface="微软雅黑" panose="020B0503020204020204" pitchFamily="34" charset="-122"/>
              </a:rPr>
              <a:t>是同一进程中的事件，并且</a:t>
            </a:r>
            <a:r>
              <a:rPr lang="en-US" altLang="zh-CN" sz="2000" b="0">
                <a:sym typeface="微软雅黑" panose="020B0503020204020204" pitchFamily="34" charset="-122"/>
              </a:rPr>
              <a:t>a</a:t>
            </a:r>
            <a:r>
              <a:rPr lang="zh-CN" altLang="en-US" sz="2000" b="0">
                <a:sym typeface="微软雅黑" panose="020B0503020204020204" pitchFamily="34" charset="-122"/>
              </a:rPr>
              <a:t>在</a:t>
            </a:r>
            <a:r>
              <a:rPr lang="en-US" altLang="zh-CN" sz="2000" b="0">
                <a:sym typeface="微软雅黑" panose="020B0503020204020204" pitchFamily="34" charset="-122"/>
              </a:rPr>
              <a:t>b</a:t>
            </a:r>
            <a:r>
              <a:rPr lang="zh-CN" altLang="en-US" sz="2000" b="0">
                <a:sym typeface="微软雅黑" panose="020B0503020204020204" pitchFamily="34" charset="-122"/>
              </a:rPr>
              <a:t>之前发生，那么</a:t>
            </a:r>
            <a:r>
              <a:rPr lang="en-US" altLang="zh-CN" sz="2000" b="0">
                <a:sym typeface="微软雅黑" panose="020B0503020204020204" pitchFamily="34" charset="-122"/>
              </a:rPr>
              <a:t>a-&gt;b</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如果事件</a:t>
            </a:r>
            <a:r>
              <a:rPr lang="en-US" altLang="zh-CN" sz="2000" b="0">
                <a:sym typeface="微软雅黑" panose="020B0503020204020204" pitchFamily="34" charset="-122"/>
              </a:rPr>
              <a:t>a</a:t>
            </a:r>
            <a:r>
              <a:rPr lang="zh-CN" altLang="en-US" sz="2000" b="0">
                <a:sym typeface="微软雅黑" panose="020B0503020204020204" pitchFamily="34" charset="-122"/>
              </a:rPr>
              <a:t>是某消息发送方进程中的事件，事件</a:t>
            </a:r>
            <a:r>
              <a:rPr lang="en-US" altLang="zh-CN" sz="2000" b="0">
                <a:sym typeface="微软雅黑" panose="020B0503020204020204" pitchFamily="34" charset="-122"/>
              </a:rPr>
              <a:t>b</a:t>
            </a:r>
            <a:r>
              <a:rPr lang="zh-CN" altLang="en-US" sz="2000" b="0">
                <a:sym typeface="微软雅黑" panose="020B0503020204020204" pitchFamily="34" charset="-122"/>
              </a:rPr>
              <a:t>是该消息接收方进程中接收该消息的事件，那么</a:t>
            </a:r>
            <a:r>
              <a:rPr lang="en-US" altLang="zh-CN" sz="2000" b="0">
                <a:sym typeface="微软雅黑" panose="020B0503020204020204" pitchFamily="34" charset="-122"/>
              </a:rPr>
              <a:t>a-&gt;b</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对于事件</a:t>
            </a:r>
            <a:r>
              <a:rPr lang="en-US" altLang="zh-CN" sz="2000" b="0">
                <a:sym typeface="微软雅黑" panose="020B0503020204020204" pitchFamily="34" charset="-122"/>
              </a:rPr>
              <a:t>a</a:t>
            </a:r>
            <a:r>
              <a:rPr lang="zh-CN" altLang="en-US" sz="2000" b="0">
                <a:sym typeface="微软雅黑" panose="020B0503020204020204" pitchFamily="34" charset="-122"/>
              </a:rPr>
              <a:t>、事件</a:t>
            </a:r>
            <a:r>
              <a:rPr lang="en-US" altLang="zh-CN" sz="2000" b="0">
                <a:sym typeface="微软雅黑" panose="020B0503020204020204" pitchFamily="34" charset="-122"/>
              </a:rPr>
              <a:t>b</a:t>
            </a:r>
            <a:r>
              <a:rPr lang="zh-CN" altLang="en-US" sz="2000" b="0">
                <a:sym typeface="微软雅黑" panose="020B0503020204020204" pitchFamily="34" charset="-122"/>
              </a:rPr>
              <a:t>和事件</a:t>
            </a:r>
            <a:r>
              <a:rPr lang="en-US" altLang="zh-CN" sz="2000" b="0">
                <a:sym typeface="微软雅黑" panose="020B0503020204020204" pitchFamily="34" charset="-122"/>
              </a:rPr>
              <a:t>c</a:t>
            </a:r>
            <a:r>
              <a:rPr lang="zh-CN" altLang="en-US" sz="2000" b="0">
                <a:sym typeface="微软雅黑" panose="020B0503020204020204" pitchFamily="34" charset="-122"/>
              </a:rPr>
              <a:t>，如果有</a:t>
            </a:r>
            <a:r>
              <a:rPr lang="en-US" altLang="zh-CN" sz="2000" b="0">
                <a:sym typeface="微软雅黑" panose="020B0503020204020204" pitchFamily="34" charset="-122"/>
              </a:rPr>
              <a:t>a-&gt;b</a:t>
            </a:r>
            <a:r>
              <a:rPr lang="zh-CN" altLang="en-US" sz="2000" b="0">
                <a:sym typeface="微软雅黑" panose="020B0503020204020204" pitchFamily="34" charset="-122"/>
              </a:rPr>
              <a:t>和</a:t>
            </a:r>
            <a:r>
              <a:rPr lang="en-US" altLang="zh-CN" sz="2000" b="0">
                <a:sym typeface="微软雅黑" panose="020B0503020204020204" pitchFamily="34" charset="-122"/>
              </a:rPr>
              <a:t>b-&gt;c</a:t>
            </a:r>
            <a:r>
              <a:rPr lang="zh-CN" altLang="en-US" sz="2000" b="0">
                <a:sym typeface="微软雅黑" panose="020B0503020204020204" pitchFamily="34" charset="-122"/>
              </a:rPr>
              <a:t>，那么</a:t>
            </a:r>
            <a:r>
              <a:rPr lang="en-US" altLang="zh-CN" sz="2000" b="0">
                <a:sym typeface="微软雅黑" panose="020B0503020204020204" pitchFamily="34" charset="-122"/>
              </a:rPr>
              <a:t>a-&gt;c</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如果两个不同的事件</a:t>
            </a:r>
            <a:r>
              <a:rPr lang="en-US" altLang="zh-CN" sz="2000" b="0">
                <a:sym typeface="微软雅黑" panose="020B0503020204020204" pitchFamily="34" charset="-122"/>
              </a:rPr>
              <a:t>a</a:t>
            </a:r>
            <a:r>
              <a:rPr lang="zh-CN" altLang="en-US" sz="2000" b="0">
                <a:sym typeface="微软雅黑" panose="020B0503020204020204" pitchFamily="34" charset="-122"/>
              </a:rPr>
              <a:t>和事件</a:t>
            </a:r>
            <a:r>
              <a:rPr lang="en-US" altLang="zh-CN" sz="2000" b="0">
                <a:sym typeface="微软雅黑" panose="020B0503020204020204" pitchFamily="34" charset="-122"/>
              </a:rPr>
              <a:t>b</a:t>
            </a:r>
            <a:r>
              <a:rPr lang="zh-CN" altLang="en-US" sz="2000" b="0">
                <a:sym typeface="微软雅黑" panose="020B0503020204020204" pitchFamily="34" charset="-122"/>
              </a:rPr>
              <a:t>，既不能得出</a:t>
            </a:r>
            <a:r>
              <a:rPr lang="en-US" altLang="zh-CN" sz="2000" b="0">
                <a:sym typeface="微软雅黑" panose="020B0503020204020204" pitchFamily="34" charset="-122"/>
              </a:rPr>
              <a:t>a-&gt;b</a:t>
            </a:r>
            <a:r>
              <a:rPr lang="zh-CN" altLang="en-US" sz="2000" b="0">
                <a:sym typeface="微软雅黑" panose="020B0503020204020204" pitchFamily="34" charset="-122"/>
              </a:rPr>
              <a:t>也不能得出</a:t>
            </a:r>
            <a:r>
              <a:rPr lang="en-US" altLang="zh-CN" sz="2000" b="0">
                <a:sym typeface="微软雅黑" panose="020B0503020204020204" pitchFamily="34" charset="-122"/>
              </a:rPr>
              <a:t>b-&gt;a</a:t>
            </a:r>
            <a:r>
              <a:rPr lang="zh-CN" altLang="en-US" sz="2000" b="0">
                <a:sym typeface="微软雅黑" panose="020B0503020204020204" pitchFamily="34" charset="-122"/>
              </a:rPr>
              <a:t>，那么逻辑上认为事件</a:t>
            </a:r>
            <a:r>
              <a:rPr lang="en-US" altLang="zh-CN" sz="2000" b="0">
                <a:sym typeface="微软雅黑" panose="020B0503020204020204" pitchFamily="34" charset="-122"/>
              </a:rPr>
              <a:t>a</a:t>
            </a:r>
            <a:r>
              <a:rPr lang="zh-CN" altLang="en-US" sz="2000" b="0">
                <a:sym typeface="微软雅黑" panose="020B0503020204020204" pitchFamily="34" charset="-122"/>
              </a:rPr>
              <a:t>和事件</a:t>
            </a:r>
            <a:r>
              <a:rPr lang="en-US" altLang="zh-CN" sz="2000" b="0">
                <a:sym typeface="微软雅黑" panose="020B0503020204020204" pitchFamily="34" charset="-122"/>
              </a:rPr>
              <a:t>b</a:t>
            </a:r>
            <a:r>
              <a:rPr lang="zh-CN" altLang="en-US" sz="2000" b="0">
                <a:sym typeface="微软雅黑" panose="020B0503020204020204" pitchFamily="34" charset="-122"/>
              </a:rPr>
              <a:t>同时发生。</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34819" name="Rectangle 5">
            <a:extLst>
              <a:ext uri="{FF2B5EF4-FFF2-40B4-BE49-F238E27FC236}">
                <a16:creationId xmlns:a16="http://schemas.microsoft.com/office/drawing/2014/main" id="{1C318D4E-AFB6-47E6-8B63-5F4341506D1D}"/>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9810BE6A-B44E-4534-A9BA-B3C2B34AA44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逻辑时间戳</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例</a:t>
            </a:r>
            <a:r>
              <a:rPr lang="en-US" altLang="zh-CN" sz="2000" b="0">
                <a:sym typeface="微软雅黑" panose="020B0503020204020204" pitchFamily="34" charset="-122"/>
              </a:rPr>
              <a:t>1</a:t>
            </a:r>
            <a:r>
              <a:rPr lang="zh-CN" altLang="en-US" sz="2000" b="0">
                <a:sym typeface="微软雅黑" panose="020B0503020204020204" pitchFamily="34" charset="-122"/>
              </a:rPr>
              <a:t>：事件</a:t>
            </a:r>
            <a:r>
              <a:rPr lang="en-US" altLang="zh-CN" sz="2000" b="0">
                <a:sym typeface="微软雅黑" panose="020B0503020204020204" pitchFamily="34" charset="-122"/>
              </a:rPr>
              <a:t>P</a:t>
            </a:r>
            <a:r>
              <a:rPr lang="en-US" altLang="zh-CN" sz="2000" b="0" baseline="-25000">
                <a:sym typeface="微软雅黑" panose="020B0503020204020204" pitchFamily="34" charset="-122"/>
              </a:rPr>
              <a:t>1</a:t>
            </a:r>
            <a:r>
              <a:rPr lang="zh-CN" altLang="en-US" sz="2000" b="0">
                <a:sym typeface="微软雅黑" panose="020B0503020204020204" pitchFamily="34" charset="-122"/>
              </a:rPr>
              <a:t>、事件</a:t>
            </a:r>
            <a:r>
              <a:rPr lang="en-US" altLang="zh-CN" sz="2000" b="0">
                <a:sym typeface="微软雅黑" panose="020B0503020204020204" pitchFamily="34" charset="-122"/>
              </a:rPr>
              <a:t>P</a:t>
            </a:r>
            <a:r>
              <a:rPr lang="en-US" altLang="zh-CN" sz="2000" b="0" baseline="-25000">
                <a:sym typeface="微软雅黑" panose="020B0503020204020204" pitchFamily="34" charset="-122"/>
              </a:rPr>
              <a:t>2</a:t>
            </a:r>
          </a:p>
        </p:txBody>
      </p:sp>
      <p:sp>
        <p:nvSpPr>
          <p:cNvPr id="35843" name="Rectangle 5">
            <a:extLst>
              <a:ext uri="{FF2B5EF4-FFF2-40B4-BE49-F238E27FC236}">
                <a16:creationId xmlns:a16="http://schemas.microsoft.com/office/drawing/2014/main" id="{445AB8EA-CFAA-4ADC-872B-B077B1B2C23D}"/>
              </a:ext>
            </a:extLst>
          </p:cNvPr>
          <p:cNvSpPr>
            <a:spLocks noGrp="1" noChangeArrowheads="1"/>
          </p:cNvSpPr>
          <p:nvPr>
            <p:ph type="title"/>
          </p:nvPr>
        </p:nvSpPr>
        <p:spPr>
          <a:noFill/>
        </p:spPr>
        <p:txBody>
          <a:bodyPr/>
          <a:lstStyle/>
          <a:p>
            <a:pPr eaLnBrk="1" hangingPunct="1"/>
            <a:r>
              <a:rPr lang="zh-CN" altLang="en-US"/>
              <a:t>数据一致性理论</a:t>
            </a:r>
          </a:p>
        </p:txBody>
      </p:sp>
      <p:cxnSp>
        <p:nvCxnSpPr>
          <p:cNvPr id="35844" name="直接箭头连接符 4">
            <a:extLst>
              <a:ext uri="{FF2B5EF4-FFF2-40B4-BE49-F238E27FC236}">
                <a16:creationId xmlns:a16="http://schemas.microsoft.com/office/drawing/2014/main" id="{F4A2EC0D-3193-4EE9-BBE6-C8820BB27B03}"/>
              </a:ext>
            </a:extLst>
          </p:cNvPr>
          <p:cNvCxnSpPr>
            <a:cxnSpLocks noChangeShapeType="1"/>
          </p:cNvCxnSpPr>
          <p:nvPr/>
        </p:nvCxnSpPr>
        <p:spPr bwMode="auto">
          <a:xfrm flipV="1">
            <a:off x="5219700" y="2460625"/>
            <a:ext cx="0" cy="3168650"/>
          </a:xfrm>
          <a:prstGeom prst="straightConnector1">
            <a:avLst/>
          </a:prstGeom>
          <a:noFill/>
          <a:ln w="38100" cap="rnd"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5" name="直接箭头连接符 7">
            <a:extLst>
              <a:ext uri="{FF2B5EF4-FFF2-40B4-BE49-F238E27FC236}">
                <a16:creationId xmlns:a16="http://schemas.microsoft.com/office/drawing/2014/main" id="{D01C3F2B-C138-44AC-B490-BA23C545D832}"/>
              </a:ext>
            </a:extLst>
          </p:cNvPr>
          <p:cNvCxnSpPr>
            <a:cxnSpLocks noChangeShapeType="1"/>
          </p:cNvCxnSpPr>
          <p:nvPr/>
        </p:nvCxnSpPr>
        <p:spPr bwMode="auto">
          <a:xfrm flipV="1">
            <a:off x="7812088" y="2460625"/>
            <a:ext cx="0" cy="3168650"/>
          </a:xfrm>
          <a:prstGeom prst="straightConnector1">
            <a:avLst/>
          </a:prstGeom>
          <a:noFill/>
          <a:ln w="38100" cap="rnd"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6" name="直接箭头连接符 9">
            <a:extLst>
              <a:ext uri="{FF2B5EF4-FFF2-40B4-BE49-F238E27FC236}">
                <a16:creationId xmlns:a16="http://schemas.microsoft.com/office/drawing/2014/main" id="{582F5E6A-8A4A-40C3-BB2A-05A1DF1228FD}"/>
              </a:ext>
            </a:extLst>
          </p:cNvPr>
          <p:cNvCxnSpPr>
            <a:cxnSpLocks noChangeShapeType="1"/>
          </p:cNvCxnSpPr>
          <p:nvPr/>
        </p:nvCxnSpPr>
        <p:spPr bwMode="auto">
          <a:xfrm flipH="1" flipV="1">
            <a:off x="5219700" y="4549775"/>
            <a:ext cx="2592388" cy="719138"/>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7" name="直接箭头连接符 11">
            <a:extLst>
              <a:ext uri="{FF2B5EF4-FFF2-40B4-BE49-F238E27FC236}">
                <a16:creationId xmlns:a16="http://schemas.microsoft.com/office/drawing/2014/main" id="{8FDC24EA-76F5-4FB5-B8FA-B733785A7DB1}"/>
              </a:ext>
            </a:extLst>
          </p:cNvPr>
          <p:cNvCxnSpPr>
            <a:cxnSpLocks noChangeShapeType="1"/>
          </p:cNvCxnSpPr>
          <p:nvPr/>
        </p:nvCxnSpPr>
        <p:spPr bwMode="auto">
          <a:xfrm flipV="1">
            <a:off x="5219700" y="4765675"/>
            <a:ext cx="2592388" cy="287338"/>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8" name="直接箭头连接符 13">
            <a:extLst>
              <a:ext uri="{FF2B5EF4-FFF2-40B4-BE49-F238E27FC236}">
                <a16:creationId xmlns:a16="http://schemas.microsoft.com/office/drawing/2014/main" id="{34EBB2CD-0149-45E6-9282-BE68A12BFB0B}"/>
              </a:ext>
            </a:extLst>
          </p:cNvPr>
          <p:cNvCxnSpPr>
            <a:cxnSpLocks noChangeShapeType="1"/>
          </p:cNvCxnSpPr>
          <p:nvPr/>
        </p:nvCxnSpPr>
        <p:spPr bwMode="auto">
          <a:xfrm flipV="1">
            <a:off x="5219700" y="2965450"/>
            <a:ext cx="2592388" cy="792163"/>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49" name="矩形 16">
            <a:extLst>
              <a:ext uri="{FF2B5EF4-FFF2-40B4-BE49-F238E27FC236}">
                <a16:creationId xmlns:a16="http://schemas.microsoft.com/office/drawing/2014/main" id="{8A47F009-DD70-4000-A090-352DED207CC8}"/>
              </a:ext>
            </a:extLst>
          </p:cNvPr>
          <p:cNvSpPr>
            <a:spLocks noChangeArrowheads="1"/>
          </p:cNvSpPr>
          <p:nvPr/>
        </p:nvSpPr>
        <p:spPr bwMode="auto">
          <a:xfrm>
            <a:off x="4716463" y="2060575"/>
            <a:ext cx="935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Times New Roman" panose="02020603050405020304" pitchFamily="18" charset="0"/>
                <a:ea typeface="楷体_GB2312" pitchFamily="49" charset="-122"/>
              </a:rPr>
              <a:t>进程</a:t>
            </a:r>
            <a:r>
              <a:rPr lang="en-US" altLang="zh-CN" sz="2000">
                <a:solidFill>
                  <a:srgbClr val="000066"/>
                </a:solidFill>
                <a:latin typeface="Times New Roman" panose="02020603050405020304" pitchFamily="18" charset="0"/>
                <a:ea typeface="楷体_GB2312" pitchFamily="49" charset="-122"/>
              </a:rPr>
              <a:t>P</a:t>
            </a:r>
            <a:endParaRPr lang="zh-CN" altLang="en-US" sz="2000">
              <a:solidFill>
                <a:srgbClr val="000066"/>
              </a:solidFill>
              <a:latin typeface="Times New Roman" panose="02020603050405020304" pitchFamily="18" charset="0"/>
              <a:ea typeface="楷体_GB2312" pitchFamily="49" charset="-122"/>
            </a:endParaRPr>
          </a:p>
        </p:txBody>
      </p:sp>
      <p:sp>
        <p:nvSpPr>
          <p:cNvPr id="35850" name="矩形 23">
            <a:extLst>
              <a:ext uri="{FF2B5EF4-FFF2-40B4-BE49-F238E27FC236}">
                <a16:creationId xmlns:a16="http://schemas.microsoft.com/office/drawing/2014/main" id="{0464941A-1B88-4F6F-B3B1-E70902EDA821}"/>
              </a:ext>
            </a:extLst>
          </p:cNvPr>
          <p:cNvSpPr>
            <a:spLocks noChangeArrowheads="1"/>
          </p:cNvSpPr>
          <p:nvPr/>
        </p:nvSpPr>
        <p:spPr bwMode="auto">
          <a:xfrm>
            <a:off x="7380288" y="2060575"/>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Times New Roman" panose="02020603050405020304" pitchFamily="18" charset="0"/>
                <a:ea typeface="楷体_GB2312" pitchFamily="49" charset="-122"/>
              </a:rPr>
              <a:t>进程</a:t>
            </a:r>
            <a:r>
              <a:rPr lang="en-US" altLang="zh-CN" sz="2000">
                <a:solidFill>
                  <a:srgbClr val="000066"/>
                </a:solidFill>
                <a:latin typeface="Times New Roman" panose="02020603050405020304" pitchFamily="18" charset="0"/>
                <a:ea typeface="楷体_GB2312" pitchFamily="49" charset="-122"/>
              </a:rPr>
              <a:t>Q</a:t>
            </a:r>
            <a:endParaRPr lang="zh-CN" altLang="en-US" sz="2000">
              <a:solidFill>
                <a:srgbClr val="000066"/>
              </a:solidFill>
              <a:latin typeface="Times New Roman" panose="02020603050405020304" pitchFamily="18" charset="0"/>
              <a:ea typeface="楷体_GB2312" pitchFamily="49" charset="-122"/>
            </a:endParaRPr>
          </a:p>
        </p:txBody>
      </p:sp>
      <p:sp>
        <p:nvSpPr>
          <p:cNvPr id="35851" name="矩形 24">
            <a:extLst>
              <a:ext uri="{FF2B5EF4-FFF2-40B4-BE49-F238E27FC236}">
                <a16:creationId xmlns:a16="http://schemas.microsoft.com/office/drawing/2014/main" id="{EF6DAA4B-51DB-4416-A161-A5107D5903C2}"/>
              </a:ext>
            </a:extLst>
          </p:cNvPr>
          <p:cNvSpPr>
            <a:spLocks noChangeArrowheads="1"/>
          </p:cNvSpPr>
          <p:nvPr/>
        </p:nvSpPr>
        <p:spPr bwMode="auto">
          <a:xfrm>
            <a:off x="4716463" y="35734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3</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5852" name="矩形 25">
            <a:extLst>
              <a:ext uri="{FF2B5EF4-FFF2-40B4-BE49-F238E27FC236}">
                <a16:creationId xmlns:a16="http://schemas.microsoft.com/office/drawing/2014/main" id="{9631A49A-84BD-48BB-95D5-AC340B50534F}"/>
              </a:ext>
            </a:extLst>
          </p:cNvPr>
          <p:cNvSpPr>
            <a:spLocks noChangeArrowheads="1"/>
          </p:cNvSpPr>
          <p:nvPr/>
        </p:nvSpPr>
        <p:spPr bwMode="auto">
          <a:xfrm>
            <a:off x="4716463" y="43338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2</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5853" name="矩形 26">
            <a:extLst>
              <a:ext uri="{FF2B5EF4-FFF2-40B4-BE49-F238E27FC236}">
                <a16:creationId xmlns:a16="http://schemas.microsoft.com/office/drawing/2014/main" id="{1DE8E97E-8CA6-497A-AFE7-3B077D99F266}"/>
              </a:ext>
            </a:extLst>
          </p:cNvPr>
          <p:cNvSpPr>
            <a:spLocks noChangeArrowheads="1"/>
          </p:cNvSpPr>
          <p:nvPr/>
        </p:nvSpPr>
        <p:spPr bwMode="auto">
          <a:xfrm>
            <a:off x="4716463" y="48688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1</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5854" name="矩形 27">
            <a:extLst>
              <a:ext uri="{FF2B5EF4-FFF2-40B4-BE49-F238E27FC236}">
                <a16:creationId xmlns:a16="http://schemas.microsoft.com/office/drawing/2014/main" id="{520E8E3B-530E-4139-87A1-58B0F815AFDD}"/>
              </a:ext>
            </a:extLst>
          </p:cNvPr>
          <p:cNvSpPr>
            <a:spLocks noChangeArrowheads="1"/>
          </p:cNvSpPr>
          <p:nvPr/>
        </p:nvSpPr>
        <p:spPr bwMode="auto">
          <a:xfrm>
            <a:off x="7812088" y="50847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1</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5855" name="矩形 28">
            <a:extLst>
              <a:ext uri="{FF2B5EF4-FFF2-40B4-BE49-F238E27FC236}">
                <a16:creationId xmlns:a16="http://schemas.microsoft.com/office/drawing/2014/main" id="{E1273EDA-3BAD-4EF5-A852-56F7CE2AFF1B}"/>
              </a:ext>
            </a:extLst>
          </p:cNvPr>
          <p:cNvSpPr>
            <a:spLocks noChangeArrowheads="1"/>
          </p:cNvSpPr>
          <p:nvPr/>
        </p:nvSpPr>
        <p:spPr bwMode="auto">
          <a:xfrm>
            <a:off x="7812088" y="45497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2</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5856" name="矩形 29">
            <a:extLst>
              <a:ext uri="{FF2B5EF4-FFF2-40B4-BE49-F238E27FC236}">
                <a16:creationId xmlns:a16="http://schemas.microsoft.com/office/drawing/2014/main" id="{10F35F52-4CC8-452E-AC19-3E07BEE2928E}"/>
              </a:ext>
            </a:extLst>
          </p:cNvPr>
          <p:cNvSpPr>
            <a:spLocks noChangeArrowheads="1"/>
          </p:cNvSpPr>
          <p:nvPr/>
        </p:nvSpPr>
        <p:spPr bwMode="auto">
          <a:xfrm>
            <a:off x="7812088" y="3829050"/>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3</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5857" name="矩形 30">
            <a:extLst>
              <a:ext uri="{FF2B5EF4-FFF2-40B4-BE49-F238E27FC236}">
                <a16:creationId xmlns:a16="http://schemas.microsoft.com/office/drawing/2014/main" id="{A3B6535F-60B4-40AB-A925-2338D096B547}"/>
              </a:ext>
            </a:extLst>
          </p:cNvPr>
          <p:cNvSpPr>
            <a:spLocks noChangeArrowheads="1"/>
          </p:cNvSpPr>
          <p:nvPr/>
        </p:nvSpPr>
        <p:spPr bwMode="auto">
          <a:xfrm>
            <a:off x="7812088" y="27082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4</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5858" name="椭圆 17">
            <a:extLst>
              <a:ext uri="{FF2B5EF4-FFF2-40B4-BE49-F238E27FC236}">
                <a16:creationId xmlns:a16="http://schemas.microsoft.com/office/drawing/2014/main" id="{24361ACF-8D82-426A-915F-B45FD754A9E2}"/>
              </a:ext>
            </a:extLst>
          </p:cNvPr>
          <p:cNvSpPr>
            <a:spLocks noChangeArrowheads="1"/>
          </p:cNvSpPr>
          <p:nvPr/>
        </p:nvSpPr>
        <p:spPr bwMode="auto">
          <a:xfrm>
            <a:off x="7740650" y="4005263"/>
            <a:ext cx="144463" cy="111125"/>
          </a:xfrm>
          <a:prstGeom prst="ellipse">
            <a:avLst/>
          </a:prstGeom>
          <a:solidFill>
            <a:srgbClr val="FF0000"/>
          </a:solidFill>
          <a:ln w="38100" cap="rnd" algn="ctr">
            <a:solidFill>
              <a:srgbClr val="FF0000"/>
            </a:solidFill>
            <a:prstDash val="sysDot"/>
            <a:round/>
            <a:headEnd/>
            <a:tailEnd type="triangle" w="med" len="me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3" name="矩形 22">
            <a:extLst>
              <a:ext uri="{FF2B5EF4-FFF2-40B4-BE49-F238E27FC236}">
                <a16:creationId xmlns:a16="http://schemas.microsoft.com/office/drawing/2014/main" id="{09EB2759-6937-4B69-9C3F-3AD7A02DA143}"/>
              </a:ext>
            </a:extLst>
          </p:cNvPr>
          <p:cNvSpPr>
            <a:spLocks noChangeArrowheads="1"/>
          </p:cNvSpPr>
          <p:nvPr/>
        </p:nvSpPr>
        <p:spPr bwMode="auto">
          <a:xfrm>
            <a:off x="539750" y="2276475"/>
            <a:ext cx="4140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ctr">
              <a:lnSpc>
                <a:spcPct val="100000"/>
              </a:lnSpc>
              <a:spcBef>
                <a:spcPct val="0"/>
              </a:spcBef>
              <a:buClrTx/>
              <a:buFontTx/>
              <a:buNone/>
            </a:pPr>
            <a:endParaRPr lang="en-US" altLang="zh-CN" sz="2000" b="0">
              <a:solidFill>
                <a:srgbClr val="000066"/>
              </a:solidFill>
              <a:latin typeface="Times New Roman" panose="02020603050405020304" pitchFamily="18" charset="0"/>
              <a:ea typeface="楷体_GB2312" pitchFamily="49" charset="-122"/>
              <a:sym typeface="微软雅黑" panose="020B0503020204020204" pitchFamily="34" charset="-122"/>
            </a:endParaRPr>
          </a:p>
          <a:p>
            <a:pPr lvl="1" algn="just">
              <a:spcBef>
                <a:spcPct val="0"/>
              </a:spcBef>
              <a:buClrTx/>
              <a:buFontTx/>
              <a:buNone/>
            </a:pPr>
            <a:r>
              <a:rPr lang="zh-CN" altLang="en-US" sz="2000" b="0">
                <a:sym typeface="微软雅黑" panose="020B0503020204020204" pitchFamily="34" charset="-122"/>
              </a:rPr>
              <a:t>在同一进程</a:t>
            </a:r>
            <a:r>
              <a:rPr lang="en-US" altLang="zh-CN" sz="2000" b="0">
                <a:sym typeface="微软雅黑" panose="020B0503020204020204" pitchFamily="34" charset="-122"/>
              </a:rPr>
              <a:t>P</a:t>
            </a:r>
            <a:r>
              <a:rPr lang="zh-CN" altLang="en-US" sz="2000" b="0">
                <a:sym typeface="微软雅黑" panose="020B0503020204020204" pitchFamily="34" charset="-122"/>
              </a:rPr>
              <a:t>中，事件</a:t>
            </a:r>
            <a:r>
              <a:rPr lang="en-US" altLang="zh-CN" sz="2000" b="0">
                <a:sym typeface="微软雅黑" panose="020B0503020204020204" pitchFamily="34" charset="-122"/>
              </a:rPr>
              <a:t>P</a:t>
            </a:r>
            <a:r>
              <a:rPr lang="en-US" altLang="zh-CN" sz="2000" b="0" baseline="-25000">
                <a:sym typeface="微软雅黑" panose="020B0503020204020204" pitchFamily="34" charset="-122"/>
              </a:rPr>
              <a:t>2</a:t>
            </a:r>
            <a:r>
              <a:rPr lang="zh-CN" altLang="en-US" sz="2000" b="0">
                <a:sym typeface="微软雅黑" panose="020B0503020204020204" pitchFamily="34" charset="-122"/>
              </a:rPr>
              <a:t>发生在事件</a:t>
            </a:r>
            <a:r>
              <a:rPr lang="en-US" altLang="zh-CN" sz="2000" b="0">
                <a:sym typeface="微软雅黑" panose="020B0503020204020204" pitchFamily="34" charset="-122"/>
              </a:rPr>
              <a:t>P</a:t>
            </a:r>
            <a:r>
              <a:rPr lang="en-US" altLang="zh-CN" sz="2000" b="0" baseline="-25000">
                <a:sym typeface="微软雅黑" panose="020B0503020204020204" pitchFamily="34" charset="-122"/>
              </a:rPr>
              <a:t>1</a:t>
            </a:r>
            <a:r>
              <a:rPr lang="zh-CN" altLang="en-US" sz="2000" b="0">
                <a:sym typeface="微软雅黑" panose="020B0503020204020204" pitchFamily="34" charset="-122"/>
              </a:rPr>
              <a:t>之后，因此</a:t>
            </a:r>
            <a:r>
              <a:rPr lang="en-US" altLang="zh-CN" sz="2000" b="0">
                <a:latin typeface="Times New Roman" panose="02020603050405020304" pitchFamily="18" charset="0"/>
                <a:ea typeface="楷体_GB2312" pitchFamily="49" charset="-122"/>
                <a:sym typeface="微软雅黑" panose="020B0503020204020204" pitchFamily="34" charset="-122"/>
              </a:rPr>
              <a:t>P</a:t>
            </a:r>
            <a:r>
              <a:rPr lang="en-US" altLang="zh-CN" sz="2000" b="0" baseline="-25000">
                <a:latin typeface="Times New Roman" panose="02020603050405020304" pitchFamily="18" charset="0"/>
                <a:ea typeface="楷体_GB2312" pitchFamily="49" charset="-122"/>
                <a:sym typeface="微软雅黑" panose="020B0503020204020204" pitchFamily="34" charset="-122"/>
              </a:rPr>
              <a:t>1 </a:t>
            </a:r>
            <a:r>
              <a:rPr lang="en-US" altLang="zh-CN" sz="2000" b="0">
                <a:sym typeface="微软雅黑" panose="020B0503020204020204" pitchFamily="34" charset="-122"/>
              </a:rPr>
              <a:t>-&gt;</a:t>
            </a:r>
            <a:r>
              <a:rPr lang="en-US" altLang="zh-CN" sz="2000" b="0">
                <a:latin typeface="Times New Roman" panose="02020603050405020304" pitchFamily="18" charset="0"/>
                <a:ea typeface="楷体_GB2312" pitchFamily="49" charset="-122"/>
                <a:sym typeface="微软雅黑" panose="020B0503020204020204" pitchFamily="34" charset="-122"/>
              </a:rPr>
              <a:t>P</a:t>
            </a:r>
            <a:r>
              <a:rPr lang="en-US" altLang="zh-CN" sz="2000" b="0" baseline="-25000">
                <a:latin typeface="Times New Roman" panose="02020603050405020304" pitchFamily="18" charset="0"/>
                <a:ea typeface="楷体_GB2312" pitchFamily="49" charset="-122"/>
                <a:sym typeface="微软雅黑" panose="020B0503020204020204" pitchFamily="34" charset="-122"/>
              </a:rPr>
              <a:t>2</a:t>
            </a:r>
            <a:r>
              <a:rPr lang="zh-CN" altLang="en-US" sz="2000" b="0">
                <a:sym typeface="微软雅黑" panose="020B0503020204020204" pitchFamily="34" charset="-122"/>
              </a:rPr>
              <a:t>。</a:t>
            </a:r>
            <a:endParaRPr lang="en-US" altLang="zh-CN" sz="2000" b="0">
              <a:sym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4DC451AA-20B6-4DEA-84E1-FB7EB57CCF2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逻辑时间戳</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例</a:t>
            </a:r>
            <a:r>
              <a:rPr lang="en-US" altLang="zh-CN" sz="2000" b="0">
                <a:sym typeface="微软雅黑" panose="020B0503020204020204" pitchFamily="34" charset="-122"/>
              </a:rPr>
              <a:t>2</a:t>
            </a:r>
            <a:r>
              <a:rPr lang="zh-CN" altLang="en-US" sz="2000" b="0">
                <a:sym typeface="微软雅黑" panose="020B0503020204020204" pitchFamily="34" charset="-122"/>
              </a:rPr>
              <a:t>：事件</a:t>
            </a:r>
            <a:r>
              <a:rPr lang="en-US" altLang="zh-CN" sz="2000" b="0">
                <a:sym typeface="微软雅黑" panose="020B0503020204020204" pitchFamily="34" charset="-122"/>
              </a:rPr>
              <a:t>Q</a:t>
            </a:r>
            <a:r>
              <a:rPr lang="en-US" altLang="zh-CN" sz="2000" b="0" baseline="-25000">
                <a:sym typeface="微软雅黑" panose="020B0503020204020204" pitchFamily="34" charset="-122"/>
              </a:rPr>
              <a:t>1</a:t>
            </a:r>
            <a:r>
              <a:rPr lang="zh-CN" altLang="en-US" sz="2000" b="0">
                <a:sym typeface="微软雅黑" panose="020B0503020204020204" pitchFamily="34" charset="-122"/>
              </a:rPr>
              <a:t>、事件</a:t>
            </a:r>
            <a:r>
              <a:rPr lang="en-US" altLang="zh-CN" sz="2000" b="0">
                <a:sym typeface="微软雅黑" panose="020B0503020204020204" pitchFamily="34" charset="-122"/>
              </a:rPr>
              <a:t>P</a:t>
            </a:r>
            <a:r>
              <a:rPr lang="en-US" altLang="zh-CN" sz="2000" b="0" baseline="-25000">
                <a:sym typeface="微软雅黑" panose="020B0503020204020204" pitchFamily="34" charset="-122"/>
              </a:rPr>
              <a:t>3</a:t>
            </a:r>
          </a:p>
        </p:txBody>
      </p:sp>
      <p:sp>
        <p:nvSpPr>
          <p:cNvPr id="36867" name="Rectangle 5">
            <a:extLst>
              <a:ext uri="{FF2B5EF4-FFF2-40B4-BE49-F238E27FC236}">
                <a16:creationId xmlns:a16="http://schemas.microsoft.com/office/drawing/2014/main" id="{C7B92117-60CA-417A-B6E2-110F578A48A6}"/>
              </a:ext>
            </a:extLst>
          </p:cNvPr>
          <p:cNvSpPr>
            <a:spLocks noGrp="1" noChangeArrowheads="1"/>
          </p:cNvSpPr>
          <p:nvPr>
            <p:ph type="title"/>
          </p:nvPr>
        </p:nvSpPr>
        <p:spPr>
          <a:noFill/>
        </p:spPr>
        <p:txBody>
          <a:bodyPr/>
          <a:lstStyle/>
          <a:p>
            <a:pPr eaLnBrk="1" hangingPunct="1"/>
            <a:r>
              <a:rPr lang="zh-CN" altLang="en-US"/>
              <a:t>数据一致性理论</a:t>
            </a:r>
          </a:p>
        </p:txBody>
      </p:sp>
      <p:cxnSp>
        <p:nvCxnSpPr>
          <p:cNvPr id="36868" name="直接箭头连接符 4">
            <a:extLst>
              <a:ext uri="{FF2B5EF4-FFF2-40B4-BE49-F238E27FC236}">
                <a16:creationId xmlns:a16="http://schemas.microsoft.com/office/drawing/2014/main" id="{52C18419-CD16-47BB-ACFC-8F8AA9CCA228}"/>
              </a:ext>
            </a:extLst>
          </p:cNvPr>
          <p:cNvCxnSpPr>
            <a:cxnSpLocks noChangeShapeType="1"/>
          </p:cNvCxnSpPr>
          <p:nvPr/>
        </p:nvCxnSpPr>
        <p:spPr bwMode="auto">
          <a:xfrm flipV="1">
            <a:off x="5219700" y="2460625"/>
            <a:ext cx="0" cy="3168650"/>
          </a:xfrm>
          <a:prstGeom prst="straightConnector1">
            <a:avLst/>
          </a:prstGeom>
          <a:noFill/>
          <a:ln w="38100" cap="rnd"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69" name="直接箭头连接符 7">
            <a:extLst>
              <a:ext uri="{FF2B5EF4-FFF2-40B4-BE49-F238E27FC236}">
                <a16:creationId xmlns:a16="http://schemas.microsoft.com/office/drawing/2014/main" id="{96CCDD69-6B67-4FEC-BCDB-BF522E501B7A}"/>
              </a:ext>
            </a:extLst>
          </p:cNvPr>
          <p:cNvCxnSpPr>
            <a:cxnSpLocks noChangeShapeType="1"/>
          </p:cNvCxnSpPr>
          <p:nvPr/>
        </p:nvCxnSpPr>
        <p:spPr bwMode="auto">
          <a:xfrm flipV="1">
            <a:off x="7812088" y="2460625"/>
            <a:ext cx="0" cy="3168650"/>
          </a:xfrm>
          <a:prstGeom prst="straightConnector1">
            <a:avLst/>
          </a:prstGeom>
          <a:noFill/>
          <a:ln w="38100" cap="rnd"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0" name="直接箭头连接符 9">
            <a:extLst>
              <a:ext uri="{FF2B5EF4-FFF2-40B4-BE49-F238E27FC236}">
                <a16:creationId xmlns:a16="http://schemas.microsoft.com/office/drawing/2014/main" id="{AAD0ECBF-7E43-4C44-88F3-A9E89B5495B3}"/>
              </a:ext>
            </a:extLst>
          </p:cNvPr>
          <p:cNvCxnSpPr>
            <a:cxnSpLocks noChangeShapeType="1"/>
          </p:cNvCxnSpPr>
          <p:nvPr/>
        </p:nvCxnSpPr>
        <p:spPr bwMode="auto">
          <a:xfrm flipH="1" flipV="1">
            <a:off x="5219700" y="4549775"/>
            <a:ext cx="2592388" cy="719138"/>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1" name="直接箭头连接符 11">
            <a:extLst>
              <a:ext uri="{FF2B5EF4-FFF2-40B4-BE49-F238E27FC236}">
                <a16:creationId xmlns:a16="http://schemas.microsoft.com/office/drawing/2014/main" id="{95ED919E-5D4C-4C68-8DC2-8D98D4D7E1D2}"/>
              </a:ext>
            </a:extLst>
          </p:cNvPr>
          <p:cNvCxnSpPr>
            <a:cxnSpLocks noChangeShapeType="1"/>
          </p:cNvCxnSpPr>
          <p:nvPr/>
        </p:nvCxnSpPr>
        <p:spPr bwMode="auto">
          <a:xfrm flipV="1">
            <a:off x="5219700" y="4765675"/>
            <a:ext cx="2592388" cy="287338"/>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2" name="直接箭头连接符 13">
            <a:extLst>
              <a:ext uri="{FF2B5EF4-FFF2-40B4-BE49-F238E27FC236}">
                <a16:creationId xmlns:a16="http://schemas.microsoft.com/office/drawing/2014/main" id="{BB32E45E-B71A-44C9-A5BC-D2FF0E7EB6E0}"/>
              </a:ext>
            </a:extLst>
          </p:cNvPr>
          <p:cNvCxnSpPr>
            <a:cxnSpLocks noChangeShapeType="1"/>
          </p:cNvCxnSpPr>
          <p:nvPr/>
        </p:nvCxnSpPr>
        <p:spPr bwMode="auto">
          <a:xfrm flipV="1">
            <a:off x="5219700" y="2965450"/>
            <a:ext cx="2592388" cy="792163"/>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73" name="矩形 16">
            <a:extLst>
              <a:ext uri="{FF2B5EF4-FFF2-40B4-BE49-F238E27FC236}">
                <a16:creationId xmlns:a16="http://schemas.microsoft.com/office/drawing/2014/main" id="{1D4DFE81-2B69-4C68-AA18-A8F99C5F74DA}"/>
              </a:ext>
            </a:extLst>
          </p:cNvPr>
          <p:cNvSpPr>
            <a:spLocks noChangeArrowheads="1"/>
          </p:cNvSpPr>
          <p:nvPr/>
        </p:nvSpPr>
        <p:spPr bwMode="auto">
          <a:xfrm>
            <a:off x="4716463" y="2060575"/>
            <a:ext cx="935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Times New Roman" panose="02020603050405020304" pitchFamily="18" charset="0"/>
                <a:ea typeface="楷体_GB2312" pitchFamily="49" charset="-122"/>
              </a:rPr>
              <a:t>进程</a:t>
            </a:r>
            <a:r>
              <a:rPr lang="en-US" altLang="zh-CN" sz="2000">
                <a:solidFill>
                  <a:srgbClr val="000066"/>
                </a:solidFill>
                <a:latin typeface="Times New Roman" panose="02020603050405020304" pitchFamily="18" charset="0"/>
                <a:ea typeface="楷体_GB2312" pitchFamily="49" charset="-122"/>
              </a:rPr>
              <a:t>P</a:t>
            </a:r>
            <a:endParaRPr lang="zh-CN" altLang="en-US" sz="2000">
              <a:solidFill>
                <a:srgbClr val="000066"/>
              </a:solidFill>
              <a:latin typeface="Times New Roman" panose="02020603050405020304" pitchFamily="18" charset="0"/>
              <a:ea typeface="楷体_GB2312" pitchFamily="49" charset="-122"/>
            </a:endParaRPr>
          </a:p>
        </p:txBody>
      </p:sp>
      <p:sp>
        <p:nvSpPr>
          <p:cNvPr id="36874" name="矩形 23">
            <a:extLst>
              <a:ext uri="{FF2B5EF4-FFF2-40B4-BE49-F238E27FC236}">
                <a16:creationId xmlns:a16="http://schemas.microsoft.com/office/drawing/2014/main" id="{B3FF5581-09E6-49F7-A5A9-DA376D388045}"/>
              </a:ext>
            </a:extLst>
          </p:cNvPr>
          <p:cNvSpPr>
            <a:spLocks noChangeArrowheads="1"/>
          </p:cNvSpPr>
          <p:nvPr/>
        </p:nvSpPr>
        <p:spPr bwMode="auto">
          <a:xfrm>
            <a:off x="7380288" y="2060575"/>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Times New Roman" panose="02020603050405020304" pitchFamily="18" charset="0"/>
                <a:ea typeface="楷体_GB2312" pitchFamily="49" charset="-122"/>
              </a:rPr>
              <a:t>进程</a:t>
            </a:r>
            <a:r>
              <a:rPr lang="en-US" altLang="zh-CN" sz="2000">
                <a:solidFill>
                  <a:srgbClr val="000066"/>
                </a:solidFill>
                <a:latin typeface="Times New Roman" panose="02020603050405020304" pitchFamily="18" charset="0"/>
                <a:ea typeface="楷体_GB2312" pitchFamily="49" charset="-122"/>
              </a:rPr>
              <a:t>Q</a:t>
            </a:r>
            <a:endParaRPr lang="zh-CN" altLang="en-US" sz="2000">
              <a:solidFill>
                <a:srgbClr val="000066"/>
              </a:solidFill>
              <a:latin typeface="Times New Roman" panose="02020603050405020304" pitchFamily="18" charset="0"/>
              <a:ea typeface="楷体_GB2312" pitchFamily="49" charset="-122"/>
            </a:endParaRPr>
          </a:p>
        </p:txBody>
      </p:sp>
      <p:sp>
        <p:nvSpPr>
          <p:cNvPr id="36875" name="矩形 24">
            <a:extLst>
              <a:ext uri="{FF2B5EF4-FFF2-40B4-BE49-F238E27FC236}">
                <a16:creationId xmlns:a16="http://schemas.microsoft.com/office/drawing/2014/main" id="{6EDCEED2-F049-4BAC-9A61-750D0E23980E}"/>
              </a:ext>
            </a:extLst>
          </p:cNvPr>
          <p:cNvSpPr>
            <a:spLocks noChangeArrowheads="1"/>
          </p:cNvSpPr>
          <p:nvPr/>
        </p:nvSpPr>
        <p:spPr bwMode="auto">
          <a:xfrm>
            <a:off x="4716463" y="35734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3</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6876" name="矩形 25">
            <a:extLst>
              <a:ext uri="{FF2B5EF4-FFF2-40B4-BE49-F238E27FC236}">
                <a16:creationId xmlns:a16="http://schemas.microsoft.com/office/drawing/2014/main" id="{4D2F635C-CCE3-4DB9-8333-1A8739E9FDE8}"/>
              </a:ext>
            </a:extLst>
          </p:cNvPr>
          <p:cNvSpPr>
            <a:spLocks noChangeArrowheads="1"/>
          </p:cNvSpPr>
          <p:nvPr/>
        </p:nvSpPr>
        <p:spPr bwMode="auto">
          <a:xfrm>
            <a:off x="4716463" y="43338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2</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6877" name="矩形 26">
            <a:extLst>
              <a:ext uri="{FF2B5EF4-FFF2-40B4-BE49-F238E27FC236}">
                <a16:creationId xmlns:a16="http://schemas.microsoft.com/office/drawing/2014/main" id="{C544C5C9-7F8C-4E0F-ACA6-02035E8E22AF}"/>
              </a:ext>
            </a:extLst>
          </p:cNvPr>
          <p:cNvSpPr>
            <a:spLocks noChangeArrowheads="1"/>
          </p:cNvSpPr>
          <p:nvPr/>
        </p:nvSpPr>
        <p:spPr bwMode="auto">
          <a:xfrm>
            <a:off x="4716463" y="48688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1</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6878" name="矩形 27">
            <a:extLst>
              <a:ext uri="{FF2B5EF4-FFF2-40B4-BE49-F238E27FC236}">
                <a16:creationId xmlns:a16="http://schemas.microsoft.com/office/drawing/2014/main" id="{D0635DE2-9485-43CE-8F1E-2A7BF8D317CB}"/>
              </a:ext>
            </a:extLst>
          </p:cNvPr>
          <p:cNvSpPr>
            <a:spLocks noChangeArrowheads="1"/>
          </p:cNvSpPr>
          <p:nvPr/>
        </p:nvSpPr>
        <p:spPr bwMode="auto">
          <a:xfrm>
            <a:off x="7812088" y="50847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1</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6879" name="矩形 28">
            <a:extLst>
              <a:ext uri="{FF2B5EF4-FFF2-40B4-BE49-F238E27FC236}">
                <a16:creationId xmlns:a16="http://schemas.microsoft.com/office/drawing/2014/main" id="{5C72E5A2-9F91-4E31-AD05-3E958B80CF85}"/>
              </a:ext>
            </a:extLst>
          </p:cNvPr>
          <p:cNvSpPr>
            <a:spLocks noChangeArrowheads="1"/>
          </p:cNvSpPr>
          <p:nvPr/>
        </p:nvSpPr>
        <p:spPr bwMode="auto">
          <a:xfrm>
            <a:off x="7812088" y="45497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2</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6880" name="矩形 29">
            <a:extLst>
              <a:ext uri="{FF2B5EF4-FFF2-40B4-BE49-F238E27FC236}">
                <a16:creationId xmlns:a16="http://schemas.microsoft.com/office/drawing/2014/main" id="{F3CCE1F5-90C7-49A3-BD0F-74DFA81FE36F}"/>
              </a:ext>
            </a:extLst>
          </p:cNvPr>
          <p:cNvSpPr>
            <a:spLocks noChangeArrowheads="1"/>
          </p:cNvSpPr>
          <p:nvPr/>
        </p:nvSpPr>
        <p:spPr bwMode="auto">
          <a:xfrm>
            <a:off x="7812088" y="3829050"/>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3</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6881" name="矩形 30">
            <a:extLst>
              <a:ext uri="{FF2B5EF4-FFF2-40B4-BE49-F238E27FC236}">
                <a16:creationId xmlns:a16="http://schemas.microsoft.com/office/drawing/2014/main" id="{0403A2C8-54E5-4748-882B-AB33C7B66623}"/>
              </a:ext>
            </a:extLst>
          </p:cNvPr>
          <p:cNvSpPr>
            <a:spLocks noChangeArrowheads="1"/>
          </p:cNvSpPr>
          <p:nvPr/>
        </p:nvSpPr>
        <p:spPr bwMode="auto">
          <a:xfrm>
            <a:off x="7812088" y="27082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4</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6882" name="椭圆 17">
            <a:extLst>
              <a:ext uri="{FF2B5EF4-FFF2-40B4-BE49-F238E27FC236}">
                <a16:creationId xmlns:a16="http://schemas.microsoft.com/office/drawing/2014/main" id="{5B87CAB1-9491-4A1A-AD89-B19B6C46EE8F}"/>
              </a:ext>
            </a:extLst>
          </p:cNvPr>
          <p:cNvSpPr>
            <a:spLocks noChangeArrowheads="1"/>
          </p:cNvSpPr>
          <p:nvPr/>
        </p:nvSpPr>
        <p:spPr bwMode="auto">
          <a:xfrm>
            <a:off x="7740650" y="4005263"/>
            <a:ext cx="144463" cy="111125"/>
          </a:xfrm>
          <a:prstGeom prst="ellipse">
            <a:avLst/>
          </a:prstGeom>
          <a:solidFill>
            <a:srgbClr val="FF0000"/>
          </a:solidFill>
          <a:ln w="38100" cap="rnd" algn="ctr">
            <a:solidFill>
              <a:srgbClr val="FF0000"/>
            </a:solidFill>
            <a:prstDash val="sysDot"/>
            <a:round/>
            <a:headEnd/>
            <a:tailEnd type="triangle" w="med" len="me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3" name="矩形 22">
            <a:extLst>
              <a:ext uri="{FF2B5EF4-FFF2-40B4-BE49-F238E27FC236}">
                <a16:creationId xmlns:a16="http://schemas.microsoft.com/office/drawing/2014/main" id="{3A98C94B-2540-4CDD-A603-396C8CCDF79E}"/>
              </a:ext>
            </a:extLst>
          </p:cNvPr>
          <p:cNvSpPr/>
          <p:nvPr/>
        </p:nvSpPr>
        <p:spPr>
          <a:xfrm>
            <a:off x="539750" y="2276475"/>
            <a:ext cx="4140200" cy="2708275"/>
          </a:xfrm>
          <a:prstGeom prst="rect">
            <a:avLst/>
          </a:prstGeom>
        </p:spPr>
        <p:txBody>
          <a:bodyPr>
            <a:spAutoFit/>
          </a:bodyPr>
          <a:lstStyle/>
          <a:p>
            <a:pPr lvl="1">
              <a:defRPr/>
            </a:pPr>
            <a:endParaRPr lang="en-US" altLang="zh-CN" sz="2000" b="0" dirty="0">
              <a:latin typeface="+mn-lt"/>
              <a:sym typeface="微软雅黑" pitchFamily="34" charset="-122"/>
            </a:endParaRPr>
          </a:p>
          <a:p>
            <a:pPr lvl="1" algn="just">
              <a:lnSpc>
                <a:spcPct val="150000"/>
              </a:lnSpc>
              <a:defRPr/>
            </a:pPr>
            <a:r>
              <a:rPr lang="zh-CN" altLang="en-US" sz="2000" b="0" dirty="0">
                <a:solidFill>
                  <a:srgbClr val="000000"/>
                </a:solidFill>
                <a:latin typeface="+mn-lt"/>
                <a:ea typeface="微软雅黑" pitchFamily="34" charset="-122"/>
                <a:sym typeface="微软雅黑" pitchFamily="34" charset="-122"/>
              </a:rPr>
              <a:t>对于事件</a:t>
            </a:r>
            <a:r>
              <a:rPr lang="en-US" altLang="zh-CN" sz="2000" b="0" dirty="0">
                <a:solidFill>
                  <a:srgbClr val="000000"/>
                </a:solidFill>
                <a:latin typeface="+mn-lt"/>
                <a:sym typeface="微软雅黑" pitchFamily="34" charset="-122"/>
              </a:rPr>
              <a:t>Q</a:t>
            </a:r>
            <a:r>
              <a:rPr lang="en-US" altLang="zh-CN" sz="2000" b="0" baseline="-25000" dirty="0">
                <a:solidFill>
                  <a:srgbClr val="000000"/>
                </a:solidFill>
                <a:latin typeface="+mn-lt"/>
                <a:sym typeface="微软雅黑" pitchFamily="34" charset="-122"/>
              </a:rPr>
              <a:t>1</a:t>
            </a:r>
            <a:r>
              <a:rPr lang="zh-CN" altLang="en-US" sz="2000" b="0" dirty="0">
                <a:solidFill>
                  <a:srgbClr val="000000"/>
                </a:solidFill>
                <a:latin typeface="+mn-lt"/>
                <a:ea typeface="微软雅黑" pitchFamily="34" charset="-122"/>
                <a:sym typeface="微软雅黑" pitchFamily="34" charset="-122"/>
              </a:rPr>
              <a:t>和事件</a:t>
            </a:r>
            <a:r>
              <a:rPr lang="en-US" altLang="zh-CN" sz="2000" b="0" dirty="0">
                <a:solidFill>
                  <a:srgbClr val="000000"/>
                </a:solidFill>
                <a:latin typeface="+mn-lt"/>
                <a:sym typeface="微软雅黑" pitchFamily="34" charset="-122"/>
              </a:rPr>
              <a:t>P</a:t>
            </a:r>
            <a:r>
              <a:rPr lang="en-US" altLang="zh-CN" sz="2000" b="0" baseline="-25000" dirty="0">
                <a:solidFill>
                  <a:srgbClr val="000000"/>
                </a:solidFill>
                <a:latin typeface="+mn-lt"/>
                <a:sym typeface="微软雅黑" pitchFamily="34" charset="-122"/>
              </a:rPr>
              <a:t>3</a:t>
            </a:r>
            <a:r>
              <a:rPr lang="zh-CN" altLang="en-US" sz="2000" b="0" dirty="0">
                <a:solidFill>
                  <a:srgbClr val="000000"/>
                </a:solidFill>
                <a:latin typeface="+mn-lt"/>
                <a:ea typeface="微软雅黑" pitchFamily="34" charset="-122"/>
                <a:sym typeface="微软雅黑" pitchFamily="34" charset="-122"/>
              </a:rPr>
              <a:t>，由于存在从</a:t>
            </a:r>
            <a:r>
              <a:rPr lang="en-US" altLang="zh-CN" sz="2000" b="0" dirty="0">
                <a:solidFill>
                  <a:srgbClr val="000000"/>
                </a:solidFill>
                <a:latin typeface="+mn-lt"/>
                <a:sym typeface="微软雅黑" pitchFamily="34" charset="-122"/>
              </a:rPr>
              <a:t>Q</a:t>
            </a:r>
            <a:r>
              <a:rPr lang="en-US" altLang="zh-CN" sz="2000" b="0" baseline="-25000" dirty="0">
                <a:solidFill>
                  <a:srgbClr val="000000"/>
                </a:solidFill>
                <a:latin typeface="+mn-lt"/>
                <a:sym typeface="微软雅黑" pitchFamily="34" charset="-122"/>
              </a:rPr>
              <a:t>1</a:t>
            </a:r>
            <a:r>
              <a:rPr lang="zh-CN" altLang="en-US" sz="2000" b="0" dirty="0">
                <a:solidFill>
                  <a:srgbClr val="000000"/>
                </a:solidFill>
                <a:latin typeface="+mn-lt"/>
                <a:ea typeface="微软雅黑" pitchFamily="34" charset="-122"/>
                <a:sym typeface="微软雅黑" pitchFamily="34" charset="-122"/>
              </a:rPr>
              <a:t>到</a:t>
            </a:r>
            <a:r>
              <a:rPr lang="en-US" altLang="zh-CN" sz="2000" b="0" dirty="0">
                <a:solidFill>
                  <a:srgbClr val="000000"/>
                </a:solidFill>
                <a:latin typeface="+mn-lt"/>
                <a:ea typeface="微软雅黑" pitchFamily="34" charset="-122"/>
                <a:sym typeface="微软雅黑" pitchFamily="34" charset="-122"/>
              </a:rPr>
              <a:t>P</a:t>
            </a:r>
            <a:r>
              <a:rPr lang="en-US" altLang="zh-CN" sz="2000" b="0" baseline="-25000" dirty="0">
                <a:solidFill>
                  <a:srgbClr val="000000"/>
                </a:solidFill>
                <a:latin typeface="+mn-lt"/>
                <a:ea typeface="微软雅黑" pitchFamily="34" charset="-122"/>
                <a:sym typeface="微软雅黑" pitchFamily="34" charset="-122"/>
              </a:rPr>
              <a:t>2</a:t>
            </a:r>
            <a:r>
              <a:rPr lang="zh-CN" altLang="en-US" sz="2000" b="0" dirty="0">
                <a:solidFill>
                  <a:srgbClr val="000000"/>
                </a:solidFill>
                <a:latin typeface="+mn-lt"/>
                <a:ea typeface="微软雅黑" pitchFamily="34" charset="-122"/>
                <a:sym typeface="微软雅黑" pitchFamily="34" charset="-122"/>
              </a:rPr>
              <a:t>的消息传递，因此</a:t>
            </a:r>
            <a:r>
              <a:rPr lang="en-US" altLang="zh-CN" sz="2000" b="0" dirty="0">
                <a:solidFill>
                  <a:srgbClr val="000000"/>
                </a:solidFill>
                <a:latin typeface="+mn-lt"/>
                <a:sym typeface="微软雅黑" pitchFamily="34" charset="-122"/>
              </a:rPr>
              <a:t>Q</a:t>
            </a:r>
            <a:r>
              <a:rPr lang="en-US" altLang="zh-CN" sz="2000" b="0" baseline="-25000" dirty="0">
                <a:solidFill>
                  <a:srgbClr val="000000"/>
                </a:solidFill>
                <a:latin typeface="+mn-lt"/>
                <a:sym typeface="微软雅黑" pitchFamily="34" charset="-122"/>
              </a:rPr>
              <a:t>1</a:t>
            </a:r>
            <a:r>
              <a:rPr lang="en-US" altLang="zh-CN" sz="2000" b="0" dirty="0">
                <a:solidFill>
                  <a:srgbClr val="000000"/>
                </a:solidFill>
                <a:latin typeface="+mn-lt"/>
                <a:ea typeface="微软雅黑" pitchFamily="34" charset="-122"/>
                <a:sym typeface="微软雅黑" pitchFamily="34" charset="-122"/>
              </a:rPr>
              <a:t>-&gt;P</a:t>
            </a:r>
            <a:r>
              <a:rPr lang="en-US" altLang="zh-CN" sz="2000" b="0" baseline="-25000" dirty="0">
                <a:solidFill>
                  <a:srgbClr val="000000"/>
                </a:solidFill>
                <a:latin typeface="+mn-lt"/>
                <a:ea typeface="微软雅黑" pitchFamily="34" charset="-122"/>
                <a:sym typeface="微软雅黑" pitchFamily="34" charset="-122"/>
              </a:rPr>
              <a:t>2</a:t>
            </a:r>
            <a:r>
              <a:rPr lang="zh-CN" altLang="en-US" sz="2000" b="0" dirty="0">
                <a:solidFill>
                  <a:srgbClr val="000000"/>
                </a:solidFill>
                <a:latin typeface="+mn-lt"/>
                <a:ea typeface="微软雅黑" pitchFamily="34" charset="-122"/>
                <a:sym typeface="微软雅黑" pitchFamily="34" charset="-122"/>
              </a:rPr>
              <a:t>，同时在同一进程</a:t>
            </a:r>
            <a:r>
              <a:rPr lang="en-US" altLang="zh-CN" sz="2000" b="0" dirty="0">
                <a:solidFill>
                  <a:srgbClr val="000000"/>
                </a:solidFill>
                <a:latin typeface="+mn-lt"/>
                <a:ea typeface="微软雅黑" pitchFamily="34" charset="-122"/>
                <a:sym typeface="微软雅黑" pitchFamily="34" charset="-122"/>
              </a:rPr>
              <a:t>P</a:t>
            </a:r>
            <a:r>
              <a:rPr lang="zh-CN" altLang="en-US" sz="2000" b="0" dirty="0">
                <a:solidFill>
                  <a:srgbClr val="000000"/>
                </a:solidFill>
                <a:latin typeface="+mn-lt"/>
                <a:ea typeface="微软雅黑" pitchFamily="34" charset="-122"/>
                <a:sym typeface="微软雅黑" pitchFamily="34" charset="-122"/>
              </a:rPr>
              <a:t>中，我们知道</a:t>
            </a:r>
            <a:r>
              <a:rPr lang="en-US" altLang="zh-CN" sz="2000" b="0" dirty="0">
                <a:solidFill>
                  <a:srgbClr val="000000"/>
                </a:solidFill>
                <a:latin typeface="+mn-lt"/>
                <a:sym typeface="微软雅黑" pitchFamily="34" charset="-122"/>
              </a:rPr>
              <a:t>P</a:t>
            </a:r>
            <a:r>
              <a:rPr lang="en-US" altLang="zh-CN" sz="2000" b="0" baseline="-25000" dirty="0">
                <a:solidFill>
                  <a:srgbClr val="000000"/>
                </a:solidFill>
                <a:latin typeface="+mn-lt"/>
                <a:sym typeface="微软雅黑" pitchFamily="34" charset="-122"/>
              </a:rPr>
              <a:t>2 </a:t>
            </a:r>
            <a:r>
              <a:rPr lang="en-US" altLang="zh-CN" sz="2000" b="0" dirty="0">
                <a:solidFill>
                  <a:srgbClr val="000000"/>
                </a:solidFill>
                <a:latin typeface="+mn-lt"/>
                <a:ea typeface="微软雅黑" pitchFamily="34" charset="-122"/>
                <a:sym typeface="微软雅黑" pitchFamily="34" charset="-122"/>
              </a:rPr>
              <a:t>-&gt;</a:t>
            </a:r>
            <a:r>
              <a:rPr lang="en-US" altLang="zh-CN" sz="2000" b="0" dirty="0">
                <a:solidFill>
                  <a:srgbClr val="000000"/>
                </a:solidFill>
                <a:latin typeface="+mn-lt"/>
                <a:sym typeface="微软雅黑" pitchFamily="34" charset="-122"/>
              </a:rPr>
              <a:t>P</a:t>
            </a:r>
            <a:r>
              <a:rPr lang="en-US" altLang="zh-CN" sz="2000" b="0" baseline="-25000" dirty="0">
                <a:solidFill>
                  <a:srgbClr val="000000"/>
                </a:solidFill>
                <a:latin typeface="+mn-lt"/>
                <a:sym typeface="微软雅黑" pitchFamily="34" charset="-122"/>
              </a:rPr>
              <a:t>3</a:t>
            </a:r>
            <a:r>
              <a:rPr lang="zh-CN" altLang="en-US" sz="2000" b="0" dirty="0">
                <a:solidFill>
                  <a:srgbClr val="000000"/>
                </a:solidFill>
                <a:latin typeface="+mn-lt"/>
                <a:ea typeface="微软雅黑" pitchFamily="34" charset="-122"/>
                <a:sym typeface="微软雅黑" pitchFamily="34" charset="-122"/>
              </a:rPr>
              <a:t>，因此，根据该模型，</a:t>
            </a:r>
            <a:r>
              <a:rPr lang="en-US" altLang="zh-CN" sz="2000" b="0" dirty="0">
                <a:solidFill>
                  <a:srgbClr val="000000"/>
                </a:solidFill>
                <a:latin typeface="+mn-lt"/>
                <a:sym typeface="微软雅黑" pitchFamily="34" charset="-122"/>
              </a:rPr>
              <a:t>Q</a:t>
            </a:r>
            <a:r>
              <a:rPr lang="en-US" altLang="zh-CN" sz="2000" b="0" baseline="-25000" dirty="0">
                <a:solidFill>
                  <a:srgbClr val="000000"/>
                </a:solidFill>
                <a:latin typeface="+mn-lt"/>
                <a:sym typeface="微软雅黑" pitchFamily="34" charset="-122"/>
              </a:rPr>
              <a:t>1 </a:t>
            </a:r>
            <a:r>
              <a:rPr lang="en-US" altLang="zh-CN" sz="2000" b="0" dirty="0">
                <a:solidFill>
                  <a:srgbClr val="000000"/>
                </a:solidFill>
                <a:latin typeface="+mn-lt"/>
                <a:ea typeface="微软雅黑" pitchFamily="34" charset="-122"/>
                <a:sym typeface="微软雅黑" pitchFamily="34" charset="-122"/>
              </a:rPr>
              <a:t>-&gt;</a:t>
            </a:r>
            <a:r>
              <a:rPr lang="en-US" altLang="zh-CN" sz="2000" b="0" dirty="0">
                <a:solidFill>
                  <a:srgbClr val="000000"/>
                </a:solidFill>
                <a:latin typeface="+mn-lt"/>
                <a:sym typeface="微软雅黑" pitchFamily="34" charset="-122"/>
              </a:rPr>
              <a:t>P</a:t>
            </a:r>
            <a:r>
              <a:rPr lang="en-US" altLang="zh-CN" sz="2000" b="0" baseline="-25000" dirty="0">
                <a:solidFill>
                  <a:srgbClr val="000000"/>
                </a:solidFill>
                <a:latin typeface="+mn-lt"/>
                <a:sym typeface="微软雅黑" pitchFamily="34" charset="-122"/>
              </a:rPr>
              <a:t>3</a:t>
            </a:r>
            <a:r>
              <a:rPr lang="zh-CN" altLang="en-US" sz="2000" b="0" dirty="0">
                <a:solidFill>
                  <a:srgbClr val="000000"/>
                </a:solidFill>
                <a:latin typeface="+mn-lt"/>
                <a:ea typeface="微软雅黑" pitchFamily="34" charset="-122"/>
                <a:sym typeface="微软雅黑" pitchFamily="34" charset="-122"/>
              </a:rPr>
              <a:t>。</a:t>
            </a:r>
            <a:endParaRPr lang="en-US" altLang="zh-CN" sz="2000" b="0" dirty="0">
              <a:solidFill>
                <a:srgbClr val="000000"/>
              </a:solidFill>
              <a:latin typeface="+mn-lt"/>
              <a:ea typeface="微软雅黑" pitchFamily="34" charset="-122"/>
              <a:sym typeface="微软雅黑"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138C06F6-1FA8-4A12-9C2B-D72CA41C3A4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逻辑时间戳</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例</a:t>
            </a:r>
            <a:r>
              <a:rPr lang="en-US" altLang="zh-CN" sz="2000" b="0">
                <a:sym typeface="微软雅黑" panose="020B0503020204020204" pitchFamily="34" charset="-122"/>
              </a:rPr>
              <a:t>2</a:t>
            </a:r>
            <a:r>
              <a:rPr lang="zh-CN" altLang="en-US" sz="2000" b="0">
                <a:sym typeface="微软雅黑" panose="020B0503020204020204" pitchFamily="34" charset="-122"/>
              </a:rPr>
              <a:t>：事件</a:t>
            </a:r>
            <a:r>
              <a:rPr lang="en-US" altLang="zh-CN" sz="2000" b="0">
                <a:sym typeface="微软雅黑" panose="020B0503020204020204" pitchFamily="34" charset="-122"/>
              </a:rPr>
              <a:t>P</a:t>
            </a:r>
            <a:r>
              <a:rPr lang="en-US" altLang="zh-CN" sz="2000" b="0" baseline="-25000">
                <a:sym typeface="微软雅黑" panose="020B0503020204020204" pitchFamily="34" charset="-122"/>
              </a:rPr>
              <a:t>3</a:t>
            </a:r>
            <a:r>
              <a:rPr lang="zh-CN" altLang="en-US" sz="2000" b="0">
                <a:sym typeface="微软雅黑" panose="020B0503020204020204" pitchFamily="34" charset="-122"/>
              </a:rPr>
              <a:t>、事件</a:t>
            </a:r>
            <a:r>
              <a:rPr lang="en-US" altLang="zh-CN" sz="2000" b="0">
                <a:sym typeface="微软雅黑" panose="020B0503020204020204" pitchFamily="34" charset="-122"/>
              </a:rPr>
              <a:t>Q</a:t>
            </a:r>
            <a:r>
              <a:rPr lang="en-US" altLang="zh-CN" sz="2000" b="0" baseline="-25000">
                <a:sym typeface="微软雅黑" panose="020B0503020204020204" pitchFamily="34" charset="-122"/>
              </a:rPr>
              <a:t>3</a:t>
            </a:r>
          </a:p>
        </p:txBody>
      </p:sp>
      <p:sp>
        <p:nvSpPr>
          <p:cNvPr id="37891" name="Rectangle 5">
            <a:extLst>
              <a:ext uri="{FF2B5EF4-FFF2-40B4-BE49-F238E27FC236}">
                <a16:creationId xmlns:a16="http://schemas.microsoft.com/office/drawing/2014/main" id="{E301CE62-1F7B-40A3-B165-1C1E549A7C4C}"/>
              </a:ext>
            </a:extLst>
          </p:cNvPr>
          <p:cNvSpPr>
            <a:spLocks noGrp="1" noChangeArrowheads="1"/>
          </p:cNvSpPr>
          <p:nvPr>
            <p:ph type="title"/>
          </p:nvPr>
        </p:nvSpPr>
        <p:spPr>
          <a:noFill/>
        </p:spPr>
        <p:txBody>
          <a:bodyPr/>
          <a:lstStyle/>
          <a:p>
            <a:pPr eaLnBrk="1" hangingPunct="1"/>
            <a:r>
              <a:rPr lang="zh-CN" altLang="en-US"/>
              <a:t>数据一致性理论</a:t>
            </a:r>
          </a:p>
        </p:txBody>
      </p:sp>
      <p:cxnSp>
        <p:nvCxnSpPr>
          <p:cNvPr id="37892" name="直接箭头连接符 4">
            <a:extLst>
              <a:ext uri="{FF2B5EF4-FFF2-40B4-BE49-F238E27FC236}">
                <a16:creationId xmlns:a16="http://schemas.microsoft.com/office/drawing/2014/main" id="{999241F4-A4EF-49BF-B1C6-D3D0DCEE46EC}"/>
              </a:ext>
            </a:extLst>
          </p:cNvPr>
          <p:cNvCxnSpPr>
            <a:cxnSpLocks noChangeShapeType="1"/>
          </p:cNvCxnSpPr>
          <p:nvPr/>
        </p:nvCxnSpPr>
        <p:spPr bwMode="auto">
          <a:xfrm flipV="1">
            <a:off x="5219700" y="2460625"/>
            <a:ext cx="0" cy="3168650"/>
          </a:xfrm>
          <a:prstGeom prst="straightConnector1">
            <a:avLst/>
          </a:prstGeom>
          <a:noFill/>
          <a:ln w="38100" cap="rnd"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3" name="直接箭头连接符 7">
            <a:extLst>
              <a:ext uri="{FF2B5EF4-FFF2-40B4-BE49-F238E27FC236}">
                <a16:creationId xmlns:a16="http://schemas.microsoft.com/office/drawing/2014/main" id="{CDA21648-4C9F-4CCC-A2E7-2BDB49AB30A6}"/>
              </a:ext>
            </a:extLst>
          </p:cNvPr>
          <p:cNvCxnSpPr>
            <a:cxnSpLocks noChangeShapeType="1"/>
          </p:cNvCxnSpPr>
          <p:nvPr/>
        </p:nvCxnSpPr>
        <p:spPr bwMode="auto">
          <a:xfrm flipV="1">
            <a:off x="7812088" y="2460625"/>
            <a:ext cx="0" cy="3168650"/>
          </a:xfrm>
          <a:prstGeom prst="straightConnector1">
            <a:avLst/>
          </a:prstGeom>
          <a:noFill/>
          <a:ln w="38100" cap="rnd"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4" name="直接箭头连接符 9">
            <a:extLst>
              <a:ext uri="{FF2B5EF4-FFF2-40B4-BE49-F238E27FC236}">
                <a16:creationId xmlns:a16="http://schemas.microsoft.com/office/drawing/2014/main" id="{B4BF34DF-05A0-4060-8992-B95EBF690BB7}"/>
              </a:ext>
            </a:extLst>
          </p:cNvPr>
          <p:cNvCxnSpPr>
            <a:cxnSpLocks noChangeShapeType="1"/>
          </p:cNvCxnSpPr>
          <p:nvPr/>
        </p:nvCxnSpPr>
        <p:spPr bwMode="auto">
          <a:xfrm flipH="1" flipV="1">
            <a:off x="5219700" y="4549775"/>
            <a:ext cx="2592388" cy="719138"/>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5" name="直接箭头连接符 11">
            <a:extLst>
              <a:ext uri="{FF2B5EF4-FFF2-40B4-BE49-F238E27FC236}">
                <a16:creationId xmlns:a16="http://schemas.microsoft.com/office/drawing/2014/main" id="{2259DAF9-74B6-4663-A1F4-432F8AD7C8F2}"/>
              </a:ext>
            </a:extLst>
          </p:cNvPr>
          <p:cNvCxnSpPr>
            <a:cxnSpLocks noChangeShapeType="1"/>
          </p:cNvCxnSpPr>
          <p:nvPr/>
        </p:nvCxnSpPr>
        <p:spPr bwMode="auto">
          <a:xfrm flipV="1">
            <a:off x="5219700" y="4765675"/>
            <a:ext cx="2592388" cy="287338"/>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6" name="直接箭头连接符 13">
            <a:extLst>
              <a:ext uri="{FF2B5EF4-FFF2-40B4-BE49-F238E27FC236}">
                <a16:creationId xmlns:a16="http://schemas.microsoft.com/office/drawing/2014/main" id="{E2D3BC37-0100-4017-B369-70E2067555AC}"/>
              </a:ext>
            </a:extLst>
          </p:cNvPr>
          <p:cNvCxnSpPr>
            <a:cxnSpLocks noChangeShapeType="1"/>
          </p:cNvCxnSpPr>
          <p:nvPr/>
        </p:nvCxnSpPr>
        <p:spPr bwMode="auto">
          <a:xfrm flipV="1">
            <a:off x="5219700" y="2965450"/>
            <a:ext cx="2592388" cy="792163"/>
          </a:xfrm>
          <a:prstGeom prst="straightConnector1">
            <a:avLst/>
          </a:prstGeom>
          <a:noFill/>
          <a:ln w="38100" cap="rnd" algn="ctr">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97" name="矩形 16">
            <a:extLst>
              <a:ext uri="{FF2B5EF4-FFF2-40B4-BE49-F238E27FC236}">
                <a16:creationId xmlns:a16="http://schemas.microsoft.com/office/drawing/2014/main" id="{FA26E925-04AA-4912-BBB7-E5F1BAE6FBD6}"/>
              </a:ext>
            </a:extLst>
          </p:cNvPr>
          <p:cNvSpPr>
            <a:spLocks noChangeArrowheads="1"/>
          </p:cNvSpPr>
          <p:nvPr/>
        </p:nvSpPr>
        <p:spPr bwMode="auto">
          <a:xfrm>
            <a:off x="4716463" y="2060575"/>
            <a:ext cx="935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Times New Roman" panose="02020603050405020304" pitchFamily="18" charset="0"/>
                <a:ea typeface="楷体_GB2312" pitchFamily="49" charset="-122"/>
              </a:rPr>
              <a:t>进程</a:t>
            </a:r>
            <a:r>
              <a:rPr lang="en-US" altLang="zh-CN" sz="2000">
                <a:solidFill>
                  <a:srgbClr val="000066"/>
                </a:solidFill>
                <a:latin typeface="Times New Roman" panose="02020603050405020304" pitchFamily="18" charset="0"/>
                <a:ea typeface="楷体_GB2312" pitchFamily="49" charset="-122"/>
              </a:rPr>
              <a:t>P</a:t>
            </a:r>
            <a:endParaRPr lang="zh-CN" altLang="en-US" sz="2000">
              <a:solidFill>
                <a:srgbClr val="000066"/>
              </a:solidFill>
              <a:latin typeface="Times New Roman" panose="02020603050405020304" pitchFamily="18" charset="0"/>
              <a:ea typeface="楷体_GB2312" pitchFamily="49" charset="-122"/>
            </a:endParaRPr>
          </a:p>
        </p:txBody>
      </p:sp>
      <p:sp>
        <p:nvSpPr>
          <p:cNvPr id="37898" name="矩形 23">
            <a:extLst>
              <a:ext uri="{FF2B5EF4-FFF2-40B4-BE49-F238E27FC236}">
                <a16:creationId xmlns:a16="http://schemas.microsoft.com/office/drawing/2014/main" id="{A868CD5F-B583-4250-AD35-C59FC564F2BA}"/>
              </a:ext>
            </a:extLst>
          </p:cNvPr>
          <p:cNvSpPr>
            <a:spLocks noChangeArrowheads="1"/>
          </p:cNvSpPr>
          <p:nvPr/>
        </p:nvSpPr>
        <p:spPr bwMode="auto">
          <a:xfrm>
            <a:off x="7380288" y="2060575"/>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2000">
                <a:solidFill>
                  <a:srgbClr val="000066"/>
                </a:solidFill>
                <a:latin typeface="Times New Roman" panose="02020603050405020304" pitchFamily="18" charset="0"/>
                <a:ea typeface="楷体_GB2312" pitchFamily="49" charset="-122"/>
              </a:rPr>
              <a:t>进程</a:t>
            </a:r>
            <a:r>
              <a:rPr lang="en-US" altLang="zh-CN" sz="2000">
                <a:solidFill>
                  <a:srgbClr val="000066"/>
                </a:solidFill>
                <a:latin typeface="Times New Roman" panose="02020603050405020304" pitchFamily="18" charset="0"/>
                <a:ea typeface="楷体_GB2312" pitchFamily="49" charset="-122"/>
              </a:rPr>
              <a:t>Q</a:t>
            </a:r>
            <a:endParaRPr lang="zh-CN" altLang="en-US" sz="2000">
              <a:solidFill>
                <a:srgbClr val="000066"/>
              </a:solidFill>
              <a:latin typeface="Times New Roman" panose="02020603050405020304" pitchFamily="18" charset="0"/>
              <a:ea typeface="楷体_GB2312" pitchFamily="49" charset="-122"/>
            </a:endParaRPr>
          </a:p>
        </p:txBody>
      </p:sp>
      <p:sp>
        <p:nvSpPr>
          <p:cNvPr id="37899" name="矩形 24">
            <a:extLst>
              <a:ext uri="{FF2B5EF4-FFF2-40B4-BE49-F238E27FC236}">
                <a16:creationId xmlns:a16="http://schemas.microsoft.com/office/drawing/2014/main" id="{371827BA-88DA-478D-B956-F6E04B364E47}"/>
              </a:ext>
            </a:extLst>
          </p:cNvPr>
          <p:cNvSpPr>
            <a:spLocks noChangeArrowheads="1"/>
          </p:cNvSpPr>
          <p:nvPr/>
        </p:nvSpPr>
        <p:spPr bwMode="auto">
          <a:xfrm>
            <a:off x="4716463" y="35734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3</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7900" name="矩形 25">
            <a:extLst>
              <a:ext uri="{FF2B5EF4-FFF2-40B4-BE49-F238E27FC236}">
                <a16:creationId xmlns:a16="http://schemas.microsoft.com/office/drawing/2014/main" id="{3225F9DB-7373-4AC1-80F9-1951C07BC40E}"/>
              </a:ext>
            </a:extLst>
          </p:cNvPr>
          <p:cNvSpPr>
            <a:spLocks noChangeArrowheads="1"/>
          </p:cNvSpPr>
          <p:nvPr/>
        </p:nvSpPr>
        <p:spPr bwMode="auto">
          <a:xfrm>
            <a:off x="4716463" y="43338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2</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7901" name="矩形 26">
            <a:extLst>
              <a:ext uri="{FF2B5EF4-FFF2-40B4-BE49-F238E27FC236}">
                <a16:creationId xmlns:a16="http://schemas.microsoft.com/office/drawing/2014/main" id="{65E3B020-9419-4EBE-8746-45DC435F3BAE}"/>
              </a:ext>
            </a:extLst>
          </p:cNvPr>
          <p:cNvSpPr>
            <a:spLocks noChangeArrowheads="1"/>
          </p:cNvSpPr>
          <p:nvPr/>
        </p:nvSpPr>
        <p:spPr bwMode="auto">
          <a:xfrm>
            <a:off x="4716463" y="48688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P</a:t>
            </a:r>
            <a:r>
              <a:rPr lang="en-US" altLang="zh-CN" sz="2000" baseline="-25000">
                <a:solidFill>
                  <a:srgbClr val="000066"/>
                </a:solidFill>
                <a:latin typeface="Times New Roman" panose="02020603050405020304" pitchFamily="18" charset="0"/>
                <a:ea typeface="楷体_GB2312" pitchFamily="49" charset="-122"/>
              </a:rPr>
              <a:t>1</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7902" name="矩形 27">
            <a:extLst>
              <a:ext uri="{FF2B5EF4-FFF2-40B4-BE49-F238E27FC236}">
                <a16:creationId xmlns:a16="http://schemas.microsoft.com/office/drawing/2014/main" id="{9B304FCF-77F0-41E1-9487-EA78370973D3}"/>
              </a:ext>
            </a:extLst>
          </p:cNvPr>
          <p:cNvSpPr>
            <a:spLocks noChangeArrowheads="1"/>
          </p:cNvSpPr>
          <p:nvPr/>
        </p:nvSpPr>
        <p:spPr bwMode="auto">
          <a:xfrm>
            <a:off x="7812088" y="50847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1</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7903" name="矩形 28">
            <a:extLst>
              <a:ext uri="{FF2B5EF4-FFF2-40B4-BE49-F238E27FC236}">
                <a16:creationId xmlns:a16="http://schemas.microsoft.com/office/drawing/2014/main" id="{7CBD544B-B5F4-4934-9B71-248C5D03580A}"/>
              </a:ext>
            </a:extLst>
          </p:cNvPr>
          <p:cNvSpPr>
            <a:spLocks noChangeArrowheads="1"/>
          </p:cNvSpPr>
          <p:nvPr/>
        </p:nvSpPr>
        <p:spPr bwMode="auto">
          <a:xfrm>
            <a:off x="7812088" y="45497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2</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7904" name="矩形 29">
            <a:extLst>
              <a:ext uri="{FF2B5EF4-FFF2-40B4-BE49-F238E27FC236}">
                <a16:creationId xmlns:a16="http://schemas.microsoft.com/office/drawing/2014/main" id="{D3668CA8-3635-489D-BF6E-10415E24F248}"/>
              </a:ext>
            </a:extLst>
          </p:cNvPr>
          <p:cNvSpPr>
            <a:spLocks noChangeArrowheads="1"/>
          </p:cNvSpPr>
          <p:nvPr/>
        </p:nvSpPr>
        <p:spPr bwMode="auto">
          <a:xfrm>
            <a:off x="7812088" y="3829050"/>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3</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7905" name="矩形 30">
            <a:extLst>
              <a:ext uri="{FF2B5EF4-FFF2-40B4-BE49-F238E27FC236}">
                <a16:creationId xmlns:a16="http://schemas.microsoft.com/office/drawing/2014/main" id="{B3CAE70B-D3D7-456E-8179-41C14D3163A2}"/>
              </a:ext>
            </a:extLst>
          </p:cNvPr>
          <p:cNvSpPr>
            <a:spLocks noChangeArrowheads="1"/>
          </p:cNvSpPr>
          <p:nvPr/>
        </p:nvSpPr>
        <p:spPr bwMode="auto">
          <a:xfrm>
            <a:off x="7812088" y="27082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en-US" altLang="zh-CN" sz="2000">
                <a:solidFill>
                  <a:srgbClr val="000066"/>
                </a:solidFill>
                <a:latin typeface="Times New Roman" panose="02020603050405020304" pitchFamily="18" charset="0"/>
                <a:ea typeface="楷体_GB2312" pitchFamily="49" charset="-122"/>
              </a:rPr>
              <a:t>Q</a:t>
            </a:r>
            <a:r>
              <a:rPr lang="en-US" altLang="zh-CN" sz="2000" baseline="-25000">
                <a:solidFill>
                  <a:srgbClr val="000066"/>
                </a:solidFill>
                <a:latin typeface="Times New Roman" panose="02020603050405020304" pitchFamily="18" charset="0"/>
                <a:ea typeface="楷体_GB2312" pitchFamily="49" charset="-122"/>
              </a:rPr>
              <a:t>4</a:t>
            </a:r>
            <a:endParaRPr lang="zh-CN" altLang="en-US" sz="2000" baseline="-25000">
              <a:solidFill>
                <a:srgbClr val="000066"/>
              </a:solidFill>
              <a:latin typeface="Times New Roman" panose="02020603050405020304" pitchFamily="18" charset="0"/>
              <a:ea typeface="楷体_GB2312" pitchFamily="49" charset="-122"/>
            </a:endParaRPr>
          </a:p>
        </p:txBody>
      </p:sp>
      <p:sp>
        <p:nvSpPr>
          <p:cNvPr id="37906" name="椭圆 17">
            <a:extLst>
              <a:ext uri="{FF2B5EF4-FFF2-40B4-BE49-F238E27FC236}">
                <a16:creationId xmlns:a16="http://schemas.microsoft.com/office/drawing/2014/main" id="{ECA8499D-20F0-4699-9A72-C6546BA1EF1B}"/>
              </a:ext>
            </a:extLst>
          </p:cNvPr>
          <p:cNvSpPr>
            <a:spLocks noChangeArrowheads="1"/>
          </p:cNvSpPr>
          <p:nvPr/>
        </p:nvSpPr>
        <p:spPr bwMode="auto">
          <a:xfrm>
            <a:off x="7740650" y="4005263"/>
            <a:ext cx="144463" cy="111125"/>
          </a:xfrm>
          <a:prstGeom prst="ellipse">
            <a:avLst/>
          </a:prstGeom>
          <a:solidFill>
            <a:srgbClr val="FF0000"/>
          </a:solidFill>
          <a:ln w="38100" cap="rnd" algn="ctr">
            <a:solidFill>
              <a:srgbClr val="FF0000"/>
            </a:solidFill>
            <a:prstDash val="sysDot"/>
            <a:round/>
            <a:headEnd/>
            <a:tailEnd type="triangle" w="med" len="med"/>
          </a:ln>
        </p:spPr>
        <p:txBody>
          <a:bodyPr/>
          <a:lstStyle>
            <a:lvl1pPr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endParaRPr lang="zh-CN" altLang="en-US" sz="2800">
              <a:solidFill>
                <a:srgbClr val="000066"/>
              </a:solidFill>
              <a:latin typeface="Times New Roman" panose="02020603050405020304" pitchFamily="18" charset="0"/>
              <a:ea typeface="楷体_GB2312" pitchFamily="49" charset="-122"/>
            </a:endParaRPr>
          </a:p>
        </p:txBody>
      </p:sp>
      <p:sp>
        <p:nvSpPr>
          <p:cNvPr id="23" name="矩形 22">
            <a:extLst>
              <a:ext uri="{FF2B5EF4-FFF2-40B4-BE49-F238E27FC236}">
                <a16:creationId xmlns:a16="http://schemas.microsoft.com/office/drawing/2014/main" id="{5C5C8D8D-6BED-47C5-8A28-26C480BDB4B2}"/>
              </a:ext>
            </a:extLst>
          </p:cNvPr>
          <p:cNvSpPr/>
          <p:nvPr/>
        </p:nvSpPr>
        <p:spPr>
          <a:xfrm>
            <a:off x="539750" y="2276475"/>
            <a:ext cx="4140200" cy="862013"/>
          </a:xfrm>
          <a:prstGeom prst="rect">
            <a:avLst/>
          </a:prstGeom>
        </p:spPr>
        <p:txBody>
          <a:bodyPr>
            <a:spAutoFit/>
          </a:bodyPr>
          <a:lstStyle/>
          <a:p>
            <a:pPr lvl="1">
              <a:defRPr/>
            </a:pPr>
            <a:endParaRPr lang="en-US" altLang="zh-CN" sz="2000" b="0" dirty="0">
              <a:latin typeface="+mn-lt"/>
              <a:sym typeface="微软雅黑" pitchFamily="34" charset="-122"/>
            </a:endParaRPr>
          </a:p>
          <a:p>
            <a:pPr lvl="1" algn="just">
              <a:lnSpc>
                <a:spcPct val="150000"/>
              </a:lnSpc>
              <a:defRPr/>
            </a:pPr>
            <a:r>
              <a:rPr lang="zh-CN" altLang="en-US" sz="2000" b="0" dirty="0">
                <a:solidFill>
                  <a:srgbClr val="000000"/>
                </a:solidFill>
                <a:latin typeface="+mn-lt"/>
                <a:ea typeface="微软雅黑" pitchFamily="34" charset="-122"/>
                <a:sym typeface="微软雅黑" pitchFamily="34" charset="-122"/>
              </a:rPr>
              <a:t>在逻辑上同时发生。</a:t>
            </a:r>
            <a:endParaRPr lang="en-US" altLang="zh-CN" sz="2000" b="0" dirty="0">
              <a:solidFill>
                <a:srgbClr val="000000"/>
              </a:solidFill>
              <a:latin typeface="+mn-lt"/>
              <a:ea typeface="微软雅黑" pitchFamily="34" charset="-122"/>
              <a:sym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7D422157-C950-4591-AF73-63B008FCC36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a:t>CAP</a:t>
            </a:r>
            <a:r>
              <a:rPr lang="zh-CN" altLang="en-US" sz="2800" dirty="0"/>
              <a:t>理论</a:t>
            </a:r>
            <a:endParaRPr lang="en-US" altLang="zh-CN" sz="2000" b="0" dirty="0"/>
          </a:p>
          <a:p>
            <a:pPr lvl="1"/>
            <a:r>
              <a:rPr lang="en-US" altLang="zh-CN" sz="2000" b="0" dirty="0"/>
              <a:t>CAP</a:t>
            </a:r>
            <a:r>
              <a:rPr lang="zh-CN" altLang="en-US" sz="2000" b="0" dirty="0"/>
              <a:t>理论是在分布式环境中设计和部署系统时需要考虑的三个重要的系统需求。根据</a:t>
            </a:r>
            <a:r>
              <a:rPr lang="en-US" altLang="zh-CN" sz="2000" b="0" dirty="0"/>
              <a:t>CAP</a:t>
            </a:r>
            <a:r>
              <a:rPr lang="zh-CN" altLang="en-US" sz="2000" b="0" dirty="0"/>
              <a:t>理论，数据共享系统</a:t>
            </a:r>
            <a:r>
              <a:rPr lang="zh-CN" altLang="en-US" sz="2000" dirty="0"/>
              <a:t>只能满足这三个特性中的两个</a:t>
            </a:r>
            <a:r>
              <a:rPr lang="zh-CN" altLang="en-US" sz="2000" b="0" dirty="0"/>
              <a:t>，而不能同时满足三个条件。因此系统必须在这三个特性之间做出权衡</a:t>
            </a:r>
            <a:r>
              <a:rPr lang="zh-CN" altLang="en-US" sz="2000" b="0" dirty="0">
                <a:sym typeface="微软雅黑" panose="020B0503020204020204" pitchFamily="34" charset="-122"/>
              </a:rPr>
              <a:t>。</a:t>
            </a:r>
            <a:endParaRPr lang="en-US" altLang="zh-CN" sz="2000" b="0" dirty="0">
              <a:sym typeface="微软雅黑" panose="020B0503020204020204" pitchFamily="34" charset="-122"/>
            </a:endParaRPr>
          </a:p>
          <a:p>
            <a:pPr lvl="1"/>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如何理解？</a:t>
            </a:r>
            <a:endParaRPr lang="en-US" altLang="zh-CN" sz="2000" b="0" dirty="0">
              <a:sym typeface="微软雅黑" panose="020B0503020204020204" pitchFamily="34" charset="-122"/>
            </a:endParaRPr>
          </a:p>
          <a:p>
            <a:pPr lvl="1"/>
            <a:endParaRPr lang="en-US" altLang="zh-CN" sz="2000" b="0" dirty="0">
              <a:sym typeface="微软雅黑" panose="020B0503020204020204" pitchFamily="34" charset="-122"/>
            </a:endParaRPr>
          </a:p>
        </p:txBody>
      </p:sp>
      <p:sp>
        <p:nvSpPr>
          <p:cNvPr id="6147" name="Rectangle 5">
            <a:extLst>
              <a:ext uri="{FF2B5EF4-FFF2-40B4-BE49-F238E27FC236}">
                <a16:creationId xmlns:a16="http://schemas.microsoft.com/office/drawing/2014/main" id="{40249C7D-8676-4D52-8CBD-74457639E673}"/>
              </a:ext>
            </a:extLst>
          </p:cNvPr>
          <p:cNvSpPr>
            <a:spLocks noGrp="1" noChangeArrowheads="1"/>
          </p:cNvSpPr>
          <p:nvPr>
            <p:ph type="title"/>
          </p:nvPr>
        </p:nvSpPr>
        <p:spPr>
          <a:noFill/>
        </p:spPr>
        <p:txBody>
          <a:bodyPr/>
          <a:lstStyle/>
          <a:p>
            <a:pPr eaLnBrk="1" hangingPunct="1"/>
            <a:r>
              <a:rPr lang="zh-CN" altLang="en-US"/>
              <a:t>数据一致性理论</a:t>
            </a:r>
          </a:p>
        </p:txBody>
      </p:sp>
      <p:pic>
        <p:nvPicPr>
          <p:cNvPr id="2" name="图片 1">
            <a:extLst>
              <a:ext uri="{FF2B5EF4-FFF2-40B4-BE49-F238E27FC236}">
                <a16:creationId xmlns:a16="http://schemas.microsoft.com/office/drawing/2014/main" id="{DCE96D96-7F09-4D54-B0B2-B9E69C64DC47}"/>
              </a:ext>
            </a:extLst>
          </p:cNvPr>
          <p:cNvPicPr>
            <a:picLocks noChangeAspect="1"/>
          </p:cNvPicPr>
          <p:nvPr/>
        </p:nvPicPr>
        <p:blipFill>
          <a:blip r:embed="rId3"/>
          <a:stretch>
            <a:fillRect/>
          </a:stretch>
        </p:blipFill>
        <p:spPr>
          <a:xfrm>
            <a:off x="3851920" y="3120748"/>
            <a:ext cx="3552893" cy="334672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B82B2507-B25C-40C1-88CA-9FF7DB1E2C6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逻辑时钟</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将时钟引入系统：</a:t>
            </a:r>
            <a:endParaRPr lang="en-US" altLang="zh-CN" sz="2000" b="0">
              <a:sym typeface="微软雅黑" panose="020B0503020204020204" pitchFamily="34" charset="-122"/>
            </a:endParaRPr>
          </a:p>
          <a:p>
            <a:pPr lvl="1"/>
            <a:r>
              <a:rPr lang="zh-CN" altLang="en-US" sz="2000" b="0">
                <a:sym typeface="微软雅黑" panose="020B0503020204020204" pitchFamily="34" charset="-122"/>
              </a:rPr>
              <a:t>为每个进程</a:t>
            </a:r>
            <a:r>
              <a:rPr lang="en-US" altLang="zh-CN" sz="2000" b="0">
                <a:sym typeface="微软雅黑" panose="020B0503020204020204" pitchFamily="34" charset="-122"/>
              </a:rPr>
              <a:t>P</a:t>
            </a:r>
            <a:r>
              <a:rPr lang="en-US" altLang="zh-CN" sz="2000" b="0" baseline="-25000">
                <a:sym typeface="微软雅黑" panose="020B0503020204020204" pitchFamily="34" charset="-122"/>
              </a:rPr>
              <a:t>i</a:t>
            </a:r>
            <a:r>
              <a:rPr lang="zh-CN" altLang="en-US" sz="2000" b="0">
                <a:sym typeface="微软雅黑" panose="020B0503020204020204" pitchFamily="34" charset="-122"/>
              </a:rPr>
              <a:t>定义一个时钟</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，该时钟能够为任意一个事件</a:t>
            </a:r>
            <a:r>
              <a:rPr lang="en-US" altLang="zh-CN" sz="2000" b="0">
                <a:sym typeface="微软雅黑" panose="020B0503020204020204" pitchFamily="34" charset="-122"/>
              </a:rPr>
              <a:t>a</a:t>
            </a:r>
            <a:r>
              <a:rPr lang="zh-CN" altLang="en-US" sz="2000" b="0">
                <a:sym typeface="微软雅黑" panose="020B0503020204020204" pitchFamily="34" charset="-122"/>
              </a:rPr>
              <a:t>分配一个时钟值：</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基于此，可给出下面两个时钟</a:t>
            </a:r>
            <a:r>
              <a:rPr lang="zh-CN" altLang="en-US" sz="2000">
                <a:sym typeface="微软雅黑" panose="020B0503020204020204" pitchFamily="34" charset="-122"/>
              </a:rPr>
              <a:t>限制条件</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en-US" altLang="zh-CN" sz="2000">
                <a:sym typeface="微软雅黑" panose="020B0503020204020204" pitchFamily="34" charset="-122"/>
              </a:rPr>
              <a:t>C1</a:t>
            </a:r>
            <a:r>
              <a:rPr lang="zh-CN" altLang="en-US" sz="2000" b="0">
                <a:sym typeface="微软雅黑" panose="020B0503020204020204" pitchFamily="34" charset="-122"/>
              </a:rPr>
              <a:t>：如果事件</a:t>
            </a:r>
            <a:r>
              <a:rPr lang="en-US" altLang="zh-CN" sz="2000" b="0">
                <a:sym typeface="微软雅黑" panose="020B0503020204020204" pitchFamily="34" charset="-122"/>
              </a:rPr>
              <a:t>a</a:t>
            </a:r>
            <a:r>
              <a:rPr lang="zh-CN" altLang="en-US" sz="2000" b="0">
                <a:sym typeface="微软雅黑" panose="020B0503020204020204" pitchFamily="34" charset="-122"/>
              </a:rPr>
              <a:t>和事件</a:t>
            </a:r>
            <a:r>
              <a:rPr lang="en-US" altLang="zh-CN" sz="2000" b="0">
                <a:sym typeface="微软雅黑" panose="020B0503020204020204" pitchFamily="34" charset="-122"/>
              </a:rPr>
              <a:t>b</a:t>
            </a:r>
            <a:r>
              <a:rPr lang="zh-CN" altLang="en-US" sz="2000" b="0">
                <a:sym typeface="微软雅黑" panose="020B0503020204020204" pitchFamily="34" charset="-122"/>
              </a:rPr>
              <a:t>是同一个进程</a:t>
            </a:r>
            <a:r>
              <a:rPr lang="en-US" altLang="zh-CN" sz="2000" b="0">
                <a:sym typeface="微软雅黑" panose="020B0503020204020204" pitchFamily="34" charset="-122"/>
              </a:rPr>
              <a:t>P</a:t>
            </a:r>
            <a:r>
              <a:rPr lang="en-US" altLang="zh-CN" sz="2000" b="0" baseline="-25000">
                <a:sym typeface="微软雅黑" panose="020B0503020204020204" pitchFamily="34" charset="-122"/>
              </a:rPr>
              <a:t>i</a:t>
            </a:r>
            <a:r>
              <a:rPr lang="zh-CN" altLang="en-US" sz="2000" b="0">
                <a:sym typeface="微软雅黑" panose="020B0503020204020204" pitchFamily="34" charset="-122"/>
              </a:rPr>
              <a:t>中的事件，并且</a:t>
            </a:r>
            <a:r>
              <a:rPr lang="en-US" altLang="zh-CN" sz="2000" b="0">
                <a:sym typeface="微软雅黑" panose="020B0503020204020204" pitchFamily="34" charset="-122"/>
              </a:rPr>
              <a:t>a</a:t>
            </a:r>
            <a:r>
              <a:rPr lang="zh-CN" altLang="en-US" sz="2000" b="0">
                <a:sym typeface="微软雅黑" panose="020B0503020204020204" pitchFamily="34" charset="-122"/>
              </a:rPr>
              <a:t>在</a:t>
            </a:r>
            <a:r>
              <a:rPr lang="en-US" altLang="zh-CN" sz="2000" b="0">
                <a:sym typeface="微软雅黑" panose="020B0503020204020204" pitchFamily="34" charset="-122"/>
              </a:rPr>
              <a:t>b</a:t>
            </a:r>
            <a:r>
              <a:rPr lang="zh-CN" altLang="en-US" sz="2000" b="0">
                <a:sym typeface="微软雅黑" panose="020B0503020204020204" pitchFamily="34" charset="-122"/>
              </a:rPr>
              <a:t>之前发生，那么</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&lt;C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en-US" altLang="zh-CN" sz="2000">
                <a:sym typeface="微软雅黑" panose="020B0503020204020204" pitchFamily="34" charset="-122"/>
              </a:rPr>
              <a:t>C2</a:t>
            </a:r>
            <a:r>
              <a:rPr lang="zh-CN" altLang="en-US" sz="2000" b="0">
                <a:sym typeface="微软雅黑" panose="020B0503020204020204" pitchFamily="34" charset="-122"/>
              </a:rPr>
              <a:t>：如果</a:t>
            </a:r>
            <a:r>
              <a:rPr lang="en-US" altLang="zh-CN" sz="2000" b="0">
                <a:sym typeface="微软雅黑" panose="020B0503020204020204" pitchFamily="34" charset="-122"/>
              </a:rPr>
              <a:t>a</a:t>
            </a:r>
            <a:r>
              <a:rPr lang="zh-CN" altLang="en-US" sz="2000" b="0">
                <a:sym typeface="微软雅黑" panose="020B0503020204020204" pitchFamily="34" charset="-122"/>
              </a:rPr>
              <a:t>为进程</a:t>
            </a:r>
            <a:r>
              <a:rPr lang="en-US" altLang="zh-CN" sz="2000" b="0">
                <a:sym typeface="微软雅黑" panose="020B0503020204020204" pitchFamily="34" charset="-122"/>
              </a:rPr>
              <a:t>P</a:t>
            </a:r>
            <a:r>
              <a:rPr lang="en-US" altLang="zh-CN" sz="2000" b="0" baseline="-25000">
                <a:sym typeface="微软雅黑" panose="020B0503020204020204" pitchFamily="34" charset="-122"/>
              </a:rPr>
              <a:t>i</a:t>
            </a:r>
            <a:r>
              <a:rPr lang="zh-CN" altLang="en-US" sz="2000" b="0">
                <a:sym typeface="微软雅黑" panose="020B0503020204020204" pitchFamily="34" charset="-122"/>
              </a:rPr>
              <a:t>上某消息发送事件，</a:t>
            </a:r>
            <a:r>
              <a:rPr lang="en-US" altLang="zh-CN" sz="2000" b="0">
                <a:sym typeface="微软雅黑" panose="020B0503020204020204" pitchFamily="34" charset="-122"/>
              </a:rPr>
              <a:t>b</a:t>
            </a:r>
            <a:r>
              <a:rPr lang="zh-CN" altLang="en-US" sz="2000" b="0">
                <a:sym typeface="微软雅黑" panose="020B0503020204020204" pitchFamily="34" charset="-122"/>
              </a:rPr>
              <a:t>为进程</a:t>
            </a:r>
            <a:r>
              <a:rPr lang="en-US" altLang="zh-CN" sz="2000" b="0">
                <a:sym typeface="微软雅黑" panose="020B0503020204020204" pitchFamily="34" charset="-122"/>
              </a:rPr>
              <a:t>P</a:t>
            </a:r>
            <a:r>
              <a:rPr lang="en-US" altLang="zh-CN" sz="2000" b="0" baseline="-25000">
                <a:sym typeface="微软雅黑" panose="020B0503020204020204" pitchFamily="34" charset="-122"/>
              </a:rPr>
              <a:t>j</a:t>
            </a:r>
            <a:r>
              <a:rPr lang="zh-CN" altLang="en-US" sz="2000" b="0">
                <a:sym typeface="微软雅黑" panose="020B0503020204020204" pitchFamily="34" charset="-122"/>
              </a:rPr>
              <a:t>上该消息接收事件，那么</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&lt;C</a:t>
            </a:r>
            <a:r>
              <a:rPr lang="en-US" altLang="zh-CN" sz="2000" b="0" baseline="-25000">
                <a:sym typeface="微软雅黑" panose="020B0503020204020204" pitchFamily="34" charset="-122"/>
              </a:rPr>
              <a:t>j</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38915" name="Rectangle 5">
            <a:extLst>
              <a:ext uri="{FF2B5EF4-FFF2-40B4-BE49-F238E27FC236}">
                <a16:creationId xmlns:a16="http://schemas.microsoft.com/office/drawing/2014/main" id="{D7AA4D6C-01DF-4043-87A2-43E41443E5F5}"/>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EAB60CA9-6912-4E76-A8A3-5C2DF7A071F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应用</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若进程为分布式系统中的节点，每个节点</a:t>
            </a:r>
            <a:r>
              <a:rPr lang="en-US" altLang="zh-CN" sz="2000" b="0">
                <a:sym typeface="微软雅黑" panose="020B0503020204020204" pitchFamily="34" charset="-122"/>
              </a:rPr>
              <a:t>i</a:t>
            </a:r>
            <a:r>
              <a:rPr lang="zh-CN" altLang="en-US" sz="2000" b="0">
                <a:sym typeface="微软雅黑" panose="020B0503020204020204" pitchFamily="34" charset="-122"/>
              </a:rPr>
              <a:t>均包含一个时钟</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，系统中包含两类事件：一类为节点上数据更新；另一类为节点之间的消息通信（或数据同步）。</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如何满足</a:t>
            </a:r>
            <a:r>
              <a:rPr lang="en-US" altLang="zh-CN" sz="2000" b="0">
                <a:sym typeface="微软雅黑" panose="020B0503020204020204" pitchFamily="34" charset="-122"/>
              </a:rPr>
              <a:t>C1</a:t>
            </a:r>
            <a:r>
              <a:rPr lang="zh-CN" altLang="en-US" sz="2000" b="0">
                <a:sym typeface="微软雅黑" panose="020B0503020204020204" pitchFamily="34" charset="-122"/>
              </a:rPr>
              <a:t>和</a:t>
            </a:r>
            <a:r>
              <a:rPr lang="en-US" altLang="zh-CN" sz="2000" b="0">
                <a:sym typeface="微软雅黑" panose="020B0503020204020204" pitchFamily="34" charset="-122"/>
              </a:rPr>
              <a:t>C2</a:t>
            </a:r>
            <a:r>
              <a:rPr lang="zh-CN" altLang="en-US" sz="2000" b="0">
                <a:sym typeface="微软雅黑" panose="020B0503020204020204" pitchFamily="34" charset="-122"/>
              </a:rPr>
              <a:t>这两个时钟</a:t>
            </a:r>
            <a:r>
              <a:rPr lang="zh-CN" altLang="en-US" sz="2000">
                <a:sym typeface="微软雅黑" panose="020B0503020204020204" pitchFamily="34" charset="-122"/>
              </a:rPr>
              <a:t>限制条件</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en-US" altLang="zh-CN" sz="2000">
                <a:sym typeface="微软雅黑" panose="020B0503020204020204" pitchFamily="34" charset="-122"/>
              </a:rPr>
              <a:t>C1</a:t>
            </a:r>
            <a:r>
              <a:rPr lang="zh-CN" altLang="en-US" sz="2000" b="0">
                <a:sym typeface="微软雅黑" panose="020B0503020204020204" pitchFamily="34" charset="-122"/>
              </a:rPr>
              <a:t>：如果事件</a:t>
            </a:r>
            <a:r>
              <a:rPr lang="en-US" altLang="zh-CN" sz="2000" b="0">
                <a:sym typeface="微软雅黑" panose="020B0503020204020204" pitchFamily="34" charset="-122"/>
              </a:rPr>
              <a:t>a</a:t>
            </a:r>
            <a:r>
              <a:rPr lang="zh-CN" altLang="en-US" sz="2000" b="0">
                <a:sym typeface="微软雅黑" panose="020B0503020204020204" pitchFamily="34" charset="-122"/>
              </a:rPr>
              <a:t>和事件</a:t>
            </a:r>
            <a:r>
              <a:rPr lang="en-US" altLang="zh-CN" sz="2000" b="0">
                <a:sym typeface="微软雅黑" panose="020B0503020204020204" pitchFamily="34" charset="-122"/>
              </a:rPr>
              <a:t>b</a:t>
            </a:r>
            <a:r>
              <a:rPr lang="zh-CN" altLang="en-US" sz="2000" b="0">
                <a:sym typeface="微软雅黑" panose="020B0503020204020204" pitchFamily="34" charset="-122"/>
              </a:rPr>
              <a:t>是同一个进程</a:t>
            </a:r>
            <a:r>
              <a:rPr lang="en-US" altLang="zh-CN" sz="2000" b="0">
                <a:sym typeface="微软雅黑" panose="020B0503020204020204" pitchFamily="34" charset="-122"/>
              </a:rPr>
              <a:t>P</a:t>
            </a:r>
            <a:r>
              <a:rPr lang="en-US" altLang="zh-CN" sz="2000" b="0" baseline="-25000">
                <a:sym typeface="微软雅黑" panose="020B0503020204020204" pitchFamily="34" charset="-122"/>
              </a:rPr>
              <a:t>i</a:t>
            </a:r>
            <a:r>
              <a:rPr lang="zh-CN" altLang="en-US" sz="2000" b="0">
                <a:sym typeface="微软雅黑" panose="020B0503020204020204" pitchFamily="34" charset="-122"/>
              </a:rPr>
              <a:t>中的事件，并且</a:t>
            </a:r>
            <a:r>
              <a:rPr lang="en-US" altLang="zh-CN" sz="2000" b="0">
                <a:sym typeface="微软雅黑" panose="020B0503020204020204" pitchFamily="34" charset="-122"/>
              </a:rPr>
              <a:t>a</a:t>
            </a:r>
            <a:r>
              <a:rPr lang="zh-CN" altLang="en-US" sz="2000" b="0">
                <a:sym typeface="微软雅黑" panose="020B0503020204020204" pitchFamily="34" charset="-122"/>
              </a:rPr>
              <a:t>在</a:t>
            </a:r>
            <a:r>
              <a:rPr lang="en-US" altLang="zh-CN" sz="2000" b="0">
                <a:sym typeface="微软雅黑" panose="020B0503020204020204" pitchFamily="34" charset="-122"/>
              </a:rPr>
              <a:t>b</a:t>
            </a:r>
            <a:r>
              <a:rPr lang="zh-CN" altLang="en-US" sz="2000" b="0">
                <a:sym typeface="微软雅黑" panose="020B0503020204020204" pitchFamily="34" charset="-122"/>
              </a:rPr>
              <a:t>之前发生，那么</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&lt;C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r>
              <a:rPr lang="en-US" altLang="zh-CN" sz="2000">
                <a:sym typeface="微软雅黑" panose="020B0503020204020204" pitchFamily="34" charset="-122"/>
              </a:rPr>
              <a:t>C2</a:t>
            </a:r>
            <a:r>
              <a:rPr lang="zh-CN" altLang="en-US" sz="2000" b="0">
                <a:sym typeface="微软雅黑" panose="020B0503020204020204" pitchFamily="34" charset="-122"/>
              </a:rPr>
              <a:t>：如果</a:t>
            </a:r>
            <a:r>
              <a:rPr lang="en-US" altLang="zh-CN" sz="2000" b="0">
                <a:sym typeface="微软雅黑" panose="020B0503020204020204" pitchFamily="34" charset="-122"/>
              </a:rPr>
              <a:t>a</a:t>
            </a:r>
            <a:r>
              <a:rPr lang="zh-CN" altLang="en-US" sz="2000" b="0">
                <a:sym typeface="微软雅黑" panose="020B0503020204020204" pitchFamily="34" charset="-122"/>
              </a:rPr>
              <a:t>为进程</a:t>
            </a:r>
            <a:r>
              <a:rPr lang="en-US" altLang="zh-CN" sz="2000" b="0">
                <a:sym typeface="微软雅黑" panose="020B0503020204020204" pitchFamily="34" charset="-122"/>
              </a:rPr>
              <a:t>P</a:t>
            </a:r>
            <a:r>
              <a:rPr lang="en-US" altLang="zh-CN" sz="2000" b="0" baseline="-25000">
                <a:sym typeface="微软雅黑" panose="020B0503020204020204" pitchFamily="34" charset="-122"/>
              </a:rPr>
              <a:t>i</a:t>
            </a:r>
            <a:r>
              <a:rPr lang="zh-CN" altLang="en-US" sz="2000" b="0">
                <a:sym typeface="微软雅黑" panose="020B0503020204020204" pitchFamily="34" charset="-122"/>
              </a:rPr>
              <a:t>上某消息发送事件，</a:t>
            </a:r>
            <a:r>
              <a:rPr lang="en-US" altLang="zh-CN" sz="2000" b="0">
                <a:sym typeface="微软雅黑" panose="020B0503020204020204" pitchFamily="34" charset="-122"/>
              </a:rPr>
              <a:t>b</a:t>
            </a:r>
            <a:r>
              <a:rPr lang="zh-CN" altLang="en-US" sz="2000" b="0">
                <a:sym typeface="微软雅黑" panose="020B0503020204020204" pitchFamily="34" charset="-122"/>
              </a:rPr>
              <a:t>为进程</a:t>
            </a:r>
            <a:r>
              <a:rPr lang="en-US" altLang="zh-CN" sz="2000" b="0">
                <a:sym typeface="微软雅黑" panose="020B0503020204020204" pitchFamily="34" charset="-122"/>
              </a:rPr>
              <a:t>P</a:t>
            </a:r>
            <a:r>
              <a:rPr lang="en-US" altLang="zh-CN" sz="2000" b="0" baseline="-25000">
                <a:sym typeface="微软雅黑" panose="020B0503020204020204" pitchFamily="34" charset="-122"/>
              </a:rPr>
              <a:t>j</a:t>
            </a:r>
            <a:r>
              <a:rPr lang="zh-CN" altLang="en-US" sz="2000" b="0">
                <a:sym typeface="微软雅黑" panose="020B0503020204020204" pitchFamily="34" charset="-122"/>
              </a:rPr>
              <a:t>上该消息接收事件，那么</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&lt;C</a:t>
            </a:r>
            <a:r>
              <a:rPr lang="en-US" altLang="zh-CN" sz="2000" b="0" baseline="-25000">
                <a:sym typeface="微软雅黑" panose="020B0503020204020204" pitchFamily="34" charset="-122"/>
              </a:rPr>
              <a:t>j</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39939" name="Rectangle 5">
            <a:extLst>
              <a:ext uri="{FF2B5EF4-FFF2-40B4-BE49-F238E27FC236}">
                <a16:creationId xmlns:a16="http://schemas.microsoft.com/office/drawing/2014/main" id="{26F77515-1AC7-4109-9D55-35ED2F14AA7F}"/>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8DFCEC5E-A6C0-4E1F-B9B0-DBC4C9363C0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应用</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若进程为分布式系统中的节点，每个节点</a:t>
            </a:r>
            <a:r>
              <a:rPr lang="en-US" altLang="zh-CN" sz="2000" b="0">
                <a:sym typeface="微软雅黑" panose="020B0503020204020204" pitchFamily="34" charset="-122"/>
              </a:rPr>
              <a:t>i</a:t>
            </a:r>
            <a:r>
              <a:rPr lang="zh-CN" altLang="en-US" sz="2000" b="0">
                <a:sym typeface="微软雅黑" panose="020B0503020204020204" pitchFamily="34" charset="-122"/>
              </a:rPr>
              <a:t>均包含一个时钟</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，系统中包含两类事件：一类为节点上数据更新；另一类为节点之间的消息通信（或数据同步）。</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对于条件</a:t>
            </a:r>
            <a:r>
              <a:rPr lang="en-US" altLang="zh-CN" sz="2000" b="0">
                <a:sym typeface="微软雅黑" panose="020B0503020204020204" pitchFamily="34" charset="-122"/>
              </a:rPr>
              <a:t>C1</a:t>
            </a:r>
            <a:r>
              <a:rPr lang="zh-CN" altLang="en-US" sz="2000" b="0">
                <a:sym typeface="微软雅黑" panose="020B0503020204020204" pitchFamily="34" charset="-122"/>
              </a:rPr>
              <a:t>，系统实现需要满足</a:t>
            </a:r>
            <a:r>
              <a:rPr lang="en-US" altLang="zh-CN" sz="2000" b="0">
                <a:sym typeface="微软雅黑" panose="020B0503020204020204" pitchFamily="34" charset="-122"/>
              </a:rPr>
              <a:t>:</a:t>
            </a:r>
          </a:p>
          <a:p>
            <a:pPr lvl="1"/>
            <a:r>
              <a:rPr lang="en-US" altLang="zh-CN" sz="2000">
                <a:sym typeface="微软雅黑" panose="020B0503020204020204" pitchFamily="34" charset="-122"/>
              </a:rPr>
              <a:t>IR1</a:t>
            </a:r>
            <a:r>
              <a:rPr lang="zh-CN" altLang="en-US" sz="2000" b="0">
                <a:sym typeface="微软雅黑" panose="020B0503020204020204" pitchFamily="34" charset="-122"/>
              </a:rPr>
              <a:t>：对于同一节点上任意的连续事件来说，该节点上的时钟只需要保证较晚发生事件的时钟大于较早发生事件的时钟即可。</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40963" name="Rectangle 5">
            <a:extLst>
              <a:ext uri="{FF2B5EF4-FFF2-40B4-BE49-F238E27FC236}">
                <a16:creationId xmlns:a16="http://schemas.microsoft.com/office/drawing/2014/main" id="{8B754862-A6E6-464D-9710-12A4E3888E8A}"/>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E3633795-DA40-40D6-9C70-EC14A21E933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应用</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若进程为分布式系统中的节点，每个节点</a:t>
            </a:r>
            <a:r>
              <a:rPr lang="en-US" altLang="zh-CN" sz="2000" b="0">
                <a:sym typeface="微软雅黑" panose="020B0503020204020204" pitchFamily="34" charset="-122"/>
              </a:rPr>
              <a:t>i</a:t>
            </a:r>
            <a:r>
              <a:rPr lang="zh-CN" altLang="en-US" sz="2000" b="0">
                <a:sym typeface="微软雅黑" panose="020B0503020204020204" pitchFamily="34" charset="-122"/>
              </a:rPr>
              <a:t>均包含一个时钟</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，系统中包含两类事件：一类为节点上数据更新；另一类为节点之间的消息通信（或数据同步）。</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对于条件</a:t>
            </a:r>
            <a:r>
              <a:rPr lang="en-US" altLang="zh-CN" sz="2000" b="0">
                <a:sym typeface="微软雅黑" panose="020B0503020204020204" pitchFamily="34" charset="-122"/>
              </a:rPr>
              <a:t>C2</a:t>
            </a:r>
            <a:r>
              <a:rPr lang="zh-CN" altLang="en-US" sz="2000" b="0">
                <a:sym typeface="微软雅黑" panose="020B0503020204020204" pitchFamily="34" charset="-122"/>
              </a:rPr>
              <a:t>，系统实现需要满足</a:t>
            </a:r>
            <a:r>
              <a:rPr lang="en-US" altLang="zh-CN" sz="2000" b="0">
                <a:sym typeface="微软雅黑" panose="020B0503020204020204" pitchFamily="34" charset="-122"/>
              </a:rPr>
              <a:t>:</a:t>
            </a:r>
          </a:p>
          <a:p>
            <a:pPr lvl="1"/>
            <a:r>
              <a:rPr lang="zh-CN" altLang="en-US" sz="2000" b="0">
                <a:sym typeface="微软雅黑" panose="020B0503020204020204" pitchFamily="34" charset="-122"/>
              </a:rPr>
              <a:t>当节点发送消息</a:t>
            </a:r>
            <a:r>
              <a:rPr lang="en-US" altLang="zh-CN" sz="2000" b="0">
                <a:sym typeface="微软雅黑" panose="020B0503020204020204" pitchFamily="34" charset="-122"/>
              </a:rPr>
              <a:t>m</a:t>
            </a:r>
            <a:r>
              <a:rPr lang="zh-CN" altLang="en-US" sz="2000" b="0">
                <a:sym typeface="微软雅黑" panose="020B0503020204020204" pitchFamily="34" charset="-122"/>
              </a:rPr>
              <a:t>时，该消息需要同时携带发送时刻在该节点产生的时间戳。在接收方收到消息</a:t>
            </a:r>
            <a:r>
              <a:rPr lang="en-US" altLang="zh-CN" sz="2000" b="0">
                <a:sym typeface="微软雅黑" panose="020B0503020204020204" pitchFamily="34" charset="-122"/>
              </a:rPr>
              <a:t>m</a:t>
            </a:r>
            <a:r>
              <a:rPr lang="zh-CN" altLang="en-US" sz="2000" b="0">
                <a:sym typeface="微软雅黑" panose="020B0503020204020204" pitchFamily="34" charset="-122"/>
              </a:rPr>
              <a:t>后，接收方节点所产生的时间戳要大于</a:t>
            </a:r>
            <a:r>
              <a:rPr lang="en-US" altLang="zh-CN" sz="2000" b="0">
                <a:sym typeface="微软雅黑" panose="020B0503020204020204" pitchFamily="34" charset="-122"/>
              </a:rPr>
              <a:t>m</a:t>
            </a:r>
            <a:r>
              <a:rPr lang="zh-CN" altLang="en-US" sz="2000" b="0">
                <a:sym typeface="微软雅黑" panose="020B0503020204020204" pitchFamily="34" charset="-122"/>
              </a:rPr>
              <a:t>所携带的时间戳。</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此条件是否充分？</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41987" name="Rectangle 5">
            <a:extLst>
              <a:ext uri="{FF2B5EF4-FFF2-40B4-BE49-F238E27FC236}">
                <a16:creationId xmlns:a16="http://schemas.microsoft.com/office/drawing/2014/main" id="{C165A66A-5599-4622-A278-DC74A4481AEC}"/>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C7AE5D63-8CD5-49CF-BA65-9C11058F3C4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应用</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对于条件</a:t>
            </a:r>
            <a:r>
              <a:rPr lang="en-US" altLang="zh-CN" sz="2000" b="0">
                <a:sym typeface="微软雅黑" panose="020B0503020204020204" pitchFamily="34" charset="-122"/>
              </a:rPr>
              <a:t>C2</a:t>
            </a:r>
            <a:r>
              <a:rPr lang="zh-CN" altLang="en-US" sz="2000" b="0">
                <a:sym typeface="微软雅黑" panose="020B0503020204020204" pitchFamily="34" charset="-122"/>
              </a:rPr>
              <a:t>，考虑如下场景</a:t>
            </a:r>
            <a:r>
              <a:rPr lang="en-US" altLang="zh-CN" sz="2000" b="0">
                <a:sym typeface="微软雅黑" panose="020B0503020204020204" pitchFamily="34" charset="-122"/>
              </a:rPr>
              <a:t>:</a:t>
            </a:r>
          </a:p>
          <a:p>
            <a:pPr lvl="1"/>
            <a:r>
              <a:rPr lang="zh-CN" altLang="en-US" sz="2000" b="0">
                <a:sym typeface="微软雅黑" panose="020B0503020204020204" pitchFamily="34" charset="-122"/>
              </a:rPr>
              <a:t>假设某节点</a:t>
            </a:r>
            <a:r>
              <a:rPr lang="en-US" altLang="zh-CN" sz="2000" b="0">
                <a:sym typeface="微软雅黑" panose="020B0503020204020204" pitchFamily="34" charset="-122"/>
              </a:rPr>
              <a:t>A</a:t>
            </a:r>
            <a:r>
              <a:rPr lang="zh-CN" altLang="en-US" sz="2000" b="0">
                <a:sym typeface="微软雅黑" panose="020B0503020204020204" pitchFamily="34" charset="-122"/>
              </a:rPr>
              <a:t>向节点</a:t>
            </a:r>
            <a:r>
              <a:rPr lang="en-US" altLang="zh-CN" sz="2000" b="0">
                <a:sym typeface="微软雅黑" panose="020B0503020204020204" pitchFamily="34" charset="-122"/>
              </a:rPr>
              <a:t>B</a:t>
            </a:r>
            <a:r>
              <a:rPr lang="zh-CN" altLang="en-US" sz="2000" b="0">
                <a:sym typeface="微软雅黑" panose="020B0503020204020204" pitchFamily="34" charset="-122"/>
              </a:rPr>
              <a:t>发送消息</a:t>
            </a:r>
            <a:r>
              <a:rPr lang="en-US" altLang="zh-CN" sz="2000" b="0">
                <a:sym typeface="微软雅黑" panose="020B0503020204020204" pitchFamily="34" charset="-122"/>
              </a:rPr>
              <a:t>m</a:t>
            </a:r>
            <a:r>
              <a:rPr lang="zh-CN" altLang="en-US" sz="2000" b="0">
                <a:sym typeface="微软雅黑" panose="020B0503020204020204" pitchFamily="34" charset="-122"/>
              </a:rPr>
              <a:t>，在发送消息时刻节点</a:t>
            </a:r>
            <a:r>
              <a:rPr lang="en-US" altLang="zh-CN" sz="2000" b="0">
                <a:sym typeface="微软雅黑" panose="020B0503020204020204" pitchFamily="34" charset="-122"/>
              </a:rPr>
              <a:t>A</a:t>
            </a:r>
            <a:r>
              <a:rPr lang="zh-CN" altLang="en-US" sz="2000" b="0">
                <a:sym typeface="微软雅黑" panose="020B0503020204020204" pitchFamily="34" charset="-122"/>
              </a:rPr>
              <a:t>的本地时间为</a:t>
            </a:r>
            <a:r>
              <a:rPr lang="en-US" altLang="zh-CN" sz="2000" b="0">
                <a:sym typeface="微软雅黑" panose="020B0503020204020204" pitchFamily="34" charset="-122"/>
              </a:rPr>
              <a:t>15:33:30</a:t>
            </a:r>
            <a:r>
              <a:rPr lang="zh-CN" altLang="en-US" sz="2000" b="0">
                <a:sym typeface="微软雅黑" panose="020B0503020204020204" pitchFamily="34" charset="-122"/>
              </a:rPr>
              <a:t>，那么</a:t>
            </a:r>
            <a:r>
              <a:rPr lang="en-US" altLang="zh-CN" sz="2000" b="0">
                <a:sym typeface="微软雅黑" panose="020B0503020204020204" pitchFamily="34" charset="-122"/>
              </a:rPr>
              <a:t>m</a:t>
            </a:r>
            <a:r>
              <a:rPr lang="zh-CN" altLang="en-US" sz="2000" b="0">
                <a:sym typeface="微软雅黑" panose="020B0503020204020204" pitchFamily="34" charset="-122"/>
              </a:rPr>
              <a:t>所携带的时间戳可能为</a:t>
            </a:r>
            <a:r>
              <a:rPr lang="en-US" altLang="zh-CN" sz="2000" b="0">
                <a:sym typeface="微软雅黑" panose="020B0503020204020204" pitchFamily="34" charset="-122"/>
              </a:rPr>
              <a:t>T</a:t>
            </a:r>
            <a:r>
              <a:rPr lang="en-US" altLang="zh-CN" sz="2000" b="0" baseline="-25000">
                <a:sym typeface="微软雅黑" panose="020B0503020204020204" pitchFamily="34" charset="-122"/>
              </a:rPr>
              <a:t>m_a</a:t>
            </a:r>
            <a:r>
              <a:rPr lang="en-US" altLang="zh-CN" sz="2000" b="0">
                <a:sym typeface="微软雅黑" panose="020B0503020204020204" pitchFamily="34" charset="-122"/>
              </a:rPr>
              <a:t>=153330</a:t>
            </a:r>
            <a:r>
              <a:rPr lang="zh-CN" altLang="en-US" sz="2000" b="0">
                <a:sym typeface="微软雅黑" panose="020B0503020204020204" pitchFamily="34" charset="-122"/>
              </a:rPr>
              <a:t>。节点</a:t>
            </a:r>
            <a:r>
              <a:rPr lang="en-US" altLang="zh-CN" sz="2000" b="0">
                <a:sym typeface="微软雅黑" panose="020B0503020204020204" pitchFamily="34" charset="-122"/>
              </a:rPr>
              <a:t>B</a:t>
            </a:r>
            <a:r>
              <a:rPr lang="zh-CN" altLang="en-US" sz="2000" b="0">
                <a:sym typeface="微软雅黑" panose="020B0503020204020204" pitchFamily="34" charset="-122"/>
              </a:rPr>
              <a:t>在接收到</a:t>
            </a:r>
            <a:r>
              <a:rPr lang="en-US" altLang="zh-CN" sz="2000" b="0">
                <a:sym typeface="微软雅黑" panose="020B0503020204020204" pitchFamily="34" charset="-122"/>
              </a:rPr>
              <a:t>m</a:t>
            </a:r>
            <a:r>
              <a:rPr lang="zh-CN" altLang="en-US" sz="2000" b="0">
                <a:sym typeface="微软雅黑" panose="020B0503020204020204" pitchFamily="34" charset="-122"/>
              </a:rPr>
              <a:t>后，可能设置该事件的时间戳</a:t>
            </a:r>
            <a:r>
              <a:rPr lang="en-US" altLang="zh-CN" sz="2000" b="0">
                <a:sym typeface="微软雅黑" panose="020B0503020204020204" pitchFamily="34" charset="-122"/>
              </a:rPr>
              <a:t>T</a:t>
            </a:r>
            <a:r>
              <a:rPr lang="en-US" altLang="zh-CN" sz="2000" b="0" baseline="-25000">
                <a:sym typeface="微软雅黑" panose="020B0503020204020204" pitchFamily="34" charset="-122"/>
              </a:rPr>
              <a:t>m_b</a:t>
            </a:r>
            <a:r>
              <a:rPr lang="zh-CN" altLang="en-US" sz="2000" b="0">
                <a:sym typeface="微软雅黑" panose="020B0503020204020204" pitchFamily="34" charset="-122"/>
              </a:rPr>
              <a:t>为</a:t>
            </a:r>
            <a:r>
              <a:rPr lang="en-US" altLang="zh-CN" sz="2000" b="0">
                <a:sym typeface="微软雅黑" panose="020B0503020204020204" pitchFamily="34" charset="-122"/>
              </a:rPr>
              <a:t>15340</a:t>
            </a:r>
            <a:r>
              <a:rPr lang="zh-CN" altLang="en-US" sz="2000" b="0">
                <a:sym typeface="微软雅黑" panose="020B0503020204020204" pitchFamily="34" charset="-122"/>
              </a:rPr>
              <a:t>。假如机器之间存在时间误差，此时</a:t>
            </a:r>
            <a:r>
              <a:rPr lang="en-US" altLang="zh-CN" sz="2000" b="0">
                <a:sym typeface="微软雅黑" panose="020B0503020204020204" pitchFamily="34" charset="-122"/>
              </a:rPr>
              <a:t>B</a:t>
            </a:r>
            <a:r>
              <a:rPr lang="zh-CN" altLang="en-US" sz="2000" b="0">
                <a:sym typeface="微软雅黑" panose="020B0503020204020204" pitchFamily="34" charset="-122"/>
              </a:rPr>
              <a:t>节点的系统时间为</a:t>
            </a:r>
            <a:r>
              <a:rPr lang="en-US" altLang="zh-CN" sz="2000" b="0">
                <a:sym typeface="微软雅黑" panose="020B0503020204020204" pitchFamily="34" charset="-122"/>
              </a:rPr>
              <a:t>15:50:05</a:t>
            </a:r>
            <a:r>
              <a:rPr lang="zh-CN" altLang="en-US" sz="2000" b="0">
                <a:sym typeface="微软雅黑" panose="020B0503020204020204" pitchFamily="34" charset="-122"/>
              </a:rPr>
              <a:t>，这将引起逻辑上的错误，因为在</a:t>
            </a:r>
            <a:r>
              <a:rPr lang="en-US" altLang="zh-CN" sz="2000" b="0">
                <a:sym typeface="微软雅黑" panose="020B0503020204020204" pitchFamily="34" charset="-122"/>
              </a:rPr>
              <a:t>153400</a:t>
            </a:r>
            <a:r>
              <a:rPr lang="zh-CN" altLang="en-US" sz="2000" b="0">
                <a:sym typeface="微软雅黑" panose="020B0503020204020204" pitchFamily="34" charset="-122"/>
              </a:rPr>
              <a:t>到</a:t>
            </a:r>
            <a:r>
              <a:rPr lang="en-US" altLang="zh-CN" sz="2000" b="0">
                <a:sym typeface="微软雅黑" panose="020B0503020204020204" pitchFamily="34" charset="-122"/>
              </a:rPr>
              <a:t>155005</a:t>
            </a:r>
            <a:r>
              <a:rPr lang="zh-CN" altLang="en-US" sz="2000" b="0">
                <a:sym typeface="微软雅黑" panose="020B0503020204020204" pitchFamily="34" charset="-122"/>
              </a:rPr>
              <a:t>之间可能有其他事件发生，这些事件本来早于接收消息</a:t>
            </a:r>
            <a:r>
              <a:rPr lang="en-US" altLang="zh-CN" sz="2000" b="0">
                <a:sym typeface="微软雅黑" panose="020B0503020204020204" pitchFamily="34" charset="-122"/>
              </a:rPr>
              <a:t>m</a:t>
            </a:r>
            <a:r>
              <a:rPr lang="zh-CN" altLang="en-US" sz="2000" b="0">
                <a:sym typeface="微软雅黑" panose="020B0503020204020204" pitchFamily="34" charset="-122"/>
              </a:rPr>
              <a:t>事件，却被错误的分配了比</a:t>
            </a:r>
            <a:r>
              <a:rPr lang="en-US" altLang="zh-CN" sz="2000" b="0">
                <a:sym typeface="微软雅黑" panose="020B0503020204020204" pitchFamily="34" charset="-122"/>
              </a:rPr>
              <a:t>153400</a:t>
            </a:r>
            <a:r>
              <a:rPr lang="zh-CN" altLang="en-US" sz="2000" b="0">
                <a:sym typeface="微软雅黑" panose="020B0503020204020204" pitchFamily="34" charset="-122"/>
              </a:rPr>
              <a:t>更高的时间戳。</a:t>
            </a:r>
            <a:endParaRPr lang="en-US" altLang="zh-CN" sz="2000" b="0">
              <a:sym typeface="微软雅黑" panose="020B0503020204020204" pitchFamily="34" charset="-122"/>
            </a:endParaRPr>
          </a:p>
        </p:txBody>
      </p:sp>
      <p:sp>
        <p:nvSpPr>
          <p:cNvPr id="43011" name="Rectangle 5">
            <a:extLst>
              <a:ext uri="{FF2B5EF4-FFF2-40B4-BE49-F238E27FC236}">
                <a16:creationId xmlns:a16="http://schemas.microsoft.com/office/drawing/2014/main" id="{60F126CA-87A7-4A81-AADA-6921440C46E2}"/>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5032BC85-3CB8-4F91-A4FD-5692725D1C2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时间戳策略</a:t>
            </a:r>
            <a:r>
              <a:rPr lang="en-US" altLang="zh-CN" sz="2800">
                <a:sym typeface="微软雅黑" panose="020B0503020204020204" pitchFamily="34" charset="-122"/>
              </a:rPr>
              <a:t>——</a:t>
            </a:r>
            <a:r>
              <a:rPr lang="zh-CN" altLang="en-US" sz="2800">
                <a:sym typeface="微软雅黑" panose="020B0503020204020204" pitchFamily="34" charset="-122"/>
              </a:rPr>
              <a:t>应用</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若进程为分布式系统中的节点，每个节点</a:t>
            </a:r>
            <a:r>
              <a:rPr lang="en-US" altLang="zh-CN" sz="2000" b="0">
                <a:sym typeface="微软雅黑" panose="020B0503020204020204" pitchFamily="34" charset="-122"/>
              </a:rPr>
              <a:t>i</a:t>
            </a:r>
            <a:r>
              <a:rPr lang="zh-CN" altLang="en-US" sz="2000" b="0">
                <a:sym typeface="微软雅黑" panose="020B0503020204020204" pitchFamily="34" charset="-122"/>
              </a:rPr>
              <a:t>均包含一个时钟</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，系统中包含两类事件：一类为节点上数据更新；另一类为节点之间的消息通信（或数据同步）。</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因此，对于条件</a:t>
            </a:r>
            <a:r>
              <a:rPr lang="en-US" altLang="zh-CN" sz="2000" b="0">
                <a:sym typeface="微软雅黑" panose="020B0503020204020204" pitchFamily="34" charset="-122"/>
              </a:rPr>
              <a:t>C2</a:t>
            </a:r>
            <a:r>
              <a:rPr lang="zh-CN" altLang="en-US" sz="2000" b="0">
                <a:sym typeface="微软雅黑" panose="020B0503020204020204" pitchFamily="34" charset="-122"/>
              </a:rPr>
              <a:t>，系统实现需要满足</a:t>
            </a:r>
            <a:r>
              <a:rPr lang="en-US" altLang="zh-CN" sz="2000" b="0">
                <a:sym typeface="微软雅黑" panose="020B0503020204020204" pitchFamily="34" charset="-122"/>
              </a:rPr>
              <a:t>:</a:t>
            </a:r>
          </a:p>
          <a:p>
            <a:pPr lvl="1"/>
            <a:r>
              <a:rPr lang="en-US" altLang="zh-CN" sz="2000">
                <a:sym typeface="微软雅黑" panose="020B0503020204020204" pitchFamily="34" charset="-122"/>
              </a:rPr>
              <a:t>IR2</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）如果事件</a:t>
            </a:r>
            <a:r>
              <a:rPr lang="en-US" altLang="zh-CN" sz="2000" b="0">
                <a:sym typeface="微软雅黑" panose="020B0503020204020204" pitchFamily="34" charset="-122"/>
              </a:rPr>
              <a:t>a</a:t>
            </a:r>
            <a:r>
              <a:rPr lang="zh-CN" altLang="en-US" sz="2000" b="0">
                <a:sym typeface="微软雅黑" panose="020B0503020204020204" pitchFamily="34" charset="-122"/>
              </a:rPr>
              <a:t>代表节点</a:t>
            </a:r>
            <a:r>
              <a:rPr lang="en-US" altLang="zh-CN" sz="2000" b="0">
                <a:sym typeface="微软雅黑" panose="020B0503020204020204" pitchFamily="34" charset="-122"/>
              </a:rPr>
              <a:t>N</a:t>
            </a:r>
            <a:r>
              <a:rPr lang="en-US" altLang="zh-CN" sz="2000" b="0" baseline="-25000">
                <a:sym typeface="微软雅黑" panose="020B0503020204020204" pitchFamily="34" charset="-122"/>
              </a:rPr>
              <a:t>i</a:t>
            </a:r>
            <a:r>
              <a:rPr lang="zh-CN" altLang="en-US" sz="2000" b="0">
                <a:sym typeface="微软雅黑" panose="020B0503020204020204" pitchFamily="34" charset="-122"/>
              </a:rPr>
              <a:t>发送消息</a:t>
            </a:r>
            <a:r>
              <a:rPr lang="en-US" altLang="zh-CN" sz="2000" b="0">
                <a:sym typeface="微软雅黑" panose="020B0503020204020204" pitchFamily="34" charset="-122"/>
              </a:rPr>
              <a:t>m</a:t>
            </a:r>
            <a:r>
              <a:rPr lang="zh-CN" altLang="en-US" sz="2000" b="0">
                <a:sym typeface="微软雅黑" panose="020B0503020204020204" pitchFamily="34" charset="-122"/>
              </a:rPr>
              <a:t>，那么消息</a:t>
            </a:r>
            <a:r>
              <a:rPr lang="en-US" altLang="zh-CN" sz="2000" b="0">
                <a:sym typeface="微软雅黑" panose="020B0503020204020204" pitchFamily="34" charset="-122"/>
              </a:rPr>
              <a:t>m</a:t>
            </a:r>
            <a:r>
              <a:rPr lang="zh-CN" altLang="en-US" sz="2000" b="0">
                <a:sym typeface="微软雅黑" panose="020B0503020204020204" pitchFamily="34" charset="-122"/>
              </a:rPr>
              <a:t>将携带时间戳</a:t>
            </a:r>
            <a:r>
              <a:rPr lang="en-US" altLang="zh-CN" sz="2000" b="0">
                <a:sym typeface="微软雅黑" panose="020B0503020204020204" pitchFamily="34" charset="-122"/>
              </a:rPr>
              <a:t>T</a:t>
            </a:r>
            <a:r>
              <a:rPr lang="en-US" altLang="zh-CN" sz="2000" b="0" baseline="-25000">
                <a:sym typeface="微软雅黑" panose="020B0503020204020204" pitchFamily="34" charset="-122"/>
              </a:rPr>
              <a:t>m</a:t>
            </a:r>
            <a:r>
              <a:rPr lang="zh-CN" altLang="en-US" sz="2000" b="0">
                <a:sym typeface="微软雅黑" panose="020B0503020204020204" pitchFamily="34" charset="-122"/>
              </a:rPr>
              <a:t>，且</a:t>
            </a:r>
            <a:r>
              <a:rPr lang="en-US" altLang="zh-CN" sz="2000" b="0">
                <a:sym typeface="微软雅黑" panose="020B0503020204020204" pitchFamily="34" charset="-122"/>
              </a:rPr>
              <a:t>T</a:t>
            </a:r>
            <a:r>
              <a:rPr lang="en-US" altLang="zh-CN" sz="2000" b="0" baseline="-25000">
                <a:sym typeface="微软雅黑" panose="020B0503020204020204" pitchFamily="34" charset="-122"/>
              </a:rPr>
              <a:t>m</a:t>
            </a:r>
            <a:r>
              <a:rPr lang="en-US" altLang="zh-CN" sz="2000" b="0">
                <a:sym typeface="微软雅黑" panose="020B0503020204020204" pitchFamily="34" charset="-122"/>
              </a:rPr>
              <a:t>=C</a:t>
            </a:r>
            <a:r>
              <a:rPr lang="en-US" altLang="zh-CN" sz="2000" b="0" baseline="-25000">
                <a:sym typeface="微软雅黑" panose="020B0503020204020204" pitchFamily="34" charset="-122"/>
              </a:rPr>
              <a:t>i</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）当节点</a:t>
            </a:r>
            <a:r>
              <a:rPr lang="en-US" altLang="zh-CN" sz="2000" b="0">
                <a:sym typeface="微软雅黑" panose="020B0503020204020204" pitchFamily="34" charset="-122"/>
              </a:rPr>
              <a:t>N</a:t>
            </a:r>
            <a:r>
              <a:rPr lang="en-US" altLang="zh-CN" sz="2000" b="0" baseline="-25000">
                <a:sym typeface="微软雅黑" panose="020B0503020204020204" pitchFamily="34" charset="-122"/>
              </a:rPr>
              <a:t>j</a:t>
            </a:r>
            <a:r>
              <a:rPr lang="zh-CN" altLang="en-US" sz="2000" b="0">
                <a:sym typeface="微软雅黑" panose="020B0503020204020204" pitchFamily="34" charset="-122"/>
              </a:rPr>
              <a:t>接收到消息</a:t>
            </a:r>
            <a:r>
              <a:rPr lang="en-US" altLang="zh-CN" sz="2000" b="0">
                <a:sym typeface="微软雅黑" panose="020B0503020204020204" pitchFamily="34" charset="-122"/>
              </a:rPr>
              <a:t>m</a:t>
            </a:r>
            <a:r>
              <a:rPr lang="zh-CN" altLang="en-US" sz="2000" b="0">
                <a:sym typeface="微软雅黑" panose="020B0503020204020204" pitchFamily="34" charset="-122"/>
              </a:rPr>
              <a:t>后，节点将设置该事件的时钟</a:t>
            </a:r>
            <a:r>
              <a:rPr lang="en-US" altLang="zh-CN" sz="2000" b="0">
                <a:sym typeface="微软雅黑" panose="020B0503020204020204" pitchFamily="34" charset="-122"/>
              </a:rPr>
              <a:t>C</a:t>
            </a:r>
            <a:r>
              <a:rPr lang="en-US" altLang="zh-CN" sz="2000" b="0" baseline="-25000">
                <a:sym typeface="微软雅黑" panose="020B0503020204020204" pitchFamily="34" charset="-122"/>
              </a:rPr>
              <a:t>j</a:t>
            </a:r>
            <a:r>
              <a:rPr lang="zh-CN" altLang="en-US" sz="2000" b="0">
                <a:sym typeface="微软雅黑" panose="020B0503020204020204" pitchFamily="34" charset="-122"/>
              </a:rPr>
              <a:t>大于或等于该节点上一事件的时钟，且大于或等于</a:t>
            </a:r>
            <a:r>
              <a:rPr lang="en-US" altLang="zh-CN" sz="2000" b="0">
                <a:sym typeface="微软雅黑" panose="020B0503020204020204" pitchFamily="34" charset="-122"/>
              </a:rPr>
              <a:t>T</a:t>
            </a:r>
            <a:r>
              <a:rPr lang="en-US" altLang="zh-CN" sz="2000" b="0" baseline="-25000">
                <a:sym typeface="微软雅黑" panose="020B0503020204020204" pitchFamily="34" charset="-122"/>
              </a:rPr>
              <a:t>m</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44035" name="Rectangle 5">
            <a:extLst>
              <a:ext uri="{FF2B5EF4-FFF2-40B4-BE49-F238E27FC236}">
                <a16:creationId xmlns:a16="http://schemas.microsoft.com/office/drawing/2014/main" id="{5E3719A5-8929-4E00-9E42-254882EEA284}"/>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4CA6F769-7A23-4804-A47A-A1BB2D67B84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err="1">
                <a:sym typeface="微软雅黑" panose="020B0503020204020204" pitchFamily="34" charset="-122"/>
              </a:rPr>
              <a:t>Paxos</a:t>
            </a:r>
            <a:r>
              <a:rPr lang="zh-CN" altLang="en-US" sz="2800" dirty="0">
                <a:sym typeface="微软雅黑" panose="020B0503020204020204" pitchFamily="34" charset="-122"/>
              </a:rPr>
              <a:t>算法</a:t>
            </a:r>
            <a:endParaRPr lang="en-US" altLang="zh-CN" sz="2000" b="0" dirty="0">
              <a:sym typeface="微软雅黑" panose="020B0503020204020204" pitchFamily="34" charset="-122"/>
            </a:endParaRPr>
          </a:p>
          <a:p>
            <a:pPr lvl="1">
              <a:buFont typeface="Wingdings 2" panose="05020102010507070707" pitchFamily="18" charset="2"/>
              <a:buNone/>
            </a:pPr>
            <a:r>
              <a:rPr lang="en-US" altLang="zh-CN" sz="2000" b="0" dirty="0" err="1">
                <a:sym typeface="微软雅黑" panose="020B0503020204020204" pitchFamily="34" charset="-122"/>
              </a:rPr>
              <a:t>Paxos</a:t>
            </a:r>
            <a:r>
              <a:rPr lang="zh-CN" altLang="en-US" sz="2000" b="0" dirty="0">
                <a:sym typeface="微软雅黑" panose="020B0503020204020204" pitchFamily="34" charset="-122"/>
              </a:rPr>
              <a:t>算法常用于具有较高容错性的分布式系统，其核心就是一致性算法，该算法解决的主要问题是</a:t>
            </a:r>
            <a:r>
              <a:rPr lang="zh-CN" altLang="en-US" sz="2000" dirty="0">
                <a:sym typeface="微软雅黑" panose="020B0503020204020204" pitchFamily="34" charset="-122"/>
              </a:rPr>
              <a:t>一个分布式系统如何就某个值（决议）达成一致</a:t>
            </a:r>
            <a:r>
              <a:rPr lang="zh-CN" altLang="en-US" sz="2000" b="0" dirty="0">
                <a:sym typeface="微软雅黑" panose="020B0503020204020204" pitchFamily="34" charset="-122"/>
              </a:rPr>
              <a:t>。</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分布式系统</a:t>
            </a:r>
            <a:r>
              <a:rPr lang="en-US" altLang="zh-CN" sz="2000" b="0" dirty="0">
                <a:sym typeface="微软雅黑" panose="020B0503020204020204" pitchFamily="34" charset="-122"/>
              </a:rPr>
              <a:t>Hadoop</a:t>
            </a:r>
            <a:r>
              <a:rPr lang="zh-CN" altLang="en-US" sz="2000" b="0" dirty="0">
                <a:sym typeface="微软雅黑" panose="020B0503020204020204" pitchFamily="34" charset="-122"/>
              </a:rPr>
              <a:t>中的</a:t>
            </a:r>
            <a:r>
              <a:rPr lang="en-US" altLang="zh-CN" sz="2000" b="0" dirty="0">
                <a:sym typeface="微软雅黑" panose="020B0503020204020204" pitchFamily="34" charset="-122"/>
              </a:rPr>
              <a:t>Zookeeper</a:t>
            </a:r>
            <a:r>
              <a:rPr lang="zh-CN" altLang="en-US" sz="2000" b="0" dirty="0">
                <a:sym typeface="微软雅黑" panose="020B0503020204020204" pitchFamily="34" charset="-122"/>
              </a:rPr>
              <a:t>为</a:t>
            </a:r>
            <a:r>
              <a:rPr lang="en-US" altLang="zh-CN" sz="2000" b="0" dirty="0" err="1">
                <a:sym typeface="微软雅黑" panose="020B0503020204020204" pitchFamily="34" charset="-122"/>
              </a:rPr>
              <a:t>Paxos</a:t>
            </a:r>
            <a:r>
              <a:rPr lang="zh-CN" altLang="en-US" sz="2000" b="0" dirty="0">
                <a:sym typeface="微软雅黑" panose="020B0503020204020204" pitchFamily="34" charset="-122"/>
              </a:rPr>
              <a:t>算法的开源实现。</a:t>
            </a:r>
            <a:endParaRPr lang="en-US" altLang="zh-CN" sz="2000" b="0" dirty="0">
              <a:sym typeface="微软雅黑" panose="020B0503020204020204" pitchFamily="34" charset="-122"/>
            </a:endParaRPr>
          </a:p>
          <a:p>
            <a:pPr lvl="1">
              <a:buFont typeface="Wingdings 2" panose="05020102010507070707" pitchFamily="18" charset="2"/>
              <a:buNone/>
            </a:pPr>
            <a:endParaRPr lang="en-US" altLang="zh-CN" sz="2000" b="0" dirty="0">
              <a:sym typeface="微软雅黑" panose="020B0503020204020204" pitchFamily="34" charset="-122"/>
            </a:endParaRPr>
          </a:p>
        </p:txBody>
      </p:sp>
      <p:sp>
        <p:nvSpPr>
          <p:cNvPr id="45059" name="Rectangle 5">
            <a:extLst>
              <a:ext uri="{FF2B5EF4-FFF2-40B4-BE49-F238E27FC236}">
                <a16:creationId xmlns:a16="http://schemas.microsoft.com/office/drawing/2014/main" id="{5C43E962-89E0-47D7-8B95-A8C4A19AC74A}"/>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F06AD3EF-7DE2-41A4-AAA2-5C57FD58341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err="1">
                <a:sym typeface="微软雅黑" panose="020B0503020204020204" pitchFamily="34" charset="-122"/>
              </a:rPr>
              <a:t>Paxos</a:t>
            </a:r>
            <a:r>
              <a:rPr lang="zh-CN" altLang="en-US" sz="2800" dirty="0">
                <a:sym typeface="微软雅黑" panose="020B0503020204020204" pitchFamily="34" charset="-122"/>
              </a:rPr>
              <a:t>算法</a:t>
            </a:r>
            <a:r>
              <a:rPr lang="en-US" altLang="zh-CN" sz="2800" dirty="0">
                <a:sym typeface="微软雅黑" panose="020B0503020204020204" pitchFamily="34" charset="-122"/>
              </a:rPr>
              <a:t>——</a:t>
            </a:r>
            <a:r>
              <a:rPr lang="zh-CN" altLang="en-US" sz="2800" dirty="0">
                <a:sym typeface="微软雅黑" panose="020B0503020204020204" pitchFamily="34" charset="-122"/>
              </a:rPr>
              <a:t>问题</a:t>
            </a:r>
            <a:endParaRPr lang="en-US" altLang="zh-CN" sz="2000" b="0" dirty="0">
              <a:sym typeface="微软雅黑" panose="020B0503020204020204" pitchFamily="34" charset="-122"/>
            </a:endParaRPr>
          </a:p>
          <a:p>
            <a:pPr lvl="1">
              <a:buFont typeface="Wingdings 2" panose="05020102010507070707" pitchFamily="18" charset="2"/>
              <a:buNone/>
            </a:pPr>
            <a:r>
              <a:rPr lang="zh-CN" altLang="en-US" sz="2000" b="0" dirty="0">
                <a:sym typeface="微软雅黑" panose="020B0503020204020204" pitchFamily="34" charset="-122"/>
              </a:rPr>
              <a:t>假设许多节点都可以提交决议（</a:t>
            </a:r>
            <a:r>
              <a:rPr lang="en-US" altLang="zh-CN" sz="2000" b="0" dirty="0">
                <a:sym typeface="微软雅黑" panose="020B0503020204020204" pitchFamily="34" charset="-122"/>
              </a:rPr>
              <a:t>value</a:t>
            </a:r>
            <a:r>
              <a:rPr lang="zh-CN" altLang="en-US" sz="2000" b="0" dirty="0">
                <a:sym typeface="微软雅黑" panose="020B0503020204020204" pitchFamily="34" charset="-122"/>
              </a:rPr>
              <a:t>），一致性算法需要保证在所有被提出的决议中只有一个能被接受。某个协议一旦被选择，其他节点能够知道所选择的决议。一致性的保证需要满足以下条件：</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决议只有被提出后才能被选择。</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算法的执行实例中只能选择一个决议。</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决议只有被选中后才能让其他节点（</a:t>
            </a:r>
            <a:r>
              <a:rPr lang="en-US" altLang="zh-CN" sz="2000" b="0" dirty="0">
                <a:sym typeface="微软雅黑" panose="020B0503020204020204" pitchFamily="34" charset="-122"/>
              </a:rPr>
              <a:t>learner</a:t>
            </a:r>
            <a:r>
              <a:rPr lang="zh-CN" altLang="en-US" sz="2000" b="0" dirty="0">
                <a:sym typeface="微软雅黑" panose="020B0503020204020204" pitchFamily="34" charset="-122"/>
              </a:rPr>
              <a:t>）知道。</a:t>
            </a:r>
            <a:endParaRPr lang="en-US" altLang="zh-CN" sz="2000" b="0" dirty="0">
              <a:sym typeface="微软雅黑" panose="020B0503020204020204" pitchFamily="34" charset="-122"/>
            </a:endParaRPr>
          </a:p>
          <a:p>
            <a:pPr lvl="1">
              <a:buFont typeface="Wingdings 2" panose="05020102010507070707" pitchFamily="18" charset="2"/>
              <a:buNone/>
            </a:pPr>
            <a:endParaRPr lang="en-US" altLang="zh-CN" sz="2000" b="0" dirty="0">
              <a:sym typeface="微软雅黑" panose="020B0503020204020204" pitchFamily="34" charset="-122"/>
            </a:endParaRPr>
          </a:p>
        </p:txBody>
      </p:sp>
      <p:sp>
        <p:nvSpPr>
          <p:cNvPr id="46083" name="Rectangle 5">
            <a:extLst>
              <a:ext uri="{FF2B5EF4-FFF2-40B4-BE49-F238E27FC236}">
                <a16:creationId xmlns:a16="http://schemas.microsoft.com/office/drawing/2014/main" id="{68589E33-56EE-415A-B4A9-7BABEE46ACC7}"/>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2D3ED6BE-BE24-47CD-ADB2-6BE0A2BAC67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Paxos</a:t>
            </a:r>
            <a:r>
              <a:rPr lang="zh-CN" altLang="en-US" sz="2000" b="0">
                <a:sym typeface="微软雅黑" panose="020B0503020204020204" pitchFamily="34" charset="-122"/>
              </a:rPr>
              <a:t>算法中有三种角色：</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提议者（</a:t>
            </a:r>
            <a:r>
              <a:rPr lang="en-US" altLang="zh-CN" sz="2000" b="0">
                <a:sym typeface="微软雅黑" panose="020B0503020204020204" pitchFamily="34" charset="-122"/>
              </a:rPr>
              <a:t>proposer</a:t>
            </a:r>
            <a:r>
              <a:rPr lang="zh-CN" altLang="en-US" sz="2000" b="0">
                <a:sym typeface="微软雅黑" panose="020B0503020204020204" pitchFamily="34" charset="-122"/>
              </a:rPr>
              <a:t>）：提出决议。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批准者（</a:t>
            </a:r>
            <a:r>
              <a:rPr lang="en-US" altLang="zh-CN" sz="2000" b="0">
                <a:sym typeface="微软雅黑" panose="020B0503020204020204" pitchFamily="34" charset="-122"/>
              </a:rPr>
              <a:t>acceptor</a:t>
            </a:r>
            <a:r>
              <a:rPr lang="zh-CN" altLang="en-US" sz="2000" b="0">
                <a:sym typeface="微软雅黑" panose="020B0503020204020204" pitchFamily="34" charset="-122"/>
              </a:rPr>
              <a:t>）：负责批准决议。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学习者（</a:t>
            </a:r>
            <a:r>
              <a:rPr lang="en-US" altLang="zh-CN" sz="2000" b="0">
                <a:sym typeface="微软雅黑" panose="020B0503020204020204" pitchFamily="34" charset="-122"/>
              </a:rPr>
              <a:t>learner</a:t>
            </a:r>
            <a:r>
              <a:rPr lang="zh-CN" altLang="en-US" sz="2000" b="0">
                <a:sym typeface="微软雅黑" panose="020B0503020204020204" pitchFamily="34" charset="-122"/>
              </a:rPr>
              <a:t>）：主要学习决议。</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在具体实现中，一个节点可以担当多个角色。</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47107" name="Rectangle 5">
            <a:extLst>
              <a:ext uri="{FF2B5EF4-FFF2-40B4-BE49-F238E27FC236}">
                <a16:creationId xmlns:a16="http://schemas.microsoft.com/office/drawing/2014/main" id="{52C32109-F327-4490-BE8A-AC5982AF7754}"/>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2493F9DB-78B8-42A9-9797-425BB8E3554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err="1">
                <a:sym typeface="微软雅黑" panose="020B0503020204020204" pitchFamily="34" charset="-122"/>
              </a:rPr>
              <a:t>Paxos</a:t>
            </a:r>
            <a:r>
              <a:rPr lang="zh-CN" altLang="en-US" sz="2800" dirty="0">
                <a:sym typeface="微软雅黑" panose="020B0503020204020204" pitchFamily="34" charset="-122"/>
              </a:rPr>
              <a:t>算法</a:t>
            </a:r>
            <a:endParaRPr lang="en-US" altLang="zh-CN" sz="2000" b="0" dirty="0">
              <a:sym typeface="微软雅黑" panose="020B0503020204020204" pitchFamily="34" charset="-122"/>
            </a:endParaRPr>
          </a:p>
          <a:p>
            <a:pPr lvl="1">
              <a:buNone/>
            </a:pPr>
            <a:r>
              <a:rPr lang="zh-CN" altLang="en-US" sz="1800" b="0" dirty="0">
                <a:sym typeface="微软雅黑" panose="020B0503020204020204" pitchFamily="34" charset="-122"/>
              </a:rPr>
              <a:t>假设节点之间通过发送信息进行通信，这里使用异步、非拜占庭模型（可能因系统错误并交换错的讯息，导致影响最终的系统一致性）。在该模型中：</a:t>
            </a:r>
            <a:endParaRPr lang="en-US" altLang="zh-CN" sz="1800" b="0" dirty="0">
              <a:sym typeface="微软雅黑" panose="020B0503020204020204" pitchFamily="34" charset="-122"/>
            </a:endParaRPr>
          </a:p>
          <a:p>
            <a:pPr lvl="1"/>
            <a:r>
              <a:rPr lang="zh-CN" altLang="en-US" sz="1800" b="0" dirty="0">
                <a:sym typeface="微软雅黑" panose="020B0503020204020204" pitchFamily="34" charset="-122"/>
              </a:rPr>
              <a:t>节点以任意的速度进行操作，可能因为故障而停止，也可以重新启动。并且节点所选择的决议不会因为重启等故障消失。</a:t>
            </a:r>
            <a:endParaRPr lang="en-US" altLang="zh-CN" sz="1800" b="0" dirty="0">
              <a:sym typeface="微软雅黑" panose="020B0503020204020204" pitchFamily="34" charset="-122"/>
            </a:endParaRPr>
          </a:p>
          <a:p>
            <a:pPr lvl="1"/>
            <a:r>
              <a:rPr lang="zh-CN" altLang="en-US" sz="1800" b="0" dirty="0">
                <a:sym typeface="微软雅黑" panose="020B0503020204020204" pitchFamily="34" charset="-122"/>
              </a:rPr>
              <a:t>消息可以延迟发送、多次发送或丢失，但不会被篡改（即不存在拜占庭问题）。</a:t>
            </a:r>
            <a:endParaRPr lang="en-US" altLang="zh-CN" sz="1800" b="0" dirty="0">
              <a:sym typeface="微软雅黑" panose="020B0503020204020204" pitchFamily="34" charset="-122"/>
            </a:endParaRPr>
          </a:p>
          <a:p>
            <a:pPr lvl="1">
              <a:buNone/>
            </a:pPr>
            <a:r>
              <a:rPr lang="zh-CN" altLang="en-US" sz="1400" b="0" dirty="0">
                <a:sym typeface="微软雅黑" panose="020B0503020204020204" pitchFamily="34" charset="-122"/>
              </a:rPr>
              <a:t>（拜占庭位于如今的土耳其的伊斯坦布尔，是东罗马帝国的首都。由于当时拜占庭罗马帝国国土辽阔，为了达到防御目的，每个军队都分隔很远，将军与将军之间只能靠信差传消息。 在战争的时候，拜占庭军队内所有将军和副官必须达成一致的共识，决定是否有赢的机会才去攻打敌人的阵营。但是，在军队内有可能存有叛徒和敌军的间谍，左右将军们的决定又扰乱整体军队的秩序。在进行共识时，结果并不代表大多数人的意见。这时候，在已知有成员谋反的情况下，其余忠诚的将军在不受叛徒的影响下如何达成一致的协议，拜占庭问题就此形成。）</a:t>
            </a:r>
            <a:endParaRPr lang="en-US" altLang="zh-CN" sz="1400" b="0" dirty="0">
              <a:sym typeface="微软雅黑" panose="020B0503020204020204" pitchFamily="34" charset="-122"/>
            </a:endParaRPr>
          </a:p>
        </p:txBody>
      </p:sp>
      <p:sp>
        <p:nvSpPr>
          <p:cNvPr id="48131" name="Rectangle 5">
            <a:extLst>
              <a:ext uri="{FF2B5EF4-FFF2-40B4-BE49-F238E27FC236}">
                <a16:creationId xmlns:a16="http://schemas.microsoft.com/office/drawing/2014/main" id="{51834736-1ED3-4C96-BF8A-69BB2090D1C4}"/>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9C78D60E-4170-41B5-BAE7-EA74D1930F4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CAP</a:t>
            </a:r>
            <a:r>
              <a:rPr lang="zh-CN" altLang="en-US" sz="2800"/>
              <a:t>理论</a:t>
            </a:r>
            <a:endParaRPr lang="en-US" altLang="zh-CN" sz="2000" b="0"/>
          </a:p>
          <a:p>
            <a:pPr lvl="1"/>
            <a:r>
              <a:rPr lang="zh-CN" altLang="en-US" sz="2000" b="0"/>
              <a:t>在网络分区场景下，如发生网络故障，分区</a:t>
            </a:r>
            <a:r>
              <a:rPr lang="en-US" altLang="zh-CN" sz="2000" b="0"/>
              <a:t>G1</a:t>
            </a:r>
            <a:r>
              <a:rPr lang="zh-CN" altLang="en-US" sz="2000" b="0"/>
              <a:t>发送的数据消息不能传达到另一分区</a:t>
            </a:r>
            <a:r>
              <a:rPr lang="en-US" altLang="zh-CN" sz="2000" b="0"/>
              <a:t>G2</a:t>
            </a:r>
            <a:r>
              <a:rPr lang="zh-CN" altLang="en-US" sz="2000" b="0"/>
              <a:t>，数据将处于不一致状态，不能满足一致性要求。采用如阻塞、加锁、集中控制等技术来保证数据的一致性，但同步操作必定要消耗一定时间，必然会影响到系统的可用性和分区容错性，尤其在网络规模较大的时候。</a:t>
            </a:r>
            <a:endParaRPr lang="en-US" altLang="zh-CN" sz="2000" b="0"/>
          </a:p>
          <a:p>
            <a:pPr lvl="1"/>
            <a:endParaRPr lang="en-US" altLang="zh-CN" sz="2000" b="0">
              <a:sym typeface="微软雅黑" panose="020B0503020204020204" pitchFamily="34" charset="-122"/>
            </a:endParaRPr>
          </a:p>
        </p:txBody>
      </p:sp>
      <p:sp>
        <p:nvSpPr>
          <p:cNvPr id="7171" name="Rectangle 5">
            <a:extLst>
              <a:ext uri="{FF2B5EF4-FFF2-40B4-BE49-F238E27FC236}">
                <a16:creationId xmlns:a16="http://schemas.microsoft.com/office/drawing/2014/main" id="{1BAD3DCD-FB4F-4657-88FC-C00D9A123C3B}"/>
              </a:ext>
            </a:extLst>
          </p:cNvPr>
          <p:cNvSpPr>
            <a:spLocks noGrp="1" noChangeArrowheads="1"/>
          </p:cNvSpPr>
          <p:nvPr>
            <p:ph type="title"/>
          </p:nvPr>
        </p:nvSpPr>
        <p:spPr>
          <a:noFill/>
        </p:spPr>
        <p:txBody>
          <a:bodyPr/>
          <a:lstStyle/>
          <a:p>
            <a:pPr eaLnBrk="1" hangingPunct="1"/>
            <a:r>
              <a:rPr lang="zh-CN" altLang="en-US"/>
              <a:t>数据一致性理论</a:t>
            </a:r>
          </a:p>
        </p:txBody>
      </p:sp>
      <p:graphicFrame>
        <p:nvGraphicFramePr>
          <p:cNvPr id="2" name="表格 1">
            <a:extLst>
              <a:ext uri="{FF2B5EF4-FFF2-40B4-BE49-F238E27FC236}">
                <a16:creationId xmlns:a16="http://schemas.microsoft.com/office/drawing/2014/main" id="{66E3DF1B-53C1-48EC-9DFC-21F537417A79}"/>
              </a:ext>
            </a:extLst>
          </p:cNvPr>
          <p:cNvGraphicFramePr>
            <a:graphicFrameLocks noGrp="1"/>
          </p:cNvGraphicFramePr>
          <p:nvPr/>
        </p:nvGraphicFramePr>
        <p:xfrm>
          <a:off x="1116013" y="4005263"/>
          <a:ext cx="7272337" cy="1944688"/>
        </p:xfrm>
        <a:graphic>
          <a:graphicData uri="http://schemas.openxmlformats.org/drawingml/2006/table">
            <a:tbl>
              <a:tblPr firstRow="1" bandRow="1">
                <a:tableStyleId>{5C22544A-7EE6-4342-B048-85BDC9FD1C3A}</a:tableStyleId>
              </a:tblPr>
              <a:tblGrid>
                <a:gridCol w="864040">
                  <a:extLst>
                    <a:ext uri="{9D8B030D-6E8A-4147-A177-3AD203B41FA5}">
                      <a16:colId xmlns:a16="http://schemas.microsoft.com/office/drawing/2014/main" val="20000"/>
                    </a:ext>
                  </a:extLst>
                </a:gridCol>
                <a:gridCol w="1008047">
                  <a:extLst>
                    <a:ext uri="{9D8B030D-6E8A-4147-A177-3AD203B41FA5}">
                      <a16:colId xmlns:a16="http://schemas.microsoft.com/office/drawing/2014/main" val="20001"/>
                    </a:ext>
                  </a:extLst>
                </a:gridCol>
                <a:gridCol w="3582166">
                  <a:extLst>
                    <a:ext uri="{9D8B030D-6E8A-4147-A177-3AD203B41FA5}">
                      <a16:colId xmlns:a16="http://schemas.microsoft.com/office/drawing/2014/main" val="20002"/>
                    </a:ext>
                  </a:extLst>
                </a:gridCol>
                <a:gridCol w="1818084">
                  <a:extLst>
                    <a:ext uri="{9D8B030D-6E8A-4147-A177-3AD203B41FA5}">
                      <a16:colId xmlns:a16="http://schemas.microsoft.com/office/drawing/2014/main" val="20003"/>
                    </a:ext>
                  </a:extLst>
                </a:gridCol>
              </a:tblGrid>
              <a:tr h="486172">
                <a:tc>
                  <a:txBody>
                    <a:bodyPr/>
                    <a:lstStyle/>
                    <a:p>
                      <a:pPr algn="ctr"/>
                      <a:r>
                        <a:rPr lang="zh-CN" altLang="en-US" sz="1800" dirty="0"/>
                        <a:t>序号</a:t>
                      </a:r>
                    </a:p>
                  </a:txBody>
                  <a:tcPr marL="91434" marR="91434" marT="45731" marB="45731"/>
                </a:tc>
                <a:tc>
                  <a:txBody>
                    <a:bodyPr/>
                    <a:lstStyle/>
                    <a:p>
                      <a:pPr algn="ctr"/>
                      <a:r>
                        <a:rPr lang="zh-CN" altLang="en-US" sz="1800" dirty="0"/>
                        <a:t>选择</a:t>
                      </a:r>
                    </a:p>
                  </a:txBody>
                  <a:tcPr marL="91434" marR="91434" marT="45731" marB="45731"/>
                </a:tc>
                <a:tc>
                  <a:txBody>
                    <a:bodyPr/>
                    <a:lstStyle/>
                    <a:p>
                      <a:pPr algn="ctr"/>
                      <a:r>
                        <a:rPr lang="zh-CN" altLang="en-US" sz="1800" dirty="0"/>
                        <a:t>特点</a:t>
                      </a:r>
                    </a:p>
                  </a:txBody>
                  <a:tcPr marL="91434" marR="91434" marT="45731" marB="45731"/>
                </a:tc>
                <a:tc>
                  <a:txBody>
                    <a:bodyPr/>
                    <a:lstStyle/>
                    <a:p>
                      <a:pPr algn="ctr"/>
                      <a:r>
                        <a:rPr lang="zh-CN" altLang="en-US" sz="1800" dirty="0"/>
                        <a:t>例子</a:t>
                      </a:r>
                    </a:p>
                  </a:txBody>
                  <a:tcPr marL="91434" marR="91434" marT="45731" marB="45731"/>
                </a:tc>
                <a:extLst>
                  <a:ext uri="{0D108BD9-81ED-4DB2-BD59-A6C34878D82A}">
                    <a16:rowId xmlns:a16="http://schemas.microsoft.com/office/drawing/2014/main" val="10000"/>
                  </a:ext>
                </a:extLst>
              </a:tr>
              <a:tr h="486172">
                <a:tc>
                  <a:txBody>
                    <a:bodyPr/>
                    <a:lstStyle/>
                    <a:p>
                      <a:pPr algn="ctr"/>
                      <a:r>
                        <a:rPr lang="en-US" altLang="zh-CN" sz="1800" dirty="0"/>
                        <a:t>1</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A</a:t>
                      </a:r>
                      <a:endParaRPr lang="zh-CN" altLang="en-US" sz="1800" dirty="0"/>
                    </a:p>
                  </a:txBody>
                  <a:tcPr marL="91434" marR="91434" marT="45731" marB="45731"/>
                </a:tc>
                <a:tc>
                  <a:txBody>
                    <a:bodyPr/>
                    <a:lstStyle/>
                    <a:p>
                      <a:pPr algn="ctr"/>
                      <a:r>
                        <a:rPr lang="zh-CN" altLang="en-US" sz="1800" dirty="0"/>
                        <a:t>两阶段提交、缓存验证协议</a:t>
                      </a:r>
                    </a:p>
                  </a:txBody>
                  <a:tcPr marL="91434" marR="91434" marT="45731" marB="45731"/>
                </a:tc>
                <a:tc>
                  <a:txBody>
                    <a:bodyPr/>
                    <a:lstStyle/>
                    <a:p>
                      <a:pPr algn="ctr"/>
                      <a:r>
                        <a:rPr lang="zh-CN" altLang="en-US" sz="1800" dirty="0"/>
                        <a:t>传统数据库</a:t>
                      </a:r>
                    </a:p>
                  </a:txBody>
                  <a:tcPr marL="91434" marR="91434" marT="45731" marB="45731"/>
                </a:tc>
                <a:extLst>
                  <a:ext uri="{0D108BD9-81ED-4DB2-BD59-A6C34878D82A}">
                    <a16:rowId xmlns:a16="http://schemas.microsoft.com/office/drawing/2014/main" val="10001"/>
                  </a:ext>
                </a:extLst>
              </a:tr>
              <a:tr h="486172">
                <a:tc>
                  <a:txBody>
                    <a:bodyPr/>
                    <a:lstStyle/>
                    <a:p>
                      <a:pPr algn="ctr"/>
                      <a:r>
                        <a:rPr lang="en-US" altLang="zh-CN" sz="1800" dirty="0"/>
                        <a:t>2</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悲观加锁</a:t>
                      </a:r>
                    </a:p>
                  </a:txBody>
                  <a:tcPr marL="91434" marR="91434" marT="45731" marB="45731"/>
                </a:tc>
                <a:tc>
                  <a:txBody>
                    <a:bodyPr/>
                    <a:lstStyle/>
                    <a:p>
                      <a:pPr algn="ctr"/>
                      <a:r>
                        <a:rPr lang="zh-CN" altLang="en-US" sz="1800" dirty="0"/>
                        <a:t>分布式加锁</a:t>
                      </a:r>
                    </a:p>
                  </a:txBody>
                  <a:tcPr marL="91434" marR="91434" marT="45731" marB="45731"/>
                </a:tc>
                <a:extLst>
                  <a:ext uri="{0D108BD9-81ED-4DB2-BD59-A6C34878D82A}">
                    <a16:rowId xmlns:a16="http://schemas.microsoft.com/office/drawing/2014/main" val="10002"/>
                  </a:ext>
                </a:extLst>
              </a:tr>
              <a:tr h="486172">
                <a:tc>
                  <a:txBody>
                    <a:bodyPr/>
                    <a:lstStyle/>
                    <a:p>
                      <a:pPr algn="ctr"/>
                      <a:r>
                        <a:rPr lang="en-US" altLang="zh-CN" sz="1800" dirty="0"/>
                        <a:t>3</a:t>
                      </a:r>
                      <a:endParaRPr lang="zh-CN" altLang="en-US" sz="1800" dirty="0"/>
                    </a:p>
                  </a:txBody>
                  <a:tcPr marL="91434" marR="91434" marT="45731" marB="45731"/>
                </a:tc>
                <a:tc>
                  <a:txBody>
                    <a:bodyPr/>
                    <a:lstStyle/>
                    <a:p>
                      <a:pPr algn="ctr"/>
                      <a:r>
                        <a:rPr lang="en-US" altLang="zh-CN" sz="1800" dirty="0"/>
                        <a:t>A</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冲突处理、乐观</a:t>
                      </a:r>
                    </a:p>
                  </a:txBody>
                  <a:tcPr marL="91434" marR="91434" marT="45731" marB="45731"/>
                </a:tc>
                <a:tc>
                  <a:txBody>
                    <a:bodyPr/>
                    <a:lstStyle/>
                    <a:p>
                      <a:pPr algn="ctr"/>
                      <a:r>
                        <a:rPr lang="en-US" altLang="zh-CN" sz="1800" dirty="0"/>
                        <a:t>DNS</a:t>
                      </a:r>
                      <a:endParaRPr lang="zh-CN" altLang="en-US" sz="1800" dirty="0"/>
                    </a:p>
                  </a:txBody>
                  <a:tcPr marL="91434" marR="91434" marT="45731" marB="45731"/>
                </a:tc>
                <a:extLst>
                  <a:ext uri="{0D108BD9-81ED-4DB2-BD59-A6C34878D82A}">
                    <a16:rowId xmlns:a16="http://schemas.microsoft.com/office/drawing/2014/main" val="1000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76ABB480-35E6-4530-99CD-859895FF95E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选择决议</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选择决议的最简单方法就是采用唯一批准者（如，批准接收到的第一条决议）。</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但是，一旦批准者发生故障，将无法继续后续过程，故需采用多个批准者的方法，此时提供规则如下：</a:t>
            </a:r>
            <a:endParaRPr lang="en-US" altLang="zh-CN" sz="2000" b="0">
              <a:sym typeface="微软雅黑" panose="020B0503020204020204" pitchFamily="34" charset="-122"/>
            </a:endParaRPr>
          </a:p>
          <a:p>
            <a:pPr lvl="1"/>
            <a:r>
              <a:rPr lang="en-US" altLang="zh-CN" sz="2000">
                <a:sym typeface="微软雅黑" panose="020B0503020204020204" pitchFamily="34" charset="-122"/>
              </a:rPr>
              <a:t>R</a:t>
            </a:r>
            <a:r>
              <a:rPr lang="zh-CN" altLang="en-US" sz="2000">
                <a:sym typeface="微软雅黑" panose="020B0503020204020204" pitchFamily="34" charset="-122"/>
              </a:rPr>
              <a:t>：当决议被大多数批准者所批准，则表明该决议被批准。</a:t>
            </a:r>
            <a:endParaRPr lang="en-US" altLang="zh-CN" sz="2000">
              <a:sym typeface="微软雅黑" panose="020B0503020204020204" pitchFamily="34" charset="-122"/>
            </a:endParaRPr>
          </a:p>
          <a:p>
            <a:pPr lvl="1"/>
            <a:r>
              <a:rPr lang="zh-CN" altLang="en-US" sz="2000" b="0">
                <a:sym typeface="微软雅黑" panose="020B0503020204020204" pitchFamily="34" charset="-122"/>
              </a:rPr>
              <a:t>如果一个批准者最多只能批准一个决议，“</a:t>
            </a:r>
            <a:r>
              <a:rPr lang="zh-CN" altLang="en-US" sz="2000">
                <a:sym typeface="微软雅黑" panose="020B0503020204020204" pitchFamily="34" charset="-122"/>
              </a:rPr>
              <a:t>大多数</a:t>
            </a:r>
            <a:r>
              <a:rPr lang="zh-CN" altLang="en-US" sz="2000" b="0">
                <a:sym typeface="微软雅黑" panose="020B0503020204020204" pitchFamily="34" charset="-122"/>
              </a:rPr>
              <a:t>”设置为超过半数即可，保证系统只有一个决议被批准。</a:t>
            </a:r>
            <a:endParaRPr lang="en-US" altLang="zh-CN" sz="2000" b="0">
              <a:sym typeface="微软雅黑" panose="020B0503020204020204" pitchFamily="34" charset="-122"/>
            </a:endParaRPr>
          </a:p>
        </p:txBody>
      </p:sp>
      <p:sp>
        <p:nvSpPr>
          <p:cNvPr id="49155" name="Rectangle 5">
            <a:extLst>
              <a:ext uri="{FF2B5EF4-FFF2-40B4-BE49-F238E27FC236}">
                <a16:creationId xmlns:a16="http://schemas.microsoft.com/office/drawing/2014/main" id="{5D024860-8425-4C72-879D-E17AE6E39537}"/>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63FC7EA5-A452-4F35-B35A-0EDC68DD609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选择决议</a:t>
            </a:r>
            <a:endParaRPr lang="en-US" altLang="zh-CN" sz="2000" b="0">
              <a:sym typeface="微软雅黑" panose="020B0503020204020204" pitchFamily="34" charset="-122"/>
            </a:endParaRPr>
          </a:p>
          <a:p>
            <a:pPr lvl="1"/>
            <a:r>
              <a:rPr lang="en-US" altLang="zh-CN" sz="2000">
                <a:sym typeface="微软雅黑" panose="020B0503020204020204" pitchFamily="34" charset="-122"/>
              </a:rPr>
              <a:t>R</a:t>
            </a:r>
            <a:r>
              <a:rPr lang="zh-CN" altLang="en-US" sz="2000">
                <a:sym typeface="微软雅黑" panose="020B0503020204020204" pitchFamily="34" charset="-122"/>
              </a:rPr>
              <a:t>：当决议被大多数批准者所批准，则表明该决议被批准。</a:t>
            </a:r>
            <a:endParaRPr lang="en-US" altLang="zh-CN" sz="2000">
              <a:sym typeface="微软雅黑" panose="020B0503020204020204" pitchFamily="34" charset="-122"/>
            </a:endParaRPr>
          </a:p>
          <a:p>
            <a:pPr lvl="1"/>
            <a:r>
              <a:rPr lang="zh-CN" altLang="en-US" sz="2000" b="0">
                <a:sym typeface="微软雅黑" panose="020B0503020204020204" pitchFamily="34" charset="-122"/>
              </a:rPr>
              <a:t>假如只有某一个提议者提出了一个决议，如果我们希望该决议被接受，则需要：</a:t>
            </a:r>
            <a:endParaRPr lang="en-US" altLang="zh-CN" sz="2000" b="0">
              <a:sym typeface="微软雅黑" panose="020B0503020204020204" pitchFamily="34" charset="-122"/>
            </a:endParaRPr>
          </a:p>
          <a:p>
            <a:pPr lvl="1"/>
            <a:r>
              <a:rPr lang="en-US" altLang="zh-CN" sz="2000">
                <a:sym typeface="微软雅黑" panose="020B0503020204020204" pitchFamily="34" charset="-122"/>
              </a:rPr>
              <a:t>P1</a:t>
            </a:r>
            <a:r>
              <a:rPr lang="zh-CN" altLang="en-US" sz="2000">
                <a:sym typeface="微软雅黑" panose="020B0503020204020204" pitchFamily="34" charset="-122"/>
              </a:rPr>
              <a:t>：一个批准者必须批准它所接收到的第一个决议。</a:t>
            </a:r>
            <a:endParaRPr lang="en-US" altLang="zh-CN" sz="2000">
              <a:sym typeface="微软雅黑" panose="020B0503020204020204" pitchFamily="34" charset="-122"/>
            </a:endParaRPr>
          </a:p>
          <a:p>
            <a:pPr lvl="1"/>
            <a:r>
              <a:rPr lang="zh-CN" altLang="en-US" sz="2000" b="0">
                <a:sym typeface="微软雅黑" panose="020B0503020204020204" pitchFamily="34" charset="-122"/>
              </a:rPr>
              <a:t>这会产生问题：同一时刻不同的提议者可能会发出不同的决议，每个批准者都批准了一份决议，但没有哪一个决议达到半数以上。</a:t>
            </a:r>
            <a:endParaRPr lang="en-US" altLang="zh-CN" sz="2000" b="0">
              <a:sym typeface="微软雅黑" panose="020B0503020204020204" pitchFamily="34" charset="-122"/>
            </a:endParaRPr>
          </a:p>
        </p:txBody>
      </p:sp>
      <p:sp>
        <p:nvSpPr>
          <p:cNvPr id="50179" name="Rectangle 5">
            <a:extLst>
              <a:ext uri="{FF2B5EF4-FFF2-40B4-BE49-F238E27FC236}">
                <a16:creationId xmlns:a16="http://schemas.microsoft.com/office/drawing/2014/main" id="{85DE97FE-1186-4954-9CCE-A01C91465E94}"/>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1491E168-A014-4A08-BAE4-926B50A609B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err="1">
                <a:sym typeface="微软雅黑" panose="020B0503020204020204" pitchFamily="34" charset="-122"/>
              </a:rPr>
              <a:t>Paxos</a:t>
            </a:r>
            <a:r>
              <a:rPr lang="zh-CN" altLang="en-US" sz="2800" dirty="0">
                <a:sym typeface="微软雅黑" panose="020B0503020204020204" pitchFamily="34" charset="-122"/>
              </a:rPr>
              <a:t>算法</a:t>
            </a:r>
            <a:r>
              <a:rPr lang="en-US" altLang="zh-CN" sz="2800" dirty="0">
                <a:sym typeface="微软雅黑" panose="020B0503020204020204" pitchFamily="34" charset="-122"/>
              </a:rPr>
              <a:t>——</a:t>
            </a:r>
            <a:r>
              <a:rPr lang="zh-CN" altLang="en-US" sz="2800" dirty="0">
                <a:sym typeface="微软雅黑" panose="020B0503020204020204" pitchFamily="34" charset="-122"/>
              </a:rPr>
              <a:t>选择决议</a:t>
            </a:r>
            <a:endParaRPr lang="en-US" altLang="zh-CN" sz="2000" b="0" dirty="0">
              <a:sym typeface="微软雅黑" panose="020B0503020204020204" pitchFamily="34" charset="-122"/>
            </a:endParaRPr>
          </a:p>
          <a:p>
            <a:pPr lvl="1">
              <a:buFont typeface="Wingdings 2" panose="05020102010507070707" pitchFamily="18" charset="2"/>
              <a:buNone/>
            </a:pPr>
            <a:r>
              <a:rPr lang="zh-CN" altLang="en-US" sz="2000" b="0" dirty="0">
                <a:sym typeface="微软雅黑" panose="020B0503020204020204" pitchFamily="34" charset="-122"/>
              </a:rPr>
              <a:t>在一个系统中，一个批准者应该需要被设置为可以批准多个决议。以数据存储为例，分布式系统中不可能只存一份数据。为区分批准者所批准的决议，每个决议都分配有</a:t>
            </a:r>
            <a:r>
              <a:rPr lang="zh-CN" altLang="en-US" sz="2000" dirty="0">
                <a:sym typeface="微软雅黑" panose="020B0503020204020204" pitchFamily="34" charset="-122"/>
              </a:rPr>
              <a:t>版本号</a:t>
            </a:r>
            <a:r>
              <a:rPr lang="zh-CN" altLang="en-US" sz="2000" b="0" dirty="0">
                <a:sym typeface="微软雅黑" panose="020B0503020204020204" pitchFamily="34" charset="-122"/>
              </a:rPr>
              <a:t>和</a:t>
            </a:r>
            <a:r>
              <a:rPr lang="zh-CN" altLang="en-US" sz="2000" dirty="0">
                <a:sym typeface="微软雅黑" panose="020B0503020204020204" pitchFamily="34" charset="-122"/>
              </a:rPr>
              <a:t>提议值</a:t>
            </a:r>
            <a:r>
              <a:rPr lang="zh-CN" altLang="en-US" sz="2000" b="0" dirty="0">
                <a:sym typeface="微软雅黑" panose="020B0503020204020204" pitchFamily="34" charset="-122"/>
              </a:rPr>
              <a:t>。</a:t>
            </a:r>
            <a:endParaRPr lang="en-US" altLang="zh-CN" sz="2000" b="0" dirty="0">
              <a:sym typeface="微软雅黑" panose="020B0503020204020204" pitchFamily="34" charset="-122"/>
            </a:endParaRPr>
          </a:p>
          <a:p>
            <a:pPr lvl="1">
              <a:buFont typeface="Wingdings 2" panose="05020102010507070707" pitchFamily="18" charset="2"/>
              <a:buNone/>
            </a:pPr>
            <a:r>
              <a:rPr lang="zh-CN" altLang="en-US" sz="2000" b="0" dirty="0">
                <a:sym typeface="微软雅黑" panose="020B0503020204020204" pitchFamily="34" charset="-122"/>
              </a:rPr>
              <a:t>因此，某个决议被</a:t>
            </a:r>
            <a:r>
              <a:rPr lang="zh-CN" altLang="en-US" sz="2000" dirty="0">
                <a:sym typeface="微软雅黑" panose="020B0503020204020204" pitchFamily="34" charset="-122"/>
              </a:rPr>
              <a:t>选定</a:t>
            </a:r>
            <a:r>
              <a:rPr lang="zh-CN" altLang="en-US" sz="2000" b="0" dirty="0">
                <a:sym typeface="微软雅黑" panose="020B0503020204020204" pitchFamily="34" charset="-122"/>
              </a:rPr>
              <a:t>是指拥有该提议值的决议被大多数批准者批准</a:t>
            </a:r>
            <a:r>
              <a:rPr lang="zh-CN" altLang="en-US" sz="2000" dirty="0">
                <a:sym typeface="微软雅黑" panose="020B0503020204020204" pitchFamily="34" charset="-122"/>
              </a:rPr>
              <a:t>。</a:t>
            </a:r>
            <a:endParaRPr lang="en-US" altLang="zh-CN" sz="2000" b="0" dirty="0">
              <a:sym typeface="微软雅黑" panose="020B0503020204020204" pitchFamily="34" charset="-122"/>
            </a:endParaRPr>
          </a:p>
        </p:txBody>
      </p:sp>
      <p:sp>
        <p:nvSpPr>
          <p:cNvPr id="51203" name="Rectangle 5">
            <a:extLst>
              <a:ext uri="{FF2B5EF4-FFF2-40B4-BE49-F238E27FC236}">
                <a16:creationId xmlns:a16="http://schemas.microsoft.com/office/drawing/2014/main" id="{10928B17-8CF9-4CE0-841D-456AD2646E09}"/>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D2B576DD-4A13-40D0-A15A-59E4C318100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选择决议</a:t>
            </a:r>
            <a:endParaRPr lang="en-US" altLang="zh-CN" sz="2000" b="0">
              <a:sym typeface="微软雅黑" panose="020B0503020204020204" pitchFamily="34" charset="-122"/>
            </a:endParaRPr>
          </a:p>
        </p:txBody>
      </p:sp>
      <p:sp>
        <p:nvSpPr>
          <p:cNvPr id="52227" name="Rectangle 5">
            <a:extLst>
              <a:ext uri="{FF2B5EF4-FFF2-40B4-BE49-F238E27FC236}">
                <a16:creationId xmlns:a16="http://schemas.microsoft.com/office/drawing/2014/main" id="{46BEDEAD-E656-43D6-9C47-8963E50DC454}"/>
              </a:ext>
            </a:extLst>
          </p:cNvPr>
          <p:cNvSpPr>
            <a:spLocks noGrp="1" noChangeArrowheads="1"/>
          </p:cNvSpPr>
          <p:nvPr>
            <p:ph type="title"/>
          </p:nvPr>
        </p:nvSpPr>
        <p:spPr>
          <a:noFill/>
        </p:spPr>
        <p:txBody>
          <a:bodyPr/>
          <a:lstStyle/>
          <a:p>
            <a:pPr eaLnBrk="1" hangingPunct="1"/>
            <a:r>
              <a:rPr lang="zh-CN" altLang="en-US"/>
              <a:t>数据一致性理论</a:t>
            </a:r>
          </a:p>
        </p:txBody>
      </p:sp>
      <p:sp>
        <p:nvSpPr>
          <p:cNvPr id="4" name="AutoShape 4">
            <a:extLst>
              <a:ext uri="{FF2B5EF4-FFF2-40B4-BE49-F238E27FC236}">
                <a16:creationId xmlns:a16="http://schemas.microsoft.com/office/drawing/2014/main" id="{3C2F3253-7FC2-490A-B7F2-B159E33480A6}"/>
              </a:ext>
            </a:extLst>
          </p:cNvPr>
          <p:cNvSpPr>
            <a:spLocks noChangeArrowheads="1"/>
          </p:cNvSpPr>
          <p:nvPr/>
        </p:nvSpPr>
        <p:spPr bwMode="gray">
          <a:xfrm>
            <a:off x="7620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zh-CN" altLang="en-US" sz="1800">
                <a:ea typeface="宋体" pitchFamily="2" charset="-122"/>
              </a:rPr>
              <a:t>（</a:t>
            </a:r>
            <a:r>
              <a:rPr lang="en-US" altLang="zh-CN" sz="1800">
                <a:ea typeface="宋体" pitchFamily="2" charset="-122"/>
              </a:rPr>
              <a:t>1</a:t>
            </a:r>
            <a:r>
              <a:rPr lang="zh-CN" altLang="en-US" sz="1800">
                <a:ea typeface="宋体" pitchFamily="2" charset="-122"/>
              </a:rPr>
              <a:t>）决议只有被</a:t>
            </a:r>
            <a:r>
              <a:rPr lang="en-US" altLang="zh-CN" sz="1800">
                <a:ea typeface="宋体" pitchFamily="2" charset="-122"/>
              </a:rPr>
              <a:t>proposers</a:t>
            </a:r>
            <a:r>
              <a:rPr lang="zh-CN" altLang="en-US" sz="1800">
                <a:ea typeface="宋体" pitchFamily="2" charset="-122"/>
              </a:rPr>
              <a:t>提出后才</a:t>
            </a:r>
          </a:p>
          <a:p>
            <a:pPr>
              <a:defRPr/>
            </a:pPr>
            <a:r>
              <a:rPr lang="zh-CN" altLang="en-US" sz="1800">
                <a:ea typeface="宋体" pitchFamily="2" charset="-122"/>
              </a:rPr>
              <a:t>能批准 </a:t>
            </a:r>
            <a:endParaRPr lang="en-US" altLang="zh-CN" sz="1800">
              <a:ea typeface="宋体" pitchFamily="2" charset="-122"/>
            </a:endParaRPr>
          </a:p>
        </p:txBody>
      </p:sp>
      <p:sp>
        <p:nvSpPr>
          <p:cNvPr id="5" name="AutoShape 5">
            <a:extLst>
              <a:ext uri="{FF2B5EF4-FFF2-40B4-BE49-F238E27FC236}">
                <a16:creationId xmlns:a16="http://schemas.microsoft.com/office/drawing/2014/main" id="{9F1CFA25-2FE4-4141-9F67-C2F5CBF8A808}"/>
              </a:ext>
            </a:extLst>
          </p:cNvPr>
          <p:cNvSpPr>
            <a:spLocks noChangeArrowheads="1"/>
          </p:cNvSpPr>
          <p:nvPr/>
        </p:nvSpPr>
        <p:spPr bwMode="gray">
          <a:xfrm>
            <a:off x="762000" y="33528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zh-CN" altLang="en-US" sz="1800">
                <a:ea typeface="宋体" pitchFamily="2" charset="-122"/>
              </a:rPr>
              <a:t>（</a:t>
            </a:r>
            <a:r>
              <a:rPr lang="en-US" altLang="zh-CN" sz="1800">
                <a:ea typeface="宋体" pitchFamily="2" charset="-122"/>
              </a:rPr>
              <a:t>2</a:t>
            </a:r>
            <a:r>
              <a:rPr lang="zh-CN" altLang="en-US" sz="1800">
                <a:ea typeface="宋体" pitchFamily="2" charset="-122"/>
              </a:rPr>
              <a:t>）每次只批准一个决议 </a:t>
            </a:r>
            <a:endParaRPr lang="en-US" altLang="zh-CN" sz="1800">
              <a:ea typeface="宋体" pitchFamily="2" charset="-122"/>
            </a:endParaRPr>
          </a:p>
        </p:txBody>
      </p:sp>
      <p:sp>
        <p:nvSpPr>
          <p:cNvPr id="6" name="AutoShape 6">
            <a:extLst>
              <a:ext uri="{FF2B5EF4-FFF2-40B4-BE49-F238E27FC236}">
                <a16:creationId xmlns:a16="http://schemas.microsoft.com/office/drawing/2014/main" id="{8713C839-D878-471F-BCFF-97DA16828FA0}"/>
              </a:ext>
            </a:extLst>
          </p:cNvPr>
          <p:cNvSpPr>
            <a:spLocks noChangeArrowheads="1"/>
          </p:cNvSpPr>
          <p:nvPr/>
        </p:nvSpPr>
        <p:spPr bwMode="gray">
          <a:xfrm>
            <a:off x="7620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zh-CN" altLang="en-US" sz="1800">
                <a:ea typeface="宋体" pitchFamily="2" charset="-122"/>
              </a:rPr>
              <a:t>（</a:t>
            </a:r>
            <a:r>
              <a:rPr lang="en-US" altLang="zh-CN" sz="1800">
                <a:ea typeface="宋体" pitchFamily="2" charset="-122"/>
              </a:rPr>
              <a:t>3</a:t>
            </a:r>
            <a:r>
              <a:rPr lang="zh-CN" altLang="en-US" sz="1800">
                <a:ea typeface="宋体" pitchFamily="2" charset="-122"/>
              </a:rPr>
              <a:t>）只有决议确定被批准后</a:t>
            </a:r>
            <a:r>
              <a:rPr lang="en-US" altLang="zh-CN" sz="1800">
                <a:ea typeface="宋体" pitchFamily="2" charset="-122"/>
              </a:rPr>
              <a:t>learners</a:t>
            </a:r>
          </a:p>
          <a:p>
            <a:pPr>
              <a:defRPr/>
            </a:pPr>
            <a:r>
              <a:rPr lang="zh-CN" altLang="en-US" sz="1800">
                <a:ea typeface="宋体" pitchFamily="2" charset="-122"/>
              </a:rPr>
              <a:t>才能获取这个决议 </a:t>
            </a:r>
            <a:endParaRPr lang="en-US" altLang="zh-CN" sz="1800">
              <a:ea typeface="宋体" pitchFamily="2" charset="-122"/>
            </a:endParaRPr>
          </a:p>
        </p:txBody>
      </p:sp>
      <p:sp>
        <p:nvSpPr>
          <p:cNvPr id="7" name="AutoShape 7">
            <a:extLst>
              <a:ext uri="{FF2B5EF4-FFF2-40B4-BE49-F238E27FC236}">
                <a16:creationId xmlns:a16="http://schemas.microsoft.com/office/drawing/2014/main" id="{B1E8A7B4-F466-46FC-BBB2-286B4BF47CEA}"/>
              </a:ext>
            </a:extLst>
          </p:cNvPr>
          <p:cNvSpPr>
            <a:spLocks noChangeArrowheads="1"/>
          </p:cNvSpPr>
          <p:nvPr/>
        </p:nvSpPr>
        <p:spPr bwMode="auto">
          <a:xfrm>
            <a:off x="5880100" y="3124200"/>
            <a:ext cx="2862263" cy="1295400"/>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zh-CN" altLang="en-US" dirty="0">
                <a:solidFill>
                  <a:srgbClr val="002060"/>
                </a:solidFill>
                <a:effectLst>
                  <a:outerShdw blurRad="38100" dist="38100" dir="2700000" algn="tl">
                    <a:srgbClr val="FFFFFF"/>
                  </a:outerShdw>
                </a:effectLst>
                <a:latin typeface="黑体" pitchFamily="49" charset="-122"/>
                <a:ea typeface="黑体" pitchFamily="49" charset="-122"/>
              </a:rPr>
              <a:t>保证数据的一致性</a:t>
            </a:r>
            <a:r>
              <a:rPr lang="zh-CN" altLang="en-US" dirty="0">
                <a:solidFill>
                  <a:srgbClr val="002060"/>
                </a:solidFill>
                <a:latin typeface="黑体" pitchFamily="49" charset="-122"/>
                <a:ea typeface="黑体" pitchFamily="49" charset="-122"/>
              </a:rPr>
              <a:t> </a:t>
            </a:r>
            <a:endParaRPr lang="en-US" altLang="zh-CN" dirty="0">
              <a:solidFill>
                <a:srgbClr val="002060"/>
              </a:solidFill>
              <a:latin typeface="黑体" pitchFamily="49" charset="-122"/>
              <a:ea typeface="黑体" pitchFamily="49" charset="-122"/>
            </a:endParaRPr>
          </a:p>
        </p:txBody>
      </p:sp>
      <p:sp>
        <p:nvSpPr>
          <p:cNvPr id="8" name="AutoShape 10">
            <a:extLst>
              <a:ext uri="{FF2B5EF4-FFF2-40B4-BE49-F238E27FC236}">
                <a16:creationId xmlns:a16="http://schemas.microsoft.com/office/drawing/2014/main" id="{D7A3A938-A319-4E2B-AFE5-9E822390D762}"/>
              </a:ext>
            </a:extLst>
          </p:cNvPr>
          <p:cNvSpPr>
            <a:spLocks/>
          </p:cNvSpPr>
          <p:nvPr/>
        </p:nvSpPr>
        <p:spPr bwMode="auto">
          <a:xfrm>
            <a:off x="5029200" y="2743200"/>
            <a:ext cx="850900" cy="2133600"/>
          </a:xfrm>
          <a:prstGeom prst="rightBrace">
            <a:avLst>
              <a:gd name="adj1" fmla="val 20896"/>
              <a:gd name="adj2" fmla="val 50000"/>
            </a:avLst>
          </a:prstGeom>
          <a:solidFill>
            <a:schemeClr val="tx1"/>
          </a:solidFill>
          <a:ln w="2857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endParaRPr lang="zh-CN" altLang="en-US" sz="1800">
              <a:solidFill>
                <a:schemeClr val="bg1"/>
              </a:solidFill>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487877E1-8F9F-42D1-86E2-C59B0082648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选择决议</a:t>
            </a:r>
            <a:endParaRPr lang="en-US" altLang="zh-CN" sz="2000" b="0">
              <a:sym typeface="微软雅黑" panose="020B0503020204020204" pitchFamily="34" charset="-122"/>
            </a:endParaRPr>
          </a:p>
          <a:p>
            <a:pPr lvl="1">
              <a:buFont typeface="Wingdings 2" panose="05020102010507070707" pitchFamily="18" charset="2"/>
              <a:buNone/>
            </a:pPr>
            <a:endParaRPr lang="en-US" altLang="zh-CN" sz="2000" b="0">
              <a:sym typeface="微软雅黑" panose="020B0503020204020204" pitchFamily="34" charset="-122"/>
            </a:endParaRPr>
          </a:p>
        </p:txBody>
      </p:sp>
      <p:sp>
        <p:nvSpPr>
          <p:cNvPr id="53251" name="Rectangle 5">
            <a:extLst>
              <a:ext uri="{FF2B5EF4-FFF2-40B4-BE49-F238E27FC236}">
                <a16:creationId xmlns:a16="http://schemas.microsoft.com/office/drawing/2014/main" id="{3E46D628-F72A-4077-AAE7-138AC24CB468}"/>
              </a:ext>
            </a:extLst>
          </p:cNvPr>
          <p:cNvSpPr>
            <a:spLocks noGrp="1" noChangeArrowheads="1"/>
          </p:cNvSpPr>
          <p:nvPr>
            <p:ph type="title"/>
          </p:nvPr>
        </p:nvSpPr>
        <p:spPr>
          <a:noFill/>
        </p:spPr>
        <p:txBody>
          <a:bodyPr/>
          <a:lstStyle/>
          <a:p>
            <a:pPr eaLnBrk="1" hangingPunct="1"/>
            <a:r>
              <a:rPr lang="zh-CN" altLang="en-US"/>
              <a:t>数据一致性理论</a:t>
            </a:r>
          </a:p>
        </p:txBody>
      </p:sp>
      <p:sp>
        <p:nvSpPr>
          <p:cNvPr id="4" name="TextBox 3">
            <a:extLst>
              <a:ext uri="{FF2B5EF4-FFF2-40B4-BE49-F238E27FC236}">
                <a16:creationId xmlns:a16="http://schemas.microsoft.com/office/drawing/2014/main" id="{AABCD5E4-99B7-45F4-A22E-40E5F52DCA5D}"/>
              </a:ext>
            </a:extLst>
          </p:cNvPr>
          <p:cNvSpPr txBox="1">
            <a:spLocks noChangeArrowheads="1"/>
          </p:cNvSpPr>
          <p:nvPr/>
        </p:nvSpPr>
        <p:spPr bwMode="auto">
          <a:xfrm>
            <a:off x="989013" y="2001838"/>
            <a:ext cx="5867400" cy="406400"/>
          </a:xfrm>
          <a:prstGeom prst="rect">
            <a:avLst/>
          </a:prstGeom>
          <a:gradFill rotWithShape="1">
            <a:gsLst>
              <a:gs pos="0">
                <a:srgbClr val="005269"/>
              </a:gs>
              <a:gs pos="50000">
                <a:srgbClr val="0086AA"/>
              </a:gs>
              <a:gs pos="70000">
                <a:srgbClr val="0A99BE"/>
              </a:gs>
              <a:gs pos="100000">
                <a:srgbClr val="2ABAE3"/>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zh-CN" sz="2000" dirty="0">
                <a:ea typeface="宋体" pitchFamily="2" charset="-122"/>
              </a:rPr>
              <a:t>P1</a:t>
            </a:r>
            <a:r>
              <a:rPr lang="zh-CN" altLang="en-US" sz="2000" dirty="0">
                <a:ea typeface="宋体" pitchFamily="2" charset="-122"/>
              </a:rPr>
              <a:t>：每个</a:t>
            </a:r>
            <a:r>
              <a:rPr lang="en-US" altLang="zh-CN" sz="2000" dirty="0">
                <a:ea typeface="宋体" pitchFamily="2" charset="-122"/>
              </a:rPr>
              <a:t>acceptor</a:t>
            </a:r>
            <a:r>
              <a:rPr lang="zh-CN" altLang="en-US" sz="2000" dirty="0">
                <a:ea typeface="宋体" pitchFamily="2" charset="-122"/>
              </a:rPr>
              <a:t>只接受它得到的第一个决议</a:t>
            </a:r>
            <a:r>
              <a:rPr lang="zh-CN" altLang="en-US" sz="1800" dirty="0">
                <a:ea typeface="宋体" pitchFamily="2" charset="-122"/>
              </a:rPr>
              <a:t> </a:t>
            </a:r>
          </a:p>
        </p:txBody>
      </p:sp>
      <p:sp>
        <p:nvSpPr>
          <p:cNvPr id="53253" name="Text Box 7">
            <a:extLst>
              <a:ext uri="{FF2B5EF4-FFF2-40B4-BE49-F238E27FC236}">
                <a16:creationId xmlns:a16="http://schemas.microsoft.com/office/drawing/2014/main" id="{A381CB1C-2CDB-4BC5-ACDC-419C5636641D}"/>
              </a:ext>
            </a:extLst>
          </p:cNvPr>
          <p:cNvSpPr txBox="1">
            <a:spLocks noChangeArrowheads="1"/>
          </p:cNvSpPr>
          <p:nvPr/>
        </p:nvSpPr>
        <p:spPr bwMode="gray">
          <a:xfrm>
            <a:off x="285750" y="2717800"/>
            <a:ext cx="468313" cy="2286000"/>
          </a:xfrm>
          <a:prstGeom prst="rect">
            <a:avLst/>
          </a:prstGeom>
          <a:solidFill>
            <a:schemeClr val="accent2"/>
          </a:solidFill>
          <a:ln w="9525">
            <a:solidFill>
              <a:schemeClr val="bg1"/>
            </a:solidFill>
            <a:miter lim="800000"/>
            <a:headEnd/>
            <a:tailEnd/>
          </a:ln>
        </p:spPr>
        <p:txBody>
          <a:bodyPr vert="eaVert" anchorCtr="1">
            <a:spAutoFit/>
          </a:bodyPr>
          <a:lstStyle>
            <a:lvl1pPr marL="171450" indent="-17145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kumimoji="1" lang="zh-CN" altLang="en-US" sz="1800">
                <a:solidFill>
                  <a:schemeClr val="bg2"/>
                </a:solidFill>
                <a:latin typeface="黑体" panose="02010609060101010101" pitchFamily="49" charset="-122"/>
                <a:ea typeface="黑体" panose="02010609060101010101" pitchFamily="49" charset="-122"/>
              </a:rPr>
              <a:t>系统约束条件</a:t>
            </a:r>
          </a:p>
        </p:txBody>
      </p:sp>
      <p:sp>
        <p:nvSpPr>
          <p:cNvPr id="6" name="圆角矩形 5">
            <a:extLst>
              <a:ext uri="{FF2B5EF4-FFF2-40B4-BE49-F238E27FC236}">
                <a16:creationId xmlns:a16="http://schemas.microsoft.com/office/drawing/2014/main" id="{E812ED01-EF53-4767-855A-5BB683802C04}"/>
              </a:ext>
            </a:extLst>
          </p:cNvPr>
          <p:cNvSpPr>
            <a:spLocks noChangeArrowheads="1"/>
          </p:cNvSpPr>
          <p:nvPr/>
        </p:nvSpPr>
        <p:spPr bwMode="auto">
          <a:xfrm>
            <a:off x="989013" y="1773238"/>
            <a:ext cx="7315200" cy="836612"/>
          </a:xfrm>
          <a:prstGeom prst="roundRect">
            <a:avLst>
              <a:gd name="adj" fmla="val 16667"/>
            </a:avLst>
          </a:prstGeom>
          <a:gradFill rotWithShape="1">
            <a:gsLst>
              <a:gs pos="0">
                <a:srgbClr val="005269">
                  <a:alpha val="87999"/>
                </a:srgbClr>
              </a:gs>
              <a:gs pos="50000">
                <a:srgbClr val="0086AA">
                  <a:alpha val="93999"/>
                </a:srgbClr>
              </a:gs>
              <a:gs pos="70000">
                <a:srgbClr val="0A99BE">
                  <a:alpha val="96400"/>
                </a:srgbClr>
              </a:gs>
              <a:gs pos="100000">
                <a:srgbClr val="2ABAE3"/>
              </a:gs>
            </a:gsLst>
            <a:lin ang="16200000"/>
          </a:gradFill>
          <a:ln w="9525">
            <a:solidFill>
              <a:schemeClr val="accent1"/>
            </a:solidFill>
            <a:round/>
            <a:headEnd/>
            <a:tailEnd/>
          </a:ln>
          <a:effectLst>
            <a:outerShdw blurRad="63500" dist="38100" dir="5400000" rotWithShape="0">
              <a:srgbClr val="000000">
                <a:alpha val="34999"/>
              </a:srgbClr>
            </a:outerShdw>
          </a:effec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zh-CN" sz="1800" dirty="0">
                <a:ea typeface="宋体" pitchFamily="2" charset="-122"/>
              </a:rPr>
              <a:t>P1</a:t>
            </a:r>
            <a:r>
              <a:rPr lang="zh-CN" altLang="en-US" sz="1800" dirty="0">
                <a:ea typeface="宋体" pitchFamily="2" charset="-122"/>
              </a:rPr>
              <a:t>表明一个批准者可以收到多个决议，为区分，对每个决议进行编号，后到的决议编号（版本号）大于先到的决议编号 ；</a:t>
            </a:r>
            <a:r>
              <a:rPr lang="zh-CN" altLang="en-US" sz="1800" dirty="0">
                <a:solidFill>
                  <a:srgbClr val="FD4C39"/>
                </a:solidFill>
                <a:ea typeface="宋体" pitchFamily="2" charset="-122"/>
              </a:rPr>
              <a:t>约束条件</a:t>
            </a:r>
            <a:r>
              <a:rPr lang="en-US" altLang="zh-CN" sz="1800" dirty="0">
                <a:solidFill>
                  <a:srgbClr val="FD4C39"/>
                </a:solidFill>
                <a:ea typeface="宋体" pitchFamily="2" charset="-122"/>
              </a:rPr>
              <a:t>P1</a:t>
            </a:r>
            <a:r>
              <a:rPr lang="zh-CN" altLang="en-US" sz="1800" dirty="0">
                <a:solidFill>
                  <a:srgbClr val="FD4C39"/>
                </a:solidFill>
                <a:ea typeface="宋体" pitchFamily="2" charset="-122"/>
              </a:rPr>
              <a:t>不是很完备 ！</a:t>
            </a:r>
          </a:p>
        </p:txBody>
      </p:sp>
      <p:sp>
        <p:nvSpPr>
          <p:cNvPr id="7" name="TextBox 4">
            <a:extLst>
              <a:ext uri="{FF2B5EF4-FFF2-40B4-BE49-F238E27FC236}">
                <a16:creationId xmlns:a16="http://schemas.microsoft.com/office/drawing/2014/main" id="{2835C3EA-C845-4C96-B793-9B72590F8C5F}"/>
              </a:ext>
            </a:extLst>
          </p:cNvPr>
          <p:cNvSpPr txBox="1">
            <a:spLocks noChangeArrowheads="1"/>
          </p:cNvSpPr>
          <p:nvPr/>
        </p:nvSpPr>
        <p:spPr bwMode="auto">
          <a:xfrm>
            <a:off x="989013" y="2992438"/>
            <a:ext cx="5867400" cy="711200"/>
          </a:xfrm>
          <a:prstGeom prst="rect">
            <a:avLst/>
          </a:prstGeom>
          <a:gradFill rotWithShape="1">
            <a:gsLst>
              <a:gs pos="0">
                <a:srgbClr val="005269"/>
              </a:gs>
              <a:gs pos="50000">
                <a:srgbClr val="0086AA"/>
              </a:gs>
              <a:gs pos="70000">
                <a:srgbClr val="0A99BE"/>
              </a:gs>
              <a:gs pos="100000">
                <a:srgbClr val="2ABAE3"/>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zh-CN" sz="2000" dirty="0">
                <a:ea typeface="宋体" pitchFamily="2" charset="-122"/>
              </a:rPr>
              <a:t>P2</a:t>
            </a:r>
            <a:r>
              <a:rPr lang="zh-CN" altLang="en-US" sz="2000" dirty="0">
                <a:ea typeface="宋体" pitchFamily="2" charset="-122"/>
              </a:rPr>
              <a:t>：一旦某个决议得到通过，之后通过的决议必须和该决议保持一致 </a:t>
            </a:r>
          </a:p>
        </p:txBody>
      </p:sp>
      <p:sp>
        <p:nvSpPr>
          <p:cNvPr id="8" name="AutoShape 9">
            <a:extLst>
              <a:ext uri="{FF2B5EF4-FFF2-40B4-BE49-F238E27FC236}">
                <a16:creationId xmlns:a16="http://schemas.microsoft.com/office/drawing/2014/main" id="{768B5FD3-1628-44A6-96F9-9984554242D0}"/>
              </a:ext>
            </a:extLst>
          </p:cNvPr>
          <p:cNvSpPr>
            <a:spLocks/>
          </p:cNvSpPr>
          <p:nvPr/>
        </p:nvSpPr>
        <p:spPr bwMode="auto">
          <a:xfrm>
            <a:off x="7008813" y="2001838"/>
            <a:ext cx="412750" cy="1473200"/>
          </a:xfrm>
          <a:prstGeom prst="rightBrace">
            <a:avLst>
              <a:gd name="adj1" fmla="val 29744"/>
              <a:gd name="adj2" fmla="val 50000"/>
            </a:avLst>
          </a:prstGeom>
          <a:solidFill>
            <a:schemeClr val="tx1"/>
          </a:solidFill>
          <a:ln w="9525">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endParaRPr lang="zh-CN" altLang="en-US" sz="1800">
              <a:solidFill>
                <a:schemeClr val="bg1"/>
              </a:solidFill>
              <a:ea typeface="宋体" pitchFamily="2" charset="-122"/>
            </a:endParaRPr>
          </a:p>
        </p:txBody>
      </p:sp>
      <p:sp>
        <p:nvSpPr>
          <p:cNvPr id="9" name="TextBox 4">
            <a:extLst>
              <a:ext uri="{FF2B5EF4-FFF2-40B4-BE49-F238E27FC236}">
                <a16:creationId xmlns:a16="http://schemas.microsoft.com/office/drawing/2014/main" id="{2429C6AF-0CC0-413E-895C-DE63EC8F258E}"/>
              </a:ext>
            </a:extLst>
          </p:cNvPr>
          <p:cNvSpPr txBox="1">
            <a:spLocks noChangeArrowheads="1"/>
          </p:cNvSpPr>
          <p:nvPr/>
        </p:nvSpPr>
        <p:spPr bwMode="auto">
          <a:xfrm>
            <a:off x="7526338" y="2001838"/>
            <a:ext cx="1555750" cy="1749425"/>
          </a:xfrm>
          <a:prstGeom prst="rect">
            <a:avLst/>
          </a:prstGeom>
          <a:gradFill rotWithShape="1">
            <a:gsLst>
              <a:gs pos="0">
                <a:srgbClr val="005269"/>
              </a:gs>
              <a:gs pos="50000">
                <a:srgbClr val="0086AA"/>
              </a:gs>
              <a:gs pos="70000">
                <a:srgbClr val="0A99BE"/>
              </a:gs>
              <a:gs pos="100000">
                <a:srgbClr val="2ABAE3"/>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zh-CN" sz="1800" dirty="0">
                <a:ea typeface="宋体" pitchFamily="2" charset="-122"/>
              </a:rPr>
              <a:t>P2a</a:t>
            </a:r>
            <a:r>
              <a:rPr lang="zh-CN" altLang="en-US" sz="1800" dirty="0">
                <a:ea typeface="宋体" pitchFamily="2" charset="-122"/>
              </a:rPr>
              <a:t>：一旦某个决议</a:t>
            </a:r>
            <a:r>
              <a:rPr lang="en-US" altLang="zh-CN" sz="1800" dirty="0">
                <a:ea typeface="宋体" pitchFamily="2" charset="-122"/>
              </a:rPr>
              <a:t>v</a:t>
            </a:r>
            <a:r>
              <a:rPr lang="zh-CN" altLang="en-US" sz="1800" dirty="0">
                <a:ea typeface="宋体" pitchFamily="2" charset="-122"/>
              </a:rPr>
              <a:t>得到通过，之后任何</a:t>
            </a:r>
            <a:r>
              <a:rPr lang="en-US" altLang="zh-CN" sz="1800" dirty="0">
                <a:ea typeface="宋体" pitchFamily="2" charset="-122"/>
              </a:rPr>
              <a:t>acceptor</a:t>
            </a:r>
            <a:r>
              <a:rPr lang="zh-CN" altLang="en-US" sz="1800" dirty="0">
                <a:ea typeface="宋体" pitchFamily="2" charset="-122"/>
              </a:rPr>
              <a:t>再批准的决议必须是</a:t>
            </a:r>
            <a:r>
              <a:rPr lang="en-US" altLang="zh-CN" sz="1800" dirty="0">
                <a:ea typeface="宋体" pitchFamily="2" charset="-122"/>
              </a:rPr>
              <a:t>v </a:t>
            </a:r>
            <a:endParaRPr lang="zh-CN" altLang="en-US" sz="1800" dirty="0">
              <a:ea typeface="宋体" pitchFamily="2" charset="-122"/>
            </a:endParaRPr>
          </a:p>
        </p:txBody>
      </p:sp>
      <p:sp>
        <p:nvSpPr>
          <p:cNvPr id="10" name="圆角矩形 3">
            <a:extLst>
              <a:ext uri="{FF2B5EF4-FFF2-40B4-BE49-F238E27FC236}">
                <a16:creationId xmlns:a16="http://schemas.microsoft.com/office/drawing/2014/main" id="{FFB822B7-63E1-4A14-8507-B8628887DE68}"/>
              </a:ext>
            </a:extLst>
          </p:cNvPr>
          <p:cNvSpPr>
            <a:spLocks noChangeArrowheads="1"/>
          </p:cNvSpPr>
          <p:nvPr/>
        </p:nvSpPr>
        <p:spPr bwMode="auto">
          <a:xfrm>
            <a:off x="7427913" y="2027238"/>
            <a:ext cx="1752600" cy="1447800"/>
          </a:xfrm>
          <a:prstGeom prst="roundRect">
            <a:avLst>
              <a:gd name="adj" fmla="val 16667"/>
            </a:avLst>
          </a:prstGeom>
          <a:gradFill rotWithShape="1">
            <a:gsLst>
              <a:gs pos="0">
                <a:srgbClr val="005269">
                  <a:alpha val="87999"/>
                </a:srgbClr>
              </a:gs>
              <a:gs pos="50000">
                <a:srgbClr val="0086AA">
                  <a:alpha val="93999"/>
                </a:srgbClr>
              </a:gs>
              <a:gs pos="70000">
                <a:srgbClr val="0A99BE">
                  <a:alpha val="96400"/>
                </a:srgbClr>
              </a:gs>
              <a:gs pos="100000">
                <a:srgbClr val="2ABAE3"/>
              </a:gs>
            </a:gsLst>
            <a:lin ang="16200000"/>
          </a:gradFill>
          <a:ln w="9525">
            <a:solidFill>
              <a:schemeClr val="accent1"/>
            </a:solidFill>
            <a:round/>
            <a:headEnd/>
            <a:tailEnd/>
          </a:ln>
          <a:effectLst>
            <a:outerShdw blurRad="63500" dist="38100" dir="5400000" rotWithShape="0">
              <a:srgbClr val="000000">
                <a:alpha val="34999"/>
              </a:srgbClr>
            </a:outerShdw>
          </a:effectLst>
        </p:spPr>
        <p:txBody>
          <a:bodyPr anchor="ctr"/>
          <a:lstStyle/>
          <a:p>
            <a:pPr>
              <a:defRPr/>
            </a:pPr>
            <a:r>
              <a:rPr lang="en-US" altLang="zh-CN">
                <a:solidFill>
                  <a:srgbClr val="FD4C39"/>
                </a:solidFill>
                <a:latin typeface="Arial" charset="0"/>
                <a:ea typeface="宋体" charset="0"/>
                <a:cs typeface="宋体" charset="0"/>
              </a:rPr>
              <a:t>P2a</a:t>
            </a:r>
            <a:r>
              <a:rPr lang="zh-CN" altLang="en-US">
                <a:solidFill>
                  <a:srgbClr val="FD4C39"/>
                </a:solidFill>
                <a:latin typeface="Arial" charset="0"/>
                <a:ea typeface="宋体" charset="0"/>
                <a:cs typeface="宋体" charset="0"/>
              </a:rPr>
              <a:t>和</a:t>
            </a:r>
            <a:r>
              <a:rPr lang="en-US" altLang="zh-CN">
                <a:solidFill>
                  <a:srgbClr val="FD4C39"/>
                </a:solidFill>
                <a:latin typeface="Arial" charset="0"/>
                <a:ea typeface="宋体" charset="0"/>
                <a:cs typeface="宋体" charset="0"/>
              </a:rPr>
              <a:t>P1</a:t>
            </a:r>
            <a:r>
              <a:rPr lang="zh-CN" altLang="en-US">
                <a:solidFill>
                  <a:srgbClr val="FD4C39"/>
                </a:solidFill>
                <a:latin typeface="Arial" charset="0"/>
                <a:ea typeface="宋体" charset="0"/>
                <a:cs typeface="宋体" charset="0"/>
              </a:rPr>
              <a:t>是有矛盾的 </a:t>
            </a:r>
            <a:r>
              <a:rPr lang="en-US" altLang="zh-CN">
                <a:solidFill>
                  <a:srgbClr val="FD4C39"/>
                </a:solidFill>
                <a:latin typeface="Arial" charset="0"/>
                <a:ea typeface="宋体" charset="0"/>
                <a:cs typeface="宋体" charset="0"/>
              </a:rPr>
              <a:t>! </a:t>
            </a:r>
          </a:p>
        </p:txBody>
      </p:sp>
      <p:sp>
        <p:nvSpPr>
          <p:cNvPr id="11" name="直角上箭头 10">
            <a:extLst>
              <a:ext uri="{FF2B5EF4-FFF2-40B4-BE49-F238E27FC236}">
                <a16:creationId xmlns:a16="http://schemas.microsoft.com/office/drawing/2014/main" id="{1338FA7F-3382-4296-ADB6-2622CF19BAD5}"/>
              </a:ext>
            </a:extLst>
          </p:cNvPr>
          <p:cNvSpPr/>
          <p:nvPr/>
        </p:nvSpPr>
        <p:spPr bwMode="auto">
          <a:xfrm rot="10800000">
            <a:off x="6948488" y="3516313"/>
            <a:ext cx="577850" cy="469900"/>
          </a:xfrm>
          <a:prstGeom prst="bentUpArrow">
            <a:avLst/>
          </a:prstGeom>
          <a:solidFill>
            <a:srgbClr val="00B0F0"/>
          </a:solidFill>
          <a:ln w="9525" cap="flat" cmpd="sng" algn="ctr">
            <a:noFill/>
            <a:prstDash val="solid"/>
            <a:round/>
            <a:headEnd type="none" w="med" len="med"/>
            <a:tailEnd type="none" w="med" len="med"/>
          </a:ln>
          <a:effectLst/>
        </p:spPr>
        <p:txBody>
          <a:bodyPr lIns="91393" tIns="45696" rIns="91393" bIns="45696" anchor="ctr"/>
          <a:lstStyle/>
          <a:p>
            <a:pPr marL="542925" indent="-177800">
              <a:defRPr/>
            </a:pPr>
            <a:endParaRPr lang="zh-CN" altLang="en-US">
              <a:latin typeface="楷体_GB2312" pitchFamily="49" charset="-122"/>
            </a:endParaRPr>
          </a:p>
        </p:txBody>
      </p:sp>
      <p:sp>
        <p:nvSpPr>
          <p:cNvPr id="12" name="TextBox 4">
            <a:extLst>
              <a:ext uri="{FF2B5EF4-FFF2-40B4-BE49-F238E27FC236}">
                <a16:creationId xmlns:a16="http://schemas.microsoft.com/office/drawing/2014/main" id="{A698C0A0-D3F8-4447-A00B-FECA4F8F08F5}"/>
              </a:ext>
            </a:extLst>
          </p:cNvPr>
          <p:cNvSpPr txBox="1">
            <a:spLocks noChangeArrowheads="1"/>
          </p:cNvSpPr>
          <p:nvPr/>
        </p:nvSpPr>
        <p:spPr bwMode="auto">
          <a:xfrm>
            <a:off x="989013" y="3986213"/>
            <a:ext cx="6537325" cy="711200"/>
          </a:xfrm>
          <a:prstGeom prst="rect">
            <a:avLst/>
          </a:prstGeom>
          <a:gradFill rotWithShape="1">
            <a:gsLst>
              <a:gs pos="0">
                <a:srgbClr val="005269"/>
              </a:gs>
              <a:gs pos="50000">
                <a:srgbClr val="0086AA"/>
              </a:gs>
              <a:gs pos="70000">
                <a:srgbClr val="0A99BE"/>
              </a:gs>
              <a:gs pos="100000">
                <a:srgbClr val="2ABAE3"/>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zh-CN" sz="2000" dirty="0">
                <a:ea typeface="宋体" pitchFamily="2" charset="-122"/>
              </a:rPr>
              <a:t>P2b</a:t>
            </a:r>
            <a:r>
              <a:rPr lang="zh-CN" altLang="en-US" sz="2000" dirty="0">
                <a:ea typeface="宋体" pitchFamily="2" charset="-122"/>
              </a:rPr>
              <a:t>：一旦某个决议</a:t>
            </a:r>
            <a:r>
              <a:rPr lang="en-US" altLang="zh-CN" sz="2000" dirty="0">
                <a:ea typeface="宋体" pitchFamily="2" charset="-122"/>
              </a:rPr>
              <a:t>v</a:t>
            </a:r>
            <a:r>
              <a:rPr lang="zh-CN" altLang="en-US" sz="2000" dirty="0">
                <a:ea typeface="宋体" pitchFamily="2" charset="-122"/>
              </a:rPr>
              <a:t>得到通过，之后任何</a:t>
            </a:r>
            <a:r>
              <a:rPr lang="en-US" altLang="zh-CN" sz="2000" dirty="0">
                <a:ea typeface="宋体" pitchFamily="2" charset="-122"/>
              </a:rPr>
              <a:t>proposer</a:t>
            </a:r>
            <a:r>
              <a:rPr lang="zh-CN" altLang="en-US" sz="2000" dirty="0">
                <a:ea typeface="宋体" pitchFamily="2" charset="-122"/>
              </a:rPr>
              <a:t>再提出的决议必须是</a:t>
            </a:r>
            <a:r>
              <a:rPr lang="en-US" altLang="zh-CN" sz="2000" dirty="0">
                <a:ea typeface="宋体" pitchFamily="2" charset="-122"/>
              </a:rPr>
              <a:t>v </a:t>
            </a:r>
            <a:endParaRPr lang="zh-CN" altLang="en-US" sz="2000" dirty="0">
              <a:ea typeface="宋体" pitchFamily="2" charset="-122"/>
            </a:endParaRPr>
          </a:p>
        </p:txBody>
      </p:sp>
      <p:sp>
        <p:nvSpPr>
          <p:cNvPr id="13" name="圆角矩形 3">
            <a:extLst>
              <a:ext uri="{FF2B5EF4-FFF2-40B4-BE49-F238E27FC236}">
                <a16:creationId xmlns:a16="http://schemas.microsoft.com/office/drawing/2014/main" id="{FFEE3147-7B66-4697-9833-994D5508500C}"/>
              </a:ext>
            </a:extLst>
          </p:cNvPr>
          <p:cNvSpPr>
            <a:spLocks noChangeArrowheads="1"/>
          </p:cNvSpPr>
          <p:nvPr/>
        </p:nvSpPr>
        <p:spPr bwMode="auto">
          <a:xfrm>
            <a:off x="989013" y="3860800"/>
            <a:ext cx="7315200" cy="836613"/>
          </a:xfrm>
          <a:prstGeom prst="roundRect">
            <a:avLst>
              <a:gd name="adj" fmla="val 16667"/>
            </a:avLst>
          </a:prstGeom>
          <a:gradFill rotWithShape="1">
            <a:gsLst>
              <a:gs pos="0">
                <a:srgbClr val="005269">
                  <a:alpha val="87999"/>
                </a:srgbClr>
              </a:gs>
              <a:gs pos="50000">
                <a:srgbClr val="0086AA">
                  <a:alpha val="93999"/>
                </a:srgbClr>
              </a:gs>
              <a:gs pos="70000">
                <a:srgbClr val="0A99BE">
                  <a:alpha val="96400"/>
                </a:srgbClr>
              </a:gs>
              <a:gs pos="100000">
                <a:srgbClr val="2ABAE3"/>
              </a:gs>
            </a:gsLst>
            <a:lin ang="16200000"/>
          </a:gradFill>
          <a:ln w="9525">
            <a:solidFill>
              <a:schemeClr val="accent1"/>
            </a:solidFill>
            <a:round/>
            <a:headEnd/>
            <a:tailEnd/>
          </a:ln>
          <a:effectLst>
            <a:outerShdw blurRad="63500" dist="38100" dir="5400000" rotWithShape="0">
              <a:srgbClr val="000000">
                <a:alpha val="34999"/>
              </a:srgbClr>
            </a:outerShdw>
          </a:effec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zh-CN" sz="1800">
                <a:ea typeface="宋体" pitchFamily="2" charset="-122"/>
              </a:rPr>
              <a:t>P1</a:t>
            </a:r>
            <a:r>
              <a:rPr lang="zh-CN" altLang="en-US" sz="1800">
                <a:ea typeface="宋体" pitchFamily="2" charset="-122"/>
              </a:rPr>
              <a:t>和</a:t>
            </a:r>
            <a:r>
              <a:rPr lang="en-US" altLang="zh-CN" sz="1800">
                <a:ea typeface="宋体" pitchFamily="2" charset="-122"/>
              </a:rPr>
              <a:t>P2b</a:t>
            </a:r>
            <a:r>
              <a:rPr lang="zh-CN" altLang="en-US" sz="1800">
                <a:ea typeface="宋体" pitchFamily="2" charset="-122"/>
              </a:rPr>
              <a:t>保证条件（</a:t>
            </a:r>
            <a:r>
              <a:rPr lang="en-US" altLang="zh-CN" sz="1800">
                <a:ea typeface="宋体" pitchFamily="2" charset="-122"/>
              </a:rPr>
              <a:t>2</a:t>
            </a:r>
            <a:r>
              <a:rPr lang="zh-CN" altLang="en-US" sz="1800">
                <a:ea typeface="宋体" pitchFamily="2" charset="-122"/>
              </a:rPr>
              <a:t>），彼此之间不存在矛盾。但是</a:t>
            </a:r>
            <a:r>
              <a:rPr lang="en-US" altLang="zh-CN" sz="1800">
                <a:ea typeface="宋体" pitchFamily="2" charset="-122"/>
              </a:rPr>
              <a:t>P2b</a:t>
            </a:r>
            <a:r>
              <a:rPr lang="zh-CN" altLang="en-US" sz="1800">
                <a:ea typeface="宋体" pitchFamily="2" charset="-122"/>
              </a:rPr>
              <a:t>很难通过一种技术手段来实现它，因此提出了一个蕴涵</a:t>
            </a:r>
            <a:r>
              <a:rPr lang="en-US" altLang="zh-CN" sz="1800">
                <a:ea typeface="宋体" pitchFamily="2" charset="-122"/>
              </a:rPr>
              <a:t>P2b</a:t>
            </a:r>
            <a:r>
              <a:rPr lang="zh-CN" altLang="en-US" sz="1800">
                <a:ea typeface="宋体" pitchFamily="2" charset="-122"/>
              </a:rPr>
              <a:t>的约束</a:t>
            </a:r>
            <a:r>
              <a:rPr lang="en-US" altLang="zh-CN" sz="1800">
                <a:solidFill>
                  <a:srgbClr val="FD4C39"/>
                </a:solidFill>
                <a:ea typeface="宋体" pitchFamily="2" charset="-122"/>
              </a:rPr>
              <a:t>P2c </a:t>
            </a:r>
            <a:endParaRPr lang="zh-CN" altLang="en-US" sz="1800">
              <a:solidFill>
                <a:srgbClr val="FD4C39"/>
              </a:solidFill>
              <a:ea typeface="宋体" pitchFamily="2" charset="-122"/>
            </a:endParaRPr>
          </a:p>
        </p:txBody>
      </p:sp>
      <p:sp>
        <p:nvSpPr>
          <p:cNvPr id="14" name="直角上箭头 13">
            <a:extLst>
              <a:ext uri="{FF2B5EF4-FFF2-40B4-BE49-F238E27FC236}">
                <a16:creationId xmlns:a16="http://schemas.microsoft.com/office/drawing/2014/main" id="{C8955A12-97D3-46A2-A680-9618C45D909F}"/>
              </a:ext>
            </a:extLst>
          </p:cNvPr>
          <p:cNvSpPr/>
          <p:nvPr/>
        </p:nvSpPr>
        <p:spPr bwMode="auto">
          <a:xfrm rot="5400000">
            <a:off x="1518444" y="4472782"/>
            <a:ext cx="533400" cy="982662"/>
          </a:xfrm>
          <a:prstGeom prst="bentUpArrow">
            <a:avLst/>
          </a:prstGeom>
          <a:solidFill>
            <a:srgbClr val="00B0F0"/>
          </a:solidFill>
          <a:ln w="9525" cap="flat" cmpd="sng" algn="ctr">
            <a:noFill/>
            <a:prstDash val="solid"/>
            <a:round/>
            <a:headEnd type="none" w="med" len="med"/>
            <a:tailEnd type="none" w="med" len="med"/>
          </a:ln>
          <a:effectLst/>
        </p:spPr>
        <p:txBody>
          <a:bodyPr lIns="91393" tIns="45696" rIns="91393" bIns="45696" anchor="ctr"/>
          <a:lstStyle/>
          <a:p>
            <a:pPr marL="542925" indent="-177800">
              <a:defRPr/>
            </a:pPr>
            <a:endParaRPr lang="zh-CN" altLang="en-US">
              <a:latin typeface="楷体_GB2312" pitchFamily="49" charset="-122"/>
            </a:endParaRPr>
          </a:p>
        </p:txBody>
      </p:sp>
      <p:sp>
        <p:nvSpPr>
          <p:cNvPr id="15" name="TextBox 4">
            <a:extLst>
              <a:ext uri="{FF2B5EF4-FFF2-40B4-BE49-F238E27FC236}">
                <a16:creationId xmlns:a16="http://schemas.microsoft.com/office/drawing/2014/main" id="{6E725603-EF1E-468C-99F2-8D72D1F176BC}"/>
              </a:ext>
            </a:extLst>
          </p:cNvPr>
          <p:cNvSpPr txBox="1">
            <a:spLocks noChangeArrowheads="1"/>
          </p:cNvSpPr>
          <p:nvPr/>
        </p:nvSpPr>
        <p:spPr bwMode="auto">
          <a:xfrm>
            <a:off x="2276475" y="4875213"/>
            <a:ext cx="6027738" cy="1016000"/>
          </a:xfrm>
          <a:prstGeom prst="rect">
            <a:avLst/>
          </a:prstGeom>
          <a:gradFill rotWithShape="1">
            <a:gsLst>
              <a:gs pos="0">
                <a:srgbClr val="005269"/>
              </a:gs>
              <a:gs pos="50000">
                <a:srgbClr val="0086AA"/>
              </a:gs>
              <a:gs pos="70000">
                <a:srgbClr val="0A99BE"/>
              </a:gs>
              <a:gs pos="100000">
                <a:srgbClr val="2ABAE3"/>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zh-CN" sz="2000" dirty="0">
                <a:ea typeface="宋体" pitchFamily="2" charset="-122"/>
              </a:rPr>
              <a:t>P2c</a:t>
            </a:r>
            <a:r>
              <a:rPr lang="zh-CN" altLang="en-US" sz="2000" dirty="0">
                <a:ea typeface="宋体" pitchFamily="2" charset="-122"/>
              </a:rPr>
              <a:t>：如果一个编号为</a:t>
            </a:r>
            <a:r>
              <a:rPr lang="en-US" altLang="zh-CN" sz="2000" i="1" dirty="0">
                <a:ea typeface="宋体" pitchFamily="2" charset="-122"/>
              </a:rPr>
              <a:t>n</a:t>
            </a:r>
            <a:r>
              <a:rPr lang="zh-CN" altLang="en-US" sz="2000" dirty="0">
                <a:ea typeface="宋体" pitchFamily="2" charset="-122"/>
              </a:rPr>
              <a:t>的决议具有值</a:t>
            </a:r>
            <a:r>
              <a:rPr lang="en-US" altLang="zh-CN" sz="2000" dirty="0">
                <a:ea typeface="宋体" pitchFamily="2" charset="-122"/>
              </a:rPr>
              <a:t>v</a:t>
            </a:r>
            <a:r>
              <a:rPr lang="zh-CN" altLang="en-US" sz="2000" dirty="0">
                <a:ea typeface="宋体" pitchFamily="2" charset="-122"/>
              </a:rPr>
              <a:t>，那么存在一个“多数派”，要么它们中没有谁批准过编号小于</a:t>
            </a:r>
            <a:r>
              <a:rPr lang="en-US" altLang="zh-CN" sz="2000" i="1" dirty="0">
                <a:ea typeface="宋体" pitchFamily="2" charset="-122"/>
              </a:rPr>
              <a:t>n</a:t>
            </a:r>
            <a:r>
              <a:rPr lang="zh-CN" altLang="en-US" sz="2000" dirty="0">
                <a:ea typeface="宋体" pitchFamily="2" charset="-122"/>
              </a:rPr>
              <a:t>的决议，要么它们进行的最近一次批准具有值</a:t>
            </a:r>
            <a:r>
              <a:rPr lang="en-US" altLang="zh-CN" sz="2000" dirty="0">
                <a:ea typeface="宋体" pitchFamily="2" charset="-122"/>
              </a:rPr>
              <a:t>v</a:t>
            </a:r>
            <a:r>
              <a:rPr lang="zh-CN" altLang="en-US" sz="2000" dirty="0">
                <a:ea typeface="宋体" pitchFamily="2" charset="-122"/>
              </a:rPr>
              <a:t>。</a:t>
            </a:r>
            <a:r>
              <a:rPr lang="en-US" altLang="zh-CN" sz="2000" dirty="0">
                <a:ea typeface="宋体" pitchFamily="2" charset="-122"/>
              </a:rPr>
              <a:t> </a:t>
            </a:r>
            <a:endParaRPr lang="zh-CN" altLang="en-US" sz="20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ox(in)">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ox(in)">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ox(in)">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ox(in)">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7" grpId="0" animBg="1"/>
      <p:bldP spid="8" grpId="0" animBg="1"/>
      <p:bldP spid="9" grpId="0" animBg="1"/>
      <p:bldP spid="10" grpId="0" animBg="1"/>
      <p:bldP spid="10" grpId="1" animBg="1"/>
      <p:bldP spid="12" grpId="0" animBg="1"/>
      <p:bldP spid="13" grpId="0" animBg="1"/>
      <p:bldP spid="13" grpId="1"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F49CDAFD-3AF5-4037-97E5-781F55A3F883}"/>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选择决议</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结合提议者和批准者两方面的操作，</a:t>
            </a:r>
            <a:r>
              <a:rPr lang="en-US" altLang="zh-CN" sz="2000" b="0">
                <a:sym typeface="微软雅黑" panose="020B0503020204020204" pitchFamily="34" charset="-122"/>
              </a:rPr>
              <a:t>Paxos</a:t>
            </a:r>
            <a:r>
              <a:rPr lang="zh-CN" altLang="en-US" sz="2000" b="0">
                <a:sym typeface="微软雅黑" panose="020B0503020204020204" pitchFamily="34" charset="-122"/>
              </a:rPr>
              <a:t>算法将包括两个阶段：</a:t>
            </a:r>
            <a:endParaRPr lang="en-US" altLang="zh-CN" sz="2000" b="0">
              <a:sym typeface="微软雅黑" panose="020B0503020204020204" pitchFamily="34" charset="-122"/>
            </a:endParaRPr>
          </a:p>
          <a:p>
            <a:pPr lvl="1"/>
            <a:r>
              <a:rPr lang="zh-CN" altLang="en-US" sz="2000">
                <a:sym typeface="微软雅黑" panose="020B0503020204020204" pitchFamily="34" charset="-122"/>
              </a:rPr>
              <a:t>阶段</a:t>
            </a:r>
            <a:r>
              <a:rPr lang="en-US" altLang="zh-CN" sz="2000">
                <a:sym typeface="微软雅黑" panose="020B0503020204020204" pitchFamily="34" charset="-122"/>
              </a:rPr>
              <a:t>1</a:t>
            </a:r>
            <a:r>
              <a:rPr lang="zh-CN" altLang="en-US" sz="2000">
                <a:sym typeface="微软雅黑" panose="020B0503020204020204" pitchFamily="34" charset="-122"/>
              </a:rPr>
              <a:t>：准备阶段：</a:t>
            </a:r>
            <a:endParaRPr lang="en-US" altLang="zh-CN" sz="2000">
              <a:sym typeface="微软雅黑" panose="020B0503020204020204" pitchFamily="34" charset="-122"/>
            </a:endParaRPr>
          </a:p>
          <a:p>
            <a:pPr lvl="1"/>
            <a:r>
              <a:rPr lang="zh-CN" altLang="en-US" sz="2000" b="0">
                <a:sym typeface="微软雅黑" panose="020B0503020204020204" pitchFamily="34" charset="-122"/>
              </a:rPr>
              <a:t>提议者选择一个恰当的版本号</a:t>
            </a:r>
            <a:r>
              <a:rPr lang="en-US" altLang="zh-CN" sz="2000" b="0">
                <a:sym typeface="微软雅黑" panose="020B0503020204020204" pitchFamily="34" charset="-122"/>
              </a:rPr>
              <a:t>n</a:t>
            </a:r>
            <a:r>
              <a:rPr lang="zh-CN" altLang="en-US" sz="2000" b="0">
                <a:sym typeface="微软雅黑" panose="020B0503020204020204" pitchFamily="34" charset="-122"/>
              </a:rPr>
              <a:t>，并发送一个版本号</a:t>
            </a:r>
            <a:r>
              <a:rPr lang="en-US" altLang="zh-CN" sz="2000" b="0">
                <a:sym typeface="微软雅黑" panose="020B0503020204020204" pitchFamily="34" charset="-122"/>
              </a:rPr>
              <a:t>n</a:t>
            </a:r>
            <a:r>
              <a:rPr lang="zh-CN" altLang="en-US" sz="2000" b="0">
                <a:sym typeface="微软雅黑" panose="020B0503020204020204" pitchFamily="34" charset="-122"/>
              </a:rPr>
              <a:t>的“准备请求”到一个批准者的大多数集。</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如果某个批准者接收到该“准备请求”，并且该请求的版本号</a:t>
            </a:r>
            <a:r>
              <a:rPr lang="en-US" altLang="zh-CN" sz="2000" b="0">
                <a:sym typeface="微软雅黑" panose="020B0503020204020204" pitchFamily="34" charset="-122"/>
              </a:rPr>
              <a:t>n</a:t>
            </a:r>
            <a:r>
              <a:rPr lang="zh-CN" altLang="en-US" sz="2000" b="0">
                <a:sym typeface="微软雅黑" panose="020B0503020204020204" pitchFamily="34" charset="-122"/>
              </a:rPr>
              <a:t>大于该批准者之前所响应过的任意“准备请求”，那么此批准者将向该提议者承诺不会再响应任何版本号低于</a:t>
            </a:r>
            <a:r>
              <a:rPr lang="en-US" altLang="zh-CN" sz="2000" b="0">
                <a:sym typeface="微软雅黑" panose="020B0503020204020204" pitchFamily="34" charset="-122"/>
              </a:rPr>
              <a:t>n</a:t>
            </a:r>
            <a:r>
              <a:rPr lang="zh-CN" altLang="en-US" sz="2000" b="0">
                <a:sym typeface="微软雅黑" panose="020B0503020204020204" pitchFamily="34" charset="-122"/>
              </a:rPr>
              <a:t>的决议，并告知提议者它曾经批准过的决议的最高版本号。</a:t>
            </a:r>
            <a:endParaRPr lang="en-US" altLang="zh-CN" sz="2000" b="0">
              <a:sym typeface="微软雅黑" panose="020B0503020204020204" pitchFamily="34" charset="-122"/>
            </a:endParaRPr>
          </a:p>
        </p:txBody>
      </p:sp>
      <p:sp>
        <p:nvSpPr>
          <p:cNvPr id="54275" name="Rectangle 5">
            <a:extLst>
              <a:ext uri="{FF2B5EF4-FFF2-40B4-BE49-F238E27FC236}">
                <a16:creationId xmlns:a16="http://schemas.microsoft.com/office/drawing/2014/main" id="{CD5CFEE4-9906-410D-9BBD-CD7A7B0042A9}"/>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F9A6887B-F160-4405-9BB9-D576375E73AE}"/>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err="1">
                <a:sym typeface="微软雅黑" panose="020B0503020204020204" pitchFamily="34" charset="-122"/>
              </a:rPr>
              <a:t>Paxos</a:t>
            </a:r>
            <a:r>
              <a:rPr lang="zh-CN" altLang="en-US" sz="2800" dirty="0">
                <a:sym typeface="微软雅黑" panose="020B0503020204020204" pitchFamily="34" charset="-122"/>
              </a:rPr>
              <a:t>算法</a:t>
            </a:r>
            <a:r>
              <a:rPr lang="en-US" altLang="zh-CN" sz="2800" dirty="0">
                <a:sym typeface="微软雅黑" panose="020B0503020204020204" pitchFamily="34" charset="-122"/>
              </a:rPr>
              <a:t>——</a:t>
            </a:r>
            <a:r>
              <a:rPr lang="zh-CN" altLang="en-US" sz="2800" dirty="0">
                <a:sym typeface="微软雅黑" panose="020B0503020204020204" pitchFamily="34" charset="-122"/>
              </a:rPr>
              <a:t>选择决议</a:t>
            </a:r>
            <a:endParaRPr lang="en-US" altLang="zh-CN" sz="2000" b="0" dirty="0">
              <a:sym typeface="微软雅黑" panose="020B0503020204020204" pitchFamily="34" charset="-122"/>
            </a:endParaRPr>
          </a:p>
          <a:p>
            <a:pPr lvl="1">
              <a:buNone/>
            </a:pPr>
            <a:r>
              <a:rPr lang="zh-CN" altLang="en-US" sz="2000" b="0" dirty="0">
                <a:sym typeface="微软雅黑" panose="020B0503020204020204" pitchFamily="34" charset="-122"/>
              </a:rPr>
              <a:t>结合提议者和批准者两方面的操作，</a:t>
            </a:r>
            <a:r>
              <a:rPr lang="en-US" altLang="zh-CN" sz="2000" b="0" dirty="0" err="1">
                <a:sym typeface="微软雅黑" panose="020B0503020204020204" pitchFamily="34" charset="-122"/>
              </a:rPr>
              <a:t>Paxos</a:t>
            </a:r>
            <a:r>
              <a:rPr lang="zh-CN" altLang="en-US" sz="2000" b="0" dirty="0">
                <a:sym typeface="微软雅黑" panose="020B0503020204020204" pitchFamily="34" charset="-122"/>
              </a:rPr>
              <a:t>算法将包括两个阶段：</a:t>
            </a:r>
            <a:endParaRPr lang="en-US" altLang="zh-CN" sz="2000" b="0" dirty="0">
              <a:sym typeface="微软雅黑" panose="020B0503020204020204" pitchFamily="34" charset="-122"/>
            </a:endParaRPr>
          </a:p>
          <a:p>
            <a:pPr lvl="1"/>
            <a:r>
              <a:rPr lang="zh-CN" altLang="en-US" sz="2000" dirty="0">
                <a:sym typeface="微软雅黑" panose="020B0503020204020204" pitchFamily="34" charset="-122"/>
              </a:rPr>
              <a:t>阶段</a:t>
            </a:r>
            <a:r>
              <a:rPr lang="en-US" altLang="zh-CN" sz="2000" dirty="0">
                <a:sym typeface="微软雅黑" panose="020B0503020204020204" pitchFamily="34" charset="-122"/>
              </a:rPr>
              <a:t>2</a:t>
            </a:r>
            <a:r>
              <a:rPr lang="zh-CN" altLang="en-US" sz="2000" dirty="0">
                <a:sym typeface="微软雅黑" panose="020B0503020204020204" pitchFamily="34" charset="-122"/>
              </a:rPr>
              <a:t>：批准阶段：</a:t>
            </a:r>
            <a:endParaRPr lang="en-US" altLang="zh-CN" sz="2000" dirty="0">
              <a:sym typeface="微软雅黑" panose="020B0503020204020204" pitchFamily="34" charset="-122"/>
            </a:endParaRPr>
          </a:p>
          <a:p>
            <a:pPr lvl="1"/>
            <a:r>
              <a:rPr lang="zh-CN" altLang="en-US" sz="2000" b="0" dirty="0">
                <a:sym typeface="微软雅黑" panose="020B0503020204020204" pitchFamily="34" charset="-122"/>
              </a:rPr>
              <a:t>如果提议者接收到来自大多数集的对于其关于版本号为</a:t>
            </a:r>
            <a:r>
              <a:rPr lang="en-US" altLang="zh-CN" sz="2000" b="0" dirty="0">
                <a:sym typeface="微软雅黑" panose="020B0503020204020204" pitchFamily="34" charset="-122"/>
              </a:rPr>
              <a:t>n</a:t>
            </a:r>
            <a:r>
              <a:rPr lang="zh-CN" altLang="en-US" sz="2000" b="0" dirty="0">
                <a:sym typeface="微软雅黑" panose="020B0503020204020204" pitchFamily="34" charset="-122"/>
              </a:rPr>
              <a:t>的“准备请求”的响应信息，那么他将向该大多数集发送关于“版本号为</a:t>
            </a:r>
            <a:r>
              <a:rPr lang="en-US" altLang="zh-CN" sz="2000" b="0" dirty="0">
                <a:sym typeface="微软雅黑" panose="020B0503020204020204" pitchFamily="34" charset="-122"/>
              </a:rPr>
              <a:t>n</a:t>
            </a:r>
            <a:r>
              <a:rPr lang="zh-CN" altLang="en-US" sz="2000" b="0" dirty="0">
                <a:sym typeface="微软雅黑" panose="020B0503020204020204" pitchFamily="34" charset="-122"/>
              </a:rPr>
              <a:t>、值为</a:t>
            </a:r>
            <a:r>
              <a:rPr lang="en-US" altLang="zh-CN" sz="2000" b="0" dirty="0">
                <a:sym typeface="微软雅黑" panose="020B0503020204020204" pitchFamily="34" charset="-122"/>
              </a:rPr>
              <a:t>v</a:t>
            </a:r>
            <a:r>
              <a:rPr lang="zh-CN" altLang="en-US" sz="2000" b="0" dirty="0">
                <a:sym typeface="微软雅黑" panose="020B0503020204020204" pitchFamily="34" charset="-122"/>
              </a:rPr>
              <a:t>的决议”的“批准请求”。如果该响应不为空，其中</a:t>
            </a:r>
            <a:r>
              <a:rPr lang="en-US" altLang="zh-CN" sz="2000" b="0" dirty="0">
                <a:sym typeface="微软雅黑" panose="020B0503020204020204" pitchFamily="34" charset="-122"/>
              </a:rPr>
              <a:t>v</a:t>
            </a:r>
            <a:r>
              <a:rPr lang="zh-CN" altLang="en-US" sz="2000" b="0" dirty="0">
                <a:sym typeface="微软雅黑" panose="020B0503020204020204" pitchFamily="34" charset="-122"/>
              </a:rPr>
              <a:t>的值为该响应信息中最高版本号决议的值；如果该响应信息为空，提议者可以自主指定新的值。</a:t>
            </a:r>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如果某批准者接收到了关于版本号为</a:t>
            </a:r>
            <a:r>
              <a:rPr lang="en-US" altLang="zh-CN" sz="2000" b="0" dirty="0">
                <a:sym typeface="微软雅黑" panose="020B0503020204020204" pitchFamily="34" charset="-122"/>
              </a:rPr>
              <a:t>n</a:t>
            </a:r>
            <a:r>
              <a:rPr lang="zh-CN" altLang="en-US" sz="2000" b="0" dirty="0">
                <a:sym typeface="微软雅黑" panose="020B0503020204020204" pitchFamily="34" charset="-122"/>
              </a:rPr>
              <a:t>的决议的“批准请求”，那么除非它曾响应过版本号大于</a:t>
            </a:r>
            <a:r>
              <a:rPr lang="en-US" altLang="zh-CN" sz="2000" b="0" dirty="0">
                <a:sym typeface="微软雅黑" panose="020B0503020204020204" pitchFamily="34" charset="-122"/>
              </a:rPr>
              <a:t>n</a:t>
            </a:r>
            <a:r>
              <a:rPr lang="zh-CN" altLang="en-US" sz="2000" b="0" dirty="0">
                <a:sym typeface="微软雅黑" panose="020B0503020204020204" pitchFamily="34" charset="-122"/>
              </a:rPr>
              <a:t>的决议的“准备请求”，否则它将批准该决议。</a:t>
            </a:r>
            <a:endParaRPr lang="en-US" altLang="zh-CN" sz="2000" b="0" dirty="0">
              <a:sym typeface="微软雅黑" panose="020B0503020204020204" pitchFamily="34" charset="-122"/>
            </a:endParaRPr>
          </a:p>
        </p:txBody>
      </p:sp>
      <p:sp>
        <p:nvSpPr>
          <p:cNvPr id="55299" name="Rectangle 5">
            <a:extLst>
              <a:ext uri="{FF2B5EF4-FFF2-40B4-BE49-F238E27FC236}">
                <a16:creationId xmlns:a16="http://schemas.microsoft.com/office/drawing/2014/main" id="{8A63875B-A788-42A6-A912-E4BCA22972F7}"/>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462960D-862E-4115-9FCF-42DB58BEC897}"/>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学习选择决议</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学习者需要找到被大多数集批准的决议：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每当批准者批准一个决议，就将其发送给每一个学习者。</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批准者将批准的决议信息发送给某几个学习者，再由学习者转发其他学习者。</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学习者也可以是提议者。</a:t>
            </a:r>
            <a:endParaRPr lang="en-US" altLang="zh-CN" sz="2000" b="0">
              <a:sym typeface="微软雅黑" panose="020B0503020204020204" pitchFamily="34" charset="-122"/>
            </a:endParaRPr>
          </a:p>
        </p:txBody>
      </p:sp>
      <p:sp>
        <p:nvSpPr>
          <p:cNvPr id="56323" name="Rectangle 5">
            <a:extLst>
              <a:ext uri="{FF2B5EF4-FFF2-40B4-BE49-F238E27FC236}">
                <a16:creationId xmlns:a16="http://schemas.microsoft.com/office/drawing/2014/main" id="{0C3B7C14-E17B-4772-8F99-629B9A260CD2}"/>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64AA6869-6B93-46E9-9C49-B9187F0EA8A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其他问题</a:t>
            </a:r>
            <a:endParaRPr lang="en-US" altLang="zh-CN" sz="2000" b="0">
              <a:sym typeface="微软雅黑" panose="020B0503020204020204" pitchFamily="34" charset="-122"/>
            </a:endParaRPr>
          </a:p>
          <a:p>
            <a:pPr lvl="1">
              <a:buFont typeface="Wingdings 2" panose="05020102010507070707" pitchFamily="18" charset="2"/>
              <a:buNone/>
            </a:pPr>
            <a:r>
              <a:rPr lang="zh-CN" altLang="en-US" sz="2000" b="0">
                <a:sym typeface="微软雅黑" panose="020B0503020204020204" pitchFamily="34" charset="-122"/>
              </a:rPr>
              <a:t>系统可能出现这样的情况：有两个不同的提议者不断尝试提出更高版本的决议，导致任何一个决议都不会被批准（</a:t>
            </a:r>
            <a:r>
              <a:rPr lang="en-US" altLang="zh-CN" sz="2000" b="0">
                <a:sym typeface="微软雅黑" panose="020B0503020204020204" pitchFamily="34" charset="-122"/>
              </a:rPr>
              <a:t>Paxos</a:t>
            </a:r>
            <a:r>
              <a:rPr lang="zh-CN" altLang="en-US" sz="2000" b="0">
                <a:sym typeface="微软雅黑" panose="020B0503020204020204" pitchFamily="34" charset="-122"/>
              </a:rPr>
              <a:t>算法在第二阶段失败）。</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针对此情况：系统需要选出某个提议者（要求此提议者能和一个大多数集进行有效的通信）作为唯一的提议者来发出决议。</a:t>
            </a:r>
            <a:endParaRPr lang="en-US" altLang="zh-CN" sz="2000" b="0">
              <a:sym typeface="微软雅黑" panose="020B0503020204020204" pitchFamily="34" charset="-122"/>
            </a:endParaRPr>
          </a:p>
        </p:txBody>
      </p:sp>
      <p:sp>
        <p:nvSpPr>
          <p:cNvPr id="57347" name="Rectangle 5">
            <a:extLst>
              <a:ext uri="{FF2B5EF4-FFF2-40B4-BE49-F238E27FC236}">
                <a16:creationId xmlns:a16="http://schemas.microsoft.com/office/drawing/2014/main" id="{6A1DB363-78B2-4138-B19A-C0A93F1E6A10}"/>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C869843B-E166-475E-8899-25FA3E57CA38}"/>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提议爬长城时间定为下周三，并且无人与其竞争。</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向所有人发出一个决议，包含版本号和内容，其格式定义为：</a:t>
            </a:r>
            <a:r>
              <a:rPr lang="en-US" altLang="zh-CN" sz="2000" b="0">
                <a:sym typeface="微软雅黑" panose="020B0503020204020204" pitchFamily="34" charset="-122"/>
              </a:rPr>
              <a:t>[</a:t>
            </a:r>
            <a:r>
              <a:rPr lang="zh-CN" altLang="en-US" sz="2000" b="0">
                <a:sym typeface="微软雅黑" panose="020B0503020204020204" pitchFamily="34" charset="-122"/>
              </a:rPr>
              <a:t>内容</a:t>
            </a:r>
            <a:r>
              <a:rPr lang="en-US" altLang="zh-CN" sz="2000" b="0">
                <a:sym typeface="微软雅黑" panose="020B0503020204020204" pitchFamily="34" charset="-122"/>
              </a:rPr>
              <a:t>]:[</a:t>
            </a:r>
            <a:r>
              <a:rPr lang="zh-CN" altLang="en-US" sz="2000" b="0">
                <a:sym typeface="微软雅黑" panose="020B0503020204020204" pitchFamily="34" charset="-122"/>
              </a:rPr>
              <a:t>版本号</a:t>
            </a:r>
            <a:r>
              <a:rPr lang="en-US" altLang="zh-CN" sz="2000" b="0">
                <a:sym typeface="微软雅黑" panose="020B0503020204020204" pitchFamily="34" charset="-122"/>
              </a:rPr>
              <a:t>]</a:t>
            </a:r>
            <a:r>
              <a:rPr lang="zh-CN" altLang="en-US" sz="2000" b="0">
                <a:sym typeface="微软雅黑" panose="020B0503020204020204" pitchFamily="34" charset="-122"/>
              </a:rPr>
              <a:t>。那么，该决议为“下周三：</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12:00</a:t>
            </a:r>
            <a:r>
              <a:rPr lang="zh-CN" altLang="en-US" sz="2000" b="0">
                <a:sym typeface="微软雅黑" panose="020B0503020204020204" pitchFamily="34" charset="-122"/>
              </a:rPr>
              <a:t>”。所有人员发出该“准备请求”。</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和</a:t>
            </a:r>
            <a:r>
              <a:rPr lang="en-US" altLang="zh-CN" sz="2000" b="0">
                <a:sym typeface="微软雅黑" panose="020B0503020204020204" pitchFamily="34" charset="-122"/>
              </a:rPr>
              <a:t>E</a:t>
            </a:r>
            <a:r>
              <a:rPr lang="zh-CN" altLang="en-US" sz="2000" b="0">
                <a:sym typeface="微软雅黑" panose="020B0503020204020204" pitchFamily="34" charset="-122"/>
              </a:rPr>
              <a:t>在收到该“准备请求”之后向</a:t>
            </a:r>
            <a:r>
              <a:rPr lang="en-US" altLang="zh-CN" sz="2000" b="0">
                <a:sym typeface="微软雅黑" panose="020B0503020204020204" pitchFamily="34" charset="-122"/>
              </a:rPr>
              <a:t>A</a:t>
            </a:r>
            <a:r>
              <a:rPr lang="zh-CN" altLang="en-US" sz="2000" b="0">
                <a:sym typeface="微软雅黑" panose="020B0503020204020204" pitchFamily="34" charset="-122"/>
              </a:rPr>
              <a:t>回复同意该决议。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2</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在收到</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回复后，发现自己的决议被大多数人接受，决议被批准，向所有人广播该决议。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结果：</a:t>
            </a:r>
            <a:r>
              <a:rPr lang="en-US" altLang="zh-CN" sz="2000" b="0">
                <a:sym typeface="微软雅黑" panose="020B0503020204020204" pitchFamily="34" charset="-122"/>
              </a:rPr>
              <a:t>A</a:t>
            </a:r>
            <a:r>
              <a:rPr lang="zh-CN" altLang="en-US" sz="2000" b="0">
                <a:sym typeface="微软雅黑" panose="020B0503020204020204" pitchFamily="34" charset="-122"/>
              </a:rPr>
              <a:t>的决议被批准，爬山时间定为下周三。</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58371" name="Rectangle 5">
            <a:extLst>
              <a:ext uri="{FF2B5EF4-FFF2-40B4-BE49-F238E27FC236}">
                <a16:creationId xmlns:a16="http://schemas.microsoft.com/office/drawing/2014/main" id="{8AF6D901-2506-43F4-AFDC-5A35FD365C3A}"/>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1B1919C6-CE94-49AF-983E-CFD1403A5EC2}"/>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dirty="0"/>
              <a:t>CAP</a:t>
            </a:r>
            <a:r>
              <a:rPr lang="zh-CN" altLang="en-US" sz="2800" dirty="0"/>
              <a:t>理论</a:t>
            </a:r>
            <a:endParaRPr lang="en-US" altLang="zh-CN" sz="2000" b="0" dirty="0"/>
          </a:p>
          <a:p>
            <a:pPr lvl="1"/>
            <a:endParaRPr lang="en-US" altLang="zh-CN" sz="2000" b="0" dirty="0">
              <a:sym typeface="微软雅黑" panose="020B0503020204020204" pitchFamily="34" charset="-122"/>
            </a:endParaRPr>
          </a:p>
          <a:p>
            <a:pPr lvl="1"/>
            <a:endParaRPr lang="en-US" altLang="zh-CN" sz="2000" b="0" dirty="0">
              <a:sym typeface="微软雅黑" panose="020B0503020204020204" pitchFamily="34" charset="-122"/>
            </a:endParaRPr>
          </a:p>
          <a:p>
            <a:pPr lvl="1"/>
            <a:endParaRPr lang="en-US" altLang="zh-CN" sz="2000" b="0" dirty="0">
              <a:sym typeface="微软雅黑" panose="020B0503020204020204" pitchFamily="34" charset="-122"/>
            </a:endParaRPr>
          </a:p>
          <a:p>
            <a:pPr lvl="1"/>
            <a:endParaRPr lang="en-US" altLang="zh-CN" sz="2000" b="0" dirty="0">
              <a:sym typeface="微软雅黑" panose="020B0503020204020204" pitchFamily="34" charset="-122"/>
            </a:endParaRPr>
          </a:p>
          <a:p>
            <a:pPr lvl="1"/>
            <a:r>
              <a:rPr lang="zh-CN" altLang="en-US" sz="2000" b="0" dirty="0">
                <a:sym typeface="微软雅黑" panose="020B0503020204020204" pitchFamily="34" charset="-122"/>
              </a:rPr>
              <a:t>放弃</a:t>
            </a:r>
            <a:r>
              <a:rPr lang="en-US" altLang="zh-CN" sz="2000" b="0" dirty="0">
                <a:sym typeface="微软雅黑" panose="020B0503020204020204" pitchFamily="34" charset="-122"/>
              </a:rPr>
              <a:t>P</a:t>
            </a:r>
            <a:r>
              <a:rPr lang="zh-CN" altLang="en-US" sz="2000" b="0" dirty="0">
                <a:sym typeface="微软雅黑" panose="020B0503020204020204" pitchFamily="34" charset="-122"/>
              </a:rPr>
              <a:t>：如果想避免分区容错性问题的发生，一种做法就是将数据放到一台机器上。虽然无法</a:t>
            </a:r>
            <a:r>
              <a:rPr lang="en-US" altLang="zh-CN" sz="2000" b="0" dirty="0">
                <a:sym typeface="微软雅黑" panose="020B0503020204020204" pitchFamily="34" charset="-122"/>
              </a:rPr>
              <a:t>100%</a:t>
            </a:r>
            <a:r>
              <a:rPr lang="zh-CN" altLang="en-US" sz="2000" b="0" dirty="0">
                <a:sym typeface="微软雅黑" panose="020B0503020204020204" pitchFamily="34" charset="-122"/>
              </a:rPr>
              <a:t>地保证系统不会出错，但不会碰到由分区带来的负面效果。当然，这个选择会严重影响系统的可扩展性。</a:t>
            </a:r>
            <a:endParaRPr lang="en-US" altLang="zh-CN" sz="2000" b="0" dirty="0">
              <a:sym typeface="微软雅黑" panose="020B0503020204020204" pitchFamily="34" charset="-122"/>
            </a:endParaRPr>
          </a:p>
        </p:txBody>
      </p:sp>
      <p:sp>
        <p:nvSpPr>
          <p:cNvPr id="8195" name="Rectangle 5">
            <a:extLst>
              <a:ext uri="{FF2B5EF4-FFF2-40B4-BE49-F238E27FC236}">
                <a16:creationId xmlns:a16="http://schemas.microsoft.com/office/drawing/2014/main" id="{7A8204C8-EF8A-4BC1-A228-2D0914C4EF7C}"/>
              </a:ext>
            </a:extLst>
          </p:cNvPr>
          <p:cNvSpPr>
            <a:spLocks noGrp="1" noChangeArrowheads="1"/>
          </p:cNvSpPr>
          <p:nvPr>
            <p:ph type="title"/>
          </p:nvPr>
        </p:nvSpPr>
        <p:spPr>
          <a:noFill/>
        </p:spPr>
        <p:txBody>
          <a:bodyPr/>
          <a:lstStyle/>
          <a:p>
            <a:pPr eaLnBrk="1" hangingPunct="1"/>
            <a:r>
              <a:rPr lang="zh-CN" altLang="en-US"/>
              <a:t>数据一致性理论</a:t>
            </a:r>
          </a:p>
        </p:txBody>
      </p:sp>
      <p:graphicFrame>
        <p:nvGraphicFramePr>
          <p:cNvPr id="2" name="表格 1">
            <a:extLst>
              <a:ext uri="{FF2B5EF4-FFF2-40B4-BE49-F238E27FC236}">
                <a16:creationId xmlns:a16="http://schemas.microsoft.com/office/drawing/2014/main" id="{CE6B4A7E-F2EF-4DE5-A76F-6CDB762E5B7E}"/>
              </a:ext>
            </a:extLst>
          </p:cNvPr>
          <p:cNvGraphicFramePr>
            <a:graphicFrameLocks noGrp="1"/>
          </p:cNvGraphicFramePr>
          <p:nvPr/>
        </p:nvGraphicFramePr>
        <p:xfrm>
          <a:off x="1116013" y="1628775"/>
          <a:ext cx="7272337" cy="1944688"/>
        </p:xfrm>
        <a:graphic>
          <a:graphicData uri="http://schemas.openxmlformats.org/drawingml/2006/table">
            <a:tbl>
              <a:tblPr firstRow="1" bandRow="1">
                <a:tableStyleId>{5C22544A-7EE6-4342-B048-85BDC9FD1C3A}</a:tableStyleId>
              </a:tblPr>
              <a:tblGrid>
                <a:gridCol w="864040">
                  <a:extLst>
                    <a:ext uri="{9D8B030D-6E8A-4147-A177-3AD203B41FA5}">
                      <a16:colId xmlns:a16="http://schemas.microsoft.com/office/drawing/2014/main" val="20000"/>
                    </a:ext>
                  </a:extLst>
                </a:gridCol>
                <a:gridCol w="1008047">
                  <a:extLst>
                    <a:ext uri="{9D8B030D-6E8A-4147-A177-3AD203B41FA5}">
                      <a16:colId xmlns:a16="http://schemas.microsoft.com/office/drawing/2014/main" val="20001"/>
                    </a:ext>
                  </a:extLst>
                </a:gridCol>
                <a:gridCol w="3582166">
                  <a:extLst>
                    <a:ext uri="{9D8B030D-6E8A-4147-A177-3AD203B41FA5}">
                      <a16:colId xmlns:a16="http://schemas.microsoft.com/office/drawing/2014/main" val="20002"/>
                    </a:ext>
                  </a:extLst>
                </a:gridCol>
                <a:gridCol w="1818084">
                  <a:extLst>
                    <a:ext uri="{9D8B030D-6E8A-4147-A177-3AD203B41FA5}">
                      <a16:colId xmlns:a16="http://schemas.microsoft.com/office/drawing/2014/main" val="20003"/>
                    </a:ext>
                  </a:extLst>
                </a:gridCol>
              </a:tblGrid>
              <a:tr h="486172">
                <a:tc>
                  <a:txBody>
                    <a:bodyPr/>
                    <a:lstStyle/>
                    <a:p>
                      <a:pPr algn="ctr"/>
                      <a:r>
                        <a:rPr lang="zh-CN" altLang="en-US" sz="1800" dirty="0"/>
                        <a:t>序号</a:t>
                      </a:r>
                    </a:p>
                  </a:txBody>
                  <a:tcPr marL="91434" marR="91434" marT="45731" marB="45731"/>
                </a:tc>
                <a:tc>
                  <a:txBody>
                    <a:bodyPr/>
                    <a:lstStyle/>
                    <a:p>
                      <a:pPr algn="ctr"/>
                      <a:r>
                        <a:rPr lang="zh-CN" altLang="en-US" sz="1800" dirty="0"/>
                        <a:t>选择</a:t>
                      </a:r>
                    </a:p>
                  </a:txBody>
                  <a:tcPr marL="91434" marR="91434" marT="45731" marB="45731"/>
                </a:tc>
                <a:tc>
                  <a:txBody>
                    <a:bodyPr/>
                    <a:lstStyle/>
                    <a:p>
                      <a:pPr algn="ctr"/>
                      <a:r>
                        <a:rPr lang="zh-CN" altLang="en-US" sz="1800" dirty="0"/>
                        <a:t>特点</a:t>
                      </a:r>
                    </a:p>
                  </a:txBody>
                  <a:tcPr marL="91434" marR="91434" marT="45731" marB="45731"/>
                </a:tc>
                <a:tc>
                  <a:txBody>
                    <a:bodyPr/>
                    <a:lstStyle/>
                    <a:p>
                      <a:pPr algn="ctr"/>
                      <a:r>
                        <a:rPr lang="zh-CN" altLang="en-US" sz="1800" dirty="0"/>
                        <a:t>例子</a:t>
                      </a:r>
                    </a:p>
                  </a:txBody>
                  <a:tcPr marL="91434" marR="91434" marT="45731" marB="45731"/>
                </a:tc>
                <a:extLst>
                  <a:ext uri="{0D108BD9-81ED-4DB2-BD59-A6C34878D82A}">
                    <a16:rowId xmlns:a16="http://schemas.microsoft.com/office/drawing/2014/main" val="10000"/>
                  </a:ext>
                </a:extLst>
              </a:tr>
              <a:tr h="486172">
                <a:tc>
                  <a:txBody>
                    <a:bodyPr/>
                    <a:lstStyle/>
                    <a:p>
                      <a:pPr algn="ctr"/>
                      <a:r>
                        <a:rPr lang="en-US" altLang="zh-CN" sz="1800" dirty="0"/>
                        <a:t>1</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A</a:t>
                      </a:r>
                      <a:endParaRPr lang="zh-CN" altLang="en-US" sz="1800" dirty="0"/>
                    </a:p>
                  </a:txBody>
                  <a:tcPr marL="91434" marR="91434" marT="45731" marB="45731"/>
                </a:tc>
                <a:tc>
                  <a:txBody>
                    <a:bodyPr/>
                    <a:lstStyle/>
                    <a:p>
                      <a:pPr algn="ctr"/>
                      <a:r>
                        <a:rPr lang="zh-CN" altLang="en-US" sz="1800" dirty="0"/>
                        <a:t>两阶段提交、缓存验证协议</a:t>
                      </a:r>
                    </a:p>
                  </a:txBody>
                  <a:tcPr marL="91434" marR="91434" marT="45731" marB="45731"/>
                </a:tc>
                <a:tc>
                  <a:txBody>
                    <a:bodyPr/>
                    <a:lstStyle/>
                    <a:p>
                      <a:pPr algn="ctr"/>
                      <a:r>
                        <a:rPr lang="zh-CN" altLang="en-US" sz="1800" dirty="0"/>
                        <a:t>传统数据库</a:t>
                      </a:r>
                    </a:p>
                  </a:txBody>
                  <a:tcPr marL="91434" marR="91434" marT="45731" marB="45731"/>
                </a:tc>
                <a:extLst>
                  <a:ext uri="{0D108BD9-81ED-4DB2-BD59-A6C34878D82A}">
                    <a16:rowId xmlns:a16="http://schemas.microsoft.com/office/drawing/2014/main" val="10001"/>
                  </a:ext>
                </a:extLst>
              </a:tr>
              <a:tr h="486172">
                <a:tc>
                  <a:txBody>
                    <a:bodyPr/>
                    <a:lstStyle/>
                    <a:p>
                      <a:pPr algn="ctr"/>
                      <a:r>
                        <a:rPr lang="en-US" altLang="zh-CN" sz="1800" dirty="0"/>
                        <a:t>2</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悲观加锁</a:t>
                      </a:r>
                    </a:p>
                  </a:txBody>
                  <a:tcPr marL="91434" marR="91434" marT="45731" marB="45731"/>
                </a:tc>
                <a:tc>
                  <a:txBody>
                    <a:bodyPr/>
                    <a:lstStyle/>
                    <a:p>
                      <a:pPr algn="ctr"/>
                      <a:r>
                        <a:rPr lang="zh-CN" altLang="en-US" sz="1800" dirty="0"/>
                        <a:t>分布式加锁</a:t>
                      </a:r>
                    </a:p>
                  </a:txBody>
                  <a:tcPr marL="91434" marR="91434" marT="45731" marB="45731"/>
                </a:tc>
                <a:extLst>
                  <a:ext uri="{0D108BD9-81ED-4DB2-BD59-A6C34878D82A}">
                    <a16:rowId xmlns:a16="http://schemas.microsoft.com/office/drawing/2014/main" val="10002"/>
                  </a:ext>
                </a:extLst>
              </a:tr>
              <a:tr h="486172">
                <a:tc>
                  <a:txBody>
                    <a:bodyPr/>
                    <a:lstStyle/>
                    <a:p>
                      <a:pPr algn="ctr"/>
                      <a:r>
                        <a:rPr lang="en-US" altLang="zh-CN" sz="1800" dirty="0"/>
                        <a:t>3</a:t>
                      </a:r>
                      <a:endParaRPr lang="zh-CN" altLang="en-US" sz="1800" dirty="0"/>
                    </a:p>
                  </a:txBody>
                  <a:tcPr marL="91434" marR="91434" marT="45731" marB="45731"/>
                </a:tc>
                <a:tc>
                  <a:txBody>
                    <a:bodyPr/>
                    <a:lstStyle/>
                    <a:p>
                      <a:pPr algn="ctr"/>
                      <a:r>
                        <a:rPr lang="en-US" altLang="zh-CN" sz="1800" dirty="0"/>
                        <a:t>A</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冲突处理、乐观</a:t>
                      </a:r>
                    </a:p>
                  </a:txBody>
                  <a:tcPr marL="91434" marR="91434" marT="45731" marB="45731"/>
                </a:tc>
                <a:tc>
                  <a:txBody>
                    <a:bodyPr/>
                    <a:lstStyle/>
                    <a:p>
                      <a:pPr algn="ctr"/>
                      <a:r>
                        <a:rPr lang="en-US" altLang="zh-CN" sz="1800" dirty="0"/>
                        <a:t>DNS</a:t>
                      </a:r>
                      <a:endParaRPr lang="zh-CN" altLang="en-US" sz="1800" dirty="0"/>
                    </a:p>
                  </a:txBody>
                  <a:tcPr marL="91434" marR="91434" marT="45731" marB="45731"/>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E414AD38-1091-4A3A-B388-666EBC9DFC0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2</a:t>
            </a:r>
            <a:r>
              <a:rPr lang="zh-CN" altLang="en-US" sz="2000" b="0">
                <a:sym typeface="微软雅黑" panose="020B0503020204020204" pitchFamily="34" charset="-122"/>
              </a:rPr>
              <a:t>：</a:t>
            </a:r>
            <a:r>
              <a:rPr lang="en-US" altLang="zh-CN" sz="2000" b="0">
                <a:sym typeface="微软雅黑" panose="020B0503020204020204" pitchFamily="34" charset="-122"/>
              </a:rPr>
              <a:t> A</a:t>
            </a:r>
            <a:r>
              <a:rPr lang="zh-CN" altLang="en-US" sz="2000" b="0">
                <a:sym typeface="微软雅黑" panose="020B0503020204020204" pitchFamily="34" charset="-122"/>
              </a:rPr>
              <a:t>提议爬长城时间定为下周三，同时</a:t>
            </a:r>
            <a:r>
              <a:rPr lang="en-US" altLang="zh-CN" sz="2000" b="0">
                <a:sym typeface="微软雅黑" panose="020B0503020204020204" pitchFamily="34" charset="-122"/>
              </a:rPr>
              <a:t>E</a:t>
            </a:r>
            <a:r>
              <a:rPr lang="zh-CN" altLang="en-US" sz="2000" b="0">
                <a:sym typeface="微软雅黑" panose="020B0503020204020204" pitchFamily="34" charset="-122"/>
              </a:rPr>
              <a:t>提议爬长城时间定为下周五，并且</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在同一时刻发起决议（即版本号相同）。由于某种原因，</a:t>
            </a:r>
            <a:r>
              <a:rPr lang="en-US" altLang="zh-CN" sz="2000" b="0">
                <a:sym typeface="微软雅黑" panose="020B0503020204020204" pitchFamily="34" charset="-122"/>
              </a:rPr>
              <a:t>A</a:t>
            </a:r>
            <a:r>
              <a:rPr lang="zh-CN" altLang="en-US" sz="2000" b="0">
                <a:sym typeface="微软雅黑" panose="020B0503020204020204" pitchFamily="34" charset="-122"/>
              </a:rPr>
              <a:t>只能与</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通信，而不能与</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通信。同时，</a:t>
            </a:r>
            <a:r>
              <a:rPr lang="en-US" altLang="zh-CN" sz="2000" b="0">
                <a:sym typeface="微软雅黑" panose="020B0503020204020204" pitchFamily="34" charset="-122"/>
              </a:rPr>
              <a:t>E</a:t>
            </a:r>
            <a:r>
              <a:rPr lang="zh-CN" altLang="en-US" sz="2000" b="0">
                <a:sym typeface="微软雅黑" panose="020B0503020204020204" pitchFamily="34" charset="-122"/>
              </a:rPr>
              <a:t>只能与</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通信，而不能与</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通信。</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向所有人发出决议“下周三：</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12:00</a:t>
            </a:r>
            <a:r>
              <a:rPr lang="zh-CN" altLang="en-US" sz="2000" b="0">
                <a:sym typeface="微软雅黑" panose="020B0503020204020204" pitchFamily="34" charset="-122"/>
              </a:rPr>
              <a:t>”，同时</a:t>
            </a:r>
            <a:r>
              <a:rPr lang="en-US" altLang="zh-CN" sz="2000" b="0">
                <a:sym typeface="微软雅黑" panose="020B0503020204020204" pitchFamily="34" charset="-122"/>
              </a:rPr>
              <a:t>E</a:t>
            </a:r>
            <a:r>
              <a:rPr lang="zh-CN" altLang="en-US" sz="2000" b="0">
                <a:sym typeface="微软雅黑" panose="020B0503020204020204" pitchFamily="34" charset="-122"/>
              </a:rPr>
              <a:t>向所有人发出决议“下周五：</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12:00</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在收到</a:t>
            </a:r>
            <a:r>
              <a:rPr lang="en-US" altLang="zh-CN" sz="2000" b="0">
                <a:sym typeface="微软雅黑" panose="020B0503020204020204" pitchFamily="34" charset="-122"/>
              </a:rPr>
              <a:t>A</a:t>
            </a:r>
            <a:r>
              <a:rPr lang="zh-CN" altLang="en-US" sz="2000" b="0">
                <a:sym typeface="微软雅黑" panose="020B0503020204020204" pitchFamily="34" charset="-122"/>
              </a:rPr>
              <a:t>发来的决议后，由于还未接收过任何决议，因此向</a:t>
            </a:r>
            <a:r>
              <a:rPr lang="en-US" altLang="zh-CN" sz="2000" b="0">
                <a:sym typeface="微软雅黑" panose="020B0503020204020204" pitchFamily="34" charset="-122"/>
              </a:rPr>
              <a:t>A</a:t>
            </a:r>
            <a:r>
              <a:rPr lang="zh-CN" altLang="en-US" sz="2000" b="0">
                <a:sym typeface="微软雅黑" panose="020B0503020204020204" pitchFamily="34" charset="-122"/>
              </a:rPr>
              <a:t>回复同意该决议；同样，</a:t>
            </a:r>
            <a:r>
              <a:rPr lang="en-US" altLang="zh-CN" sz="2000" b="0">
                <a:sym typeface="微软雅黑" panose="020B0503020204020204" pitchFamily="34" charset="-122"/>
              </a:rPr>
              <a:t>D</a:t>
            </a:r>
            <a:r>
              <a:rPr lang="zh-CN" altLang="en-US" sz="2000" b="0">
                <a:sym typeface="微软雅黑" panose="020B0503020204020204" pitchFamily="34" charset="-122"/>
              </a:rPr>
              <a:t>也同意</a:t>
            </a:r>
            <a:r>
              <a:rPr lang="en-US" altLang="zh-CN" sz="2000" b="0">
                <a:sym typeface="微软雅黑" panose="020B0503020204020204" pitchFamily="34" charset="-122"/>
              </a:rPr>
              <a:t>E</a:t>
            </a:r>
            <a:r>
              <a:rPr lang="zh-CN" altLang="en-US" sz="2000" b="0">
                <a:sym typeface="微软雅黑" panose="020B0503020204020204" pitchFamily="34" charset="-122"/>
              </a:rPr>
              <a:t>的决议。那么最终决议版本将取决于</a:t>
            </a:r>
            <a:r>
              <a:rPr lang="en-US" altLang="zh-CN" sz="2000" b="0">
                <a:sym typeface="微软雅黑" panose="020B0503020204020204" pitchFamily="34" charset="-122"/>
              </a:rPr>
              <a:t>C</a:t>
            </a:r>
            <a:r>
              <a:rPr lang="zh-CN" altLang="en-US" sz="2000" b="0">
                <a:sym typeface="微软雅黑" panose="020B0503020204020204" pitchFamily="34" charset="-122"/>
              </a:rPr>
              <a:t>的决定。（待续）</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59395" name="Rectangle 5">
            <a:extLst>
              <a:ext uri="{FF2B5EF4-FFF2-40B4-BE49-F238E27FC236}">
                <a16:creationId xmlns:a16="http://schemas.microsoft.com/office/drawing/2014/main" id="{67FF0A4E-05A1-41B9-BE21-56876EC070FD}"/>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89C6EB5D-772F-4DB2-9DB5-EED15371A11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2</a:t>
            </a:r>
            <a:r>
              <a:rPr lang="zh-CN" altLang="en-US" sz="2000" b="0">
                <a:sym typeface="微软雅黑" panose="020B0503020204020204" pitchFamily="34" charset="-122"/>
              </a:rPr>
              <a:t>：</a:t>
            </a:r>
            <a:r>
              <a:rPr lang="en-US" altLang="zh-CN" sz="2000" b="0">
                <a:sym typeface="微软雅黑" panose="020B0503020204020204" pitchFamily="34" charset="-122"/>
              </a:rPr>
              <a:t> </a:t>
            </a: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：（续）假如</a:t>
            </a:r>
            <a:r>
              <a:rPr lang="en-US" altLang="zh-CN" sz="2000" b="0">
                <a:sym typeface="微软雅黑" panose="020B0503020204020204" pitchFamily="34" charset="-122"/>
              </a:rPr>
              <a:t>A</a:t>
            </a:r>
            <a:r>
              <a:rPr lang="zh-CN" altLang="en-US" sz="2000" b="0">
                <a:sym typeface="微软雅黑" panose="020B0503020204020204" pitchFamily="34" charset="-122"/>
              </a:rPr>
              <a:t>的决议首先被</a:t>
            </a:r>
            <a:r>
              <a:rPr lang="en-US" altLang="zh-CN" sz="2000" b="0">
                <a:sym typeface="微软雅黑" panose="020B0503020204020204" pitchFamily="34" charset="-122"/>
              </a:rPr>
              <a:t>C</a:t>
            </a:r>
            <a:r>
              <a:rPr lang="zh-CN" altLang="en-US" sz="2000" b="0">
                <a:sym typeface="微软雅黑" panose="020B0503020204020204" pitchFamily="34" charset="-122"/>
              </a:rPr>
              <a:t>所接收，此时，</a:t>
            </a:r>
            <a:r>
              <a:rPr lang="en-US" altLang="zh-CN" sz="2000" b="0">
                <a:sym typeface="微软雅黑" panose="020B0503020204020204" pitchFamily="34" charset="-122"/>
              </a:rPr>
              <a:t>C</a:t>
            </a:r>
            <a:r>
              <a:rPr lang="zh-CN" altLang="en-US" sz="2000" b="0">
                <a:sym typeface="微软雅黑" panose="020B0503020204020204" pitchFamily="34" charset="-122"/>
              </a:rPr>
              <a:t>还未收到过任何决议，那么</a:t>
            </a:r>
            <a:r>
              <a:rPr lang="en-US" altLang="zh-CN" sz="2000" b="0">
                <a:sym typeface="微软雅黑" panose="020B0503020204020204" pitchFamily="34" charset="-122"/>
              </a:rPr>
              <a:t>A</a:t>
            </a:r>
            <a:r>
              <a:rPr lang="zh-CN" altLang="en-US" sz="2000" b="0">
                <a:sym typeface="微软雅黑" panose="020B0503020204020204" pitchFamily="34" charset="-122"/>
              </a:rPr>
              <a:t>的决议将被批准。当</a:t>
            </a:r>
            <a:r>
              <a:rPr lang="en-US" altLang="zh-CN" sz="2000" b="0">
                <a:sym typeface="微软雅黑" panose="020B0503020204020204" pitchFamily="34" charset="-122"/>
              </a:rPr>
              <a:t>E</a:t>
            </a:r>
            <a:r>
              <a:rPr lang="zh-CN" altLang="en-US" sz="2000" b="0">
                <a:sym typeface="微软雅黑" panose="020B0503020204020204" pitchFamily="34" charset="-122"/>
              </a:rPr>
              <a:t>的决议到达时，由于</a:t>
            </a:r>
            <a:r>
              <a:rPr lang="en-US" altLang="zh-CN" sz="2000" b="0">
                <a:sym typeface="微软雅黑" panose="020B0503020204020204" pitchFamily="34" charset="-122"/>
              </a:rPr>
              <a:t>C</a:t>
            </a:r>
            <a:r>
              <a:rPr lang="zh-CN" altLang="en-US" sz="2000" b="0">
                <a:sym typeface="微软雅黑" panose="020B0503020204020204" pitchFamily="34" charset="-122"/>
              </a:rPr>
              <a:t>已经批准了相同版本号的</a:t>
            </a:r>
            <a:r>
              <a:rPr lang="en-US" altLang="zh-CN" sz="2000" b="0">
                <a:sym typeface="微软雅黑" panose="020B0503020204020204" pitchFamily="34" charset="-122"/>
              </a:rPr>
              <a:t>A</a:t>
            </a:r>
            <a:r>
              <a:rPr lang="zh-CN" altLang="en-US" sz="2000" b="0">
                <a:sym typeface="微软雅黑" panose="020B0503020204020204" pitchFamily="34" charset="-122"/>
              </a:rPr>
              <a:t>决议，那么</a:t>
            </a:r>
            <a:r>
              <a:rPr lang="en-US" altLang="zh-CN" sz="2000" b="0">
                <a:sym typeface="微软雅黑" panose="020B0503020204020204" pitchFamily="34" charset="-122"/>
              </a:rPr>
              <a:t>C</a:t>
            </a:r>
            <a:r>
              <a:rPr lang="zh-CN" altLang="en-US" sz="2000" b="0">
                <a:sym typeface="微软雅黑" panose="020B0503020204020204" pitchFamily="34" charset="-122"/>
              </a:rPr>
              <a:t>将拒绝</a:t>
            </a:r>
            <a:r>
              <a:rPr lang="en-US" altLang="zh-CN" sz="2000" b="0">
                <a:sym typeface="微软雅黑" panose="020B0503020204020204" pitchFamily="34" charset="-122"/>
              </a:rPr>
              <a:t>E</a:t>
            </a:r>
            <a:r>
              <a:rPr lang="zh-CN" altLang="en-US" sz="2000" b="0">
                <a:sym typeface="微软雅黑" panose="020B0503020204020204" pitchFamily="34" charset="-122"/>
              </a:rPr>
              <a:t>的决议，并回复</a:t>
            </a:r>
            <a:r>
              <a:rPr lang="en-US" altLang="zh-CN" sz="2000" b="0">
                <a:sym typeface="微软雅黑" panose="020B0503020204020204" pitchFamily="34" charset="-122"/>
              </a:rPr>
              <a:t>E</a:t>
            </a:r>
            <a:r>
              <a:rPr lang="zh-CN" altLang="en-US" sz="2000" b="0">
                <a:sym typeface="微软雅黑" panose="020B0503020204020204" pitchFamily="34" charset="-122"/>
              </a:rPr>
              <a:t>：“已经有相同版本号的决议被提出”。</a:t>
            </a:r>
            <a:r>
              <a:rPr lang="en-US" altLang="zh-CN" sz="2000" b="0">
                <a:sym typeface="微软雅黑" panose="020B0503020204020204" pitchFamily="34" charset="-122"/>
              </a:rPr>
              <a:t>E</a:t>
            </a:r>
            <a:r>
              <a:rPr lang="zh-CN" altLang="en-US" sz="2000" b="0">
                <a:sym typeface="微软雅黑" panose="020B0503020204020204" pitchFamily="34" charset="-122"/>
              </a:rPr>
              <a:t>在接收到该回复后将放弃自己的决议。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2</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在收到大多数集（</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）的批准回复后，将再次向大多数集发送“批准请求”，此时没人竞争，</a:t>
            </a:r>
            <a:r>
              <a:rPr lang="en-US" altLang="zh-CN" sz="2000" b="0">
                <a:sym typeface="微软雅黑" panose="020B0503020204020204" pitchFamily="34" charset="-122"/>
              </a:rPr>
              <a:t>A</a:t>
            </a:r>
            <a:r>
              <a:rPr lang="zh-CN" altLang="en-US" sz="2000" b="0">
                <a:sym typeface="微软雅黑" panose="020B0503020204020204" pitchFamily="34" charset="-122"/>
              </a:rPr>
              <a:t>的决议将被批准。</a:t>
            </a:r>
            <a:endParaRPr lang="en-US" altLang="zh-CN" sz="2000" b="0">
              <a:sym typeface="微软雅黑" panose="020B0503020204020204" pitchFamily="34" charset="-122"/>
            </a:endParaRPr>
          </a:p>
          <a:p>
            <a:pPr lvl="1"/>
            <a:r>
              <a:rPr lang="zh-CN" altLang="en-US" sz="2000" b="0">
                <a:sym typeface="微软雅黑" panose="020B0503020204020204" pitchFamily="34" charset="-122"/>
              </a:rPr>
              <a:t>结果：</a:t>
            </a:r>
            <a:r>
              <a:rPr lang="en-US" altLang="zh-CN" sz="2000" b="0">
                <a:sym typeface="微软雅黑" panose="020B0503020204020204" pitchFamily="34" charset="-122"/>
              </a:rPr>
              <a:t>A</a:t>
            </a:r>
            <a:r>
              <a:rPr lang="zh-CN" altLang="en-US" sz="2000" b="0">
                <a:sym typeface="微软雅黑" panose="020B0503020204020204" pitchFamily="34" charset="-122"/>
              </a:rPr>
              <a:t>的提议被批准，爬山时间定为下周三。</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0419" name="Rectangle 5">
            <a:extLst>
              <a:ext uri="{FF2B5EF4-FFF2-40B4-BE49-F238E27FC236}">
                <a16:creationId xmlns:a16="http://schemas.microsoft.com/office/drawing/2014/main" id="{A214597C-378E-434E-8DF4-EF7CCDC93FB0}"/>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86FC9778-7D46-4A38-AE8E-7328A6EA10FF}"/>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3</a:t>
            </a:r>
            <a:r>
              <a:rPr lang="zh-CN" altLang="en-US" sz="2000" b="0">
                <a:sym typeface="微软雅黑" panose="020B0503020204020204" pitchFamily="34" charset="-122"/>
              </a:rPr>
              <a:t>：</a:t>
            </a:r>
            <a:r>
              <a:rPr lang="en-US" altLang="zh-CN" sz="2000" b="0">
                <a:sym typeface="微软雅黑" panose="020B0503020204020204" pitchFamily="34" charset="-122"/>
              </a:rPr>
              <a:t> A</a:t>
            </a:r>
            <a:r>
              <a:rPr lang="zh-CN" altLang="en-US" sz="2000" b="0">
                <a:sym typeface="微软雅黑" panose="020B0503020204020204" pitchFamily="34" charset="-122"/>
              </a:rPr>
              <a:t>提议爬长城时间定为下周三，同时</a:t>
            </a:r>
            <a:r>
              <a:rPr lang="en-US" altLang="zh-CN" sz="2000" b="0">
                <a:sym typeface="微软雅黑" panose="020B0503020204020204" pitchFamily="34" charset="-122"/>
              </a:rPr>
              <a:t>E</a:t>
            </a:r>
            <a:r>
              <a:rPr lang="zh-CN" altLang="en-US" sz="2000" b="0">
                <a:sym typeface="微软雅黑" panose="020B0503020204020204" pitchFamily="34" charset="-122"/>
              </a:rPr>
              <a:t>提议爬长城时间定为下周五，并且</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在不同时刻发起决议（即版本号不同）。由于某种原因，</a:t>
            </a:r>
            <a:r>
              <a:rPr lang="en-US" altLang="zh-CN" sz="2000" b="0">
                <a:sym typeface="微软雅黑" panose="020B0503020204020204" pitchFamily="34" charset="-122"/>
              </a:rPr>
              <a:t>A</a:t>
            </a:r>
            <a:r>
              <a:rPr lang="zh-CN" altLang="en-US" sz="2000" b="0">
                <a:sym typeface="微软雅黑" panose="020B0503020204020204" pitchFamily="34" charset="-122"/>
              </a:rPr>
              <a:t>只能与</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通信，而不能与</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通信。同时，</a:t>
            </a:r>
            <a:r>
              <a:rPr lang="en-US" altLang="zh-CN" sz="2000" b="0">
                <a:sym typeface="微软雅黑" panose="020B0503020204020204" pitchFamily="34" charset="-122"/>
              </a:rPr>
              <a:t>E</a:t>
            </a:r>
            <a:r>
              <a:rPr lang="zh-CN" altLang="en-US" sz="2000" b="0">
                <a:sym typeface="微软雅黑" panose="020B0503020204020204" pitchFamily="34" charset="-122"/>
              </a:rPr>
              <a:t>只能与</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通信，而不能与</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通信。</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向所有人发出决议“下周三：</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12:00</a:t>
            </a:r>
            <a:r>
              <a:rPr lang="zh-CN" altLang="en-US" sz="2000" b="0">
                <a:sym typeface="微软雅黑" panose="020B0503020204020204" pitchFamily="34" charset="-122"/>
              </a:rPr>
              <a:t>”，半小时候</a:t>
            </a:r>
            <a:r>
              <a:rPr lang="en-US" altLang="zh-CN" sz="2000" b="0">
                <a:sym typeface="微软雅黑" panose="020B0503020204020204" pitchFamily="34" charset="-122"/>
              </a:rPr>
              <a:t>E</a:t>
            </a:r>
            <a:r>
              <a:rPr lang="zh-CN" altLang="en-US" sz="2000" b="0">
                <a:sym typeface="微软雅黑" panose="020B0503020204020204" pitchFamily="34" charset="-122"/>
              </a:rPr>
              <a:t>向所有人发出决议“下周五：</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12:30</a:t>
            </a:r>
            <a:r>
              <a:rPr lang="zh-CN" altLang="en-US" sz="2000" b="0">
                <a:sym typeface="微软雅黑" panose="020B0503020204020204" pitchFamily="34" charset="-122"/>
              </a:rPr>
              <a:t>”。与情况</a:t>
            </a:r>
            <a:r>
              <a:rPr lang="en-US" altLang="zh-CN" sz="2000" b="0">
                <a:sym typeface="微软雅黑" panose="020B0503020204020204" pitchFamily="34" charset="-122"/>
              </a:rPr>
              <a:t>2</a:t>
            </a:r>
            <a:r>
              <a:rPr lang="zh-CN" altLang="en-US" sz="2000" b="0">
                <a:sym typeface="微软雅黑" panose="020B0503020204020204" pitchFamily="34" charset="-122"/>
              </a:rPr>
              <a:t>类似，</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均能批准</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的决议。那么关键在于</a:t>
            </a:r>
            <a:r>
              <a:rPr lang="en-US" altLang="zh-CN" sz="2000" b="0">
                <a:sym typeface="微软雅黑" panose="020B0503020204020204" pitchFamily="34" charset="-122"/>
              </a:rPr>
              <a:t>C</a:t>
            </a:r>
            <a:r>
              <a:rPr lang="zh-CN" altLang="en-US" sz="2000" b="0">
                <a:sym typeface="微软雅黑" panose="020B0503020204020204" pitchFamily="34" charset="-122"/>
              </a:rPr>
              <a:t>批准了谁的决议。（待续）</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1443" name="Rectangle 5">
            <a:extLst>
              <a:ext uri="{FF2B5EF4-FFF2-40B4-BE49-F238E27FC236}">
                <a16:creationId xmlns:a16="http://schemas.microsoft.com/office/drawing/2014/main" id="{A0CAB26E-DF1B-4C5B-9AEB-7D159F625E52}"/>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94904AF2-E16F-4BA0-9A80-CBD5C780BA4C}"/>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3</a:t>
            </a:r>
            <a:r>
              <a:rPr lang="zh-CN" altLang="en-US" sz="2000">
                <a:sym typeface="微软雅黑" panose="020B0503020204020204" pitchFamily="34" charset="-122"/>
              </a:rPr>
              <a:t>：</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：（续）假如</a:t>
            </a:r>
            <a:r>
              <a:rPr lang="en-US" altLang="zh-CN" sz="2000" b="0">
                <a:sym typeface="微软雅黑" panose="020B0503020204020204" pitchFamily="34" charset="-122"/>
              </a:rPr>
              <a:t>A</a:t>
            </a:r>
            <a:r>
              <a:rPr lang="zh-CN" altLang="en-US" sz="2000" b="0">
                <a:sym typeface="微软雅黑" panose="020B0503020204020204" pitchFamily="34" charset="-122"/>
              </a:rPr>
              <a:t>的决议优先到达</a:t>
            </a:r>
            <a:r>
              <a:rPr lang="en-US" altLang="zh-CN" sz="2000" b="0">
                <a:sym typeface="微软雅黑" panose="020B0503020204020204" pitchFamily="34" charset="-122"/>
              </a:rPr>
              <a:t>C</a:t>
            </a:r>
            <a:r>
              <a:rPr lang="zh-CN" altLang="en-US" sz="2000" b="0">
                <a:sym typeface="微软雅黑" panose="020B0503020204020204" pitchFamily="34" charset="-122"/>
              </a:rPr>
              <a:t>处，那么</a:t>
            </a:r>
            <a:r>
              <a:rPr lang="en-US" altLang="zh-CN" sz="2000" b="0">
                <a:sym typeface="微软雅黑" panose="020B0503020204020204" pitchFamily="34" charset="-122"/>
              </a:rPr>
              <a:t>C</a:t>
            </a:r>
            <a:r>
              <a:rPr lang="zh-CN" altLang="en-US" sz="2000" b="0">
                <a:sym typeface="微软雅黑" panose="020B0503020204020204" pitchFamily="34" charset="-122"/>
              </a:rPr>
              <a:t>在看到</a:t>
            </a:r>
            <a:r>
              <a:rPr lang="en-US" altLang="zh-CN" sz="2000" b="0">
                <a:sym typeface="微软雅黑" panose="020B0503020204020204" pitchFamily="34" charset="-122"/>
              </a:rPr>
              <a:t>A</a:t>
            </a:r>
            <a:r>
              <a:rPr lang="zh-CN" altLang="en-US" sz="2000" b="0">
                <a:sym typeface="微软雅黑" panose="020B0503020204020204" pitchFamily="34" charset="-122"/>
              </a:rPr>
              <a:t>的决议后将首先批准</a:t>
            </a:r>
            <a:r>
              <a:rPr lang="en-US" altLang="zh-CN" sz="2000" b="0">
                <a:sym typeface="微软雅黑" panose="020B0503020204020204" pitchFamily="34" charset="-122"/>
              </a:rPr>
              <a:t>A</a:t>
            </a:r>
            <a:r>
              <a:rPr lang="zh-CN" altLang="en-US" sz="2000" b="0">
                <a:sym typeface="微软雅黑" panose="020B0503020204020204" pitchFamily="34" charset="-122"/>
              </a:rPr>
              <a:t>的决议。之后，在</a:t>
            </a:r>
            <a:r>
              <a:rPr lang="en-US" altLang="zh-CN" sz="2000" b="0">
                <a:sym typeface="微软雅黑" panose="020B0503020204020204" pitchFamily="34" charset="-122"/>
              </a:rPr>
              <a:t>C</a:t>
            </a:r>
            <a:r>
              <a:rPr lang="zh-CN" altLang="en-US" sz="2000" b="0">
                <a:sym typeface="微软雅黑" panose="020B0503020204020204" pitchFamily="34" charset="-122"/>
              </a:rPr>
              <a:t>看到</a:t>
            </a:r>
            <a:r>
              <a:rPr lang="en-US" altLang="zh-CN" sz="2000" b="0">
                <a:sym typeface="微软雅黑" panose="020B0503020204020204" pitchFamily="34" charset="-122"/>
              </a:rPr>
              <a:t>E</a:t>
            </a:r>
            <a:r>
              <a:rPr lang="zh-CN" altLang="en-US" sz="2000" b="0">
                <a:sym typeface="微软雅黑" panose="020B0503020204020204" pitchFamily="34" charset="-122"/>
              </a:rPr>
              <a:t>发来的决议后，发现</a:t>
            </a:r>
            <a:r>
              <a:rPr lang="en-US" altLang="zh-CN" sz="2000" b="0">
                <a:sym typeface="微软雅黑" panose="020B0503020204020204" pitchFamily="34" charset="-122"/>
              </a:rPr>
              <a:t>E</a:t>
            </a:r>
            <a:r>
              <a:rPr lang="zh-CN" altLang="en-US" sz="2000" b="0">
                <a:sym typeface="微软雅黑" panose="020B0503020204020204" pitchFamily="34" charset="-122"/>
              </a:rPr>
              <a:t>决议的版本号高，则向</a:t>
            </a:r>
            <a:r>
              <a:rPr lang="en-US" altLang="zh-CN" sz="2000" b="0">
                <a:sym typeface="微软雅黑" panose="020B0503020204020204" pitchFamily="34" charset="-122"/>
              </a:rPr>
              <a:t>E</a:t>
            </a:r>
            <a:r>
              <a:rPr lang="zh-CN" altLang="en-US" sz="2000" b="0">
                <a:sym typeface="微软雅黑" panose="020B0503020204020204" pitchFamily="34" charset="-122"/>
              </a:rPr>
              <a:t>回复同意该决议。</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2</a:t>
            </a:r>
            <a:r>
              <a:rPr lang="zh-CN" altLang="en-US" sz="2000" b="0">
                <a:sym typeface="微软雅黑" panose="020B0503020204020204" pitchFamily="34" charset="-122"/>
              </a:rPr>
              <a:t>：此时</a:t>
            </a:r>
            <a:r>
              <a:rPr lang="en-US" altLang="zh-CN" sz="2000" b="0">
                <a:sym typeface="微软雅黑" panose="020B0503020204020204" pitchFamily="34" charset="-122"/>
              </a:rPr>
              <a:t>A</a:t>
            </a:r>
            <a:r>
              <a:rPr lang="zh-CN" altLang="en-US" sz="2000" b="0">
                <a:sym typeface="微软雅黑" panose="020B0503020204020204" pitchFamily="34" charset="-122"/>
              </a:rPr>
              <a:t>和</a:t>
            </a:r>
            <a:r>
              <a:rPr lang="en-US" altLang="zh-CN" sz="2000" b="0">
                <a:sym typeface="微软雅黑" panose="020B0503020204020204" pitchFamily="34" charset="-122"/>
              </a:rPr>
              <a:t>E</a:t>
            </a:r>
            <a:r>
              <a:rPr lang="zh-CN" altLang="en-US" sz="2000" b="0">
                <a:sym typeface="微软雅黑" panose="020B0503020204020204" pitchFamily="34" charset="-122"/>
              </a:rPr>
              <a:t>的决议同时得到了一个系统中大多数集的同意。下面</a:t>
            </a:r>
            <a:r>
              <a:rPr lang="en-US" altLang="zh-CN" sz="2000" b="0">
                <a:sym typeface="微软雅黑" panose="020B0503020204020204" pitchFamily="34" charset="-122"/>
              </a:rPr>
              <a:t>A</a:t>
            </a:r>
            <a:r>
              <a:rPr lang="zh-CN" altLang="en-US" sz="2000" b="0">
                <a:sym typeface="微软雅黑" panose="020B0503020204020204" pitchFamily="34" charset="-122"/>
              </a:rPr>
              <a:t>和</a:t>
            </a:r>
            <a:r>
              <a:rPr lang="en-US" altLang="zh-CN" sz="2000" b="0">
                <a:sym typeface="微软雅黑" panose="020B0503020204020204" pitchFamily="34" charset="-122"/>
              </a:rPr>
              <a:t>E</a:t>
            </a:r>
            <a:r>
              <a:rPr lang="zh-CN" altLang="en-US" sz="2000" b="0">
                <a:sym typeface="微软雅黑" panose="020B0503020204020204" pitchFamily="34" charset="-122"/>
              </a:rPr>
              <a:t>都能够进入批准阶段，并向系统的大多数集发送“批准请求”。</a:t>
            </a:r>
            <a:r>
              <a:rPr lang="en-US" altLang="zh-CN" sz="2000" b="0">
                <a:sym typeface="微软雅黑" panose="020B0503020204020204" pitchFamily="34" charset="-122"/>
              </a:rPr>
              <a:t>C</a:t>
            </a:r>
            <a:r>
              <a:rPr lang="zh-CN" altLang="en-US" sz="2000" b="0">
                <a:sym typeface="微软雅黑" panose="020B0503020204020204" pitchFamily="34" charset="-122"/>
              </a:rPr>
              <a:t>在接收到发自</a:t>
            </a:r>
            <a:r>
              <a:rPr lang="en-US" altLang="zh-CN" sz="2000" b="0">
                <a:sym typeface="微软雅黑" panose="020B0503020204020204" pitchFamily="34" charset="-122"/>
              </a:rPr>
              <a:t>A</a:t>
            </a:r>
            <a:r>
              <a:rPr lang="zh-CN" altLang="en-US" sz="2000" b="0">
                <a:sym typeface="微软雅黑" panose="020B0503020204020204" pitchFamily="34" charset="-122"/>
              </a:rPr>
              <a:t>的批准请求时，将会告诉</a:t>
            </a:r>
            <a:r>
              <a:rPr lang="en-US" altLang="zh-CN" sz="2000" b="0">
                <a:sym typeface="微软雅黑" panose="020B0503020204020204" pitchFamily="34" charset="-122"/>
              </a:rPr>
              <a:t>A</a:t>
            </a:r>
            <a:r>
              <a:rPr lang="zh-CN" altLang="en-US" sz="2000" b="0">
                <a:sym typeface="微软雅黑" panose="020B0503020204020204" pitchFamily="34" charset="-122"/>
              </a:rPr>
              <a:t>已经有更高版本的决议被</a:t>
            </a:r>
            <a:r>
              <a:rPr lang="en-US" altLang="zh-CN" sz="2000" b="0">
                <a:sym typeface="微软雅黑" panose="020B0503020204020204" pitchFamily="34" charset="-122"/>
              </a:rPr>
              <a:t>E</a:t>
            </a:r>
            <a:r>
              <a:rPr lang="zh-CN" altLang="en-US" sz="2000" b="0">
                <a:sym typeface="微软雅黑" panose="020B0503020204020204" pitchFamily="34" charset="-122"/>
              </a:rPr>
              <a:t>提出。那么</a:t>
            </a:r>
            <a:r>
              <a:rPr lang="en-US" altLang="zh-CN" sz="2000" b="0">
                <a:sym typeface="微软雅黑" panose="020B0503020204020204" pitchFamily="34" charset="-122"/>
              </a:rPr>
              <a:t>A</a:t>
            </a:r>
            <a:r>
              <a:rPr lang="zh-CN" altLang="en-US" sz="2000" b="0">
                <a:sym typeface="微软雅黑" panose="020B0503020204020204" pitchFamily="34" charset="-122"/>
              </a:rPr>
              <a:t>将取消自己的决议。</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2467" name="Rectangle 5">
            <a:extLst>
              <a:ext uri="{FF2B5EF4-FFF2-40B4-BE49-F238E27FC236}">
                <a16:creationId xmlns:a16="http://schemas.microsoft.com/office/drawing/2014/main" id="{1A566EE1-D9B2-4F69-8A35-F9F717B930F5}"/>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262C1441-80DD-42F0-961E-10F180720A5B}"/>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3</a:t>
            </a:r>
            <a:r>
              <a:rPr lang="zh-CN" altLang="en-US" sz="2000">
                <a:sym typeface="微软雅黑" panose="020B0503020204020204" pitchFamily="34" charset="-122"/>
              </a:rPr>
              <a:t>：</a:t>
            </a:r>
            <a:endParaRPr lang="en-US" altLang="zh-CN" sz="2000" b="0">
              <a:sym typeface="微软雅黑" panose="020B0503020204020204" pitchFamily="34" charset="-122"/>
            </a:endParaRPr>
          </a:p>
          <a:p>
            <a:pPr lvl="1"/>
            <a:r>
              <a:rPr lang="zh-CN" altLang="en-US" sz="2000" b="0">
                <a:sym typeface="微软雅黑" panose="020B0503020204020204" pitchFamily="34" charset="-122"/>
              </a:rPr>
              <a:t>结果：</a:t>
            </a:r>
            <a:r>
              <a:rPr lang="en-US" altLang="zh-CN" sz="2000" b="0">
                <a:sym typeface="微软雅黑" panose="020B0503020204020204" pitchFamily="34" charset="-122"/>
              </a:rPr>
              <a:t>E</a:t>
            </a:r>
            <a:r>
              <a:rPr lang="zh-CN" altLang="en-US" sz="2000" b="0">
                <a:sym typeface="微软雅黑" panose="020B0503020204020204" pitchFamily="34" charset="-122"/>
              </a:rPr>
              <a:t>的决议被批准，爬山时间定为下周五。</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分析：假如在第一阶段</a:t>
            </a:r>
            <a:r>
              <a:rPr lang="en-US" altLang="zh-CN" sz="2000" b="0">
                <a:sym typeface="微软雅黑" panose="020B0503020204020204" pitchFamily="34" charset="-122"/>
              </a:rPr>
              <a:t>C</a:t>
            </a:r>
            <a:r>
              <a:rPr lang="zh-CN" altLang="en-US" sz="2000" b="0">
                <a:sym typeface="微软雅黑" panose="020B0503020204020204" pitchFamily="34" charset="-122"/>
              </a:rPr>
              <a:t>首先接收到来自</a:t>
            </a:r>
            <a:r>
              <a:rPr lang="en-US" altLang="zh-CN" sz="2000" b="0">
                <a:sym typeface="微软雅黑" panose="020B0503020204020204" pitchFamily="34" charset="-122"/>
              </a:rPr>
              <a:t>E</a:t>
            </a:r>
            <a:r>
              <a:rPr lang="zh-CN" altLang="en-US" sz="2000" b="0">
                <a:sym typeface="微软雅黑" panose="020B0503020204020204" pitchFamily="34" charset="-122"/>
              </a:rPr>
              <a:t>的请求？</a:t>
            </a:r>
            <a:endParaRPr lang="en-US" altLang="zh-CN" sz="2000" b="0">
              <a:sym typeface="微软雅黑" panose="020B0503020204020204" pitchFamily="34" charset="-122"/>
            </a:endParaRPr>
          </a:p>
        </p:txBody>
      </p:sp>
      <p:sp>
        <p:nvSpPr>
          <p:cNvPr id="63491" name="Rectangle 5">
            <a:extLst>
              <a:ext uri="{FF2B5EF4-FFF2-40B4-BE49-F238E27FC236}">
                <a16:creationId xmlns:a16="http://schemas.microsoft.com/office/drawing/2014/main" id="{D11B8D13-33AE-4C9D-96CD-46B43596E6F3}"/>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677DB18F-23A0-4EC7-B5AA-1F6C20BFD36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4</a:t>
            </a:r>
            <a:r>
              <a:rPr lang="zh-CN" altLang="en-US" sz="2000" b="0">
                <a:sym typeface="微软雅黑" panose="020B0503020204020204" pitchFamily="34" charset="-122"/>
              </a:rPr>
              <a:t>：</a:t>
            </a:r>
            <a:r>
              <a:rPr lang="en-US" altLang="zh-CN" sz="2000" b="0">
                <a:sym typeface="微软雅黑" panose="020B0503020204020204" pitchFamily="34" charset="-122"/>
              </a:rPr>
              <a:t> A</a:t>
            </a:r>
            <a:r>
              <a:rPr lang="zh-CN" altLang="en-US" sz="2000" b="0">
                <a:sym typeface="微软雅黑" panose="020B0503020204020204" pitchFamily="34" charset="-122"/>
              </a:rPr>
              <a:t>提议爬长城时间定为下周三，同时</a:t>
            </a:r>
            <a:r>
              <a:rPr lang="en-US" altLang="zh-CN" sz="2000" b="0">
                <a:sym typeface="微软雅黑" panose="020B0503020204020204" pitchFamily="34" charset="-122"/>
              </a:rPr>
              <a:t>E</a:t>
            </a:r>
            <a:r>
              <a:rPr lang="zh-CN" altLang="en-US" sz="2000" b="0">
                <a:sym typeface="微软雅黑" panose="020B0503020204020204" pitchFamily="34" charset="-122"/>
              </a:rPr>
              <a:t>提议爬长城时间定为下周五，并且</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在同一时刻发起决议（即版本号相同）。由于某种原因</a:t>
            </a:r>
            <a:r>
              <a:rPr lang="en-US" altLang="zh-CN" sz="2000" b="0">
                <a:sym typeface="微软雅黑" panose="020B0503020204020204" pitchFamily="34" charset="-122"/>
              </a:rPr>
              <a:t>D</a:t>
            </a:r>
            <a:r>
              <a:rPr lang="zh-CN" altLang="en-US" sz="2000" b="0">
                <a:sym typeface="微软雅黑" panose="020B0503020204020204" pitchFamily="34" charset="-122"/>
              </a:rPr>
              <a:t>失去了联系，并且</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均能与</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进行正常通信，但</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不能通信。</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 A</a:t>
            </a:r>
            <a:r>
              <a:rPr lang="zh-CN" altLang="en-US" sz="2000" b="0">
                <a:sym typeface="微软雅黑" panose="020B0503020204020204" pitchFamily="34" charset="-122"/>
              </a:rPr>
              <a:t>向所有人发出决议“下周三：</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12:00</a:t>
            </a:r>
            <a:r>
              <a:rPr lang="zh-CN" altLang="en-US" sz="2000" b="0">
                <a:sym typeface="微软雅黑" panose="020B0503020204020204" pitchFamily="34" charset="-122"/>
              </a:rPr>
              <a:t>”，同时</a:t>
            </a:r>
            <a:r>
              <a:rPr lang="en-US" altLang="zh-CN" sz="2000" b="0">
                <a:sym typeface="微软雅黑" panose="020B0503020204020204" pitchFamily="34" charset="-122"/>
              </a:rPr>
              <a:t>E</a:t>
            </a:r>
            <a:r>
              <a:rPr lang="zh-CN" altLang="en-US" sz="2000" b="0">
                <a:sym typeface="微软雅黑" panose="020B0503020204020204" pitchFamily="34" charset="-122"/>
              </a:rPr>
              <a:t>向所有人发出决议“下周五：</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12:00</a:t>
            </a:r>
            <a:r>
              <a:rPr lang="zh-CN" altLang="en-US" sz="2000" b="0">
                <a:sym typeface="微软雅黑" panose="020B0503020204020204" pitchFamily="34" charset="-122"/>
              </a:rPr>
              <a:t>”。假如</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接收决议的顺序按如下序列进行，我们来分析最终的结果。 （待续）</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4515" name="Rectangle 5">
            <a:extLst>
              <a:ext uri="{FF2B5EF4-FFF2-40B4-BE49-F238E27FC236}">
                <a16:creationId xmlns:a16="http://schemas.microsoft.com/office/drawing/2014/main" id="{47278691-5A05-480B-81DD-66D05ABA8B85}"/>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E720A48B-6A39-4A69-B7CF-57CEEBFFA2F0}"/>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4</a:t>
            </a:r>
            <a:r>
              <a:rPr lang="zh-CN" altLang="en-US" sz="2000" b="0">
                <a:sym typeface="微软雅黑" panose="020B0503020204020204" pitchFamily="34" charset="-122"/>
              </a:rPr>
              <a:t>：</a:t>
            </a:r>
            <a:r>
              <a:rPr lang="en-US" altLang="zh-CN" sz="2000" b="0">
                <a:sym typeface="微软雅黑" panose="020B0503020204020204" pitchFamily="34" charset="-122"/>
              </a:rPr>
              <a:t> </a:t>
            </a: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：（续）（</a:t>
            </a:r>
            <a:r>
              <a:rPr lang="en-US" altLang="zh-CN" sz="2000" b="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接收到来自</a:t>
            </a:r>
            <a:r>
              <a:rPr lang="en-US" altLang="zh-CN" sz="2000" b="0">
                <a:sym typeface="微软雅黑" panose="020B0503020204020204" pitchFamily="34" charset="-122"/>
              </a:rPr>
              <a:t>A</a:t>
            </a:r>
            <a:r>
              <a:rPr lang="zh-CN" altLang="en-US" sz="2000" b="0">
                <a:sym typeface="微软雅黑" panose="020B0503020204020204" pitchFamily="34" charset="-122"/>
              </a:rPr>
              <a:t>的决议，那么</a:t>
            </a:r>
            <a:r>
              <a:rPr lang="en-US" altLang="zh-CN" sz="2000" b="0">
                <a:sym typeface="微软雅黑" panose="020B0503020204020204" pitchFamily="34" charset="-122"/>
              </a:rPr>
              <a:t>B</a:t>
            </a:r>
            <a:r>
              <a:rPr lang="zh-CN" altLang="en-US" sz="2000" b="0">
                <a:sym typeface="微软雅黑" panose="020B0503020204020204" pitchFamily="34" charset="-122"/>
              </a:rPr>
              <a:t>批准</a:t>
            </a:r>
            <a:r>
              <a:rPr lang="en-US" altLang="zh-CN" sz="2000" b="0">
                <a:sym typeface="微软雅黑" panose="020B0503020204020204" pitchFamily="34" charset="-122"/>
              </a:rPr>
              <a:t>A</a:t>
            </a:r>
            <a:r>
              <a:rPr lang="zh-CN" altLang="en-US" sz="2000" b="0">
                <a:sym typeface="微软雅黑" panose="020B0503020204020204" pitchFamily="34" charset="-122"/>
              </a:rPr>
              <a:t>的决议，并回复</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2</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接收到来自</a:t>
            </a:r>
            <a:r>
              <a:rPr lang="en-US" altLang="zh-CN" sz="2000" b="0">
                <a:sym typeface="微软雅黑" panose="020B0503020204020204" pitchFamily="34" charset="-122"/>
              </a:rPr>
              <a:t>E</a:t>
            </a:r>
            <a:r>
              <a:rPr lang="zh-CN" altLang="en-US" sz="2000" b="0">
                <a:sym typeface="微软雅黑" panose="020B0503020204020204" pitchFamily="34" charset="-122"/>
              </a:rPr>
              <a:t>的决议，那么</a:t>
            </a:r>
            <a:r>
              <a:rPr lang="en-US" altLang="zh-CN" sz="2000" b="0">
                <a:sym typeface="微软雅黑" panose="020B0503020204020204" pitchFamily="34" charset="-122"/>
              </a:rPr>
              <a:t>C</a:t>
            </a:r>
            <a:r>
              <a:rPr lang="zh-CN" altLang="en-US" sz="2000" b="0">
                <a:sym typeface="微软雅黑" panose="020B0503020204020204" pitchFamily="34" charset="-122"/>
              </a:rPr>
              <a:t>批准</a:t>
            </a:r>
            <a:r>
              <a:rPr lang="en-US" altLang="zh-CN" sz="2000" b="0">
                <a:sym typeface="微软雅黑" panose="020B0503020204020204" pitchFamily="34" charset="-122"/>
              </a:rPr>
              <a:t>E</a:t>
            </a:r>
            <a:r>
              <a:rPr lang="zh-CN" altLang="en-US" sz="2000" b="0">
                <a:sym typeface="微软雅黑" panose="020B0503020204020204" pitchFamily="34" charset="-122"/>
              </a:rPr>
              <a:t>的决议，并回复</a:t>
            </a:r>
            <a:r>
              <a:rPr lang="en-US" altLang="zh-CN" sz="2000" b="0">
                <a:sym typeface="微软雅黑" panose="020B0503020204020204" pitchFamily="34" charset="-122"/>
              </a:rPr>
              <a:t>E</a:t>
            </a:r>
            <a:r>
              <a:rPr lang="zh-CN" altLang="en-US" sz="2000" b="0">
                <a:sym typeface="微软雅黑" panose="020B0503020204020204" pitchFamily="34" charset="-122"/>
              </a:rPr>
              <a:t>；（</a:t>
            </a:r>
            <a:r>
              <a:rPr lang="en-US" altLang="zh-CN" sz="2000" b="0">
                <a:sym typeface="微软雅黑" panose="020B0503020204020204" pitchFamily="34" charset="-122"/>
              </a:rPr>
              <a:t>3</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接收到来自</a:t>
            </a:r>
            <a:r>
              <a:rPr lang="en-US" altLang="zh-CN" sz="2000" b="0">
                <a:sym typeface="微软雅黑" panose="020B0503020204020204" pitchFamily="34" charset="-122"/>
              </a:rPr>
              <a:t>E</a:t>
            </a:r>
            <a:r>
              <a:rPr lang="zh-CN" altLang="en-US" sz="2000" b="0">
                <a:sym typeface="微软雅黑" panose="020B0503020204020204" pitchFamily="34" charset="-122"/>
              </a:rPr>
              <a:t>的决议，并发现该决议与批准的</a:t>
            </a:r>
            <a:r>
              <a:rPr lang="en-US" altLang="zh-CN" sz="2000" b="0">
                <a:sym typeface="微软雅黑" panose="020B0503020204020204" pitchFamily="34" charset="-122"/>
              </a:rPr>
              <a:t>A</a:t>
            </a:r>
            <a:r>
              <a:rPr lang="zh-CN" altLang="en-US" sz="2000" b="0">
                <a:sym typeface="微软雅黑" panose="020B0503020204020204" pitchFamily="34" charset="-122"/>
              </a:rPr>
              <a:t>决议的版本号相同，故拒绝</a:t>
            </a:r>
            <a:r>
              <a:rPr lang="en-US" altLang="zh-CN" sz="2000" b="0">
                <a:sym typeface="微软雅黑" panose="020B0503020204020204" pitchFamily="34" charset="-122"/>
              </a:rPr>
              <a:t>E</a:t>
            </a:r>
            <a:r>
              <a:rPr lang="zh-CN" altLang="en-US" sz="2000" b="0">
                <a:sym typeface="微软雅黑" panose="020B0503020204020204" pitchFamily="34" charset="-122"/>
              </a:rPr>
              <a:t>的决议，并回复</a:t>
            </a:r>
            <a:r>
              <a:rPr lang="en-US" altLang="zh-CN" sz="2000" b="0">
                <a:sym typeface="微软雅黑" panose="020B0503020204020204" pitchFamily="34" charset="-122"/>
              </a:rPr>
              <a:t>E</a:t>
            </a:r>
            <a:r>
              <a:rPr lang="zh-CN" altLang="en-US" sz="2000" b="0">
                <a:sym typeface="微软雅黑" panose="020B0503020204020204" pitchFamily="34" charset="-122"/>
              </a:rPr>
              <a:t>已经有相同版本号的决议被提出；（</a:t>
            </a:r>
            <a:r>
              <a:rPr lang="en-US" altLang="zh-CN" sz="2000" b="0">
                <a:sym typeface="微软雅黑" panose="020B0503020204020204" pitchFamily="34" charset="-122"/>
              </a:rPr>
              <a:t>4</a:t>
            </a:r>
            <a:r>
              <a:rPr lang="zh-CN" altLang="en-US" sz="2000" b="0">
                <a:sym typeface="微软雅黑" panose="020B0503020204020204" pitchFamily="34" charset="-122"/>
              </a:rPr>
              <a:t>）</a:t>
            </a:r>
            <a:r>
              <a:rPr lang="en-US" altLang="zh-CN" sz="2000" b="0">
                <a:sym typeface="微软雅黑" panose="020B0503020204020204" pitchFamily="34" charset="-122"/>
              </a:rPr>
              <a:t> C</a:t>
            </a:r>
            <a:r>
              <a:rPr lang="zh-CN" altLang="en-US" sz="2000" b="0">
                <a:sym typeface="微软雅黑" panose="020B0503020204020204" pitchFamily="34" charset="-122"/>
              </a:rPr>
              <a:t>接收到来自</a:t>
            </a:r>
            <a:r>
              <a:rPr lang="en-US" altLang="zh-CN" sz="2000" b="0">
                <a:sym typeface="微软雅黑" panose="020B0503020204020204" pitchFamily="34" charset="-122"/>
              </a:rPr>
              <a:t>A</a:t>
            </a:r>
            <a:r>
              <a:rPr lang="zh-CN" altLang="en-US" sz="2000" b="0">
                <a:sym typeface="微软雅黑" panose="020B0503020204020204" pitchFamily="34" charset="-122"/>
              </a:rPr>
              <a:t>的决议，并发现该决议与批准的</a:t>
            </a:r>
            <a:r>
              <a:rPr lang="en-US" altLang="zh-CN" sz="2000" b="0">
                <a:sym typeface="微软雅黑" panose="020B0503020204020204" pitchFamily="34" charset="-122"/>
              </a:rPr>
              <a:t>E</a:t>
            </a:r>
            <a:r>
              <a:rPr lang="zh-CN" altLang="en-US" sz="2000" b="0">
                <a:sym typeface="微软雅黑" panose="020B0503020204020204" pitchFamily="34" charset="-122"/>
              </a:rPr>
              <a:t>决议的版本号相同，故拒绝</a:t>
            </a:r>
            <a:r>
              <a:rPr lang="en-US" altLang="zh-CN" sz="2000" b="0">
                <a:sym typeface="微软雅黑" panose="020B0503020204020204" pitchFamily="34" charset="-122"/>
              </a:rPr>
              <a:t>A</a:t>
            </a:r>
            <a:r>
              <a:rPr lang="zh-CN" altLang="en-US" sz="2000" b="0">
                <a:sym typeface="微软雅黑" panose="020B0503020204020204" pitchFamily="34" charset="-122"/>
              </a:rPr>
              <a:t>的决议，并回复</a:t>
            </a:r>
            <a:r>
              <a:rPr lang="en-US" altLang="zh-CN" sz="2000" b="0">
                <a:sym typeface="微软雅黑" panose="020B0503020204020204" pitchFamily="34" charset="-122"/>
              </a:rPr>
              <a:t>A</a:t>
            </a:r>
            <a:r>
              <a:rPr lang="zh-CN" altLang="en-US" sz="2000" b="0">
                <a:sym typeface="微软雅黑" panose="020B0503020204020204" pitchFamily="34" charset="-122"/>
              </a:rPr>
              <a:t>已经有相同版本号的决议被提出。</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5539" name="Rectangle 5">
            <a:extLst>
              <a:ext uri="{FF2B5EF4-FFF2-40B4-BE49-F238E27FC236}">
                <a16:creationId xmlns:a16="http://schemas.microsoft.com/office/drawing/2014/main" id="{24E7455D-6F5E-4B20-9CA6-B9A3E1F90C1E}"/>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7D096F04-C420-44E1-A982-3D6F9351DAE6}"/>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4</a:t>
            </a:r>
            <a:r>
              <a:rPr lang="zh-CN" altLang="en-US" sz="2000" b="0">
                <a:sym typeface="微软雅黑" panose="020B0503020204020204" pitchFamily="34" charset="-122"/>
              </a:rPr>
              <a:t>：</a:t>
            </a:r>
            <a:r>
              <a:rPr lang="en-US" altLang="zh-CN" sz="2000" b="0">
                <a:sym typeface="微软雅黑" panose="020B0503020204020204" pitchFamily="34" charset="-122"/>
              </a:rPr>
              <a:t> </a:t>
            </a:r>
          </a:p>
          <a:p>
            <a:pPr lvl="1"/>
            <a:r>
              <a:rPr lang="zh-CN" altLang="en-US" sz="2000" b="0">
                <a:sym typeface="微软雅黑" panose="020B0503020204020204" pitchFamily="34" charset="-122"/>
              </a:rPr>
              <a:t>阶段</a:t>
            </a:r>
            <a:r>
              <a:rPr lang="en-US" altLang="zh-CN" sz="2000" b="0">
                <a:sym typeface="微软雅黑" panose="020B0503020204020204" pitchFamily="34" charset="-122"/>
              </a:rPr>
              <a:t>2</a:t>
            </a:r>
            <a:r>
              <a:rPr lang="zh-CN" altLang="en-US" sz="2000" b="0">
                <a:sym typeface="微软雅黑" panose="020B0503020204020204" pitchFamily="34" charset="-122"/>
              </a:rPr>
              <a:t>：由于</a:t>
            </a:r>
            <a:r>
              <a:rPr lang="en-US" altLang="zh-CN" sz="2000" b="0">
                <a:sym typeface="微软雅黑" panose="020B0503020204020204" pitchFamily="34" charset="-122"/>
              </a:rPr>
              <a:t>A</a:t>
            </a:r>
            <a:r>
              <a:rPr lang="zh-CN" altLang="en-US" sz="2000" b="0">
                <a:sym typeface="微软雅黑" panose="020B0503020204020204" pitchFamily="34" charset="-122"/>
              </a:rPr>
              <a:t>和</a:t>
            </a:r>
            <a:r>
              <a:rPr lang="en-US" altLang="zh-CN" sz="2000" b="0">
                <a:sym typeface="微软雅黑" panose="020B0503020204020204" pitchFamily="34" charset="-122"/>
              </a:rPr>
              <a:t>E</a:t>
            </a:r>
            <a:r>
              <a:rPr lang="zh-CN" altLang="en-US" sz="2000" b="0">
                <a:sym typeface="微软雅黑" panose="020B0503020204020204" pitchFamily="34" charset="-122"/>
              </a:rPr>
              <a:t>都没有收到一个大多数集的回复，那么</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都不能进入阶段</a:t>
            </a:r>
            <a:r>
              <a:rPr lang="en-US" altLang="zh-CN" sz="2000" b="0">
                <a:sym typeface="微软雅黑" panose="020B0503020204020204" pitchFamily="34" charset="-122"/>
              </a:rPr>
              <a:t>2</a:t>
            </a:r>
            <a:r>
              <a:rPr lang="zh-CN" altLang="en-US" sz="2000" b="0">
                <a:sym typeface="微软雅黑" panose="020B0503020204020204" pitchFamily="34" charset="-122"/>
              </a:rPr>
              <a:t>，此时没有任何版本的协议被批准。</a:t>
            </a:r>
            <a:endParaRPr lang="en-US" altLang="zh-CN" sz="2000" b="0">
              <a:sym typeface="微软雅黑" panose="020B0503020204020204" pitchFamily="34" charset="-122"/>
            </a:endParaRPr>
          </a:p>
          <a:p>
            <a:pPr lvl="1"/>
            <a:r>
              <a:rPr lang="zh-CN" altLang="en-US" sz="2000" b="0">
                <a:sym typeface="微软雅黑" panose="020B0503020204020204" pitchFamily="34" charset="-122"/>
              </a:rPr>
              <a:t>结果：没有任何决议被批准。</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分析：前面的序列如果变化？</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应对措施：此时系统需要能够选出某个提议者作为唯一的提议者来发出提议。在</a:t>
            </a:r>
            <a:r>
              <a:rPr lang="en-US" altLang="zh-CN" sz="2000" b="0">
                <a:sym typeface="微软雅黑" panose="020B0503020204020204" pitchFamily="34" charset="-122"/>
              </a:rPr>
              <a:t>Zookeeper</a:t>
            </a:r>
            <a:r>
              <a:rPr lang="zh-CN" altLang="en-US" sz="2000" b="0">
                <a:sym typeface="微软雅黑" panose="020B0503020204020204" pitchFamily="34" charset="-122"/>
              </a:rPr>
              <a:t>中正是使用的这种策略（</a:t>
            </a:r>
            <a:r>
              <a:rPr lang="en-US" altLang="zh-CN" sz="2000" b="0">
                <a:sym typeface="微软雅黑" panose="020B0503020204020204" pitchFamily="34" charset="-122"/>
              </a:rPr>
              <a:t>Leader Election</a:t>
            </a:r>
            <a:r>
              <a:rPr lang="zh-CN" altLang="en-US" sz="2000" b="0">
                <a:sym typeface="微软雅黑" panose="020B0503020204020204" pitchFamily="34" charset="-122"/>
              </a:rPr>
              <a:t>）。</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6563" name="Rectangle 5">
            <a:extLst>
              <a:ext uri="{FF2B5EF4-FFF2-40B4-BE49-F238E27FC236}">
                <a16:creationId xmlns:a16="http://schemas.microsoft.com/office/drawing/2014/main" id="{D41D9C8F-C760-4A7E-9420-34A1B219A8FE}"/>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989B558D-3EF4-405D-9FBB-DDF1AD93E7C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5</a:t>
            </a:r>
            <a:r>
              <a:rPr lang="zh-CN" altLang="en-US" sz="2000" b="0">
                <a:sym typeface="微软雅黑" panose="020B0503020204020204" pitchFamily="34" charset="-122"/>
              </a:rPr>
              <a:t>：</a:t>
            </a:r>
            <a:r>
              <a:rPr lang="en-US" altLang="zh-CN" sz="2000" b="0">
                <a:sym typeface="微软雅黑" panose="020B0503020204020204" pitchFamily="34" charset="-122"/>
              </a:rPr>
              <a:t> A</a:t>
            </a:r>
            <a:r>
              <a:rPr lang="zh-CN" altLang="en-US" sz="2000" b="0">
                <a:sym typeface="微软雅黑" panose="020B0503020204020204" pitchFamily="34" charset="-122"/>
              </a:rPr>
              <a:t>提议爬长城时间定为下周三，同时</a:t>
            </a:r>
            <a:r>
              <a:rPr lang="en-US" altLang="zh-CN" sz="2000" b="0">
                <a:sym typeface="微软雅黑" panose="020B0503020204020204" pitchFamily="34" charset="-122"/>
              </a:rPr>
              <a:t>E</a:t>
            </a:r>
            <a:r>
              <a:rPr lang="zh-CN" altLang="en-US" sz="2000" b="0">
                <a:sym typeface="微软雅黑" panose="020B0503020204020204" pitchFamily="34" charset="-122"/>
              </a:rPr>
              <a:t>提议爬长城时间定为下周五，并且</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在不同时刻发起决议（即版本号不同）。由于某种原因</a:t>
            </a:r>
            <a:r>
              <a:rPr lang="en-US" altLang="zh-CN" sz="2000" b="0">
                <a:sym typeface="微软雅黑" panose="020B0503020204020204" pitchFamily="34" charset="-122"/>
              </a:rPr>
              <a:t>D</a:t>
            </a:r>
            <a:r>
              <a:rPr lang="zh-CN" altLang="en-US" sz="2000" b="0">
                <a:sym typeface="微软雅黑" panose="020B0503020204020204" pitchFamily="34" charset="-122"/>
              </a:rPr>
              <a:t>失去了联系，</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均能与</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通信，但</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不能通信。</a:t>
            </a:r>
            <a:endParaRPr lang="en-US" altLang="zh-CN" sz="2000" b="0">
              <a:sym typeface="微软雅黑" panose="020B0503020204020204" pitchFamily="34" charset="-122"/>
            </a:endParaRP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A</a:t>
            </a:r>
            <a:r>
              <a:rPr lang="zh-CN" altLang="en-US" sz="2000" b="0">
                <a:sym typeface="微软雅黑" panose="020B0503020204020204" pitchFamily="34" charset="-122"/>
              </a:rPr>
              <a:t>向所有人发出决议“下周三：</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12:00</a:t>
            </a:r>
            <a:r>
              <a:rPr lang="zh-CN" altLang="en-US" sz="2000" b="0">
                <a:sym typeface="微软雅黑" panose="020B0503020204020204" pitchFamily="34" charset="-122"/>
              </a:rPr>
              <a:t>”，半小时候</a:t>
            </a:r>
            <a:r>
              <a:rPr lang="en-US" altLang="zh-CN" sz="2000" b="0">
                <a:sym typeface="微软雅黑" panose="020B0503020204020204" pitchFamily="34" charset="-122"/>
              </a:rPr>
              <a:t>E</a:t>
            </a:r>
            <a:r>
              <a:rPr lang="zh-CN" altLang="en-US" sz="2000" b="0">
                <a:sym typeface="微软雅黑" panose="020B0503020204020204" pitchFamily="34" charset="-122"/>
              </a:rPr>
              <a:t>向所有人发出决议“下周五：</a:t>
            </a:r>
            <a:r>
              <a:rPr lang="en-US" altLang="zh-CN" sz="2000" b="0">
                <a:sym typeface="微软雅黑" panose="020B0503020204020204" pitchFamily="34" charset="-122"/>
              </a:rPr>
              <a:t>2012</a:t>
            </a:r>
            <a:r>
              <a:rPr lang="zh-CN" altLang="en-US" sz="2000" b="0">
                <a:sym typeface="微软雅黑" panose="020B0503020204020204" pitchFamily="34" charset="-122"/>
              </a:rPr>
              <a:t>年</a:t>
            </a:r>
            <a:r>
              <a:rPr lang="en-US" altLang="zh-CN" sz="2000" b="0">
                <a:sym typeface="微软雅黑" panose="020B0503020204020204" pitchFamily="34" charset="-122"/>
              </a:rPr>
              <a:t>3</a:t>
            </a:r>
            <a:r>
              <a:rPr lang="zh-CN" altLang="en-US" sz="2000" b="0">
                <a:sym typeface="微软雅黑" panose="020B0503020204020204" pitchFamily="34" charset="-122"/>
              </a:rPr>
              <a:t>月</a:t>
            </a:r>
            <a:r>
              <a:rPr lang="en-US" altLang="zh-CN" sz="2000" b="0">
                <a:sym typeface="微软雅黑" panose="020B0503020204020204" pitchFamily="34" charset="-122"/>
              </a:rPr>
              <a:t>2</a:t>
            </a:r>
            <a:r>
              <a:rPr lang="zh-CN" altLang="en-US" sz="2000" b="0">
                <a:sym typeface="微软雅黑" panose="020B0503020204020204" pitchFamily="34" charset="-122"/>
              </a:rPr>
              <a:t>日，</a:t>
            </a:r>
            <a:r>
              <a:rPr lang="en-US" altLang="zh-CN" sz="2000" b="0">
                <a:sym typeface="微软雅黑" panose="020B0503020204020204" pitchFamily="34" charset="-122"/>
              </a:rPr>
              <a:t>12:30</a:t>
            </a:r>
            <a:r>
              <a:rPr lang="zh-CN" altLang="en-US" sz="2000" b="0">
                <a:sym typeface="微软雅黑" panose="020B0503020204020204" pitchFamily="34" charset="-122"/>
              </a:rPr>
              <a:t>”。假如</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按情况</a:t>
            </a:r>
            <a:r>
              <a:rPr lang="en-US" altLang="zh-CN" sz="2000" b="0">
                <a:sym typeface="微软雅黑" panose="020B0503020204020204" pitchFamily="34" charset="-122"/>
              </a:rPr>
              <a:t>4</a:t>
            </a:r>
            <a:r>
              <a:rPr lang="zh-CN" altLang="en-US" sz="2000" b="0">
                <a:sym typeface="微软雅黑" panose="020B0503020204020204" pitchFamily="34" charset="-122"/>
              </a:rPr>
              <a:t>所诉的顺序处理来自</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的决议，那么我们来分析一下最终结果。（待续）</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7587" name="Rectangle 5">
            <a:extLst>
              <a:ext uri="{FF2B5EF4-FFF2-40B4-BE49-F238E27FC236}">
                <a16:creationId xmlns:a16="http://schemas.microsoft.com/office/drawing/2014/main" id="{F3CB26DF-A66E-4468-BCF9-8B4E812C6CC9}"/>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020993EF-4903-40E2-AB40-38C0241656A4}"/>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5</a:t>
            </a:r>
            <a:r>
              <a:rPr lang="zh-CN" altLang="en-US" sz="2000" b="0">
                <a:sym typeface="微软雅黑" panose="020B0503020204020204" pitchFamily="34" charset="-122"/>
              </a:rPr>
              <a:t>：</a:t>
            </a:r>
            <a:r>
              <a:rPr lang="en-US" altLang="zh-CN" sz="2000" b="0">
                <a:sym typeface="微软雅黑" panose="020B0503020204020204" pitchFamily="34" charset="-122"/>
              </a:rPr>
              <a:t> </a:t>
            </a:r>
          </a:p>
          <a:p>
            <a:pPr lvl="1"/>
            <a:r>
              <a:rPr lang="zh-CN" altLang="en-US" sz="2000" b="0">
                <a:sym typeface="微软雅黑" panose="020B0503020204020204" pitchFamily="34" charset="-122"/>
              </a:rPr>
              <a:t>阶段</a:t>
            </a:r>
            <a:r>
              <a:rPr lang="en-US" altLang="zh-CN" sz="2000" b="0">
                <a:sym typeface="微软雅黑" panose="020B0503020204020204" pitchFamily="34" charset="-122"/>
              </a:rPr>
              <a:t>1</a:t>
            </a:r>
            <a:r>
              <a:rPr lang="zh-CN" altLang="en-US" sz="2000" b="0">
                <a:sym typeface="微软雅黑" panose="020B0503020204020204" pitchFamily="34" charset="-122"/>
              </a:rPr>
              <a:t>：（续）（</a:t>
            </a:r>
            <a:r>
              <a:rPr lang="en-US" altLang="zh-CN" sz="2000" b="0">
                <a:sym typeface="微软雅黑" panose="020B0503020204020204" pitchFamily="34" charset="-122"/>
              </a:rPr>
              <a:t>1</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接收到来自</a:t>
            </a:r>
            <a:r>
              <a:rPr lang="en-US" altLang="zh-CN" sz="2000" b="0">
                <a:sym typeface="微软雅黑" panose="020B0503020204020204" pitchFamily="34" charset="-122"/>
              </a:rPr>
              <a:t>A</a:t>
            </a:r>
            <a:r>
              <a:rPr lang="zh-CN" altLang="en-US" sz="2000" b="0">
                <a:sym typeface="微软雅黑" panose="020B0503020204020204" pitchFamily="34" charset="-122"/>
              </a:rPr>
              <a:t>的决议，那么</a:t>
            </a:r>
            <a:r>
              <a:rPr lang="en-US" altLang="zh-CN" sz="2000" b="0">
                <a:sym typeface="微软雅黑" panose="020B0503020204020204" pitchFamily="34" charset="-122"/>
              </a:rPr>
              <a:t>B</a:t>
            </a:r>
            <a:r>
              <a:rPr lang="zh-CN" altLang="en-US" sz="2000" b="0">
                <a:sym typeface="微软雅黑" panose="020B0503020204020204" pitchFamily="34" charset="-122"/>
              </a:rPr>
              <a:t>批准</a:t>
            </a:r>
            <a:r>
              <a:rPr lang="en-US" altLang="zh-CN" sz="2000" b="0">
                <a:sym typeface="微软雅黑" panose="020B0503020204020204" pitchFamily="34" charset="-122"/>
              </a:rPr>
              <a:t>A</a:t>
            </a:r>
            <a:r>
              <a:rPr lang="zh-CN" altLang="en-US" sz="2000" b="0">
                <a:sym typeface="微软雅黑" panose="020B0503020204020204" pitchFamily="34" charset="-122"/>
              </a:rPr>
              <a:t>的决议，并回复</a:t>
            </a: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2</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接收到来自</a:t>
            </a:r>
            <a:r>
              <a:rPr lang="en-US" altLang="zh-CN" sz="2000" b="0">
                <a:sym typeface="微软雅黑" panose="020B0503020204020204" pitchFamily="34" charset="-122"/>
              </a:rPr>
              <a:t>E</a:t>
            </a:r>
            <a:r>
              <a:rPr lang="zh-CN" altLang="en-US" sz="2000" b="0">
                <a:sym typeface="微软雅黑" panose="020B0503020204020204" pitchFamily="34" charset="-122"/>
              </a:rPr>
              <a:t>的决议，那么</a:t>
            </a:r>
            <a:r>
              <a:rPr lang="en-US" altLang="zh-CN" sz="2000" b="0">
                <a:sym typeface="微软雅黑" panose="020B0503020204020204" pitchFamily="34" charset="-122"/>
              </a:rPr>
              <a:t>C</a:t>
            </a:r>
            <a:r>
              <a:rPr lang="zh-CN" altLang="en-US" sz="2000" b="0">
                <a:sym typeface="微软雅黑" panose="020B0503020204020204" pitchFamily="34" charset="-122"/>
              </a:rPr>
              <a:t>批准</a:t>
            </a:r>
            <a:r>
              <a:rPr lang="en-US" altLang="zh-CN" sz="2000" b="0">
                <a:sym typeface="微软雅黑" panose="020B0503020204020204" pitchFamily="34" charset="-122"/>
              </a:rPr>
              <a:t>E</a:t>
            </a:r>
            <a:r>
              <a:rPr lang="zh-CN" altLang="en-US" sz="2000" b="0">
                <a:sym typeface="微软雅黑" panose="020B0503020204020204" pitchFamily="34" charset="-122"/>
              </a:rPr>
              <a:t>的决议，并回复</a:t>
            </a:r>
            <a:r>
              <a:rPr lang="en-US" altLang="zh-CN" sz="2000" b="0">
                <a:sym typeface="微软雅黑" panose="020B0503020204020204" pitchFamily="34" charset="-122"/>
              </a:rPr>
              <a:t>E</a:t>
            </a:r>
            <a:r>
              <a:rPr lang="zh-CN" altLang="en-US" sz="2000" b="0">
                <a:sym typeface="微软雅黑" panose="020B0503020204020204" pitchFamily="34" charset="-122"/>
              </a:rPr>
              <a:t>；（</a:t>
            </a:r>
            <a:r>
              <a:rPr lang="en-US" altLang="zh-CN" sz="2000" b="0">
                <a:sym typeface="微软雅黑" panose="020B0503020204020204" pitchFamily="34" charset="-122"/>
              </a:rPr>
              <a:t>3</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接收到来自</a:t>
            </a:r>
            <a:r>
              <a:rPr lang="en-US" altLang="zh-CN" sz="2000" b="0">
                <a:sym typeface="微软雅黑" panose="020B0503020204020204" pitchFamily="34" charset="-122"/>
              </a:rPr>
              <a:t>E</a:t>
            </a:r>
            <a:r>
              <a:rPr lang="zh-CN" altLang="en-US" sz="2000" b="0">
                <a:sym typeface="微软雅黑" panose="020B0503020204020204" pitchFamily="34" charset="-122"/>
              </a:rPr>
              <a:t>的决议，并发现该决议的版本号比批准的</a:t>
            </a:r>
            <a:r>
              <a:rPr lang="en-US" altLang="zh-CN" sz="2000" b="0">
                <a:sym typeface="微软雅黑" panose="020B0503020204020204" pitchFamily="34" charset="-122"/>
              </a:rPr>
              <a:t>A</a:t>
            </a:r>
            <a:r>
              <a:rPr lang="zh-CN" altLang="en-US" sz="2000" b="0">
                <a:sym typeface="微软雅黑" panose="020B0503020204020204" pitchFamily="34" charset="-122"/>
              </a:rPr>
              <a:t>决议的版本号高，故回复</a:t>
            </a:r>
            <a:r>
              <a:rPr lang="en-US" altLang="zh-CN" sz="2000" b="0">
                <a:sym typeface="微软雅黑" panose="020B0503020204020204" pitchFamily="34" charset="-122"/>
              </a:rPr>
              <a:t>E</a:t>
            </a:r>
            <a:r>
              <a:rPr lang="zh-CN" altLang="en-US" sz="2000" b="0">
                <a:sym typeface="微软雅黑" panose="020B0503020204020204" pitchFamily="34" charset="-122"/>
              </a:rPr>
              <a:t>的决议；（</a:t>
            </a:r>
            <a:r>
              <a:rPr lang="en-US" altLang="zh-CN" sz="2000" b="0">
                <a:sym typeface="微软雅黑" panose="020B0503020204020204" pitchFamily="34" charset="-122"/>
              </a:rPr>
              <a:t>4</a:t>
            </a:r>
            <a:r>
              <a:rPr lang="zh-CN" altLang="en-US" sz="2000" b="0">
                <a:sym typeface="微软雅黑" panose="020B0503020204020204" pitchFamily="34" charset="-122"/>
              </a:rPr>
              <a:t>）</a:t>
            </a:r>
            <a:r>
              <a:rPr lang="en-US" altLang="zh-CN" sz="2000" b="0">
                <a:sym typeface="微软雅黑" panose="020B0503020204020204" pitchFamily="34" charset="-122"/>
              </a:rPr>
              <a:t> C</a:t>
            </a:r>
            <a:r>
              <a:rPr lang="zh-CN" altLang="en-US" sz="2000" b="0">
                <a:sym typeface="微软雅黑" panose="020B0503020204020204" pitchFamily="34" charset="-122"/>
              </a:rPr>
              <a:t>接收到来自</a:t>
            </a:r>
            <a:r>
              <a:rPr lang="en-US" altLang="zh-CN" sz="2000" b="0">
                <a:sym typeface="微软雅黑" panose="020B0503020204020204" pitchFamily="34" charset="-122"/>
              </a:rPr>
              <a:t>A</a:t>
            </a:r>
            <a:r>
              <a:rPr lang="zh-CN" altLang="en-US" sz="2000" b="0">
                <a:sym typeface="微软雅黑" panose="020B0503020204020204" pitchFamily="34" charset="-122"/>
              </a:rPr>
              <a:t>的决议，并发现该决议的版本号比批准的</a:t>
            </a:r>
            <a:r>
              <a:rPr lang="en-US" altLang="zh-CN" sz="2000" b="0">
                <a:sym typeface="微软雅黑" panose="020B0503020204020204" pitchFamily="34" charset="-122"/>
              </a:rPr>
              <a:t>E</a:t>
            </a:r>
            <a:r>
              <a:rPr lang="zh-CN" altLang="en-US" sz="2000" b="0">
                <a:sym typeface="微软雅黑" panose="020B0503020204020204" pitchFamily="34" charset="-122"/>
              </a:rPr>
              <a:t>决议的版本号低，故拒绝</a:t>
            </a:r>
            <a:r>
              <a:rPr lang="en-US" altLang="zh-CN" sz="2000" b="0">
                <a:sym typeface="微软雅黑" panose="020B0503020204020204" pitchFamily="34" charset="-122"/>
              </a:rPr>
              <a:t>A</a:t>
            </a:r>
            <a:r>
              <a:rPr lang="zh-CN" altLang="en-US" sz="2000" b="0">
                <a:sym typeface="微软雅黑" panose="020B0503020204020204" pitchFamily="34" charset="-122"/>
              </a:rPr>
              <a:t>的决议，并回复</a:t>
            </a:r>
            <a:r>
              <a:rPr lang="en-US" altLang="zh-CN" sz="2000" b="0">
                <a:sym typeface="微软雅黑" panose="020B0503020204020204" pitchFamily="34" charset="-122"/>
              </a:rPr>
              <a:t>A</a:t>
            </a:r>
            <a:r>
              <a:rPr lang="zh-CN" altLang="en-US" sz="2000" b="0">
                <a:sym typeface="微软雅黑" panose="020B0503020204020204" pitchFamily="34" charset="-122"/>
              </a:rPr>
              <a:t>已经有更高版本号的决议被提出。</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8611" name="Rectangle 5">
            <a:extLst>
              <a:ext uri="{FF2B5EF4-FFF2-40B4-BE49-F238E27FC236}">
                <a16:creationId xmlns:a16="http://schemas.microsoft.com/office/drawing/2014/main" id="{E9054AA3-351E-4713-B712-D0F5F9BD8CE9}"/>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AD388EB0-8F4B-4626-9B5B-F8011127BC11}"/>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CAP</a:t>
            </a:r>
            <a:r>
              <a:rPr lang="zh-CN" altLang="en-US" sz="2800"/>
              <a:t>理论</a:t>
            </a:r>
            <a:endParaRPr lang="en-US" altLang="zh-CN" sz="2000" b="0"/>
          </a:p>
          <a:p>
            <a:pPr lvl="1"/>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r>
              <a:rPr lang="zh-CN" altLang="en-US" sz="2000" b="0">
                <a:sym typeface="微软雅黑" panose="020B0503020204020204" pitchFamily="34" charset="-122"/>
              </a:rPr>
              <a:t>放弃</a:t>
            </a:r>
            <a:r>
              <a:rPr lang="en-US" altLang="zh-CN" sz="2000" b="0">
                <a:sym typeface="微软雅黑" panose="020B0503020204020204" pitchFamily="34" charset="-122"/>
              </a:rPr>
              <a:t>A</a:t>
            </a:r>
            <a:r>
              <a:rPr lang="zh-CN" altLang="en-US" sz="2000" b="0">
                <a:sym typeface="微软雅黑" panose="020B0503020204020204" pitchFamily="34" charset="-122"/>
              </a:rPr>
              <a:t>：相对于放弃“分区容错性”，其方面就是放弃可用性。一旦遇到分区容错故障，那么受到影响的服务需要等待数据一致，因此等待期间系统无法对外提供服务。</a:t>
            </a:r>
            <a:endParaRPr lang="en-US" altLang="zh-CN" sz="2000" b="0">
              <a:sym typeface="微软雅黑" panose="020B0503020204020204" pitchFamily="34" charset="-122"/>
            </a:endParaRPr>
          </a:p>
        </p:txBody>
      </p:sp>
      <p:sp>
        <p:nvSpPr>
          <p:cNvPr id="9219" name="Rectangle 5">
            <a:extLst>
              <a:ext uri="{FF2B5EF4-FFF2-40B4-BE49-F238E27FC236}">
                <a16:creationId xmlns:a16="http://schemas.microsoft.com/office/drawing/2014/main" id="{FC329F64-E523-47E0-BB1C-8FB9A911B2C5}"/>
              </a:ext>
            </a:extLst>
          </p:cNvPr>
          <p:cNvSpPr>
            <a:spLocks noGrp="1" noChangeArrowheads="1"/>
          </p:cNvSpPr>
          <p:nvPr>
            <p:ph type="title"/>
          </p:nvPr>
        </p:nvSpPr>
        <p:spPr>
          <a:noFill/>
        </p:spPr>
        <p:txBody>
          <a:bodyPr/>
          <a:lstStyle/>
          <a:p>
            <a:pPr eaLnBrk="1" hangingPunct="1"/>
            <a:r>
              <a:rPr lang="zh-CN" altLang="en-US"/>
              <a:t>数据一致性理论</a:t>
            </a:r>
          </a:p>
        </p:txBody>
      </p:sp>
      <p:graphicFrame>
        <p:nvGraphicFramePr>
          <p:cNvPr id="2" name="表格 1">
            <a:extLst>
              <a:ext uri="{FF2B5EF4-FFF2-40B4-BE49-F238E27FC236}">
                <a16:creationId xmlns:a16="http://schemas.microsoft.com/office/drawing/2014/main" id="{9CBA8CA8-E8C9-4168-BA69-EF307B27E3F1}"/>
              </a:ext>
            </a:extLst>
          </p:cNvPr>
          <p:cNvGraphicFramePr>
            <a:graphicFrameLocks noGrp="1"/>
          </p:cNvGraphicFramePr>
          <p:nvPr/>
        </p:nvGraphicFramePr>
        <p:xfrm>
          <a:off x="1116013" y="1628775"/>
          <a:ext cx="7272337" cy="1944688"/>
        </p:xfrm>
        <a:graphic>
          <a:graphicData uri="http://schemas.openxmlformats.org/drawingml/2006/table">
            <a:tbl>
              <a:tblPr firstRow="1" bandRow="1">
                <a:tableStyleId>{5C22544A-7EE6-4342-B048-85BDC9FD1C3A}</a:tableStyleId>
              </a:tblPr>
              <a:tblGrid>
                <a:gridCol w="864040">
                  <a:extLst>
                    <a:ext uri="{9D8B030D-6E8A-4147-A177-3AD203B41FA5}">
                      <a16:colId xmlns:a16="http://schemas.microsoft.com/office/drawing/2014/main" val="20000"/>
                    </a:ext>
                  </a:extLst>
                </a:gridCol>
                <a:gridCol w="1008047">
                  <a:extLst>
                    <a:ext uri="{9D8B030D-6E8A-4147-A177-3AD203B41FA5}">
                      <a16:colId xmlns:a16="http://schemas.microsoft.com/office/drawing/2014/main" val="20001"/>
                    </a:ext>
                  </a:extLst>
                </a:gridCol>
                <a:gridCol w="3582166">
                  <a:extLst>
                    <a:ext uri="{9D8B030D-6E8A-4147-A177-3AD203B41FA5}">
                      <a16:colId xmlns:a16="http://schemas.microsoft.com/office/drawing/2014/main" val="20002"/>
                    </a:ext>
                  </a:extLst>
                </a:gridCol>
                <a:gridCol w="1818084">
                  <a:extLst>
                    <a:ext uri="{9D8B030D-6E8A-4147-A177-3AD203B41FA5}">
                      <a16:colId xmlns:a16="http://schemas.microsoft.com/office/drawing/2014/main" val="20003"/>
                    </a:ext>
                  </a:extLst>
                </a:gridCol>
              </a:tblGrid>
              <a:tr h="486172">
                <a:tc>
                  <a:txBody>
                    <a:bodyPr/>
                    <a:lstStyle/>
                    <a:p>
                      <a:pPr algn="ctr"/>
                      <a:r>
                        <a:rPr lang="zh-CN" altLang="en-US" sz="1800" dirty="0"/>
                        <a:t>序号</a:t>
                      </a:r>
                    </a:p>
                  </a:txBody>
                  <a:tcPr marL="91434" marR="91434" marT="45731" marB="45731"/>
                </a:tc>
                <a:tc>
                  <a:txBody>
                    <a:bodyPr/>
                    <a:lstStyle/>
                    <a:p>
                      <a:pPr algn="ctr"/>
                      <a:r>
                        <a:rPr lang="zh-CN" altLang="en-US" sz="1800" dirty="0"/>
                        <a:t>选择</a:t>
                      </a:r>
                    </a:p>
                  </a:txBody>
                  <a:tcPr marL="91434" marR="91434" marT="45731" marB="45731"/>
                </a:tc>
                <a:tc>
                  <a:txBody>
                    <a:bodyPr/>
                    <a:lstStyle/>
                    <a:p>
                      <a:pPr algn="ctr"/>
                      <a:r>
                        <a:rPr lang="zh-CN" altLang="en-US" sz="1800" dirty="0"/>
                        <a:t>特点</a:t>
                      </a:r>
                    </a:p>
                  </a:txBody>
                  <a:tcPr marL="91434" marR="91434" marT="45731" marB="45731"/>
                </a:tc>
                <a:tc>
                  <a:txBody>
                    <a:bodyPr/>
                    <a:lstStyle/>
                    <a:p>
                      <a:pPr algn="ctr"/>
                      <a:r>
                        <a:rPr lang="zh-CN" altLang="en-US" sz="1800" dirty="0"/>
                        <a:t>例子</a:t>
                      </a:r>
                    </a:p>
                  </a:txBody>
                  <a:tcPr marL="91434" marR="91434" marT="45731" marB="45731"/>
                </a:tc>
                <a:extLst>
                  <a:ext uri="{0D108BD9-81ED-4DB2-BD59-A6C34878D82A}">
                    <a16:rowId xmlns:a16="http://schemas.microsoft.com/office/drawing/2014/main" val="10000"/>
                  </a:ext>
                </a:extLst>
              </a:tr>
              <a:tr h="486172">
                <a:tc>
                  <a:txBody>
                    <a:bodyPr/>
                    <a:lstStyle/>
                    <a:p>
                      <a:pPr algn="ctr"/>
                      <a:r>
                        <a:rPr lang="en-US" altLang="zh-CN" sz="1800" dirty="0"/>
                        <a:t>1</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A</a:t>
                      </a:r>
                      <a:endParaRPr lang="zh-CN" altLang="en-US" sz="1800" dirty="0"/>
                    </a:p>
                  </a:txBody>
                  <a:tcPr marL="91434" marR="91434" marT="45731" marB="45731"/>
                </a:tc>
                <a:tc>
                  <a:txBody>
                    <a:bodyPr/>
                    <a:lstStyle/>
                    <a:p>
                      <a:pPr algn="ctr"/>
                      <a:r>
                        <a:rPr lang="zh-CN" altLang="en-US" sz="1800" dirty="0"/>
                        <a:t>两阶段提交、缓存验证协议</a:t>
                      </a:r>
                    </a:p>
                  </a:txBody>
                  <a:tcPr marL="91434" marR="91434" marT="45731" marB="45731"/>
                </a:tc>
                <a:tc>
                  <a:txBody>
                    <a:bodyPr/>
                    <a:lstStyle/>
                    <a:p>
                      <a:pPr algn="ctr"/>
                      <a:r>
                        <a:rPr lang="zh-CN" altLang="en-US" sz="1800" dirty="0"/>
                        <a:t>传统数据库</a:t>
                      </a:r>
                    </a:p>
                  </a:txBody>
                  <a:tcPr marL="91434" marR="91434" marT="45731" marB="45731"/>
                </a:tc>
                <a:extLst>
                  <a:ext uri="{0D108BD9-81ED-4DB2-BD59-A6C34878D82A}">
                    <a16:rowId xmlns:a16="http://schemas.microsoft.com/office/drawing/2014/main" val="10001"/>
                  </a:ext>
                </a:extLst>
              </a:tr>
              <a:tr h="486172">
                <a:tc>
                  <a:txBody>
                    <a:bodyPr/>
                    <a:lstStyle/>
                    <a:p>
                      <a:pPr algn="ctr"/>
                      <a:r>
                        <a:rPr lang="en-US" altLang="zh-CN" sz="1800" dirty="0"/>
                        <a:t>2</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悲观加锁</a:t>
                      </a:r>
                    </a:p>
                  </a:txBody>
                  <a:tcPr marL="91434" marR="91434" marT="45731" marB="45731"/>
                </a:tc>
                <a:tc>
                  <a:txBody>
                    <a:bodyPr/>
                    <a:lstStyle/>
                    <a:p>
                      <a:pPr algn="ctr"/>
                      <a:r>
                        <a:rPr lang="zh-CN" altLang="en-US" sz="1800" dirty="0"/>
                        <a:t>分布式加锁</a:t>
                      </a:r>
                    </a:p>
                  </a:txBody>
                  <a:tcPr marL="91434" marR="91434" marT="45731" marB="45731"/>
                </a:tc>
                <a:extLst>
                  <a:ext uri="{0D108BD9-81ED-4DB2-BD59-A6C34878D82A}">
                    <a16:rowId xmlns:a16="http://schemas.microsoft.com/office/drawing/2014/main" val="10002"/>
                  </a:ext>
                </a:extLst>
              </a:tr>
              <a:tr h="486172">
                <a:tc>
                  <a:txBody>
                    <a:bodyPr/>
                    <a:lstStyle/>
                    <a:p>
                      <a:pPr algn="ctr"/>
                      <a:r>
                        <a:rPr lang="en-US" altLang="zh-CN" sz="1800" dirty="0"/>
                        <a:t>3</a:t>
                      </a:r>
                      <a:endParaRPr lang="zh-CN" altLang="en-US" sz="1800" dirty="0"/>
                    </a:p>
                  </a:txBody>
                  <a:tcPr marL="91434" marR="91434" marT="45731" marB="45731"/>
                </a:tc>
                <a:tc>
                  <a:txBody>
                    <a:bodyPr/>
                    <a:lstStyle/>
                    <a:p>
                      <a:pPr algn="ctr"/>
                      <a:r>
                        <a:rPr lang="en-US" altLang="zh-CN" sz="1800" dirty="0"/>
                        <a:t>A</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冲突处理、乐观</a:t>
                      </a:r>
                    </a:p>
                  </a:txBody>
                  <a:tcPr marL="91434" marR="91434" marT="45731" marB="45731"/>
                </a:tc>
                <a:tc>
                  <a:txBody>
                    <a:bodyPr/>
                    <a:lstStyle/>
                    <a:p>
                      <a:pPr algn="ctr"/>
                      <a:r>
                        <a:rPr lang="en-US" altLang="zh-CN" sz="1800" dirty="0"/>
                        <a:t>DNS</a:t>
                      </a:r>
                      <a:endParaRPr lang="zh-CN" altLang="en-US" sz="1800" dirty="0"/>
                    </a:p>
                  </a:txBody>
                  <a:tcPr marL="91434" marR="91434" marT="45731" marB="45731"/>
                </a:tc>
                <a:extLst>
                  <a:ext uri="{0D108BD9-81ED-4DB2-BD59-A6C34878D82A}">
                    <a16:rowId xmlns:a16="http://schemas.microsoft.com/office/drawing/2014/main" val="10003"/>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6B5ABF3F-A429-4566-A039-B6223E667115}"/>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sym typeface="微软雅黑" panose="020B0503020204020204" pitchFamily="34" charset="-122"/>
              </a:rPr>
              <a:t>Paxos</a:t>
            </a:r>
            <a:r>
              <a:rPr lang="zh-CN" altLang="en-US" sz="2800">
                <a:sym typeface="微软雅黑" panose="020B0503020204020204" pitchFamily="34" charset="-122"/>
              </a:rPr>
              <a:t>算法</a:t>
            </a:r>
            <a:r>
              <a:rPr lang="en-US" altLang="zh-CN" sz="2800">
                <a:sym typeface="微软雅黑" panose="020B0503020204020204" pitchFamily="34" charset="-122"/>
              </a:rPr>
              <a:t>——</a:t>
            </a:r>
            <a:r>
              <a:rPr lang="zh-CN" altLang="en-US" sz="2800">
                <a:sym typeface="微软雅黑" panose="020B0503020204020204" pitchFamily="34" charset="-122"/>
              </a:rPr>
              <a:t>实例</a:t>
            </a:r>
            <a:endParaRPr lang="en-US" altLang="zh-CN" sz="2000" b="0">
              <a:sym typeface="微软雅黑" panose="020B0503020204020204" pitchFamily="34" charset="-122"/>
            </a:endParaRPr>
          </a:p>
          <a:p>
            <a:pPr lvl="1">
              <a:buFont typeface="Wingdings 2" panose="05020102010507070707" pitchFamily="18" charset="2"/>
              <a:buNone/>
            </a:pPr>
            <a:r>
              <a:rPr lang="en-US" altLang="zh-CN" sz="2000" b="0">
                <a:sym typeface="微软雅黑" panose="020B0503020204020204" pitchFamily="34" charset="-122"/>
              </a:rPr>
              <a:t>A</a:t>
            </a:r>
            <a:r>
              <a:rPr lang="zh-CN" altLang="en-US" sz="2000" b="0">
                <a:sym typeface="微软雅黑" panose="020B0503020204020204" pitchFamily="34" charset="-122"/>
              </a:rPr>
              <a:t>、</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a:t>
            </a:r>
            <a:r>
              <a:rPr lang="en-US" altLang="zh-CN" sz="2000" b="0">
                <a:sym typeface="微软雅黑" panose="020B0503020204020204" pitchFamily="34" charset="-122"/>
              </a:rPr>
              <a:t>D</a:t>
            </a:r>
            <a:r>
              <a:rPr lang="zh-CN" altLang="en-US" sz="2000" b="0">
                <a:sym typeface="微软雅黑" panose="020B0503020204020204" pitchFamily="34" charset="-122"/>
              </a:rPr>
              <a:t>、</a:t>
            </a:r>
            <a:r>
              <a:rPr lang="en-US" altLang="zh-CN" sz="2000" b="0">
                <a:sym typeface="微软雅黑" panose="020B0503020204020204" pitchFamily="34" charset="-122"/>
              </a:rPr>
              <a:t>E</a:t>
            </a:r>
            <a:r>
              <a:rPr lang="zh-CN" altLang="en-US" sz="2000" b="0">
                <a:sym typeface="微软雅黑" panose="020B0503020204020204" pitchFamily="34" charset="-122"/>
              </a:rPr>
              <a:t>五个人使用</a:t>
            </a:r>
            <a:r>
              <a:rPr lang="en-US" altLang="zh-CN" sz="2000" b="0">
                <a:sym typeface="微软雅黑" panose="020B0503020204020204" pitchFamily="34" charset="-122"/>
              </a:rPr>
              <a:t>Paxos</a:t>
            </a:r>
            <a:r>
              <a:rPr lang="zh-CN" altLang="en-US" sz="2000" b="0">
                <a:sym typeface="微软雅黑" panose="020B0503020204020204" pitchFamily="34" charset="-122"/>
              </a:rPr>
              <a:t>算法约定时间去爬长城。</a:t>
            </a:r>
            <a:endParaRPr lang="en-US" altLang="zh-CN" sz="2000" b="0">
              <a:sym typeface="微软雅黑" panose="020B0503020204020204" pitchFamily="34" charset="-122"/>
            </a:endParaRPr>
          </a:p>
          <a:p>
            <a:pPr lvl="1"/>
            <a:r>
              <a:rPr lang="zh-CN" altLang="en-US" sz="2000">
                <a:sym typeface="微软雅黑" panose="020B0503020204020204" pitchFamily="34" charset="-122"/>
              </a:rPr>
              <a:t>情况</a:t>
            </a:r>
            <a:r>
              <a:rPr lang="en-US" altLang="zh-CN" sz="2000">
                <a:sym typeface="微软雅黑" panose="020B0503020204020204" pitchFamily="34" charset="-122"/>
              </a:rPr>
              <a:t>5</a:t>
            </a:r>
            <a:r>
              <a:rPr lang="zh-CN" altLang="en-US" sz="2000" b="0">
                <a:sym typeface="微软雅黑" panose="020B0503020204020204" pitchFamily="34" charset="-122"/>
              </a:rPr>
              <a:t>：</a:t>
            </a:r>
            <a:r>
              <a:rPr lang="en-US" altLang="zh-CN" sz="2000" b="0">
                <a:sym typeface="微软雅黑" panose="020B0503020204020204" pitchFamily="34" charset="-122"/>
              </a:rPr>
              <a:t> </a:t>
            </a:r>
          </a:p>
          <a:p>
            <a:pPr lvl="1"/>
            <a:r>
              <a:rPr lang="zh-CN" altLang="en-US" sz="2000" b="0">
                <a:sym typeface="微软雅黑" panose="020B0503020204020204" pitchFamily="34" charset="-122"/>
              </a:rPr>
              <a:t>阶段</a:t>
            </a:r>
            <a:r>
              <a:rPr lang="en-US" altLang="zh-CN" sz="2000" b="0">
                <a:sym typeface="微软雅黑" panose="020B0503020204020204" pitchFamily="34" charset="-122"/>
              </a:rPr>
              <a:t>2</a:t>
            </a:r>
            <a:r>
              <a:rPr lang="zh-CN" altLang="en-US" sz="2000" b="0">
                <a:sym typeface="微软雅黑" panose="020B0503020204020204" pitchFamily="34" charset="-122"/>
              </a:rPr>
              <a:t>：最终</a:t>
            </a:r>
            <a:r>
              <a:rPr lang="en-US" altLang="zh-CN" sz="2000" b="0">
                <a:sym typeface="微软雅黑" panose="020B0503020204020204" pitchFamily="34" charset="-122"/>
              </a:rPr>
              <a:t>A</a:t>
            </a:r>
            <a:r>
              <a:rPr lang="zh-CN" altLang="en-US" sz="2000" b="0">
                <a:sym typeface="微软雅黑" panose="020B0503020204020204" pitchFamily="34" charset="-122"/>
              </a:rPr>
              <a:t>将只收到来自</a:t>
            </a:r>
            <a:r>
              <a:rPr lang="en-US" altLang="zh-CN" sz="2000" b="0">
                <a:sym typeface="微软雅黑" panose="020B0503020204020204" pitchFamily="34" charset="-122"/>
              </a:rPr>
              <a:t>B</a:t>
            </a:r>
            <a:r>
              <a:rPr lang="zh-CN" altLang="en-US" sz="2000" b="0">
                <a:sym typeface="微软雅黑" panose="020B0503020204020204" pitchFamily="34" charset="-122"/>
              </a:rPr>
              <a:t>的回复，不能构成大多数集；而</a:t>
            </a:r>
            <a:r>
              <a:rPr lang="en-US" altLang="zh-CN" sz="2000" b="0">
                <a:sym typeface="微软雅黑" panose="020B0503020204020204" pitchFamily="34" charset="-122"/>
              </a:rPr>
              <a:t>E</a:t>
            </a:r>
            <a:r>
              <a:rPr lang="zh-CN" altLang="en-US" sz="2000" b="0">
                <a:sym typeface="微软雅黑" panose="020B0503020204020204" pitchFamily="34" charset="-122"/>
              </a:rPr>
              <a:t>最终收到</a:t>
            </a:r>
            <a:r>
              <a:rPr lang="en-US" altLang="zh-CN" sz="2000" b="0">
                <a:sym typeface="微软雅黑" panose="020B0503020204020204" pitchFamily="34" charset="-122"/>
              </a:rPr>
              <a:t>B</a:t>
            </a:r>
            <a:r>
              <a:rPr lang="zh-CN" altLang="en-US" sz="2000" b="0">
                <a:sym typeface="微软雅黑" panose="020B0503020204020204" pitchFamily="34" charset="-122"/>
              </a:rPr>
              <a:t>、</a:t>
            </a:r>
            <a:r>
              <a:rPr lang="en-US" altLang="zh-CN" sz="2000" b="0">
                <a:sym typeface="微软雅黑" panose="020B0503020204020204" pitchFamily="34" charset="-122"/>
              </a:rPr>
              <a:t>C</a:t>
            </a:r>
            <a:r>
              <a:rPr lang="zh-CN" altLang="en-US" sz="2000" b="0">
                <a:sym typeface="微软雅黑" panose="020B0503020204020204" pitchFamily="34" charset="-122"/>
              </a:rPr>
              <a:t>的回复，从而构成大多数集，这样</a:t>
            </a:r>
            <a:r>
              <a:rPr lang="en-US" altLang="zh-CN" sz="2000" b="0">
                <a:sym typeface="微软雅黑" panose="020B0503020204020204" pitchFamily="34" charset="-122"/>
              </a:rPr>
              <a:t>E</a:t>
            </a:r>
            <a:r>
              <a:rPr lang="zh-CN" altLang="en-US" sz="2000" b="0">
                <a:sym typeface="微软雅黑" panose="020B0503020204020204" pitchFamily="34" charset="-122"/>
              </a:rPr>
              <a:t>将最终进入到“批准请求”阶段，最终</a:t>
            </a:r>
            <a:r>
              <a:rPr lang="en-US" altLang="zh-CN" sz="2000" b="0">
                <a:sym typeface="微软雅黑" panose="020B0503020204020204" pitchFamily="34" charset="-122"/>
              </a:rPr>
              <a:t>E</a:t>
            </a:r>
            <a:r>
              <a:rPr lang="zh-CN" altLang="en-US" sz="2000" b="0">
                <a:sym typeface="微软雅黑" panose="020B0503020204020204" pitchFamily="34" charset="-122"/>
              </a:rPr>
              <a:t>的决议被批准。</a:t>
            </a:r>
            <a:endParaRPr lang="en-US" altLang="zh-CN" sz="2000" b="0">
              <a:sym typeface="微软雅黑" panose="020B0503020204020204" pitchFamily="34" charset="-122"/>
            </a:endParaRPr>
          </a:p>
          <a:p>
            <a:pPr lvl="1"/>
            <a:r>
              <a:rPr lang="zh-CN" altLang="en-US" sz="2000" b="0">
                <a:sym typeface="微软雅黑" panose="020B0503020204020204" pitchFamily="34" charset="-122"/>
              </a:rPr>
              <a:t>结果：</a:t>
            </a:r>
            <a:r>
              <a:rPr lang="en-US" altLang="zh-CN" sz="2000" b="0">
                <a:sym typeface="微软雅黑" panose="020B0503020204020204" pitchFamily="34" charset="-122"/>
              </a:rPr>
              <a:t>E</a:t>
            </a:r>
            <a:r>
              <a:rPr lang="zh-CN" altLang="en-US" sz="2000" b="0">
                <a:sym typeface="微软雅黑" panose="020B0503020204020204" pitchFamily="34" charset="-122"/>
              </a:rPr>
              <a:t>的决议被批准，爬山时间定为下周五。</a:t>
            </a:r>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p:txBody>
      </p:sp>
      <p:sp>
        <p:nvSpPr>
          <p:cNvPr id="69635" name="Rectangle 5">
            <a:extLst>
              <a:ext uri="{FF2B5EF4-FFF2-40B4-BE49-F238E27FC236}">
                <a16:creationId xmlns:a16="http://schemas.microsoft.com/office/drawing/2014/main" id="{6A259457-7534-49F6-A687-0BDFF8B05C7E}"/>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95BF5-D632-42E4-B6B1-BAD6B0E05640}"/>
              </a:ext>
            </a:extLst>
          </p:cNvPr>
          <p:cNvSpPr>
            <a:spLocks noGrp="1"/>
          </p:cNvSpPr>
          <p:nvPr>
            <p:ph type="title"/>
          </p:nvPr>
        </p:nvSpPr>
        <p:spPr/>
        <p:txBody>
          <a:bodyPr/>
          <a:lstStyle/>
          <a:p>
            <a:r>
              <a:rPr lang="zh-CN" altLang="en-US" dirty="0"/>
              <a:t>试题</a:t>
            </a:r>
          </a:p>
        </p:txBody>
      </p:sp>
      <p:sp>
        <p:nvSpPr>
          <p:cNvPr id="3" name="内容占位符 2">
            <a:extLst>
              <a:ext uri="{FF2B5EF4-FFF2-40B4-BE49-F238E27FC236}">
                <a16:creationId xmlns:a16="http://schemas.microsoft.com/office/drawing/2014/main" id="{E75F5202-0A29-4011-B0D9-3E23B8B0E585}"/>
              </a:ext>
            </a:extLst>
          </p:cNvPr>
          <p:cNvSpPr>
            <a:spLocks noGrp="1"/>
          </p:cNvSpPr>
          <p:nvPr>
            <p:ph idx="1"/>
          </p:nvPr>
        </p:nvSpPr>
        <p:spPr/>
        <p:txBody>
          <a:bodyPr/>
          <a:lstStyle/>
          <a:p>
            <a:r>
              <a:rPr lang="zh-CN" altLang="en-US" dirty="0"/>
              <a:t>请简要描述</a:t>
            </a:r>
            <a:r>
              <a:rPr lang="en-US" altLang="zh-CN" dirty="0"/>
              <a:t>ACID, CAP, BASE</a:t>
            </a:r>
            <a:r>
              <a:rPr lang="zh-CN" altLang="en-US" dirty="0"/>
              <a:t>理论之间的关系。</a:t>
            </a:r>
          </a:p>
        </p:txBody>
      </p:sp>
    </p:spTree>
    <p:extLst>
      <p:ext uri="{BB962C8B-B14F-4D97-AF65-F5344CB8AC3E}">
        <p14:creationId xmlns:p14="http://schemas.microsoft.com/office/powerpoint/2010/main" val="3402142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95BF5-D632-42E4-B6B1-BAD6B0E05640}"/>
              </a:ext>
            </a:extLst>
          </p:cNvPr>
          <p:cNvSpPr>
            <a:spLocks noGrp="1"/>
          </p:cNvSpPr>
          <p:nvPr>
            <p:ph type="title"/>
          </p:nvPr>
        </p:nvSpPr>
        <p:spPr/>
        <p:txBody>
          <a:bodyPr/>
          <a:lstStyle/>
          <a:p>
            <a:r>
              <a:rPr lang="zh-CN" altLang="en-US" dirty="0"/>
              <a:t>试题</a:t>
            </a:r>
          </a:p>
        </p:txBody>
      </p:sp>
      <p:sp>
        <p:nvSpPr>
          <p:cNvPr id="3" name="内容占位符 2">
            <a:extLst>
              <a:ext uri="{FF2B5EF4-FFF2-40B4-BE49-F238E27FC236}">
                <a16:creationId xmlns:a16="http://schemas.microsoft.com/office/drawing/2014/main" id="{E75F5202-0A29-4011-B0D9-3E23B8B0E585}"/>
              </a:ext>
            </a:extLst>
          </p:cNvPr>
          <p:cNvSpPr>
            <a:spLocks noGrp="1"/>
          </p:cNvSpPr>
          <p:nvPr>
            <p:ph idx="1"/>
          </p:nvPr>
        </p:nvSpPr>
        <p:spPr/>
        <p:txBody>
          <a:bodyPr/>
          <a:lstStyle/>
          <a:p>
            <a:r>
              <a:rPr lang="zh-CN" altLang="en-US" sz="1600" dirty="0"/>
              <a:t>请简要描述</a:t>
            </a:r>
            <a:r>
              <a:rPr lang="en-US" altLang="zh-CN" sz="1600" dirty="0"/>
              <a:t>ACID, CAP, BASE</a:t>
            </a:r>
            <a:r>
              <a:rPr lang="zh-CN" altLang="en-US" sz="1600" dirty="0"/>
              <a:t>理论之间的关系。</a:t>
            </a:r>
            <a:endParaRPr lang="en-US" altLang="zh-CN" sz="1600" dirty="0"/>
          </a:p>
          <a:p>
            <a:pPr marL="0" indent="0">
              <a:buNone/>
            </a:pPr>
            <a:r>
              <a:rPr lang="en-US" altLang="zh-CN" sz="1600" dirty="0"/>
              <a:t>1.</a:t>
            </a:r>
            <a:r>
              <a:rPr lang="zh-CN" altLang="en-US" sz="1600" dirty="0"/>
              <a:t>事务的</a:t>
            </a:r>
            <a:r>
              <a:rPr lang="en-US" altLang="zh-CN" sz="1600" dirty="0"/>
              <a:t>ACID</a:t>
            </a:r>
            <a:r>
              <a:rPr lang="zh-CN" altLang="en-US" sz="1600" dirty="0"/>
              <a:t>四个特性用来保证传统数据库一个事务的正确性。而其它的都是保证纷争分布式系统数据的一致性。</a:t>
            </a:r>
            <a:endParaRPr lang="en-US" altLang="zh-CN" sz="1600" dirty="0"/>
          </a:p>
          <a:p>
            <a:pPr marL="0" indent="0">
              <a:buNone/>
            </a:pPr>
            <a:r>
              <a:rPr lang="en-US" altLang="zh-CN" sz="1600" dirty="0"/>
              <a:t>2.</a:t>
            </a:r>
            <a:r>
              <a:rPr lang="zh-CN" altLang="en-US" sz="1600" dirty="0"/>
              <a:t>分布式系统数据的一致性，与</a:t>
            </a:r>
            <a:r>
              <a:rPr lang="en-US" altLang="zh-CN" sz="1600" dirty="0"/>
              <a:t>ACID</a:t>
            </a:r>
            <a:r>
              <a:rPr lang="zh-CN" altLang="en-US" sz="1600" dirty="0"/>
              <a:t>中的一致性并不一样。这里的一致性实际上是冗余副本，而在</a:t>
            </a:r>
            <a:r>
              <a:rPr lang="en-US" altLang="zh-CN" sz="1600" dirty="0"/>
              <a:t>ACID</a:t>
            </a:r>
            <a:r>
              <a:rPr lang="zh-CN" altLang="en-US" sz="1600" dirty="0"/>
              <a:t>中指的是数据库从一个一致性状态，在一个业务处理过后到达另外一个一致性状态，是为了达到另一个一致性状态而限制的业务约束，并没有副本的概念。</a:t>
            </a:r>
            <a:r>
              <a:rPr lang="en-US" altLang="zh-CN" sz="1600" dirty="0"/>
              <a:t>CAP</a:t>
            </a:r>
            <a:r>
              <a:rPr lang="zh-CN" altLang="en-US" sz="1600" dirty="0"/>
              <a:t>则是关注分布式系统的一致性。</a:t>
            </a:r>
            <a:endParaRPr lang="en-US" altLang="zh-CN" sz="1600" dirty="0"/>
          </a:p>
          <a:p>
            <a:pPr marL="0" indent="0">
              <a:buNone/>
            </a:pPr>
            <a:r>
              <a:rPr lang="en-US" altLang="zh-CN" sz="1600" dirty="0"/>
              <a:t>3. CAP</a:t>
            </a:r>
            <a:r>
              <a:rPr lang="zh-CN" altLang="en-US" sz="1600" dirty="0"/>
              <a:t>与</a:t>
            </a:r>
            <a:r>
              <a:rPr lang="en-US" altLang="zh-CN" sz="1600" dirty="0"/>
              <a:t>ACID</a:t>
            </a:r>
            <a:r>
              <a:rPr lang="zh-CN" altLang="en-US" sz="1600" dirty="0"/>
              <a:t>的不同之处在于关注点不同，它关注的粒度是数据，而不是整个系统。</a:t>
            </a:r>
            <a:endParaRPr lang="en-US" altLang="zh-CN" sz="1600" dirty="0"/>
          </a:p>
          <a:p>
            <a:pPr marL="0" indent="0">
              <a:buNone/>
            </a:pPr>
            <a:r>
              <a:rPr lang="en-US" altLang="zh-CN" sz="1600" dirty="0"/>
              <a:t>4.</a:t>
            </a:r>
            <a:r>
              <a:rPr lang="zh-CN" altLang="en-US" sz="1600" dirty="0"/>
              <a:t> 在</a:t>
            </a:r>
            <a:r>
              <a:rPr lang="en-US" altLang="zh-CN" sz="1600" dirty="0"/>
              <a:t>CAP</a:t>
            </a:r>
            <a:r>
              <a:rPr lang="zh-CN" altLang="en-US" sz="1600" dirty="0"/>
              <a:t>中，在出现“网络分区”的情况下，才会考虑舍弃</a:t>
            </a:r>
            <a:r>
              <a:rPr lang="en-US" altLang="zh-CN" sz="1600" dirty="0"/>
              <a:t>A</a:t>
            </a:r>
            <a:r>
              <a:rPr lang="zh-CN" altLang="en-US" sz="1600" dirty="0"/>
              <a:t>或</a:t>
            </a:r>
            <a:r>
              <a:rPr lang="en-US" altLang="zh-CN" sz="1600" dirty="0"/>
              <a:t>C</a:t>
            </a:r>
            <a:r>
              <a:rPr lang="zh-CN" altLang="en-US" sz="1600" dirty="0"/>
              <a:t>的一种。</a:t>
            </a:r>
            <a:endParaRPr lang="en-US" altLang="zh-CN" sz="1600" dirty="0"/>
          </a:p>
          <a:p>
            <a:pPr marL="0" indent="0">
              <a:buNone/>
            </a:pPr>
            <a:r>
              <a:rPr lang="en-US" altLang="zh-CN" sz="1600" dirty="0"/>
              <a:t>5. BASE</a:t>
            </a:r>
            <a:r>
              <a:rPr lang="zh-CN" altLang="en-US" sz="1600" dirty="0"/>
              <a:t>是</a:t>
            </a:r>
            <a:r>
              <a:rPr lang="en-US" altLang="zh-CN" sz="1600" dirty="0"/>
              <a:t>CAP</a:t>
            </a:r>
            <a:r>
              <a:rPr lang="zh-CN" altLang="en-US" sz="1600" dirty="0"/>
              <a:t>理论中</a:t>
            </a:r>
            <a:r>
              <a:rPr lang="en-US" altLang="zh-CN" sz="1600" dirty="0"/>
              <a:t>AP</a:t>
            </a:r>
            <a:r>
              <a:rPr lang="zh-CN" altLang="en-US" sz="1600" dirty="0"/>
              <a:t>方案的延伸，但并不是放弃一致性，而是在分区故障恢复后，达到最终一致性。</a:t>
            </a:r>
            <a:endParaRPr lang="en-US" altLang="zh-CN" sz="1600" dirty="0"/>
          </a:p>
          <a:p>
            <a:pPr marL="0" indent="0">
              <a:buNone/>
            </a:pPr>
            <a:r>
              <a:rPr lang="en-US" altLang="zh-CN" sz="1600" dirty="0"/>
              <a:t>6. ACID</a:t>
            </a:r>
            <a:r>
              <a:rPr lang="zh-CN" altLang="en-US" sz="1600" dirty="0"/>
              <a:t>是数据库事务完整性的理论，</a:t>
            </a:r>
            <a:r>
              <a:rPr lang="en-US" altLang="zh-CN" sz="1600" dirty="0"/>
              <a:t>CAP</a:t>
            </a:r>
            <a:r>
              <a:rPr lang="zh-CN" altLang="en-US" sz="1600" dirty="0"/>
              <a:t>是分布式系统设计理论，</a:t>
            </a:r>
            <a:r>
              <a:rPr lang="en-US" altLang="zh-CN" sz="1600" dirty="0"/>
              <a:t>BASE</a:t>
            </a:r>
            <a:r>
              <a:rPr lang="zh-CN" altLang="en-US" sz="1600" dirty="0"/>
              <a:t>是</a:t>
            </a:r>
            <a:r>
              <a:rPr lang="en-US" altLang="zh-CN" sz="1600" dirty="0"/>
              <a:t>CAP</a:t>
            </a:r>
            <a:r>
              <a:rPr lang="zh-CN" altLang="en-US" sz="1600" dirty="0"/>
              <a:t>理论中</a:t>
            </a:r>
            <a:r>
              <a:rPr lang="en-US" altLang="zh-CN" sz="1600" dirty="0"/>
              <a:t>AP</a:t>
            </a:r>
            <a:r>
              <a:rPr lang="zh-CN" altLang="en-US" sz="1600" dirty="0"/>
              <a:t>方案的延伸。</a:t>
            </a:r>
          </a:p>
        </p:txBody>
      </p:sp>
    </p:spTree>
    <p:extLst>
      <p:ext uri="{BB962C8B-B14F-4D97-AF65-F5344CB8AC3E}">
        <p14:creationId xmlns:p14="http://schemas.microsoft.com/office/powerpoint/2010/main" val="3943865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BECA7E5A-CF6B-4CAC-BCE8-7BF44F4E9FB9}"/>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CAP</a:t>
            </a:r>
            <a:r>
              <a:rPr lang="zh-CN" altLang="en-US" sz="2800"/>
              <a:t>理论</a:t>
            </a:r>
            <a:endParaRPr lang="en-US" altLang="zh-CN" sz="2000" b="0"/>
          </a:p>
          <a:p>
            <a:pPr lvl="1"/>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endParaRPr lang="en-US" altLang="zh-CN" sz="2000" b="0">
              <a:sym typeface="微软雅黑" panose="020B0503020204020204" pitchFamily="34" charset="-122"/>
            </a:endParaRPr>
          </a:p>
          <a:p>
            <a:pPr lvl="1"/>
            <a:r>
              <a:rPr lang="zh-CN" altLang="en-US" sz="2000" b="0">
                <a:sym typeface="微软雅黑" panose="020B0503020204020204" pitchFamily="34" charset="-122"/>
              </a:rPr>
              <a:t>放弃</a:t>
            </a:r>
            <a:r>
              <a:rPr lang="en-US" altLang="zh-CN" sz="2000" b="0">
                <a:sym typeface="微软雅黑" panose="020B0503020204020204" pitchFamily="34" charset="-122"/>
              </a:rPr>
              <a:t>C</a:t>
            </a:r>
            <a:r>
              <a:rPr lang="zh-CN" altLang="en-US" sz="2000" b="0">
                <a:sym typeface="微软雅黑" panose="020B0503020204020204" pitchFamily="34" charset="-122"/>
              </a:rPr>
              <a:t>：这里所说的放弃一致性，并是不完全放弃数据的一致性，而是放弃</a:t>
            </a:r>
            <a:r>
              <a:rPr lang="zh-CN" altLang="en-US" sz="2000">
                <a:sym typeface="微软雅黑" panose="020B0503020204020204" pitchFamily="34" charset="-122"/>
              </a:rPr>
              <a:t>数据的强一致性</a:t>
            </a:r>
            <a:r>
              <a:rPr lang="zh-CN" altLang="en-US" sz="2000" b="0">
                <a:sym typeface="微软雅黑" panose="020B0503020204020204" pitchFamily="34" charset="-122"/>
              </a:rPr>
              <a:t>，而保留</a:t>
            </a:r>
            <a:r>
              <a:rPr lang="zh-CN" altLang="en-US" sz="2000">
                <a:sym typeface="微软雅黑" panose="020B0503020204020204" pitchFamily="34" charset="-122"/>
              </a:rPr>
              <a:t>数据的最终一致性</a:t>
            </a:r>
            <a:r>
              <a:rPr lang="zh-CN" altLang="en-US" sz="2000" b="0">
                <a:sym typeface="微软雅黑" panose="020B0503020204020204" pitchFamily="34" charset="-122"/>
              </a:rPr>
              <a:t>。以网络购物为例，对只剩最后一件库存商品，如果同时接收了两份订单，较晚的订单将被告知商品售罄。</a:t>
            </a:r>
            <a:endParaRPr lang="en-US" altLang="zh-CN" sz="2000" b="0">
              <a:sym typeface="微软雅黑" panose="020B0503020204020204" pitchFamily="34" charset="-122"/>
            </a:endParaRPr>
          </a:p>
        </p:txBody>
      </p:sp>
      <p:sp>
        <p:nvSpPr>
          <p:cNvPr id="10243" name="Rectangle 5">
            <a:extLst>
              <a:ext uri="{FF2B5EF4-FFF2-40B4-BE49-F238E27FC236}">
                <a16:creationId xmlns:a16="http://schemas.microsoft.com/office/drawing/2014/main" id="{3BD74377-8FB1-49ED-BC39-99C25FCCE66D}"/>
              </a:ext>
            </a:extLst>
          </p:cNvPr>
          <p:cNvSpPr>
            <a:spLocks noGrp="1" noChangeArrowheads="1"/>
          </p:cNvSpPr>
          <p:nvPr>
            <p:ph type="title"/>
          </p:nvPr>
        </p:nvSpPr>
        <p:spPr>
          <a:noFill/>
        </p:spPr>
        <p:txBody>
          <a:bodyPr/>
          <a:lstStyle/>
          <a:p>
            <a:pPr eaLnBrk="1" hangingPunct="1"/>
            <a:r>
              <a:rPr lang="zh-CN" altLang="en-US"/>
              <a:t>数据一致性理论</a:t>
            </a:r>
          </a:p>
        </p:txBody>
      </p:sp>
      <p:graphicFrame>
        <p:nvGraphicFramePr>
          <p:cNvPr id="2" name="表格 1">
            <a:extLst>
              <a:ext uri="{FF2B5EF4-FFF2-40B4-BE49-F238E27FC236}">
                <a16:creationId xmlns:a16="http://schemas.microsoft.com/office/drawing/2014/main" id="{64E4861A-916E-45A4-ACB1-56F84CD4F54E}"/>
              </a:ext>
            </a:extLst>
          </p:cNvPr>
          <p:cNvGraphicFramePr>
            <a:graphicFrameLocks noGrp="1"/>
          </p:cNvGraphicFramePr>
          <p:nvPr/>
        </p:nvGraphicFramePr>
        <p:xfrm>
          <a:off x="1116013" y="1628775"/>
          <a:ext cx="7272337" cy="1944688"/>
        </p:xfrm>
        <a:graphic>
          <a:graphicData uri="http://schemas.openxmlformats.org/drawingml/2006/table">
            <a:tbl>
              <a:tblPr firstRow="1" bandRow="1">
                <a:tableStyleId>{5C22544A-7EE6-4342-B048-85BDC9FD1C3A}</a:tableStyleId>
              </a:tblPr>
              <a:tblGrid>
                <a:gridCol w="864040">
                  <a:extLst>
                    <a:ext uri="{9D8B030D-6E8A-4147-A177-3AD203B41FA5}">
                      <a16:colId xmlns:a16="http://schemas.microsoft.com/office/drawing/2014/main" val="20000"/>
                    </a:ext>
                  </a:extLst>
                </a:gridCol>
                <a:gridCol w="1008047">
                  <a:extLst>
                    <a:ext uri="{9D8B030D-6E8A-4147-A177-3AD203B41FA5}">
                      <a16:colId xmlns:a16="http://schemas.microsoft.com/office/drawing/2014/main" val="20001"/>
                    </a:ext>
                  </a:extLst>
                </a:gridCol>
                <a:gridCol w="3582166">
                  <a:extLst>
                    <a:ext uri="{9D8B030D-6E8A-4147-A177-3AD203B41FA5}">
                      <a16:colId xmlns:a16="http://schemas.microsoft.com/office/drawing/2014/main" val="20002"/>
                    </a:ext>
                  </a:extLst>
                </a:gridCol>
                <a:gridCol w="1818084">
                  <a:extLst>
                    <a:ext uri="{9D8B030D-6E8A-4147-A177-3AD203B41FA5}">
                      <a16:colId xmlns:a16="http://schemas.microsoft.com/office/drawing/2014/main" val="20003"/>
                    </a:ext>
                  </a:extLst>
                </a:gridCol>
              </a:tblGrid>
              <a:tr h="486172">
                <a:tc>
                  <a:txBody>
                    <a:bodyPr/>
                    <a:lstStyle/>
                    <a:p>
                      <a:pPr algn="ctr"/>
                      <a:r>
                        <a:rPr lang="zh-CN" altLang="en-US" sz="1800" dirty="0"/>
                        <a:t>序号</a:t>
                      </a:r>
                    </a:p>
                  </a:txBody>
                  <a:tcPr marL="91434" marR="91434" marT="45731" marB="45731"/>
                </a:tc>
                <a:tc>
                  <a:txBody>
                    <a:bodyPr/>
                    <a:lstStyle/>
                    <a:p>
                      <a:pPr algn="ctr"/>
                      <a:r>
                        <a:rPr lang="zh-CN" altLang="en-US" sz="1800" dirty="0"/>
                        <a:t>选择</a:t>
                      </a:r>
                    </a:p>
                  </a:txBody>
                  <a:tcPr marL="91434" marR="91434" marT="45731" marB="45731"/>
                </a:tc>
                <a:tc>
                  <a:txBody>
                    <a:bodyPr/>
                    <a:lstStyle/>
                    <a:p>
                      <a:pPr algn="ctr"/>
                      <a:r>
                        <a:rPr lang="zh-CN" altLang="en-US" sz="1800" dirty="0"/>
                        <a:t>特点</a:t>
                      </a:r>
                    </a:p>
                  </a:txBody>
                  <a:tcPr marL="91434" marR="91434" marT="45731" marB="45731"/>
                </a:tc>
                <a:tc>
                  <a:txBody>
                    <a:bodyPr/>
                    <a:lstStyle/>
                    <a:p>
                      <a:pPr algn="ctr"/>
                      <a:r>
                        <a:rPr lang="zh-CN" altLang="en-US" sz="1800" dirty="0"/>
                        <a:t>例子</a:t>
                      </a:r>
                    </a:p>
                  </a:txBody>
                  <a:tcPr marL="91434" marR="91434" marT="45731" marB="45731"/>
                </a:tc>
                <a:extLst>
                  <a:ext uri="{0D108BD9-81ED-4DB2-BD59-A6C34878D82A}">
                    <a16:rowId xmlns:a16="http://schemas.microsoft.com/office/drawing/2014/main" val="10000"/>
                  </a:ext>
                </a:extLst>
              </a:tr>
              <a:tr h="486172">
                <a:tc>
                  <a:txBody>
                    <a:bodyPr/>
                    <a:lstStyle/>
                    <a:p>
                      <a:pPr algn="ctr"/>
                      <a:r>
                        <a:rPr lang="en-US" altLang="zh-CN" sz="1800" dirty="0"/>
                        <a:t>1</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A</a:t>
                      </a:r>
                      <a:endParaRPr lang="zh-CN" altLang="en-US" sz="1800" dirty="0"/>
                    </a:p>
                  </a:txBody>
                  <a:tcPr marL="91434" marR="91434" marT="45731" marB="45731"/>
                </a:tc>
                <a:tc>
                  <a:txBody>
                    <a:bodyPr/>
                    <a:lstStyle/>
                    <a:p>
                      <a:pPr algn="ctr"/>
                      <a:r>
                        <a:rPr lang="zh-CN" altLang="en-US" sz="1800" dirty="0"/>
                        <a:t>两阶段提交、缓存验证协议</a:t>
                      </a:r>
                    </a:p>
                  </a:txBody>
                  <a:tcPr marL="91434" marR="91434" marT="45731" marB="45731"/>
                </a:tc>
                <a:tc>
                  <a:txBody>
                    <a:bodyPr/>
                    <a:lstStyle/>
                    <a:p>
                      <a:pPr algn="ctr"/>
                      <a:r>
                        <a:rPr lang="zh-CN" altLang="en-US" sz="1800" dirty="0"/>
                        <a:t>传统数据库</a:t>
                      </a:r>
                    </a:p>
                  </a:txBody>
                  <a:tcPr marL="91434" marR="91434" marT="45731" marB="45731"/>
                </a:tc>
                <a:extLst>
                  <a:ext uri="{0D108BD9-81ED-4DB2-BD59-A6C34878D82A}">
                    <a16:rowId xmlns:a16="http://schemas.microsoft.com/office/drawing/2014/main" val="10001"/>
                  </a:ext>
                </a:extLst>
              </a:tr>
              <a:tr h="486172">
                <a:tc>
                  <a:txBody>
                    <a:bodyPr/>
                    <a:lstStyle/>
                    <a:p>
                      <a:pPr algn="ctr"/>
                      <a:r>
                        <a:rPr lang="en-US" altLang="zh-CN" sz="1800" dirty="0"/>
                        <a:t>2</a:t>
                      </a:r>
                      <a:endParaRPr lang="zh-CN" altLang="en-US" sz="1800" dirty="0"/>
                    </a:p>
                  </a:txBody>
                  <a:tcPr marL="91434" marR="91434" marT="45731" marB="45731"/>
                </a:tc>
                <a:tc>
                  <a:txBody>
                    <a:bodyPr/>
                    <a:lstStyle/>
                    <a:p>
                      <a:pPr algn="ctr"/>
                      <a:r>
                        <a:rPr lang="en-US" altLang="zh-CN" sz="1800" dirty="0"/>
                        <a:t>C</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悲观加锁</a:t>
                      </a:r>
                    </a:p>
                  </a:txBody>
                  <a:tcPr marL="91434" marR="91434" marT="45731" marB="45731"/>
                </a:tc>
                <a:tc>
                  <a:txBody>
                    <a:bodyPr/>
                    <a:lstStyle/>
                    <a:p>
                      <a:pPr algn="ctr"/>
                      <a:r>
                        <a:rPr lang="zh-CN" altLang="en-US" sz="1800" dirty="0"/>
                        <a:t>分布式加锁</a:t>
                      </a:r>
                    </a:p>
                  </a:txBody>
                  <a:tcPr marL="91434" marR="91434" marT="45731" marB="45731"/>
                </a:tc>
                <a:extLst>
                  <a:ext uri="{0D108BD9-81ED-4DB2-BD59-A6C34878D82A}">
                    <a16:rowId xmlns:a16="http://schemas.microsoft.com/office/drawing/2014/main" val="10002"/>
                  </a:ext>
                </a:extLst>
              </a:tr>
              <a:tr h="486172">
                <a:tc>
                  <a:txBody>
                    <a:bodyPr/>
                    <a:lstStyle/>
                    <a:p>
                      <a:pPr algn="ctr"/>
                      <a:r>
                        <a:rPr lang="en-US" altLang="zh-CN" sz="1800" dirty="0"/>
                        <a:t>3</a:t>
                      </a:r>
                      <a:endParaRPr lang="zh-CN" altLang="en-US" sz="1800" dirty="0"/>
                    </a:p>
                  </a:txBody>
                  <a:tcPr marL="91434" marR="91434" marT="45731" marB="45731"/>
                </a:tc>
                <a:tc>
                  <a:txBody>
                    <a:bodyPr/>
                    <a:lstStyle/>
                    <a:p>
                      <a:pPr algn="ctr"/>
                      <a:r>
                        <a:rPr lang="en-US" altLang="zh-CN" sz="1800" dirty="0"/>
                        <a:t>A</a:t>
                      </a:r>
                      <a:r>
                        <a:rPr lang="zh-CN" altLang="en-US" sz="1800" dirty="0"/>
                        <a:t>、</a:t>
                      </a:r>
                      <a:r>
                        <a:rPr lang="en-US" altLang="zh-CN" sz="1800" dirty="0"/>
                        <a:t>P</a:t>
                      </a:r>
                      <a:endParaRPr lang="zh-CN" altLang="en-US" sz="1800" dirty="0"/>
                    </a:p>
                  </a:txBody>
                  <a:tcPr marL="91434" marR="91434" marT="45731" marB="45731"/>
                </a:tc>
                <a:tc>
                  <a:txBody>
                    <a:bodyPr/>
                    <a:lstStyle/>
                    <a:p>
                      <a:pPr algn="ctr"/>
                      <a:r>
                        <a:rPr lang="zh-CN" altLang="en-US" sz="1800" dirty="0"/>
                        <a:t>冲突处理、乐观</a:t>
                      </a:r>
                    </a:p>
                  </a:txBody>
                  <a:tcPr marL="91434" marR="91434" marT="45731" marB="45731"/>
                </a:tc>
                <a:tc>
                  <a:txBody>
                    <a:bodyPr/>
                    <a:lstStyle/>
                    <a:p>
                      <a:pPr algn="ctr"/>
                      <a:r>
                        <a:rPr lang="en-US" altLang="zh-CN" sz="1800" dirty="0"/>
                        <a:t>DNS</a:t>
                      </a:r>
                      <a:endParaRPr lang="zh-CN" altLang="en-US" sz="1800" dirty="0"/>
                    </a:p>
                  </a:txBody>
                  <a:tcPr marL="91434" marR="91434" marT="45731" marB="45731"/>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a:extLst>
              <a:ext uri="{FF2B5EF4-FFF2-40B4-BE49-F238E27FC236}">
                <a16:creationId xmlns:a16="http://schemas.microsoft.com/office/drawing/2014/main" id="{CA03B23D-354E-488B-8047-24FCED810F8A}"/>
              </a:ext>
            </a:extLst>
          </p:cNvPr>
          <p:cNvSpPr>
            <a:spLocks noChangeArrowheads="1"/>
          </p:cNvSpPr>
          <p:nvPr/>
        </p:nvSpPr>
        <p:spPr bwMode="gray">
          <a:xfrm>
            <a:off x="539750" y="836613"/>
            <a:ext cx="82296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algn="l">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gn="l">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lgn="l">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gn="l">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a:sym typeface="微软雅黑" panose="020B0503020204020204" pitchFamily="34" charset="-122"/>
              </a:rPr>
              <a:t>最终一致性模型</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分布式系统一般通过复制数据来提高系统的可靠性和容错性，并且将数据的不同副本存放在不同的机器上，由于维护数据副本一致性代价很高，许多系统采用弱一致性来提高性能。不同的一致性模型：</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强一致性</a:t>
            </a:r>
            <a:endParaRPr lang="en-US" altLang="zh-CN" sz="2000" b="0">
              <a:sym typeface="微软雅黑" panose="020B0503020204020204" pitchFamily="34" charset="-122"/>
            </a:endParaRPr>
          </a:p>
          <a:p>
            <a:pPr lvl="1"/>
            <a:r>
              <a:rPr lang="zh-CN" altLang="en-US" sz="2000" b="0">
                <a:sym typeface="微软雅黑" panose="020B0503020204020204" pitchFamily="34" charset="-122"/>
              </a:rPr>
              <a:t>弱一致性</a:t>
            </a:r>
            <a:endParaRPr lang="en-US" altLang="zh-CN" sz="2000" b="0">
              <a:sym typeface="微软雅黑" panose="020B0503020204020204" pitchFamily="34" charset="-122"/>
            </a:endParaRPr>
          </a:p>
          <a:p>
            <a:pPr lvl="1"/>
            <a:r>
              <a:rPr lang="zh-CN" altLang="en-US" sz="2000" b="0">
                <a:sym typeface="微软雅黑" panose="020B0503020204020204" pitchFamily="34" charset="-122"/>
              </a:rPr>
              <a:t>最终一致性</a:t>
            </a:r>
            <a:endParaRPr lang="en-US" altLang="zh-CN" sz="2000" b="0">
              <a:sym typeface="微软雅黑" panose="020B0503020204020204" pitchFamily="34" charset="-122"/>
            </a:endParaRPr>
          </a:p>
        </p:txBody>
      </p:sp>
      <p:sp>
        <p:nvSpPr>
          <p:cNvPr id="11267" name="Rectangle 5">
            <a:extLst>
              <a:ext uri="{FF2B5EF4-FFF2-40B4-BE49-F238E27FC236}">
                <a16:creationId xmlns:a16="http://schemas.microsoft.com/office/drawing/2014/main" id="{B26EFDF1-32CF-4D9D-8944-B083D9AD819D}"/>
              </a:ext>
            </a:extLst>
          </p:cNvPr>
          <p:cNvSpPr>
            <a:spLocks noGrp="1" noChangeArrowheads="1"/>
          </p:cNvSpPr>
          <p:nvPr>
            <p:ph type="title"/>
          </p:nvPr>
        </p:nvSpPr>
        <p:spPr>
          <a:noFill/>
        </p:spPr>
        <p:txBody>
          <a:bodyPr/>
          <a:lstStyle/>
          <a:p>
            <a:pPr eaLnBrk="1" hangingPunct="1"/>
            <a:r>
              <a:rPr lang="zh-CN" altLang="en-US"/>
              <a:t>数据一致性理论</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a473a91d0dcc2f078f1f421ec138c8b909533ee"/>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rnd" cmpd="sng" algn="ctr">
          <a:solidFill>
            <a:srgbClr val="FF0000"/>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40_1231308129</Template>
  <TotalTime>30008</TotalTime>
  <Words>7670</Words>
  <Application>Microsoft Office PowerPoint</Application>
  <PresentationFormat>全屏显示(4:3)</PresentationFormat>
  <Paragraphs>577</Paragraphs>
  <Slides>72</Slides>
  <Notes>66</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72</vt:i4>
      </vt:variant>
    </vt:vector>
  </HeadingPairs>
  <TitlesOfParts>
    <vt:vector size="84" baseType="lpstr">
      <vt:lpstr>方正姚体</vt:lpstr>
      <vt:lpstr>黑体</vt:lpstr>
      <vt:lpstr>楷体_GB2312</vt:lpstr>
      <vt:lpstr>宋体</vt:lpstr>
      <vt:lpstr>微软雅黑</vt:lpstr>
      <vt:lpstr>幼圆</vt:lpstr>
      <vt:lpstr>Arial</vt:lpstr>
      <vt:lpstr>Times New Roman</vt:lpstr>
      <vt:lpstr>Verdana</vt:lpstr>
      <vt:lpstr>Wingdings</vt:lpstr>
      <vt:lpstr>Wingdings 2</vt:lpstr>
      <vt:lpstr>40_1231308129</vt:lpstr>
      <vt:lpstr>第3章  网格计算和云计算</vt:lpstr>
      <vt:lpstr>PowerPoint 演示文稿</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测试</vt:lpstr>
      <vt:lpstr>测试</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测试</vt:lpstr>
      <vt:lpstr>测试</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数据一致性理论</vt:lpstr>
      <vt:lpstr>试题</vt:lpstr>
      <vt:lpstr>试题</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LR</dc:creator>
  <cp:lastModifiedBy>yding</cp:lastModifiedBy>
  <cp:revision>6072</cp:revision>
  <dcterms:created xsi:type="dcterms:W3CDTF">2011-07-01T08:48:09Z</dcterms:created>
  <dcterms:modified xsi:type="dcterms:W3CDTF">2021-03-09T13:42:20Z</dcterms:modified>
</cp:coreProperties>
</file>