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79"/>
  </p:notesMasterIdLst>
  <p:sldIdLst>
    <p:sldId id="542" r:id="rId2"/>
    <p:sldId id="487" r:id="rId3"/>
    <p:sldId id="543" r:id="rId4"/>
    <p:sldId id="489" r:id="rId5"/>
    <p:sldId id="490" r:id="rId6"/>
    <p:sldId id="491" r:id="rId7"/>
    <p:sldId id="492" r:id="rId8"/>
    <p:sldId id="493" r:id="rId9"/>
    <p:sldId id="494" r:id="rId10"/>
    <p:sldId id="545" r:id="rId11"/>
    <p:sldId id="544" r:id="rId12"/>
    <p:sldId id="495" r:id="rId13"/>
    <p:sldId id="546"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60" r:id="rId28"/>
    <p:sldId id="547" r:id="rId29"/>
    <p:sldId id="561" r:id="rId30"/>
    <p:sldId id="509" r:id="rId31"/>
    <p:sldId id="565" r:id="rId32"/>
    <p:sldId id="510" r:id="rId33"/>
    <p:sldId id="548" r:id="rId34"/>
    <p:sldId id="511" r:id="rId35"/>
    <p:sldId id="512" r:id="rId36"/>
    <p:sldId id="550" r:id="rId37"/>
    <p:sldId id="551" r:id="rId38"/>
    <p:sldId id="513" r:id="rId39"/>
    <p:sldId id="514" r:id="rId40"/>
    <p:sldId id="562" r:id="rId41"/>
    <p:sldId id="552" r:id="rId42"/>
    <p:sldId id="515" r:id="rId43"/>
    <p:sldId id="553" r:id="rId44"/>
    <p:sldId id="554" r:id="rId45"/>
    <p:sldId id="516" r:id="rId46"/>
    <p:sldId id="517" r:id="rId47"/>
    <p:sldId id="563" r:id="rId48"/>
    <p:sldId id="518" r:id="rId49"/>
    <p:sldId id="566" r:id="rId50"/>
    <p:sldId id="519" r:id="rId51"/>
    <p:sldId id="555" r:id="rId52"/>
    <p:sldId id="520" r:id="rId53"/>
    <p:sldId id="564" r:id="rId54"/>
    <p:sldId id="557" r:id="rId55"/>
    <p:sldId id="556" r:id="rId56"/>
    <p:sldId id="521" r:id="rId57"/>
    <p:sldId id="522" r:id="rId58"/>
    <p:sldId id="558" r:id="rId59"/>
    <p:sldId id="523" r:id="rId60"/>
    <p:sldId id="524" r:id="rId61"/>
    <p:sldId id="525" r:id="rId62"/>
    <p:sldId id="526" r:id="rId63"/>
    <p:sldId id="527" r:id="rId64"/>
    <p:sldId id="528" r:id="rId65"/>
    <p:sldId id="529" r:id="rId66"/>
    <p:sldId id="530" r:id="rId67"/>
    <p:sldId id="531" r:id="rId68"/>
    <p:sldId id="533" r:id="rId69"/>
    <p:sldId id="534" r:id="rId70"/>
    <p:sldId id="535" r:id="rId71"/>
    <p:sldId id="536" r:id="rId72"/>
    <p:sldId id="559" r:id="rId73"/>
    <p:sldId id="537" r:id="rId74"/>
    <p:sldId id="538" r:id="rId75"/>
    <p:sldId id="539" r:id="rId76"/>
    <p:sldId id="540" r:id="rId77"/>
    <p:sldId id="541" r:id="rId78"/>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86E0E0"/>
    <a:srgbClr val="006600"/>
    <a:srgbClr val="CC0000"/>
    <a:srgbClr val="000000"/>
    <a:srgbClr val="F3F5F3"/>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3" autoAdjust="0"/>
    <p:restoredTop sz="85223" autoAdjust="0"/>
  </p:normalViewPr>
  <p:slideViewPr>
    <p:cSldViewPr>
      <p:cViewPr varScale="1">
        <p:scale>
          <a:sx n="56" d="100"/>
          <a:sy n="56" d="100"/>
        </p:scale>
        <p:origin x="1354" y="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13" Type="http://schemas.openxmlformats.org/officeDocument/2006/relationships/slide" Target="slides/slide20.xml"/><Relationship Id="rId18" Type="http://schemas.openxmlformats.org/officeDocument/2006/relationships/slide" Target="slides/slide26.xml"/><Relationship Id="rId26" Type="http://schemas.openxmlformats.org/officeDocument/2006/relationships/slide" Target="slides/slide50.xml"/><Relationship Id="rId39" Type="http://schemas.openxmlformats.org/officeDocument/2006/relationships/slide" Target="slides/slide72.xml"/><Relationship Id="rId21" Type="http://schemas.openxmlformats.org/officeDocument/2006/relationships/slide" Target="slides/slide35.xml"/><Relationship Id="rId34" Type="http://schemas.openxmlformats.org/officeDocument/2006/relationships/slide" Target="slides/slide65.xml"/><Relationship Id="rId7" Type="http://schemas.openxmlformats.org/officeDocument/2006/relationships/slide" Target="slides/slide11.xml"/><Relationship Id="rId2" Type="http://schemas.openxmlformats.org/officeDocument/2006/relationships/slide" Target="slides/slide3.xml"/><Relationship Id="rId16" Type="http://schemas.openxmlformats.org/officeDocument/2006/relationships/slide" Target="slides/slide23.xml"/><Relationship Id="rId20" Type="http://schemas.openxmlformats.org/officeDocument/2006/relationships/slide" Target="slides/slide34.xml"/><Relationship Id="rId29" Type="http://schemas.openxmlformats.org/officeDocument/2006/relationships/slide" Target="slides/slide57.xml"/><Relationship Id="rId41" Type="http://schemas.openxmlformats.org/officeDocument/2006/relationships/slide" Target="slides/slide77.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45.xml"/><Relationship Id="rId32" Type="http://schemas.openxmlformats.org/officeDocument/2006/relationships/slide" Target="slides/slide62.xml"/><Relationship Id="rId37" Type="http://schemas.openxmlformats.org/officeDocument/2006/relationships/slide" Target="slides/slide70.xml"/><Relationship Id="rId40" Type="http://schemas.openxmlformats.org/officeDocument/2006/relationships/slide" Target="slides/slide74.xml"/><Relationship Id="rId5" Type="http://schemas.openxmlformats.org/officeDocument/2006/relationships/slide" Target="slides/slide8.xml"/><Relationship Id="rId15" Type="http://schemas.openxmlformats.org/officeDocument/2006/relationships/slide" Target="slides/slide22.xml"/><Relationship Id="rId23" Type="http://schemas.openxmlformats.org/officeDocument/2006/relationships/slide" Target="slides/slide42.xml"/><Relationship Id="rId28" Type="http://schemas.openxmlformats.org/officeDocument/2006/relationships/slide" Target="slides/slide56.xml"/><Relationship Id="rId36" Type="http://schemas.openxmlformats.org/officeDocument/2006/relationships/slide" Target="slides/slide68.xml"/><Relationship Id="rId10" Type="http://schemas.openxmlformats.org/officeDocument/2006/relationships/slide" Target="slides/slide15.xml"/><Relationship Id="rId19" Type="http://schemas.openxmlformats.org/officeDocument/2006/relationships/slide" Target="slides/slide32.xml"/><Relationship Id="rId31" Type="http://schemas.openxmlformats.org/officeDocument/2006/relationships/slide" Target="slides/slide61.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1.xml"/><Relationship Id="rId22" Type="http://schemas.openxmlformats.org/officeDocument/2006/relationships/slide" Target="slides/slide39.xml"/><Relationship Id="rId27" Type="http://schemas.openxmlformats.org/officeDocument/2006/relationships/slide" Target="slides/slide52.xml"/><Relationship Id="rId30" Type="http://schemas.openxmlformats.org/officeDocument/2006/relationships/slide" Target="slides/slide60.xml"/><Relationship Id="rId35" Type="http://schemas.openxmlformats.org/officeDocument/2006/relationships/slide" Target="slides/slide66.xml"/><Relationship Id="rId8" Type="http://schemas.openxmlformats.org/officeDocument/2006/relationships/slide" Target="slides/slide12.xml"/><Relationship Id="rId3" Type="http://schemas.openxmlformats.org/officeDocument/2006/relationships/slide" Target="slides/slide4.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46.xml"/><Relationship Id="rId33" Type="http://schemas.openxmlformats.org/officeDocument/2006/relationships/slide" Target="slides/slide64.xml"/><Relationship Id="rId38"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BA5A51D-A60B-4B25-94CA-25867A3A30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a:latin typeface="Times New Roman" pitchFamily="18" charset="0"/>
              </a:defRPr>
            </a:lvl1pPr>
          </a:lstStyle>
          <a:p>
            <a:pPr>
              <a:defRPr/>
            </a:pPr>
            <a:endParaRPr lang="zh-CN" altLang="en-US"/>
          </a:p>
        </p:txBody>
      </p:sp>
      <p:sp>
        <p:nvSpPr>
          <p:cNvPr id="82947" name="Rectangle 3">
            <a:extLst>
              <a:ext uri="{FF2B5EF4-FFF2-40B4-BE49-F238E27FC236}">
                <a16:creationId xmlns:a16="http://schemas.microsoft.com/office/drawing/2014/main" id="{BD9D4B28-531F-4E7D-92B7-D4398941AB0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B90E15E2-2B6B-431D-A4F0-4B97FA9B15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9" name="Rectangle 5">
            <a:extLst>
              <a:ext uri="{FF2B5EF4-FFF2-40B4-BE49-F238E27FC236}">
                <a16:creationId xmlns:a16="http://schemas.microsoft.com/office/drawing/2014/main" id="{14C7796A-317E-4393-81A1-9D0E2988302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2950" name="Rectangle 6">
            <a:extLst>
              <a:ext uri="{FF2B5EF4-FFF2-40B4-BE49-F238E27FC236}">
                <a16:creationId xmlns:a16="http://schemas.microsoft.com/office/drawing/2014/main" id="{BBF807D5-C7A5-4D9A-BF46-B067ECC550C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a:latin typeface="Times New Roman" pitchFamily="18" charset="0"/>
              </a:defRPr>
            </a:lvl1pPr>
          </a:lstStyle>
          <a:p>
            <a:pPr>
              <a:defRPr/>
            </a:pPr>
            <a:endParaRPr lang="en-US" altLang="zh-CN"/>
          </a:p>
        </p:txBody>
      </p:sp>
      <p:sp>
        <p:nvSpPr>
          <p:cNvPr id="82951" name="Rectangle 7">
            <a:extLst>
              <a:ext uri="{FF2B5EF4-FFF2-40B4-BE49-F238E27FC236}">
                <a16:creationId xmlns:a16="http://schemas.microsoft.com/office/drawing/2014/main" id="{7ED36D3F-B1E0-4A1D-96AC-342C5EE7A0B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smtClean="0">
                <a:latin typeface="Times New Roman" panose="02020603050405020304" pitchFamily="18" charset="0"/>
              </a:defRPr>
            </a:lvl1pPr>
          </a:lstStyle>
          <a:p>
            <a:pPr>
              <a:defRPr/>
            </a:pPr>
            <a:fld id="{7230492E-BE34-43AD-87E5-0908DD68B6E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8E706FF-0853-4F2E-A2E5-C89CFEA2A1E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1BB3000-2A95-4DBD-B204-0A3938CDC6C8}" type="slidenum">
              <a:rPr kumimoji="0" lang="zh-CN" altLang="en-US"/>
              <a:pPr>
                <a:spcBef>
                  <a:spcPct val="0"/>
                </a:spcBef>
              </a:pPr>
              <a:t>12</a:t>
            </a:fld>
            <a:endParaRPr kumimoji="0" lang="en-US" altLang="zh-CN"/>
          </a:p>
        </p:txBody>
      </p:sp>
      <p:sp>
        <p:nvSpPr>
          <p:cNvPr id="16387" name="Rectangle 2">
            <a:extLst>
              <a:ext uri="{FF2B5EF4-FFF2-40B4-BE49-F238E27FC236}">
                <a16:creationId xmlns:a16="http://schemas.microsoft.com/office/drawing/2014/main" id="{F30B58FC-66EC-4FD6-AF59-8028A417BF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DCA2544-499D-4EC4-A247-F5CA42199DD4}"/>
              </a:ext>
            </a:extLst>
          </p:cNvPr>
          <p:cNvSpPr>
            <a:spLocks noGrp="1" noChangeArrowheads="1"/>
          </p:cNvSpPr>
          <p:nvPr>
            <p:ph type="body" idx="1"/>
          </p:nvPr>
        </p:nvSpPr>
        <p:spPr>
          <a:noFill/>
        </p:spPr>
        <p:txBody>
          <a:bodyPr/>
          <a:lstStyle/>
          <a:p>
            <a:r>
              <a:rPr lang="zh-CN" altLang="en-US"/>
              <a:t>一致性哈希基本解决了在</a:t>
            </a:r>
            <a:r>
              <a:rPr lang="en-US" altLang="zh-CN"/>
              <a:t>P2P</a:t>
            </a:r>
            <a:r>
              <a:rPr lang="zh-CN" altLang="en-US"/>
              <a:t>环境中最为关键的问题</a:t>
            </a:r>
            <a:r>
              <a:rPr lang="en-US" altLang="zh-CN"/>
              <a:t>——</a:t>
            </a:r>
            <a:r>
              <a:rPr lang="zh-CN" altLang="en-US"/>
              <a:t>如何在动态的网络拓扑中分布存储和路由。每个节点仅需维护少量相邻节点的信息，并且在节点加入</a:t>
            </a:r>
            <a:r>
              <a:rPr lang="en-US" altLang="zh-CN"/>
              <a:t>/</a:t>
            </a:r>
            <a:r>
              <a:rPr lang="zh-CN" altLang="en-US"/>
              <a:t>退出系统时，仅有相关的少量节点参与到拓扑的维护中。所有这一切使得一致性哈希成为第一个实用的</a:t>
            </a:r>
            <a:r>
              <a:rPr lang="en-US" altLang="zh-CN"/>
              <a:t>DHT</a:t>
            </a:r>
            <a:r>
              <a:rPr lang="zh-CN" altLang="en-US"/>
              <a:t>算法。</a:t>
            </a:r>
          </a:p>
          <a:p>
            <a:r>
              <a:rPr lang="zh-CN" altLang="en-US"/>
              <a:t>但 是一致性哈希的路由算法尚有不足之处。在查询过程中，查询消息要经过</a:t>
            </a:r>
            <a:r>
              <a:rPr lang="en-US" altLang="zh-CN"/>
              <a:t>O(N)</a:t>
            </a:r>
            <a:r>
              <a:rPr lang="zh-CN" altLang="en-US"/>
              <a:t>步</a:t>
            </a:r>
            <a:r>
              <a:rPr lang="en-US" altLang="zh-CN"/>
              <a:t>(O(N)</a:t>
            </a:r>
            <a:r>
              <a:rPr lang="zh-CN" altLang="en-US"/>
              <a:t>表示与</a:t>
            </a:r>
            <a:r>
              <a:rPr lang="en-US" altLang="zh-CN"/>
              <a:t>N</a:t>
            </a:r>
            <a:r>
              <a:rPr lang="zh-CN" altLang="en-US"/>
              <a:t>成正比关系，</a:t>
            </a:r>
            <a:r>
              <a:rPr lang="en-US" altLang="zh-CN"/>
              <a:t>N</a:t>
            </a:r>
            <a:r>
              <a:rPr lang="zh-CN" altLang="en-US"/>
              <a:t>代表系统内的节点总数</a:t>
            </a:r>
            <a:r>
              <a:rPr lang="en-US" altLang="zh-CN"/>
              <a:t>)</a:t>
            </a:r>
            <a:r>
              <a:rPr lang="zh-CN" altLang="en-US"/>
              <a:t>才能到达被查询的 节点。不难想象，当系统规模非常大时，节点数量可能超过百万，这样的查询效率显然难以满足使用的需要。换个角度来看，即使用户能够忍受漫长的时延，查询过 程中产生的大量消息也会给网络带来不必要的负荷。</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78FFA65-9396-433B-B865-55360E6BCA0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ED7D48D-0B6E-4601-B200-CC64BD1A0969}" type="slidenum">
              <a:rPr kumimoji="0" lang="zh-CN" altLang="en-US"/>
              <a:pPr>
                <a:spcBef>
                  <a:spcPct val="0"/>
                </a:spcBef>
              </a:pPr>
              <a:t>14</a:t>
            </a:fld>
            <a:endParaRPr kumimoji="0" lang="en-US" altLang="zh-CN"/>
          </a:p>
        </p:txBody>
      </p:sp>
      <p:sp>
        <p:nvSpPr>
          <p:cNvPr id="19459" name="Rectangle 2">
            <a:extLst>
              <a:ext uri="{FF2B5EF4-FFF2-40B4-BE49-F238E27FC236}">
                <a16:creationId xmlns:a16="http://schemas.microsoft.com/office/drawing/2014/main" id="{B403A827-BFEA-4B7E-97E8-9E9C46762CB0}"/>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92EE5D7-25CB-41BE-B8C4-53AFCD4E80BE}"/>
              </a:ext>
            </a:extLst>
          </p:cNvPr>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B881000-62DD-4EC6-9F58-94ED3BBFA46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9D361C-A637-4446-80BF-1E91523C6CA3}" type="slidenum">
              <a:rPr kumimoji="0" lang="zh-CN" altLang="en-US"/>
              <a:pPr>
                <a:spcBef>
                  <a:spcPct val="0"/>
                </a:spcBef>
              </a:pPr>
              <a:t>15</a:t>
            </a:fld>
            <a:endParaRPr kumimoji="0" lang="en-US" altLang="zh-CN"/>
          </a:p>
        </p:txBody>
      </p:sp>
      <p:sp>
        <p:nvSpPr>
          <p:cNvPr id="21507" name="Rectangle 2">
            <a:extLst>
              <a:ext uri="{FF2B5EF4-FFF2-40B4-BE49-F238E27FC236}">
                <a16:creationId xmlns:a16="http://schemas.microsoft.com/office/drawing/2014/main" id="{E27A8E50-A888-44EC-B66F-5E840C8B55C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91EDE972-664C-4CB1-873E-7DC7A553BE2D}"/>
              </a:ext>
            </a:extLst>
          </p:cNvPr>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A5EF2C3-FE45-48D9-A6C9-B85BD24ED3EC}"/>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7FA1A6-03E5-4E17-AB32-5CA4B6C81D1A}" type="slidenum">
              <a:rPr kumimoji="0" lang="zh-CN" altLang="en-US"/>
              <a:pPr>
                <a:spcBef>
                  <a:spcPct val="0"/>
                </a:spcBef>
              </a:pPr>
              <a:t>16</a:t>
            </a:fld>
            <a:endParaRPr kumimoji="0" lang="en-US" altLang="zh-CN"/>
          </a:p>
        </p:txBody>
      </p:sp>
      <p:sp>
        <p:nvSpPr>
          <p:cNvPr id="23555" name="Rectangle 2">
            <a:extLst>
              <a:ext uri="{FF2B5EF4-FFF2-40B4-BE49-F238E27FC236}">
                <a16:creationId xmlns:a16="http://schemas.microsoft.com/office/drawing/2014/main" id="{CE51289C-0B26-46DB-9F94-5E931C9E3F4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92702DC-AA7B-4A87-A086-7C6FE98C33EC}"/>
              </a:ext>
            </a:extLst>
          </p:cNvPr>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B790AF9-49C3-4AE8-BA0F-50BC84660DB6}"/>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1F4982C-7C51-4CC2-8DD5-CBE2A4ABDB16}" type="slidenum">
              <a:rPr kumimoji="0" lang="zh-CN" altLang="en-US"/>
              <a:pPr>
                <a:spcBef>
                  <a:spcPct val="0"/>
                </a:spcBef>
              </a:pPr>
              <a:t>17</a:t>
            </a:fld>
            <a:endParaRPr kumimoji="0" lang="en-US" altLang="zh-CN"/>
          </a:p>
        </p:txBody>
      </p:sp>
      <p:sp>
        <p:nvSpPr>
          <p:cNvPr id="25603" name="Rectangle 2">
            <a:extLst>
              <a:ext uri="{FF2B5EF4-FFF2-40B4-BE49-F238E27FC236}">
                <a16:creationId xmlns:a16="http://schemas.microsoft.com/office/drawing/2014/main" id="{755F5E02-E47D-4746-9C5E-C12AE9B36B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0F413CC-2ABF-4E49-B7B5-2CBC8DC58E3A}"/>
              </a:ext>
            </a:extLst>
          </p:cNvPr>
          <p:cNvSpPr>
            <a:spLocks noGrp="1" noChangeArrowheads="1"/>
          </p:cNvSpPr>
          <p:nvPr>
            <p:ph type="body" idx="1"/>
          </p:nvPr>
        </p:nvSpPr>
        <p:spPr>
          <a:xfrm>
            <a:off x="685800" y="4343400"/>
            <a:ext cx="5486400" cy="4114800"/>
          </a:xfrm>
          <a:noFill/>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B3599739-2851-4C6C-BF19-16560DA64539}"/>
              </a:ext>
            </a:extLst>
          </p:cNvPr>
          <p:cNvSpPr>
            <a:spLocks noGrp="1" noRot="1" noChangeAspect="1" noChangeArrowheads="1" noTextEdit="1"/>
          </p:cNvSpPr>
          <p:nvPr>
            <p:ph type="sldImg"/>
          </p:nvPr>
        </p:nvSpPr>
        <p:spPr>
          <a:ln/>
        </p:spPr>
      </p:sp>
      <p:sp>
        <p:nvSpPr>
          <p:cNvPr id="43011" name="备注占位符 2">
            <a:extLst>
              <a:ext uri="{FF2B5EF4-FFF2-40B4-BE49-F238E27FC236}">
                <a16:creationId xmlns:a16="http://schemas.microsoft.com/office/drawing/2014/main" id="{EA00759F-AE80-4F91-ACA9-694037C7F76C}"/>
              </a:ext>
            </a:extLst>
          </p:cNvPr>
          <p:cNvSpPr>
            <a:spLocks noGrp="1" noChangeArrowheads="1"/>
          </p:cNvSpPr>
          <p:nvPr>
            <p:ph type="body" idx="1"/>
          </p:nvPr>
        </p:nvSpPr>
        <p:spPr>
          <a:noFill/>
        </p:spPr>
        <p:txBody>
          <a:bodyPr/>
          <a:lstStyle/>
          <a:p>
            <a:endParaRPr lang="zh-CN" altLang="en-US"/>
          </a:p>
        </p:txBody>
      </p:sp>
      <p:sp>
        <p:nvSpPr>
          <p:cNvPr id="43012" name="灯片编号占位符 3">
            <a:extLst>
              <a:ext uri="{FF2B5EF4-FFF2-40B4-BE49-F238E27FC236}">
                <a16:creationId xmlns:a16="http://schemas.microsoft.com/office/drawing/2014/main" id="{D4702735-59C0-4C44-B88C-4C1F33907AFA}"/>
              </a:ext>
            </a:extLst>
          </p:cNvPr>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0E1EA5-30EA-42E0-8361-571494363A58}" type="slidenum">
              <a:rPr kumimoji="0" lang="zh-CN" altLang="en-US"/>
              <a:pPr>
                <a:spcBef>
                  <a:spcPct val="0"/>
                </a:spcBef>
              </a:pPr>
              <a:t>33</a:t>
            </a:fld>
            <a:endParaRPr kumimoji="0"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8AFA314-16F2-4E71-818B-2CA2CCC81CC0}"/>
              </a:ext>
            </a:extLst>
          </p:cNvPr>
          <p:cNvGrpSpPr>
            <a:grpSpLocks/>
          </p:cNvGrpSpPr>
          <p:nvPr/>
        </p:nvGrpSpPr>
        <p:grpSpPr bwMode="auto">
          <a:xfrm>
            <a:off x="0" y="304800"/>
            <a:ext cx="9009063" cy="1052513"/>
            <a:chOff x="0" y="1536"/>
            <a:chExt cx="5675" cy="663"/>
          </a:xfrm>
        </p:grpSpPr>
        <p:grpSp>
          <p:nvGrpSpPr>
            <p:cNvPr id="5" name="Group 3">
              <a:extLst>
                <a:ext uri="{FF2B5EF4-FFF2-40B4-BE49-F238E27FC236}">
                  <a16:creationId xmlns:a16="http://schemas.microsoft.com/office/drawing/2014/main" id="{1D2127FC-D94B-433B-8A54-A4AC48EFD961}"/>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AC809991-092B-4CFB-94DE-4C8BC53DB8F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D6F348FA-EAC1-4BAD-9270-CB2409F20A5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7D20D202-2902-41F2-9878-C7FA933B27D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D42B86BC-5A2F-4DE9-83C3-812AAD56E41F}"/>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4D27B3B5-37CF-4DD6-B48F-7E5FE5372CF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E7CABAB0-B563-4116-BC39-CCDB8101A3D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7961453C-0CDB-4B2C-999B-43244500D7C7}"/>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3F0E1F6D-83BE-447E-94A7-6C0257B1CFDC}"/>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188428" name="Rectangle 12"/>
          <p:cNvSpPr>
            <a:spLocks noGrp="1" noChangeArrowheads="1"/>
          </p:cNvSpPr>
          <p:nvPr>
            <p:ph type="ctrTitle"/>
          </p:nvPr>
        </p:nvSpPr>
        <p:spPr>
          <a:xfrm>
            <a:off x="1371600" y="228600"/>
            <a:ext cx="7391400" cy="762000"/>
          </a:xfrm>
        </p:spPr>
        <p:txBody>
          <a:bodyPr/>
          <a:lstStyle>
            <a:lvl1pPr>
              <a:defRPr/>
            </a:lvl1pPr>
          </a:lstStyle>
          <a:p>
            <a:pPr lvl="0"/>
            <a:r>
              <a:rPr lang="zh-CN" altLang="en-US" noProof="0"/>
              <a:t>单击此处编辑母版标题样式</a:t>
            </a:r>
          </a:p>
        </p:txBody>
      </p:sp>
      <p:sp>
        <p:nvSpPr>
          <p:cNvPr id="188429" name="Rectangle 13"/>
          <p:cNvSpPr>
            <a:spLocks noGrp="1" noChangeArrowheads="1"/>
          </p:cNvSpPr>
          <p:nvPr>
            <p:ph type="subTitle" idx="1"/>
          </p:nvPr>
        </p:nvSpPr>
        <p:spPr>
          <a:xfrm>
            <a:off x="533400" y="1524000"/>
            <a:ext cx="8153400" cy="579438"/>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4EB77008-EA84-4287-ACD0-F9A25FCB0FDB}"/>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373F3891-7A86-4649-962B-D2D33C90F6D4}"/>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C85A8757-4966-442B-9FB0-D10C21929134}"/>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8D749A7F-1917-4B1B-827E-A395A8B77F75}" type="slidenum">
              <a:rPr lang="zh-CN" altLang="en-US"/>
              <a:pPr>
                <a:defRPr/>
              </a:pPr>
              <a:t>‹#›</a:t>
            </a:fld>
            <a:endParaRPr lang="en-US" altLang="zh-CN"/>
          </a:p>
        </p:txBody>
      </p:sp>
    </p:spTree>
    <p:extLst>
      <p:ext uri="{BB962C8B-B14F-4D97-AF65-F5344CB8AC3E}">
        <p14:creationId xmlns:p14="http://schemas.microsoft.com/office/powerpoint/2010/main" val="184694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FC91017-1D17-4BF4-8644-83BB302732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D29892C-78EF-46BF-826D-16B1E59354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5CDB2470-2792-4D5D-8B56-89BC1362C277}"/>
              </a:ext>
            </a:extLst>
          </p:cNvPr>
          <p:cNvSpPr>
            <a:spLocks noGrp="1" noChangeArrowheads="1"/>
          </p:cNvSpPr>
          <p:nvPr>
            <p:ph type="sldNum" sz="quarter" idx="12"/>
          </p:nvPr>
        </p:nvSpPr>
        <p:spPr>
          <a:ln/>
        </p:spPr>
        <p:txBody>
          <a:bodyPr/>
          <a:lstStyle>
            <a:lvl1pPr>
              <a:defRPr/>
            </a:lvl1pPr>
          </a:lstStyle>
          <a:p>
            <a:pPr>
              <a:defRPr/>
            </a:pPr>
            <a:fld id="{83F2FF60-6B86-4ACC-83CC-106EB7EA09C7}" type="slidenum">
              <a:rPr lang="zh-CN" altLang="en-US"/>
              <a:pPr>
                <a:defRPr/>
              </a:pPr>
              <a:t>‹#›</a:t>
            </a:fld>
            <a:endParaRPr lang="en-US" altLang="zh-CN"/>
          </a:p>
        </p:txBody>
      </p:sp>
    </p:spTree>
    <p:extLst>
      <p:ext uri="{BB962C8B-B14F-4D97-AF65-F5344CB8AC3E}">
        <p14:creationId xmlns:p14="http://schemas.microsoft.com/office/powerpoint/2010/main" val="324866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373063"/>
            <a:ext cx="2047875" cy="4371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373063"/>
            <a:ext cx="5992813" cy="4371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62FE448-1410-4BE2-855F-C49B1FE825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2DE7927-4AB6-4C5D-AC90-7EEE8CE08F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ACE220F-D5E5-43F7-8D27-1F17C1AF9370}"/>
              </a:ext>
            </a:extLst>
          </p:cNvPr>
          <p:cNvSpPr>
            <a:spLocks noGrp="1" noChangeArrowheads="1"/>
          </p:cNvSpPr>
          <p:nvPr>
            <p:ph type="sldNum" sz="quarter" idx="12"/>
          </p:nvPr>
        </p:nvSpPr>
        <p:spPr>
          <a:ln/>
        </p:spPr>
        <p:txBody>
          <a:bodyPr/>
          <a:lstStyle>
            <a:lvl1pPr>
              <a:defRPr/>
            </a:lvl1pPr>
          </a:lstStyle>
          <a:p>
            <a:pPr>
              <a:defRPr/>
            </a:pPr>
            <a:fld id="{C53BA7F3-33CE-485B-8F16-B07B31391640}" type="slidenum">
              <a:rPr lang="zh-CN" altLang="en-US"/>
              <a:pPr>
                <a:defRPr/>
              </a:pPr>
              <a:t>‹#›</a:t>
            </a:fld>
            <a:endParaRPr lang="en-US" altLang="zh-CN"/>
          </a:p>
        </p:txBody>
      </p:sp>
    </p:spTree>
    <p:extLst>
      <p:ext uri="{BB962C8B-B14F-4D97-AF65-F5344CB8AC3E}">
        <p14:creationId xmlns:p14="http://schemas.microsoft.com/office/powerpoint/2010/main" val="17310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73063"/>
            <a:ext cx="7793038"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828800"/>
            <a:ext cx="4019550" cy="29162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3950" y="1828800"/>
            <a:ext cx="4021138" cy="29162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E9BA0AB-3F8C-4933-B86F-1343FE866C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762A464-1502-4B7E-A12E-50B1D54979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3C08528-A6F9-47B1-B8C2-4014E1FC783F}"/>
              </a:ext>
            </a:extLst>
          </p:cNvPr>
          <p:cNvSpPr>
            <a:spLocks noGrp="1" noChangeArrowheads="1"/>
          </p:cNvSpPr>
          <p:nvPr>
            <p:ph type="sldNum" sz="quarter" idx="12"/>
          </p:nvPr>
        </p:nvSpPr>
        <p:spPr>
          <a:ln/>
        </p:spPr>
        <p:txBody>
          <a:bodyPr/>
          <a:lstStyle>
            <a:lvl1pPr>
              <a:defRPr/>
            </a:lvl1pPr>
          </a:lstStyle>
          <a:p>
            <a:pPr>
              <a:defRPr/>
            </a:pPr>
            <a:fld id="{557B50A7-008B-4729-BA70-0F5789FFDB2C}" type="slidenum">
              <a:rPr lang="zh-CN" altLang="en-US"/>
              <a:pPr>
                <a:defRPr/>
              </a:pPr>
              <a:t>‹#›</a:t>
            </a:fld>
            <a:endParaRPr lang="en-US" altLang="zh-CN"/>
          </a:p>
        </p:txBody>
      </p:sp>
    </p:spTree>
    <p:extLst>
      <p:ext uri="{BB962C8B-B14F-4D97-AF65-F5344CB8AC3E}">
        <p14:creationId xmlns:p14="http://schemas.microsoft.com/office/powerpoint/2010/main" val="35904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E5D76CB-E23C-4046-A67F-4CA7553432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1EABD5F-8506-4CC1-8D8A-52CD5C434F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7DE8F02-2200-4B70-89DE-44B4919289C3}"/>
              </a:ext>
            </a:extLst>
          </p:cNvPr>
          <p:cNvSpPr>
            <a:spLocks noGrp="1" noChangeArrowheads="1"/>
          </p:cNvSpPr>
          <p:nvPr>
            <p:ph type="sldNum" sz="quarter" idx="12"/>
          </p:nvPr>
        </p:nvSpPr>
        <p:spPr>
          <a:ln/>
        </p:spPr>
        <p:txBody>
          <a:bodyPr/>
          <a:lstStyle>
            <a:lvl1pPr>
              <a:defRPr/>
            </a:lvl1pPr>
          </a:lstStyle>
          <a:p>
            <a:pPr>
              <a:defRPr/>
            </a:pPr>
            <a:fld id="{D8B60856-1705-4951-BFD5-C431A7B0C36D}" type="slidenum">
              <a:rPr lang="zh-CN" altLang="en-US"/>
              <a:pPr>
                <a:defRPr/>
              </a:pPr>
              <a:t>‹#›</a:t>
            </a:fld>
            <a:endParaRPr lang="en-US" altLang="zh-CN"/>
          </a:p>
        </p:txBody>
      </p:sp>
    </p:spTree>
    <p:extLst>
      <p:ext uri="{BB962C8B-B14F-4D97-AF65-F5344CB8AC3E}">
        <p14:creationId xmlns:p14="http://schemas.microsoft.com/office/powerpoint/2010/main" val="88919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35B5031-4746-49F7-9B36-B90983E578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A4E901E6-F882-4F25-959A-62EAD7DD3F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98AC8D0-4990-4812-984D-21B24ECBF3E3}"/>
              </a:ext>
            </a:extLst>
          </p:cNvPr>
          <p:cNvSpPr>
            <a:spLocks noGrp="1" noChangeArrowheads="1"/>
          </p:cNvSpPr>
          <p:nvPr>
            <p:ph type="sldNum" sz="quarter" idx="12"/>
          </p:nvPr>
        </p:nvSpPr>
        <p:spPr>
          <a:ln/>
        </p:spPr>
        <p:txBody>
          <a:bodyPr/>
          <a:lstStyle>
            <a:lvl1pPr>
              <a:defRPr/>
            </a:lvl1pPr>
          </a:lstStyle>
          <a:p>
            <a:pPr>
              <a:defRPr/>
            </a:pPr>
            <a:fld id="{1E977633-3B0E-4FA6-9EA2-23CD5C4EA04C}" type="slidenum">
              <a:rPr lang="zh-CN" altLang="en-US"/>
              <a:pPr>
                <a:defRPr/>
              </a:pPr>
              <a:t>‹#›</a:t>
            </a:fld>
            <a:endParaRPr lang="en-US" altLang="zh-CN"/>
          </a:p>
        </p:txBody>
      </p:sp>
    </p:spTree>
    <p:extLst>
      <p:ext uri="{BB962C8B-B14F-4D97-AF65-F5344CB8AC3E}">
        <p14:creationId xmlns:p14="http://schemas.microsoft.com/office/powerpoint/2010/main" val="306560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2000" y="1828800"/>
            <a:ext cx="4019550" cy="2916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3950" y="1828800"/>
            <a:ext cx="4021138" cy="2916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0A3A2AA-D5AF-44D3-9429-71C915632C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07A3974-CF71-4E57-B0C9-9536B26B25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8DC707D-0636-4258-97CB-C488712A0BFB}"/>
              </a:ext>
            </a:extLst>
          </p:cNvPr>
          <p:cNvSpPr>
            <a:spLocks noGrp="1" noChangeArrowheads="1"/>
          </p:cNvSpPr>
          <p:nvPr>
            <p:ph type="sldNum" sz="quarter" idx="12"/>
          </p:nvPr>
        </p:nvSpPr>
        <p:spPr>
          <a:ln/>
        </p:spPr>
        <p:txBody>
          <a:bodyPr/>
          <a:lstStyle>
            <a:lvl1pPr>
              <a:defRPr/>
            </a:lvl1pPr>
          </a:lstStyle>
          <a:p>
            <a:pPr>
              <a:defRPr/>
            </a:pPr>
            <a:fld id="{29634ED2-E3B6-480C-9157-83616B8A6F1D}" type="slidenum">
              <a:rPr lang="zh-CN" altLang="en-US"/>
              <a:pPr>
                <a:defRPr/>
              </a:pPr>
              <a:t>‹#›</a:t>
            </a:fld>
            <a:endParaRPr lang="en-US" altLang="zh-CN"/>
          </a:p>
        </p:txBody>
      </p:sp>
    </p:spTree>
    <p:extLst>
      <p:ext uri="{BB962C8B-B14F-4D97-AF65-F5344CB8AC3E}">
        <p14:creationId xmlns:p14="http://schemas.microsoft.com/office/powerpoint/2010/main" val="367347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5F1FF4FD-3348-4C2D-8325-31CBB28D08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44DD52A7-7D16-4FFD-9999-1E117EDB58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F2185FCF-BBC6-4BC4-9985-F32DAAA7D064}"/>
              </a:ext>
            </a:extLst>
          </p:cNvPr>
          <p:cNvSpPr>
            <a:spLocks noGrp="1" noChangeArrowheads="1"/>
          </p:cNvSpPr>
          <p:nvPr>
            <p:ph type="sldNum" sz="quarter" idx="12"/>
          </p:nvPr>
        </p:nvSpPr>
        <p:spPr>
          <a:ln/>
        </p:spPr>
        <p:txBody>
          <a:bodyPr/>
          <a:lstStyle>
            <a:lvl1pPr>
              <a:defRPr/>
            </a:lvl1pPr>
          </a:lstStyle>
          <a:p>
            <a:pPr>
              <a:defRPr/>
            </a:pPr>
            <a:fld id="{6F18A907-9C60-4884-8ADD-CDBC807768EA}" type="slidenum">
              <a:rPr lang="zh-CN" altLang="en-US"/>
              <a:pPr>
                <a:defRPr/>
              </a:pPr>
              <a:t>‹#›</a:t>
            </a:fld>
            <a:endParaRPr lang="en-US" altLang="zh-CN"/>
          </a:p>
        </p:txBody>
      </p:sp>
    </p:spTree>
    <p:extLst>
      <p:ext uri="{BB962C8B-B14F-4D97-AF65-F5344CB8AC3E}">
        <p14:creationId xmlns:p14="http://schemas.microsoft.com/office/powerpoint/2010/main" val="32554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FF9D6D5-5F5D-4BEB-ABEB-36AB11FC8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23DA8910-7C4F-4F9C-A999-6951138E12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D70C4DDF-E2B9-418D-839A-0C78CF9E5E70}"/>
              </a:ext>
            </a:extLst>
          </p:cNvPr>
          <p:cNvSpPr>
            <a:spLocks noGrp="1" noChangeArrowheads="1"/>
          </p:cNvSpPr>
          <p:nvPr>
            <p:ph type="sldNum" sz="quarter" idx="12"/>
          </p:nvPr>
        </p:nvSpPr>
        <p:spPr>
          <a:ln/>
        </p:spPr>
        <p:txBody>
          <a:bodyPr/>
          <a:lstStyle>
            <a:lvl1pPr>
              <a:defRPr/>
            </a:lvl1pPr>
          </a:lstStyle>
          <a:p>
            <a:pPr>
              <a:defRPr/>
            </a:pPr>
            <a:fld id="{8CF67AB0-5E57-4F78-99F6-64ADC4577D40}" type="slidenum">
              <a:rPr lang="zh-CN" altLang="en-US"/>
              <a:pPr>
                <a:defRPr/>
              </a:pPr>
              <a:t>‹#›</a:t>
            </a:fld>
            <a:endParaRPr lang="en-US" altLang="zh-CN"/>
          </a:p>
        </p:txBody>
      </p:sp>
    </p:spTree>
    <p:extLst>
      <p:ext uri="{BB962C8B-B14F-4D97-AF65-F5344CB8AC3E}">
        <p14:creationId xmlns:p14="http://schemas.microsoft.com/office/powerpoint/2010/main" val="203662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EE785011-9418-406A-A36A-092198222C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EBCD431A-6619-4E89-A7E8-331ADBFCB6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3119E674-1B56-4682-939C-17DC93E520ED}"/>
              </a:ext>
            </a:extLst>
          </p:cNvPr>
          <p:cNvSpPr>
            <a:spLocks noGrp="1" noChangeArrowheads="1"/>
          </p:cNvSpPr>
          <p:nvPr>
            <p:ph type="sldNum" sz="quarter" idx="12"/>
          </p:nvPr>
        </p:nvSpPr>
        <p:spPr>
          <a:ln/>
        </p:spPr>
        <p:txBody>
          <a:bodyPr/>
          <a:lstStyle>
            <a:lvl1pPr>
              <a:defRPr/>
            </a:lvl1pPr>
          </a:lstStyle>
          <a:p>
            <a:pPr>
              <a:defRPr/>
            </a:pPr>
            <a:fld id="{725D579B-7CF2-4331-82C5-92DFD35A23DF}" type="slidenum">
              <a:rPr lang="zh-CN" altLang="en-US"/>
              <a:pPr>
                <a:defRPr/>
              </a:pPr>
              <a:t>‹#›</a:t>
            </a:fld>
            <a:endParaRPr lang="en-US" altLang="zh-CN"/>
          </a:p>
        </p:txBody>
      </p:sp>
    </p:spTree>
    <p:extLst>
      <p:ext uri="{BB962C8B-B14F-4D97-AF65-F5344CB8AC3E}">
        <p14:creationId xmlns:p14="http://schemas.microsoft.com/office/powerpoint/2010/main" val="303286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465644D-CC27-4882-84AF-CFE78245FE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530C0AC6-3658-4897-974A-3C3CDA491E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C597EA7-78B4-4E14-AD9D-33C2CC2E1754}"/>
              </a:ext>
            </a:extLst>
          </p:cNvPr>
          <p:cNvSpPr>
            <a:spLocks noGrp="1" noChangeArrowheads="1"/>
          </p:cNvSpPr>
          <p:nvPr>
            <p:ph type="sldNum" sz="quarter" idx="12"/>
          </p:nvPr>
        </p:nvSpPr>
        <p:spPr>
          <a:ln/>
        </p:spPr>
        <p:txBody>
          <a:bodyPr/>
          <a:lstStyle>
            <a:lvl1pPr>
              <a:defRPr/>
            </a:lvl1pPr>
          </a:lstStyle>
          <a:p>
            <a:pPr>
              <a:defRPr/>
            </a:pPr>
            <a:fld id="{D4E29178-F7E3-4F92-8275-9817DFF4825C}" type="slidenum">
              <a:rPr lang="zh-CN" altLang="en-US"/>
              <a:pPr>
                <a:defRPr/>
              </a:pPr>
              <a:t>‹#›</a:t>
            </a:fld>
            <a:endParaRPr lang="en-US" altLang="zh-CN"/>
          </a:p>
        </p:txBody>
      </p:sp>
    </p:spTree>
    <p:extLst>
      <p:ext uri="{BB962C8B-B14F-4D97-AF65-F5344CB8AC3E}">
        <p14:creationId xmlns:p14="http://schemas.microsoft.com/office/powerpoint/2010/main" val="321978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B7C196-28C8-4C74-A138-B637FC2D4A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B3B8F54D-BAC8-46FC-BD1D-B74B7E1EDF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E56E204-72C6-4B29-B154-145705FB005B}"/>
              </a:ext>
            </a:extLst>
          </p:cNvPr>
          <p:cNvSpPr>
            <a:spLocks noGrp="1" noChangeArrowheads="1"/>
          </p:cNvSpPr>
          <p:nvPr>
            <p:ph type="sldNum" sz="quarter" idx="12"/>
          </p:nvPr>
        </p:nvSpPr>
        <p:spPr>
          <a:ln/>
        </p:spPr>
        <p:txBody>
          <a:bodyPr/>
          <a:lstStyle>
            <a:lvl1pPr>
              <a:defRPr/>
            </a:lvl1pPr>
          </a:lstStyle>
          <a:p>
            <a:pPr>
              <a:defRPr/>
            </a:pPr>
            <a:fld id="{4106DA18-2BBD-414B-90EE-661B5D31F96A}" type="slidenum">
              <a:rPr lang="zh-CN" altLang="en-US"/>
              <a:pPr>
                <a:defRPr/>
              </a:pPr>
              <a:t>‹#›</a:t>
            </a:fld>
            <a:endParaRPr lang="en-US" altLang="zh-CN"/>
          </a:p>
        </p:txBody>
      </p:sp>
    </p:spTree>
    <p:extLst>
      <p:ext uri="{BB962C8B-B14F-4D97-AF65-F5344CB8AC3E}">
        <p14:creationId xmlns:p14="http://schemas.microsoft.com/office/powerpoint/2010/main" val="109091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40C624-FB58-4DAB-B28D-20842E947641}"/>
              </a:ext>
            </a:extLst>
          </p:cNvPr>
          <p:cNvSpPr>
            <a:spLocks noChangeArrowheads="1"/>
          </p:cNvSpPr>
          <p:nvPr/>
        </p:nvSpPr>
        <p:spPr bwMode="ltGray">
          <a:xfrm>
            <a:off x="290513" y="6413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28112F4E-DB17-40DD-9728-662E7319261A}"/>
              </a:ext>
            </a:extLst>
          </p:cNvPr>
          <p:cNvSpPr>
            <a:spLocks noChangeArrowheads="1"/>
          </p:cNvSpPr>
          <p:nvPr/>
        </p:nvSpPr>
        <p:spPr bwMode="ltGray">
          <a:xfrm>
            <a:off x="673100" y="6413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8" name="Rectangle 4">
            <a:extLst>
              <a:ext uri="{FF2B5EF4-FFF2-40B4-BE49-F238E27FC236}">
                <a16:creationId xmlns:a16="http://schemas.microsoft.com/office/drawing/2014/main" id="{25CB097E-FEDD-460A-B0D3-8E39E8889E81}"/>
              </a:ext>
            </a:extLst>
          </p:cNvPr>
          <p:cNvSpPr>
            <a:spLocks noChangeArrowheads="1"/>
          </p:cNvSpPr>
          <p:nvPr/>
        </p:nvSpPr>
        <p:spPr bwMode="ltGray">
          <a:xfrm>
            <a:off x="414338" y="10636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29" name="Rectangle 5">
            <a:extLst>
              <a:ext uri="{FF2B5EF4-FFF2-40B4-BE49-F238E27FC236}">
                <a16:creationId xmlns:a16="http://schemas.microsoft.com/office/drawing/2014/main" id="{36A2ACF3-4A06-4124-AEF2-1510629994C1}"/>
              </a:ext>
            </a:extLst>
          </p:cNvPr>
          <p:cNvSpPr>
            <a:spLocks noChangeArrowheads="1"/>
          </p:cNvSpPr>
          <p:nvPr/>
        </p:nvSpPr>
        <p:spPr bwMode="ltGray">
          <a:xfrm>
            <a:off x="784225" y="10636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0" name="Rectangle 6">
            <a:extLst>
              <a:ext uri="{FF2B5EF4-FFF2-40B4-BE49-F238E27FC236}">
                <a16:creationId xmlns:a16="http://schemas.microsoft.com/office/drawing/2014/main" id="{831B56BC-1409-4132-9D0C-4686221E9DDB}"/>
              </a:ext>
            </a:extLst>
          </p:cNvPr>
          <p:cNvSpPr>
            <a:spLocks noChangeArrowheads="1"/>
          </p:cNvSpPr>
          <p:nvPr/>
        </p:nvSpPr>
        <p:spPr bwMode="ltGray">
          <a:xfrm>
            <a:off x="0" y="990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1" name="Rectangle 7">
            <a:extLst>
              <a:ext uri="{FF2B5EF4-FFF2-40B4-BE49-F238E27FC236}">
                <a16:creationId xmlns:a16="http://schemas.microsoft.com/office/drawing/2014/main" id="{E68B1D08-6DFC-4514-971C-4D388147AF72}"/>
              </a:ext>
            </a:extLst>
          </p:cNvPr>
          <p:cNvSpPr>
            <a:spLocks noChangeArrowheads="1"/>
          </p:cNvSpPr>
          <p:nvPr/>
        </p:nvSpPr>
        <p:spPr bwMode="gray">
          <a:xfrm>
            <a:off x="635000" y="5334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2" name="Rectangle 8">
            <a:extLst>
              <a:ext uri="{FF2B5EF4-FFF2-40B4-BE49-F238E27FC236}">
                <a16:creationId xmlns:a16="http://schemas.microsoft.com/office/drawing/2014/main" id="{FB314098-FA4B-4648-947F-C8AC90303FE4}"/>
              </a:ext>
            </a:extLst>
          </p:cNvPr>
          <p:cNvSpPr>
            <a:spLocks noChangeArrowheads="1"/>
          </p:cNvSpPr>
          <p:nvPr/>
        </p:nvSpPr>
        <p:spPr bwMode="gray">
          <a:xfrm>
            <a:off x="315913" y="13239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defRPr/>
            </a:pPr>
            <a:endParaRPr lang="zh-CN" altLang="en-US"/>
          </a:p>
        </p:txBody>
      </p:sp>
      <p:sp>
        <p:nvSpPr>
          <p:cNvPr id="1033" name="Rectangle 9">
            <a:extLst>
              <a:ext uri="{FF2B5EF4-FFF2-40B4-BE49-F238E27FC236}">
                <a16:creationId xmlns:a16="http://schemas.microsoft.com/office/drawing/2014/main" id="{7088C3A4-D591-48E0-9E81-BECECF2A010C}"/>
              </a:ext>
            </a:extLst>
          </p:cNvPr>
          <p:cNvSpPr>
            <a:spLocks noGrp="1" noChangeArrowheads="1"/>
          </p:cNvSpPr>
          <p:nvPr>
            <p:ph type="title"/>
          </p:nvPr>
        </p:nvSpPr>
        <p:spPr bwMode="auto">
          <a:xfrm>
            <a:off x="1143000" y="373063"/>
            <a:ext cx="77930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88058638-DE05-44A2-BBF5-2AB77E9EE51E}"/>
              </a:ext>
            </a:extLst>
          </p:cNvPr>
          <p:cNvSpPr>
            <a:spLocks noGrp="1" noChangeArrowheads="1"/>
          </p:cNvSpPr>
          <p:nvPr>
            <p:ph type="body" idx="1"/>
          </p:nvPr>
        </p:nvSpPr>
        <p:spPr bwMode="auto">
          <a:xfrm>
            <a:off x="762000" y="1828800"/>
            <a:ext cx="8193088"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7403" name="Rectangle 11">
            <a:extLst>
              <a:ext uri="{FF2B5EF4-FFF2-40B4-BE49-F238E27FC236}">
                <a16:creationId xmlns:a16="http://schemas.microsoft.com/office/drawing/2014/main" id="{5127DAF6-8136-4BA4-91BB-9A72D98F488C}"/>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187404" name="Rectangle 12">
            <a:extLst>
              <a:ext uri="{FF2B5EF4-FFF2-40B4-BE49-F238E27FC236}">
                <a16:creationId xmlns:a16="http://schemas.microsoft.com/office/drawing/2014/main" id="{3C4FB4E3-37F9-40DB-B53A-3135FAF107E2}"/>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187405" name="Rectangle 13">
            <a:extLst>
              <a:ext uri="{FF2B5EF4-FFF2-40B4-BE49-F238E27FC236}">
                <a16:creationId xmlns:a16="http://schemas.microsoft.com/office/drawing/2014/main" id="{98AEEF62-DB5C-4E99-BACF-0DA1EF16C61D}"/>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smtClean="0"/>
            </a:lvl1pPr>
          </a:lstStyle>
          <a:p>
            <a:pPr>
              <a:defRPr/>
            </a:pPr>
            <a:fld id="{1EB7CBB3-47E0-4A41-AC76-078C7B427C0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3"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b="1">
          <a:solidFill>
            <a:schemeClr val="tx2"/>
          </a:solidFill>
          <a:latin typeface="Times New Roman" pitchFamily="18" charset="0"/>
          <a:ea typeface="宋体" pitchFamily="2" charset="-122"/>
        </a:defRPr>
      </a:lvl9pPr>
    </p:titleStyle>
    <p:bodyStyle>
      <a:lvl1pPr marL="385763" indent="-385763" algn="l" rtl="0" eaLnBrk="0" fontAlgn="base" hangingPunct="0">
        <a:spcBef>
          <a:spcPct val="20000"/>
        </a:spcBef>
        <a:spcAft>
          <a:spcPct val="0"/>
        </a:spcAft>
        <a:buClr>
          <a:schemeClr val="folHlink"/>
        </a:buClr>
        <a:buFont typeface="Wingdings" panose="05000000000000000000" pitchFamily="2" charset="2"/>
        <a:buChar char="n"/>
        <a:defRPr kumimoji="1" sz="3200">
          <a:solidFill>
            <a:schemeClr val="tx1"/>
          </a:solidFill>
          <a:latin typeface="+mn-lt"/>
          <a:ea typeface="+mn-ea"/>
          <a:cs typeface="+mn-cs"/>
        </a:defRPr>
      </a:lvl1pPr>
      <a:lvl2pPr marL="952500" indent="-376238" algn="l" rtl="0" eaLnBrk="0" fontAlgn="base" hangingPunct="0">
        <a:spcBef>
          <a:spcPct val="20000"/>
        </a:spcBef>
        <a:spcAft>
          <a:spcPct val="0"/>
        </a:spcAft>
        <a:buClr>
          <a:schemeClr val="hlink"/>
        </a:buClr>
        <a:buFont typeface="Wingdings" panose="05000000000000000000" pitchFamily="2" charset="2"/>
        <a:buChar char="n"/>
        <a:defRPr kumimoji="1" sz="3200">
          <a:solidFill>
            <a:schemeClr val="tx1"/>
          </a:solidFill>
          <a:latin typeface="+mn-lt"/>
          <a:ea typeface="+mn-ea"/>
        </a:defRPr>
      </a:lvl2pPr>
      <a:lvl3pPr marL="1519238" indent="-376238" algn="l" rtl="0" eaLnBrk="0" fontAlgn="base" hangingPunct="0">
        <a:spcBef>
          <a:spcPct val="20000"/>
        </a:spcBef>
        <a:spcAft>
          <a:spcPct val="0"/>
        </a:spcAft>
        <a:buClr>
          <a:schemeClr val="folHlink"/>
        </a:buClr>
        <a:buFont typeface="Wingdings" panose="05000000000000000000" pitchFamily="2" charset="2"/>
        <a:buChar char="n"/>
        <a:defRPr kumimoji="1" sz="3200">
          <a:solidFill>
            <a:schemeClr val="tx1"/>
          </a:solidFill>
          <a:latin typeface="+mn-lt"/>
          <a:ea typeface="+mn-ea"/>
        </a:defRPr>
      </a:lvl3pPr>
      <a:lvl4pPr marL="2098675" indent="-388938" algn="l" rtl="0" eaLnBrk="0" fontAlgn="base" hangingPunct="0">
        <a:spcBef>
          <a:spcPct val="20000"/>
        </a:spcBef>
        <a:spcAft>
          <a:spcPct val="0"/>
        </a:spcAft>
        <a:buClr>
          <a:schemeClr val="accent2"/>
        </a:buClr>
        <a:buFont typeface="Wingdings" panose="05000000000000000000" pitchFamily="2" charset="2"/>
        <a:buChar char="n"/>
        <a:defRPr kumimoji="1" sz="3200">
          <a:solidFill>
            <a:schemeClr val="tx1"/>
          </a:solidFill>
          <a:latin typeface="+mn-lt"/>
          <a:ea typeface="+mn-ea"/>
        </a:defRPr>
      </a:lvl4pPr>
      <a:lvl5pPr marL="2663825" indent="-374650" algn="l" rtl="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mn-lt"/>
          <a:ea typeface="+mn-ea"/>
        </a:defRPr>
      </a:lvl5pPr>
      <a:lvl6pPr marL="3121025" indent="-374650" algn="l" rtl="0" fontAlgn="base">
        <a:spcBef>
          <a:spcPct val="20000"/>
        </a:spcBef>
        <a:spcAft>
          <a:spcPct val="0"/>
        </a:spcAft>
        <a:buClr>
          <a:schemeClr val="accent1"/>
        </a:buClr>
        <a:buFont typeface="Wingdings" pitchFamily="2" charset="2"/>
        <a:buChar char="n"/>
        <a:defRPr kumimoji="1" sz="3200">
          <a:solidFill>
            <a:schemeClr val="tx1"/>
          </a:solidFill>
          <a:latin typeface="+mn-lt"/>
          <a:ea typeface="+mn-ea"/>
        </a:defRPr>
      </a:lvl6pPr>
      <a:lvl7pPr marL="3578225" indent="-374650" algn="l" rtl="0" fontAlgn="base">
        <a:spcBef>
          <a:spcPct val="20000"/>
        </a:spcBef>
        <a:spcAft>
          <a:spcPct val="0"/>
        </a:spcAft>
        <a:buClr>
          <a:schemeClr val="accent1"/>
        </a:buClr>
        <a:buFont typeface="Wingdings" pitchFamily="2" charset="2"/>
        <a:buChar char="n"/>
        <a:defRPr kumimoji="1" sz="3200">
          <a:solidFill>
            <a:schemeClr val="tx1"/>
          </a:solidFill>
          <a:latin typeface="+mn-lt"/>
          <a:ea typeface="+mn-ea"/>
        </a:defRPr>
      </a:lvl7pPr>
      <a:lvl8pPr marL="4035425" indent="-374650" algn="l" rtl="0" fontAlgn="base">
        <a:spcBef>
          <a:spcPct val="20000"/>
        </a:spcBef>
        <a:spcAft>
          <a:spcPct val="0"/>
        </a:spcAft>
        <a:buClr>
          <a:schemeClr val="accent1"/>
        </a:buClr>
        <a:buFont typeface="Wingdings" pitchFamily="2" charset="2"/>
        <a:buChar char="n"/>
        <a:defRPr kumimoji="1" sz="3200">
          <a:solidFill>
            <a:schemeClr val="tx1"/>
          </a:solidFill>
          <a:latin typeface="+mn-lt"/>
          <a:ea typeface="+mn-ea"/>
        </a:defRPr>
      </a:lvl8pPr>
      <a:lvl9pPr marL="4492625" indent="-374650" algn="l" rtl="0" fontAlgn="base">
        <a:spcBef>
          <a:spcPct val="20000"/>
        </a:spcBef>
        <a:spcAft>
          <a:spcPct val="0"/>
        </a:spcAft>
        <a:buClr>
          <a:schemeClr val="accent1"/>
        </a:buClr>
        <a:buFont typeface="Wingdings" pitchFamily="2" charset="2"/>
        <a:buChar char="n"/>
        <a:defRPr kumimoji="1"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emf"/></Relationships>
</file>

<file path=ppt/slides/_rels/slide71.xml.rels><?xml version="1.0" encoding="UTF-8" standalone="yes"?>
<Relationships xmlns="http://schemas.openxmlformats.org/package/2006/relationships"><Relationship Id="rId2" Type="http://schemas.openxmlformats.org/officeDocument/2006/relationships/hyperlink" Target="http://i3.cs.berkeley.edu/"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a:extLst>
              <a:ext uri="{FF2B5EF4-FFF2-40B4-BE49-F238E27FC236}">
                <a16:creationId xmlns:a16="http://schemas.microsoft.com/office/drawing/2014/main" id="{2AF5C9BB-93DF-42C7-9E8E-962094004E84}"/>
              </a:ext>
            </a:extLst>
          </p:cNvPr>
          <p:cNvSpPr>
            <a:spLocks noGrp="1" noChangeArrowheads="1"/>
          </p:cNvSpPr>
          <p:nvPr>
            <p:ph type="sldNum" sz="quarter" idx="12"/>
          </p:nvPr>
        </p:nvSpPr>
        <p:spPr>
          <a:xfrm>
            <a:off x="6858000" y="5867400"/>
            <a:ext cx="1905000" cy="457200"/>
          </a:xfrm>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CAC870E7-518C-484D-8DE7-896AA849F897}" type="slidenum">
              <a:rPr kumimoji="0" lang="zh-CN" altLang="en-US" sz="1400">
                <a:solidFill>
                  <a:schemeClr val="bg2"/>
                </a:solidFill>
                <a:latin typeface="Tahoma" panose="020B0604030504040204" pitchFamily="34" charset="0"/>
              </a:rPr>
              <a:pPr>
                <a:spcBef>
                  <a:spcPct val="0"/>
                </a:spcBef>
                <a:buClrTx/>
                <a:buFontTx/>
                <a:buNone/>
              </a:pPr>
              <a:t>1</a:t>
            </a:fld>
            <a:endParaRPr kumimoji="0" lang="en-US" altLang="zh-CN" sz="1400">
              <a:solidFill>
                <a:schemeClr val="bg2"/>
              </a:solidFill>
              <a:latin typeface="Tahoma" panose="020B0604030504040204" pitchFamily="34" charset="0"/>
            </a:endParaRPr>
          </a:p>
        </p:txBody>
      </p:sp>
      <p:sp>
        <p:nvSpPr>
          <p:cNvPr id="4099" name="Rectangle 3">
            <a:extLst>
              <a:ext uri="{FF2B5EF4-FFF2-40B4-BE49-F238E27FC236}">
                <a16:creationId xmlns:a16="http://schemas.microsoft.com/office/drawing/2014/main" id="{65C6D70F-4D34-4273-8130-FABE45EEF57B}"/>
              </a:ext>
            </a:extLst>
          </p:cNvPr>
          <p:cNvSpPr>
            <a:spLocks noChangeArrowheads="1"/>
          </p:cNvSpPr>
          <p:nvPr/>
        </p:nvSpPr>
        <p:spPr bwMode="auto">
          <a:xfrm>
            <a:off x="1371600" y="1981200"/>
            <a:ext cx="6400800"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buClrTx/>
              <a:buFont typeface="Wingdings" panose="05000000000000000000" pitchFamily="2" charset="2"/>
              <a:buChar char="Ø"/>
            </a:pPr>
            <a:r>
              <a:rPr lang="en-US" altLang="zh-CN" b="1">
                <a:solidFill>
                  <a:srgbClr val="000000"/>
                </a:solidFill>
                <a:cs typeface="Courier New" panose="02070309020205020404" pitchFamily="49" charset="0"/>
              </a:rPr>
              <a:t>Introduction </a:t>
            </a:r>
          </a:p>
          <a:p>
            <a:pPr eaLnBrk="1" hangingPunct="1">
              <a:spcBef>
                <a:spcPct val="40000"/>
              </a:spcBef>
              <a:buClrTx/>
              <a:buFont typeface="Wingdings" panose="05000000000000000000" pitchFamily="2" charset="2"/>
              <a:buChar char="Ø"/>
            </a:pPr>
            <a:r>
              <a:rPr lang="en-US" altLang="zh-CN" b="1">
                <a:solidFill>
                  <a:srgbClr val="000000"/>
                </a:solidFill>
                <a:cs typeface="Courier New" panose="02070309020205020404" pitchFamily="49" charset="0"/>
              </a:rPr>
              <a:t>DHT</a:t>
            </a:r>
            <a:r>
              <a:rPr lang="zh-CN" altLang="en-US" b="1">
                <a:solidFill>
                  <a:srgbClr val="000000"/>
                </a:solidFill>
                <a:cs typeface="Courier New" panose="02070309020205020404" pitchFamily="49" charset="0"/>
              </a:rPr>
              <a:t>原理</a:t>
            </a:r>
          </a:p>
          <a:p>
            <a:pPr eaLnBrk="1" hangingPunct="1">
              <a:spcBef>
                <a:spcPct val="40000"/>
              </a:spcBef>
              <a:buClrTx/>
              <a:buFont typeface="Wingdings" panose="05000000000000000000" pitchFamily="2" charset="2"/>
              <a:buChar char="Ø"/>
            </a:pPr>
            <a:r>
              <a:rPr lang="zh-CN" altLang="en-US" b="1">
                <a:solidFill>
                  <a:srgbClr val="000000"/>
                </a:solidFill>
                <a:cs typeface="Courier New" panose="02070309020205020404" pitchFamily="49" charset="0"/>
              </a:rPr>
              <a:t>代表性</a:t>
            </a:r>
            <a:r>
              <a:rPr lang="en-US" altLang="zh-CN" b="1">
                <a:solidFill>
                  <a:srgbClr val="000000"/>
                </a:solidFill>
                <a:cs typeface="Courier New" panose="02070309020205020404" pitchFamily="49" charset="0"/>
              </a:rPr>
              <a:t>DHT</a:t>
            </a:r>
            <a:r>
              <a:rPr lang="zh-CN" altLang="en-US" b="1">
                <a:solidFill>
                  <a:srgbClr val="000000"/>
                </a:solidFill>
                <a:cs typeface="Courier New" panose="02070309020205020404" pitchFamily="49" charset="0"/>
              </a:rPr>
              <a:t>算法</a:t>
            </a:r>
          </a:p>
          <a:p>
            <a:pPr eaLnBrk="1" hangingPunct="1">
              <a:spcBef>
                <a:spcPct val="40000"/>
              </a:spcBef>
              <a:buClrTx/>
              <a:buFont typeface="Wingdings" panose="05000000000000000000" pitchFamily="2" charset="2"/>
              <a:buChar char="Ø"/>
            </a:pPr>
            <a:r>
              <a:rPr lang="zh-CN" altLang="en-US" b="1">
                <a:solidFill>
                  <a:srgbClr val="000000"/>
                </a:solidFill>
                <a:cs typeface="Courier New" panose="02070309020205020404" pitchFamily="49" charset="0"/>
              </a:rPr>
              <a:t>基于</a:t>
            </a:r>
            <a:r>
              <a:rPr lang="en-US" altLang="zh-CN" b="1">
                <a:solidFill>
                  <a:srgbClr val="000000"/>
                </a:solidFill>
                <a:cs typeface="Courier New" panose="02070309020205020404" pitchFamily="49" charset="0"/>
              </a:rPr>
              <a:t>DHT</a:t>
            </a:r>
            <a:r>
              <a:rPr lang="zh-CN" altLang="en-US" b="1">
                <a:solidFill>
                  <a:srgbClr val="000000"/>
                </a:solidFill>
                <a:cs typeface="Courier New" panose="02070309020205020404" pitchFamily="49" charset="0"/>
              </a:rPr>
              <a:t>的结构化</a:t>
            </a:r>
            <a:r>
              <a:rPr lang="en-US" altLang="zh-CN" b="1">
                <a:solidFill>
                  <a:srgbClr val="000000"/>
                </a:solidFill>
                <a:cs typeface="Courier New" panose="02070309020205020404" pitchFamily="49" charset="0"/>
              </a:rPr>
              <a:t>P2P</a:t>
            </a:r>
            <a:r>
              <a:rPr lang="zh-CN" altLang="en-US" b="1">
                <a:solidFill>
                  <a:srgbClr val="000000"/>
                </a:solidFill>
                <a:cs typeface="Courier New" panose="02070309020205020404" pitchFamily="49" charset="0"/>
              </a:rPr>
              <a:t>比较</a:t>
            </a:r>
            <a:endParaRPr lang="en-US" altLang="zh-CN" b="1">
              <a:solidFill>
                <a:srgbClr val="000000"/>
              </a:solidFill>
              <a:cs typeface="Courier New" panose="02070309020205020404" pitchFamily="49" charset="0"/>
            </a:endParaRPr>
          </a:p>
          <a:p>
            <a:pPr eaLnBrk="1" hangingPunct="1">
              <a:spcBef>
                <a:spcPct val="40000"/>
              </a:spcBef>
              <a:buClrTx/>
              <a:buFont typeface="Wingdings" panose="05000000000000000000" pitchFamily="2" charset="2"/>
              <a:buChar char="Ø"/>
            </a:pPr>
            <a:r>
              <a:rPr lang="en-US" altLang="zh-CN" b="1">
                <a:solidFill>
                  <a:srgbClr val="000000"/>
                </a:solidFill>
                <a:cs typeface="Courier New" panose="02070309020205020404" pitchFamily="49" charset="0"/>
              </a:rPr>
              <a:t>基于DHT的P2P应用</a:t>
            </a:r>
            <a:endParaRPr lang="zh-CN" altLang="en-US" b="1">
              <a:solidFill>
                <a:srgbClr val="000000"/>
              </a:solidFill>
              <a:cs typeface="Courier New" panose="02070309020205020404" pitchFamily="49" charset="0"/>
            </a:endParaRPr>
          </a:p>
        </p:txBody>
      </p:sp>
      <p:sp>
        <p:nvSpPr>
          <p:cNvPr id="3077" name="Rectangle 4">
            <a:extLst>
              <a:ext uri="{FF2B5EF4-FFF2-40B4-BE49-F238E27FC236}">
                <a16:creationId xmlns:a16="http://schemas.microsoft.com/office/drawing/2014/main" id="{EDD15C47-6B62-4E3C-ACB0-1706D58CEE72}"/>
              </a:ext>
            </a:extLst>
          </p:cNvPr>
          <p:cNvSpPr>
            <a:spLocks noGrp="1" noChangeArrowheads="1"/>
          </p:cNvSpPr>
          <p:nvPr>
            <p:ph type="ctrTitle"/>
          </p:nvPr>
        </p:nvSpPr>
        <p:spPr/>
        <p:txBody>
          <a:bodyPr/>
          <a:lstStyle/>
          <a:p>
            <a:pPr eaLnBrk="1" hangingPunct="1">
              <a:defRPr/>
            </a:pPr>
            <a:r>
              <a:rPr kumimoji="0" lang="en-US" altLang="zh-CN" dirty="0">
                <a:effectLst>
                  <a:outerShdw blurRad="38100" dist="38100" dir="2700000" algn="tl">
                    <a:srgbClr val="C0C0C0"/>
                  </a:outerShdw>
                </a:effectLst>
                <a:latin typeface="Arial" charset="0"/>
              </a:rPr>
              <a:t>Distributed Hash Table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F65EF21A-201E-4826-9D4F-FE311EA35748}"/>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C29CF76F-8BD4-400C-B86A-889F8ECFEB70}" type="slidenum">
              <a:rPr kumimoji="0" lang="zh-CN" altLang="en-US" sz="1400">
                <a:latin typeface="Tahoma" panose="020B0604030504040204" pitchFamily="34" charset="0"/>
              </a:rPr>
              <a:pPr>
                <a:spcBef>
                  <a:spcPct val="0"/>
                </a:spcBef>
                <a:buClrTx/>
                <a:buFontTx/>
                <a:buNone/>
              </a:pPr>
              <a:t>10</a:t>
            </a:fld>
            <a:endParaRPr kumimoji="0" lang="en-US" altLang="zh-CN" sz="1400">
              <a:latin typeface="Tahoma" panose="020B0604030504040204" pitchFamily="34" charset="0"/>
            </a:endParaRPr>
          </a:p>
        </p:txBody>
      </p:sp>
      <p:sp>
        <p:nvSpPr>
          <p:cNvPr id="13315" name="Rectangle 2">
            <a:extLst>
              <a:ext uri="{FF2B5EF4-FFF2-40B4-BE49-F238E27FC236}">
                <a16:creationId xmlns:a16="http://schemas.microsoft.com/office/drawing/2014/main" id="{F5688DCB-3183-4AFE-8547-89D7EF1B367D}"/>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sp>
        <p:nvSpPr>
          <p:cNvPr id="13316" name="Rectangle 3">
            <a:extLst>
              <a:ext uri="{FF2B5EF4-FFF2-40B4-BE49-F238E27FC236}">
                <a16:creationId xmlns:a16="http://schemas.microsoft.com/office/drawing/2014/main" id="{47C78E60-AEAC-483B-A29D-A33F7D0CF84B}"/>
              </a:ext>
            </a:extLst>
          </p:cNvPr>
          <p:cNvSpPr>
            <a:spLocks noGrp="1" noChangeArrowheads="1"/>
          </p:cNvSpPr>
          <p:nvPr>
            <p:ph type="body" idx="1"/>
          </p:nvPr>
        </p:nvSpPr>
        <p:spPr>
          <a:xfrm>
            <a:off x="685800" y="1752600"/>
            <a:ext cx="8193088" cy="2613025"/>
          </a:xfrm>
        </p:spPr>
        <p:txBody>
          <a:bodyPr/>
          <a:lstStyle/>
          <a:p>
            <a:pPr eaLnBrk="1" hangingPunct="1">
              <a:lnSpc>
                <a:spcPct val="110000"/>
              </a:lnSpc>
            </a:pPr>
            <a:r>
              <a:rPr lang="zh-CN" altLang="en-US" sz="2800" b="1"/>
              <a:t>网络拓扑</a:t>
            </a:r>
          </a:p>
          <a:p>
            <a:pPr lvl="1" eaLnBrk="1" hangingPunct="1">
              <a:lnSpc>
                <a:spcPct val="110000"/>
              </a:lnSpc>
            </a:pPr>
            <a:r>
              <a:rPr lang="zh-CN" altLang="en-US" sz="2800" b="1"/>
              <a:t>拓扑结构由节点</a:t>
            </a:r>
            <a:r>
              <a:rPr lang="en-US" altLang="zh-CN" sz="2800" b="1"/>
              <a:t>ID</a:t>
            </a:r>
            <a:r>
              <a:rPr lang="zh-CN" altLang="en-US" sz="2800" b="1"/>
              <a:t>和其存放的</a:t>
            </a:r>
            <a:r>
              <a:rPr lang="en-US" altLang="zh-CN" sz="2800" b="1"/>
              <a:t>&lt;K, V&gt;</a:t>
            </a:r>
            <a:r>
              <a:rPr lang="zh-CN" altLang="en-US" sz="2800" b="1"/>
              <a:t>对中的</a:t>
            </a:r>
            <a:r>
              <a:rPr lang="en-US" altLang="zh-CN" sz="2800" b="1"/>
              <a:t>K</a:t>
            </a:r>
            <a:r>
              <a:rPr lang="zh-CN" altLang="en-US" sz="2800" b="1"/>
              <a:t>之间的映射关系决定</a:t>
            </a:r>
          </a:p>
          <a:p>
            <a:pPr lvl="1" eaLnBrk="1" hangingPunct="1">
              <a:lnSpc>
                <a:spcPct val="110000"/>
              </a:lnSpc>
            </a:pPr>
            <a:r>
              <a:rPr lang="zh-CN" altLang="en-US" sz="2800" b="1"/>
              <a:t>拓扑动态变化，需要处理节点加入</a:t>
            </a:r>
            <a:r>
              <a:rPr lang="en-US" altLang="zh-CN" sz="2800" b="1"/>
              <a:t>/</a:t>
            </a:r>
            <a:r>
              <a:rPr lang="zh-CN" altLang="en-US" sz="2800" b="1"/>
              <a:t>退出</a:t>
            </a:r>
            <a:r>
              <a:rPr lang="en-US" altLang="zh-CN" sz="2800" b="1"/>
              <a:t>/</a:t>
            </a:r>
            <a:r>
              <a:rPr lang="zh-CN" altLang="en-US" sz="2800" b="1"/>
              <a:t>失效的情况</a:t>
            </a:r>
          </a:p>
        </p:txBody>
      </p:sp>
      <p:sp>
        <p:nvSpPr>
          <p:cNvPr id="13317" name="Rectangle 4">
            <a:extLst>
              <a:ext uri="{FF2B5EF4-FFF2-40B4-BE49-F238E27FC236}">
                <a16:creationId xmlns:a16="http://schemas.microsoft.com/office/drawing/2014/main" id="{F0134D0C-1A53-4F6B-B46E-13F456A748C8}"/>
              </a:ext>
            </a:extLst>
          </p:cNvPr>
          <p:cNvSpPr>
            <a:spLocks noChangeArrowheads="1"/>
          </p:cNvSpPr>
          <p:nvPr/>
        </p:nvSpPr>
        <p:spPr bwMode="auto">
          <a:xfrm>
            <a:off x="838200" y="5181600"/>
            <a:ext cx="7924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2400" b="1">
                <a:latin typeface="Arial" panose="020B0604020202020204" pitchFamily="34" charset="0"/>
              </a:rPr>
              <a:t>在重叠网上节点始终由节点</a:t>
            </a:r>
            <a:r>
              <a:rPr kumimoji="0" lang="en-US" altLang="zh-CN" sz="2400" b="1">
                <a:latin typeface="Arial" panose="020B0604020202020204" pitchFamily="34" charset="0"/>
              </a:rPr>
              <a:t>ID</a:t>
            </a:r>
            <a:r>
              <a:rPr kumimoji="0" lang="zh-CN" altLang="en-US" sz="2400" b="1">
                <a:latin typeface="Arial" panose="020B0604020202020204" pitchFamily="34" charset="0"/>
              </a:rPr>
              <a:t>标识，并且根据</a:t>
            </a:r>
            <a:r>
              <a:rPr kumimoji="0" lang="en-US" altLang="zh-CN" sz="2400" b="1">
                <a:latin typeface="Arial" panose="020B0604020202020204" pitchFamily="34" charset="0"/>
              </a:rPr>
              <a:t>ID</a:t>
            </a:r>
            <a:r>
              <a:rPr kumimoji="0" lang="zh-CN" altLang="en-US" sz="2400" b="1">
                <a:latin typeface="Arial" panose="020B0604020202020204" pitchFamily="34" charset="0"/>
              </a:rPr>
              <a:t>进行路由</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686EFE65-F664-42B8-8F73-C555F82BC95B}"/>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B29C3A-05B1-4F42-A0A1-F9EB5F093CCC}" type="slidenum">
              <a:rPr kumimoji="0" lang="zh-CN" altLang="en-US" sz="1400">
                <a:latin typeface="Tahoma" panose="020B0604030504040204" pitchFamily="34" charset="0"/>
              </a:rPr>
              <a:pPr>
                <a:spcBef>
                  <a:spcPct val="0"/>
                </a:spcBef>
                <a:buClrTx/>
                <a:buFontTx/>
                <a:buNone/>
              </a:pPr>
              <a:t>11</a:t>
            </a:fld>
            <a:endParaRPr kumimoji="0" lang="en-US" altLang="zh-CN" sz="1400">
              <a:latin typeface="Tahoma" panose="020B0604030504040204" pitchFamily="34" charset="0"/>
            </a:endParaRPr>
          </a:p>
        </p:txBody>
      </p:sp>
      <p:sp>
        <p:nvSpPr>
          <p:cNvPr id="14339" name="Rectangle 2">
            <a:extLst>
              <a:ext uri="{FF2B5EF4-FFF2-40B4-BE49-F238E27FC236}">
                <a16:creationId xmlns:a16="http://schemas.microsoft.com/office/drawing/2014/main" id="{1817DFC7-6061-425A-BCDA-0B31ECFBA84B}"/>
              </a:ext>
            </a:extLst>
          </p:cNvPr>
          <p:cNvSpPr>
            <a:spLocks noGrp="1" noChangeArrowheads="1"/>
          </p:cNvSpPr>
          <p:nvPr>
            <p:ph type="title"/>
          </p:nvPr>
        </p:nvSpPr>
        <p:spPr/>
        <p:txBody>
          <a:bodyPr/>
          <a:lstStyle/>
          <a:p>
            <a:pPr eaLnBrk="1" hangingPunct="1"/>
            <a:r>
              <a:rPr lang="en-US" altLang="zh-CN"/>
              <a:t>3 </a:t>
            </a:r>
            <a:r>
              <a:rPr lang="zh-CN" altLang="en-US"/>
              <a:t>代表性</a:t>
            </a:r>
            <a:r>
              <a:rPr lang="en-US" altLang="zh-CN"/>
              <a:t>DHT</a:t>
            </a:r>
            <a:r>
              <a:rPr lang="zh-CN" altLang="en-US"/>
              <a:t>算法 </a:t>
            </a:r>
          </a:p>
        </p:txBody>
      </p:sp>
      <p:sp>
        <p:nvSpPr>
          <p:cNvPr id="14340" name="Rectangle 3">
            <a:extLst>
              <a:ext uri="{FF2B5EF4-FFF2-40B4-BE49-F238E27FC236}">
                <a16:creationId xmlns:a16="http://schemas.microsoft.com/office/drawing/2014/main" id="{D2FB681D-ACA3-4497-A8CB-50CA821F45E1}"/>
              </a:ext>
            </a:extLst>
          </p:cNvPr>
          <p:cNvSpPr>
            <a:spLocks noGrp="1" noChangeArrowheads="1"/>
          </p:cNvSpPr>
          <p:nvPr>
            <p:ph type="body" idx="1"/>
          </p:nvPr>
        </p:nvSpPr>
        <p:spPr>
          <a:xfrm>
            <a:off x="1066800" y="1828800"/>
            <a:ext cx="1752600" cy="1593850"/>
          </a:xfrm>
        </p:spPr>
        <p:txBody>
          <a:bodyPr/>
          <a:lstStyle/>
          <a:p>
            <a:pPr eaLnBrk="1" hangingPunct="1"/>
            <a:r>
              <a:rPr lang="en-US" altLang="zh-CN" sz="2900" b="1">
                <a:solidFill>
                  <a:srgbClr val="CC3300"/>
                </a:solidFill>
              </a:rPr>
              <a:t>Chord</a:t>
            </a:r>
          </a:p>
          <a:p>
            <a:pPr eaLnBrk="1" hangingPunct="1"/>
            <a:r>
              <a:rPr lang="en-US" altLang="zh-CN" sz="2900" b="1">
                <a:solidFill>
                  <a:srgbClr val="CC3300"/>
                </a:solidFill>
              </a:rPr>
              <a:t>Pastry</a:t>
            </a:r>
          </a:p>
          <a:p>
            <a:pPr eaLnBrk="1" hangingPunct="1"/>
            <a:r>
              <a:rPr lang="en-US" altLang="zh-CN" sz="2900" b="1">
                <a:solidFill>
                  <a:srgbClr val="CC3300"/>
                </a:solidFill>
              </a:rPr>
              <a:t>CAN</a:t>
            </a:r>
          </a:p>
        </p:txBody>
      </p:sp>
      <p:sp>
        <p:nvSpPr>
          <p:cNvPr id="14341" name="AutoShape 4">
            <a:extLst>
              <a:ext uri="{FF2B5EF4-FFF2-40B4-BE49-F238E27FC236}">
                <a16:creationId xmlns:a16="http://schemas.microsoft.com/office/drawing/2014/main" id="{1015CDED-F36A-4D59-89F0-875C1119B0E3}"/>
              </a:ext>
            </a:extLst>
          </p:cNvPr>
          <p:cNvSpPr>
            <a:spLocks/>
          </p:cNvSpPr>
          <p:nvPr/>
        </p:nvSpPr>
        <p:spPr bwMode="auto">
          <a:xfrm>
            <a:off x="2895600" y="1752600"/>
            <a:ext cx="228600" cy="1828800"/>
          </a:xfrm>
          <a:prstGeom prst="righ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77861" name="Text Box 5">
            <a:extLst>
              <a:ext uri="{FF2B5EF4-FFF2-40B4-BE49-F238E27FC236}">
                <a16:creationId xmlns:a16="http://schemas.microsoft.com/office/drawing/2014/main" id="{59508F23-8749-4E3E-BE4A-ED285068A0CA}"/>
              </a:ext>
            </a:extLst>
          </p:cNvPr>
          <p:cNvSpPr txBox="1">
            <a:spLocks noChangeArrowheads="1"/>
          </p:cNvSpPr>
          <p:nvPr/>
        </p:nvSpPr>
        <p:spPr bwMode="auto">
          <a:xfrm>
            <a:off x="3352800" y="2133600"/>
            <a:ext cx="4800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rgbClr val="669900"/>
              </a:buClr>
              <a:buFont typeface="Wingdings" pitchFamily="2" charset="2"/>
              <a:buNone/>
              <a:defRPr/>
            </a:pPr>
            <a:r>
              <a:rPr kumimoji="0" lang="zh-CN" altLang="en-US" b="1">
                <a:latin typeface="Arial" charset="0"/>
              </a:rPr>
              <a:t>基于分布式</a:t>
            </a:r>
            <a:r>
              <a:rPr kumimoji="0" lang="en-US" altLang="zh-CN" b="1">
                <a:latin typeface="Arial" charset="0"/>
              </a:rPr>
              <a:t>Hash</a:t>
            </a:r>
            <a:r>
              <a:rPr kumimoji="0" lang="zh-CN" altLang="en-US" b="1">
                <a:latin typeface="Arial" charset="0"/>
              </a:rPr>
              <a:t>表</a:t>
            </a:r>
          </a:p>
          <a:p>
            <a:pPr eaLnBrk="1" hangingPunct="1">
              <a:spcBef>
                <a:spcPct val="20000"/>
              </a:spcBef>
              <a:buClr>
                <a:srgbClr val="669900"/>
              </a:buClr>
              <a:buFont typeface="Wingdings" pitchFamily="2" charset="2"/>
              <a:buNone/>
              <a:defRPr/>
            </a:pPr>
            <a:r>
              <a:rPr kumimoji="0" lang="en-US" altLang="zh-CN" b="1">
                <a:latin typeface="Arial" charset="0"/>
              </a:rPr>
              <a:t>(DHT</a:t>
            </a:r>
            <a:r>
              <a:rPr kumimoji="0" lang="zh-CN" altLang="en-US" b="1">
                <a:latin typeface="Arial" charset="0"/>
              </a:rPr>
              <a:t>： </a:t>
            </a:r>
            <a:r>
              <a:rPr kumimoji="0" lang="en-US" altLang="zh-CN" b="1">
                <a:effectLst>
                  <a:outerShdw blurRad="38100" dist="38100" dir="2700000" algn="tl">
                    <a:srgbClr val="C0C0C0"/>
                  </a:outerShdw>
                </a:effectLst>
                <a:latin typeface="Arial" charset="0"/>
              </a:rPr>
              <a:t>Distributed Hash Table</a:t>
            </a:r>
            <a:r>
              <a:rPr kumimoji="0" lang="en-US" altLang="zh-CN" b="1">
                <a:latin typeface="Arial" charset="0"/>
              </a:rPr>
              <a:t> )</a:t>
            </a:r>
          </a:p>
        </p:txBody>
      </p:sp>
      <p:sp>
        <p:nvSpPr>
          <p:cNvPr id="14343" name="Rectangle 6">
            <a:extLst>
              <a:ext uri="{FF2B5EF4-FFF2-40B4-BE49-F238E27FC236}">
                <a16:creationId xmlns:a16="http://schemas.microsoft.com/office/drawing/2014/main" id="{AD872FAF-6F35-45F7-B7FD-70CE6D00DCA2}"/>
              </a:ext>
            </a:extLst>
          </p:cNvPr>
          <p:cNvSpPr>
            <a:spLocks noChangeArrowheads="1"/>
          </p:cNvSpPr>
          <p:nvPr/>
        </p:nvSpPr>
        <p:spPr bwMode="auto">
          <a:xfrm>
            <a:off x="685800" y="4572000"/>
            <a:ext cx="8001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kumimoji="0" lang="zh-CN" altLang="en-US" sz="2800" b="1">
                <a:latin typeface="Arial" panose="020B0604020202020204" pitchFamily="34" charset="0"/>
              </a:rPr>
              <a:t>结构化</a:t>
            </a:r>
            <a:r>
              <a:rPr kumimoji="0" lang="en-US" altLang="zh-CN" sz="2800" b="1">
                <a:latin typeface="Arial" panose="020B0604020202020204" pitchFamily="34" charset="0"/>
              </a:rPr>
              <a:t>P2P: </a:t>
            </a:r>
          </a:p>
          <a:p>
            <a:pPr eaLnBrk="1" hangingPunct="1">
              <a:lnSpc>
                <a:spcPct val="120000"/>
              </a:lnSpc>
              <a:spcBef>
                <a:spcPct val="0"/>
              </a:spcBef>
              <a:buClrTx/>
              <a:buFontTx/>
              <a:buNone/>
            </a:pPr>
            <a:r>
              <a:rPr kumimoji="0" lang="zh-CN" altLang="en-US" sz="2800" b="1">
                <a:latin typeface="Arial" panose="020B0604020202020204" pitchFamily="34" charset="0"/>
              </a:rPr>
              <a:t>直接根据查询内容的关键字定位其索引的存放节点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14042B96-19C0-4A83-A4E7-43B618D8AFFB}"/>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1F0D2C5-CCD2-44FF-8C56-8A703F599625}" type="slidenum">
              <a:rPr kumimoji="0" lang="zh-CN" altLang="en-US" sz="1400">
                <a:latin typeface="Tahoma" panose="020B0604030504040204" pitchFamily="34" charset="0"/>
              </a:rPr>
              <a:pPr>
                <a:spcBef>
                  <a:spcPct val="0"/>
                </a:spcBef>
                <a:buClrTx/>
                <a:buFontTx/>
                <a:buNone/>
              </a:pPr>
              <a:t>12</a:t>
            </a:fld>
            <a:endParaRPr kumimoji="0" lang="en-US" altLang="zh-CN" sz="1400">
              <a:latin typeface="Tahoma" panose="020B0604030504040204" pitchFamily="34" charset="0"/>
            </a:endParaRPr>
          </a:p>
        </p:txBody>
      </p:sp>
      <p:sp>
        <p:nvSpPr>
          <p:cNvPr id="15363" name="Rectangle 2">
            <a:extLst>
              <a:ext uri="{FF2B5EF4-FFF2-40B4-BE49-F238E27FC236}">
                <a16:creationId xmlns:a16="http://schemas.microsoft.com/office/drawing/2014/main" id="{386F86A0-5172-4C91-8DD0-0E50E1B1C6B9}"/>
              </a:ext>
            </a:extLst>
          </p:cNvPr>
          <p:cNvSpPr>
            <a:spLocks noGrp="1" noChangeArrowheads="1"/>
          </p:cNvSpPr>
          <p:nvPr>
            <p:ph type="title"/>
          </p:nvPr>
        </p:nvSpPr>
        <p:spPr>
          <a:xfrm>
            <a:off x="1143000" y="357188"/>
            <a:ext cx="7793038" cy="777875"/>
          </a:xfrm>
        </p:spPr>
        <p:txBody>
          <a:bodyPr/>
          <a:lstStyle/>
          <a:p>
            <a:pPr eaLnBrk="1" hangingPunct="1"/>
            <a:r>
              <a:rPr lang="en-US" altLang="zh-CN" sz="4500"/>
              <a:t>3.1</a:t>
            </a:r>
            <a:r>
              <a:rPr lang="zh-CN" altLang="en-US"/>
              <a:t> </a:t>
            </a:r>
            <a:r>
              <a:rPr lang="en-US" altLang="zh-CN"/>
              <a:t>Chord</a:t>
            </a:r>
            <a:r>
              <a:rPr lang="zh-CN" altLang="en-US"/>
              <a:t>：概述</a:t>
            </a:r>
          </a:p>
        </p:txBody>
      </p:sp>
      <p:sp>
        <p:nvSpPr>
          <p:cNvPr id="15364" name="Rectangle 3">
            <a:extLst>
              <a:ext uri="{FF2B5EF4-FFF2-40B4-BE49-F238E27FC236}">
                <a16:creationId xmlns:a16="http://schemas.microsoft.com/office/drawing/2014/main" id="{84D079E2-89E6-434D-8B52-8C8F32101E90}"/>
              </a:ext>
            </a:extLst>
          </p:cNvPr>
          <p:cNvSpPr>
            <a:spLocks noGrp="1" noChangeArrowheads="1"/>
          </p:cNvSpPr>
          <p:nvPr>
            <p:ph type="body" idx="1"/>
          </p:nvPr>
        </p:nvSpPr>
        <p:spPr>
          <a:xfrm>
            <a:off x="685800" y="1676400"/>
            <a:ext cx="8193088" cy="3994150"/>
          </a:xfrm>
        </p:spPr>
        <p:txBody>
          <a:bodyPr/>
          <a:lstStyle/>
          <a:p>
            <a:pPr eaLnBrk="1" hangingPunct="1">
              <a:lnSpc>
                <a:spcPct val="110000"/>
              </a:lnSpc>
            </a:pPr>
            <a:r>
              <a:rPr lang="en-US" altLang="zh-CN" sz="2800" b="1"/>
              <a:t>UC Berkeley</a:t>
            </a:r>
            <a:r>
              <a:rPr lang="zh-CN" altLang="en-US" sz="2800" b="1"/>
              <a:t>和</a:t>
            </a:r>
            <a:r>
              <a:rPr lang="en-US" altLang="zh-CN" sz="2800" b="1"/>
              <a:t>MIT</a:t>
            </a:r>
            <a:r>
              <a:rPr lang="zh-CN" altLang="en-US" sz="2800" b="1"/>
              <a:t>共同提出</a:t>
            </a:r>
          </a:p>
          <a:p>
            <a:pPr eaLnBrk="1" hangingPunct="1">
              <a:lnSpc>
                <a:spcPct val="110000"/>
              </a:lnSpc>
            </a:pPr>
            <a:r>
              <a:rPr lang="zh-CN" altLang="en-US" sz="2800" b="1"/>
              <a:t>采用环形拓扑</a:t>
            </a:r>
            <a:r>
              <a:rPr lang="en-US" altLang="zh-CN" sz="2800" b="1"/>
              <a:t>(Chord</a:t>
            </a:r>
            <a:r>
              <a:rPr lang="zh-CN" altLang="en-US" sz="2800" b="1"/>
              <a:t>环</a:t>
            </a:r>
            <a:r>
              <a:rPr lang="en-US" altLang="zh-CN" sz="2800" b="1"/>
              <a:t>)</a:t>
            </a:r>
          </a:p>
          <a:p>
            <a:pPr eaLnBrk="1" hangingPunct="1">
              <a:lnSpc>
                <a:spcPct val="110000"/>
              </a:lnSpc>
            </a:pPr>
            <a:r>
              <a:rPr lang="zh-CN" altLang="en-US" b="1"/>
              <a:t>其核心思想就是要解决在</a:t>
            </a:r>
            <a:r>
              <a:rPr lang="en-US" altLang="zh-CN" b="1"/>
              <a:t>P2P</a:t>
            </a:r>
            <a:r>
              <a:rPr lang="zh-CN" altLang="en-US" b="1"/>
              <a:t>应用中遇到的基本问题：如何在</a:t>
            </a:r>
            <a:r>
              <a:rPr lang="en-US" altLang="zh-CN" b="1"/>
              <a:t>P2P</a:t>
            </a:r>
            <a:r>
              <a:rPr lang="zh-CN" altLang="en-US" b="1"/>
              <a:t>网络中找到存有特定数据的节点</a:t>
            </a:r>
            <a:r>
              <a:rPr lang="zh-CN" altLang="en-US"/>
              <a:t> </a:t>
            </a:r>
          </a:p>
          <a:p>
            <a:pPr eaLnBrk="1" hangingPunct="1">
              <a:lnSpc>
                <a:spcPct val="110000"/>
              </a:lnSpc>
            </a:pPr>
            <a:r>
              <a:rPr lang="en-US" altLang="zh-CN" b="1"/>
              <a:t>Chord</a:t>
            </a:r>
            <a:r>
              <a:rPr lang="zh-CN" altLang="en-US" b="1"/>
              <a:t>使用一致性哈希作为哈希算法，在</a:t>
            </a:r>
            <a:r>
              <a:rPr lang="en-US" altLang="zh-CN" b="1"/>
              <a:t>Chord</a:t>
            </a:r>
            <a:r>
              <a:rPr lang="zh-CN" altLang="en-US" b="1"/>
              <a:t>协议中将其规定为</a:t>
            </a:r>
            <a:r>
              <a:rPr lang="en-US" altLang="zh-CN" b="1"/>
              <a:t>SHA-1</a:t>
            </a:r>
            <a:r>
              <a:rPr lang="zh-CN" altLang="en-US" b="1"/>
              <a:t>。</a:t>
            </a:r>
            <a:endParaRPr lang="en-US" altLang="zh-CN"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3253B95D-B5EA-4365-8D7A-B9E801E3F4CA}"/>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380FE6F-B7A8-4F39-8238-021C33580005}" type="slidenum">
              <a:rPr kumimoji="0" lang="zh-CN" altLang="en-US" sz="1400">
                <a:latin typeface="Tahoma" panose="020B0604030504040204" pitchFamily="34" charset="0"/>
              </a:rPr>
              <a:pPr>
                <a:spcBef>
                  <a:spcPct val="0"/>
                </a:spcBef>
                <a:buClrTx/>
                <a:buFontTx/>
                <a:buNone/>
              </a:pPr>
              <a:t>13</a:t>
            </a:fld>
            <a:endParaRPr kumimoji="0" lang="en-US" altLang="zh-CN" sz="1400">
              <a:latin typeface="Tahoma" panose="020B0604030504040204" pitchFamily="34" charset="0"/>
            </a:endParaRPr>
          </a:p>
        </p:txBody>
      </p:sp>
      <p:sp>
        <p:nvSpPr>
          <p:cNvPr id="17411" name="Rectangle 2">
            <a:extLst>
              <a:ext uri="{FF2B5EF4-FFF2-40B4-BE49-F238E27FC236}">
                <a16:creationId xmlns:a16="http://schemas.microsoft.com/office/drawing/2014/main" id="{90A8436C-409E-4354-9B6A-B7CF2F9670E8}"/>
              </a:ext>
            </a:extLst>
          </p:cNvPr>
          <p:cNvSpPr>
            <a:spLocks noGrp="1" noChangeArrowheads="1"/>
          </p:cNvSpPr>
          <p:nvPr>
            <p:ph type="title"/>
          </p:nvPr>
        </p:nvSpPr>
        <p:spPr>
          <a:xfrm>
            <a:off x="1143000" y="357188"/>
            <a:ext cx="7793038" cy="777875"/>
          </a:xfrm>
        </p:spPr>
        <p:txBody>
          <a:bodyPr/>
          <a:lstStyle/>
          <a:p>
            <a:pPr eaLnBrk="1" hangingPunct="1"/>
            <a:r>
              <a:rPr lang="en-US" altLang="zh-CN" sz="4500"/>
              <a:t>3.1</a:t>
            </a:r>
            <a:r>
              <a:rPr lang="zh-CN" altLang="en-US"/>
              <a:t> </a:t>
            </a:r>
            <a:r>
              <a:rPr lang="en-US" altLang="zh-CN"/>
              <a:t>Chord</a:t>
            </a:r>
            <a:r>
              <a:rPr lang="zh-CN" altLang="en-US"/>
              <a:t>：概述</a:t>
            </a:r>
          </a:p>
        </p:txBody>
      </p:sp>
      <p:sp>
        <p:nvSpPr>
          <p:cNvPr id="17412" name="Rectangle 3">
            <a:extLst>
              <a:ext uri="{FF2B5EF4-FFF2-40B4-BE49-F238E27FC236}">
                <a16:creationId xmlns:a16="http://schemas.microsoft.com/office/drawing/2014/main" id="{F281D441-5564-47A0-B972-289A4A7238F5}"/>
              </a:ext>
            </a:extLst>
          </p:cNvPr>
          <p:cNvSpPr>
            <a:spLocks noGrp="1" noChangeArrowheads="1"/>
          </p:cNvSpPr>
          <p:nvPr>
            <p:ph type="body" idx="1"/>
          </p:nvPr>
        </p:nvSpPr>
        <p:spPr>
          <a:xfrm>
            <a:off x="762000" y="1676400"/>
            <a:ext cx="8116888" cy="3810000"/>
          </a:xfrm>
        </p:spPr>
        <p:txBody>
          <a:bodyPr/>
          <a:lstStyle/>
          <a:p>
            <a:pPr marL="363538" indent="-363538" eaLnBrk="1" hangingPunct="1">
              <a:lnSpc>
                <a:spcPct val="110000"/>
              </a:lnSpc>
            </a:pPr>
            <a:r>
              <a:rPr lang="zh-CN" altLang="en-US" sz="2800" b="1"/>
              <a:t>应用程序接口</a:t>
            </a:r>
          </a:p>
          <a:p>
            <a:pPr marL="812800" lvl="1" indent="-269875" eaLnBrk="1" hangingPunct="1">
              <a:lnSpc>
                <a:spcPct val="110000"/>
              </a:lnSpc>
            </a:pPr>
            <a:r>
              <a:rPr lang="en-US" altLang="zh-CN" sz="2800" b="1"/>
              <a:t>Insert(K, V)</a:t>
            </a:r>
            <a:r>
              <a:rPr lang="zh-CN" altLang="en-US" sz="2800" b="1"/>
              <a:t>：将</a:t>
            </a:r>
            <a:r>
              <a:rPr lang="en-US" altLang="zh-CN" sz="2800" b="1"/>
              <a:t>&lt;K, V&gt;</a:t>
            </a:r>
            <a:r>
              <a:rPr lang="zh-CN" altLang="en-US" sz="2800" b="1"/>
              <a:t>对存在放到节点</a:t>
            </a:r>
            <a:r>
              <a:rPr lang="en-US" altLang="zh-CN" sz="2800" b="1"/>
              <a:t>ID</a:t>
            </a:r>
            <a:r>
              <a:rPr lang="zh-CN" altLang="en-US" sz="2800" b="1"/>
              <a:t>为</a:t>
            </a:r>
            <a:r>
              <a:rPr lang="en-US" altLang="zh-CN" sz="2800" b="1"/>
              <a:t>Successor(K)</a:t>
            </a:r>
            <a:r>
              <a:rPr lang="zh-CN" altLang="en-US" sz="2800" b="1"/>
              <a:t>上</a:t>
            </a:r>
          </a:p>
          <a:p>
            <a:pPr marL="812800" lvl="1" indent="-269875" eaLnBrk="1" hangingPunct="1">
              <a:lnSpc>
                <a:spcPct val="110000"/>
              </a:lnSpc>
            </a:pPr>
            <a:r>
              <a:rPr lang="en-US" altLang="zh-CN" sz="2800" b="1"/>
              <a:t>Lookup(K)</a:t>
            </a:r>
            <a:r>
              <a:rPr lang="zh-CN" altLang="en-US" sz="2800" b="1"/>
              <a:t>：根据</a:t>
            </a:r>
            <a:r>
              <a:rPr lang="en-US" altLang="zh-CN" sz="2800" b="1"/>
              <a:t>K</a:t>
            </a:r>
            <a:r>
              <a:rPr lang="zh-CN" altLang="en-US" sz="2800" b="1"/>
              <a:t>查询相应的</a:t>
            </a:r>
            <a:r>
              <a:rPr lang="en-US" altLang="zh-CN" sz="2800" b="1"/>
              <a:t>V</a:t>
            </a:r>
          </a:p>
          <a:p>
            <a:pPr marL="812800" lvl="1" indent="-269875" eaLnBrk="1" hangingPunct="1">
              <a:lnSpc>
                <a:spcPct val="110000"/>
              </a:lnSpc>
            </a:pPr>
            <a:r>
              <a:rPr lang="en-US" altLang="zh-CN" sz="2800" b="1"/>
              <a:t>Update(K, new_V)</a:t>
            </a:r>
            <a:r>
              <a:rPr lang="zh-CN" altLang="en-US" sz="2800" b="1"/>
              <a:t>：根据</a:t>
            </a:r>
            <a:r>
              <a:rPr lang="en-US" altLang="zh-CN" sz="2800" b="1"/>
              <a:t>K</a:t>
            </a:r>
            <a:r>
              <a:rPr lang="zh-CN" altLang="en-US" sz="2800" b="1"/>
              <a:t>更新相应的</a:t>
            </a:r>
            <a:r>
              <a:rPr lang="en-US" altLang="zh-CN" sz="2800" b="1"/>
              <a:t>V</a:t>
            </a:r>
          </a:p>
          <a:p>
            <a:pPr marL="812800" lvl="1" indent="-269875" eaLnBrk="1" hangingPunct="1">
              <a:lnSpc>
                <a:spcPct val="110000"/>
              </a:lnSpc>
            </a:pPr>
            <a:r>
              <a:rPr lang="en-US" altLang="zh-CN" sz="2800" b="1"/>
              <a:t>Join(NID)</a:t>
            </a:r>
            <a:r>
              <a:rPr lang="zh-CN" altLang="en-US" sz="2800" b="1"/>
              <a:t>：节点加入</a:t>
            </a:r>
          </a:p>
          <a:p>
            <a:pPr marL="812800" lvl="1" indent="-269875" eaLnBrk="1" hangingPunct="1">
              <a:lnSpc>
                <a:spcPct val="110000"/>
              </a:lnSpc>
            </a:pPr>
            <a:r>
              <a:rPr lang="en-US" altLang="zh-CN" sz="2800" b="1"/>
              <a:t>Leave()</a:t>
            </a:r>
            <a:r>
              <a:rPr lang="zh-CN" altLang="en-US" sz="2800" b="1"/>
              <a:t>：节点主动退出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a:extLst>
              <a:ext uri="{FF2B5EF4-FFF2-40B4-BE49-F238E27FC236}">
                <a16:creationId xmlns:a16="http://schemas.microsoft.com/office/drawing/2014/main" id="{8E92BFD4-7D95-4A92-B691-C7A1094A3E0F}"/>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92B19CC-20F9-4A9B-8770-B28039784612}" type="slidenum">
              <a:rPr kumimoji="0" lang="zh-CN" altLang="en-US" sz="1400">
                <a:latin typeface="Tahoma" panose="020B0604030504040204" pitchFamily="34" charset="0"/>
              </a:rPr>
              <a:pPr>
                <a:spcBef>
                  <a:spcPct val="0"/>
                </a:spcBef>
                <a:buClrTx/>
                <a:buFontTx/>
                <a:buNone/>
              </a:pPr>
              <a:t>14</a:t>
            </a:fld>
            <a:endParaRPr kumimoji="0" lang="en-US" altLang="zh-CN" sz="1400">
              <a:latin typeface="Tahoma" panose="020B0604030504040204" pitchFamily="34" charset="0"/>
            </a:endParaRPr>
          </a:p>
        </p:txBody>
      </p:sp>
      <p:sp>
        <p:nvSpPr>
          <p:cNvPr id="18435" name="Rectangle 2">
            <a:extLst>
              <a:ext uri="{FF2B5EF4-FFF2-40B4-BE49-F238E27FC236}">
                <a16:creationId xmlns:a16="http://schemas.microsoft.com/office/drawing/2014/main" id="{445DD755-0FCF-44F5-815E-35ADAD6C75EE}"/>
              </a:ext>
            </a:extLst>
          </p:cNvPr>
          <p:cNvSpPr>
            <a:spLocks noGrp="1" noChangeArrowheads="1"/>
          </p:cNvSpPr>
          <p:nvPr>
            <p:ph type="title"/>
          </p:nvPr>
        </p:nvSpPr>
        <p:spPr>
          <a:xfrm>
            <a:off x="1143000" y="357188"/>
            <a:ext cx="7793038" cy="777875"/>
          </a:xfrm>
        </p:spPr>
        <p:txBody>
          <a:bodyPr/>
          <a:lstStyle/>
          <a:p>
            <a:pPr eaLnBrk="1" hangingPunct="1"/>
            <a:r>
              <a:rPr lang="en-US" altLang="zh-CN" sz="4500"/>
              <a:t>(1) </a:t>
            </a:r>
            <a:r>
              <a:rPr lang="en-US" altLang="zh-CN"/>
              <a:t>Chord</a:t>
            </a:r>
            <a:r>
              <a:rPr lang="zh-CN" altLang="en-US"/>
              <a:t>：</a:t>
            </a:r>
            <a:r>
              <a:rPr lang="en-US" altLang="zh-CN"/>
              <a:t>Hash</a:t>
            </a:r>
            <a:r>
              <a:rPr lang="zh-CN" altLang="en-US"/>
              <a:t>表分布规则</a:t>
            </a:r>
          </a:p>
        </p:txBody>
      </p:sp>
      <p:sp>
        <p:nvSpPr>
          <p:cNvPr id="18436" name="Rectangle 3">
            <a:extLst>
              <a:ext uri="{FF2B5EF4-FFF2-40B4-BE49-F238E27FC236}">
                <a16:creationId xmlns:a16="http://schemas.microsoft.com/office/drawing/2014/main" id="{E24D17BE-BDEC-433B-B08A-F1A706AF24F3}"/>
              </a:ext>
            </a:extLst>
          </p:cNvPr>
          <p:cNvSpPr>
            <a:spLocks noGrp="1" noChangeArrowheads="1"/>
          </p:cNvSpPr>
          <p:nvPr>
            <p:ph type="body" sz="half" idx="1"/>
          </p:nvPr>
        </p:nvSpPr>
        <p:spPr>
          <a:xfrm>
            <a:off x="152400" y="1600200"/>
            <a:ext cx="4392613" cy="4524375"/>
          </a:xfrm>
        </p:spPr>
        <p:txBody>
          <a:bodyPr/>
          <a:lstStyle/>
          <a:p>
            <a:pPr marL="469900" indent="-469900" eaLnBrk="1" hangingPunct="1"/>
            <a:r>
              <a:rPr lang="en-US" altLang="zh-CN" sz="2400" b="1"/>
              <a:t>Hash</a:t>
            </a:r>
            <a:r>
              <a:rPr lang="zh-CN" altLang="en-US" sz="2400" b="1"/>
              <a:t>算法：</a:t>
            </a:r>
            <a:r>
              <a:rPr lang="en-US" altLang="zh-CN" sz="2400" b="1"/>
              <a:t>SHA-1</a:t>
            </a:r>
          </a:p>
          <a:p>
            <a:pPr marL="469900" indent="-469900" eaLnBrk="1" hangingPunct="1"/>
            <a:r>
              <a:rPr lang="en-US" altLang="zh-CN" sz="2400" b="1"/>
              <a:t>Hash</a:t>
            </a:r>
            <a:r>
              <a:rPr lang="zh-CN" altLang="en-US" sz="2400" b="1"/>
              <a:t>节点</a:t>
            </a:r>
            <a:r>
              <a:rPr lang="en-US" altLang="zh-CN" sz="2400" b="1"/>
              <a:t>IP</a:t>
            </a:r>
            <a:r>
              <a:rPr lang="zh-CN" altLang="en-US" sz="2400" b="1"/>
              <a:t>地址－</a:t>
            </a:r>
            <a:r>
              <a:rPr lang="en-US" altLang="zh-CN" sz="2400" b="1"/>
              <a:t>&gt;m</a:t>
            </a:r>
            <a:r>
              <a:rPr lang="zh-CN" altLang="en-US" sz="2400" b="1"/>
              <a:t>位节点</a:t>
            </a:r>
            <a:r>
              <a:rPr lang="en-US" altLang="zh-CN" sz="2400" b="1"/>
              <a:t>ID(</a:t>
            </a:r>
            <a:r>
              <a:rPr lang="zh-CN" altLang="en-US" sz="2400" b="1"/>
              <a:t>表示为</a:t>
            </a:r>
            <a:r>
              <a:rPr lang="en-US" altLang="zh-CN" sz="2400" b="1"/>
              <a:t>NID)</a:t>
            </a:r>
          </a:p>
          <a:p>
            <a:pPr marL="469900" indent="-469900" eaLnBrk="1" hangingPunct="1"/>
            <a:r>
              <a:rPr lang="en-US" altLang="zh-CN" sz="2400" b="1"/>
              <a:t>Hash</a:t>
            </a:r>
            <a:r>
              <a:rPr lang="zh-CN" altLang="en-US" sz="2400" b="1"/>
              <a:t>内容关键字－</a:t>
            </a:r>
            <a:r>
              <a:rPr lang="en-US" altLang="zh-CN" sz="2400" b="1"/>
              <a:t>&gt;m</a:t>
            </a:r>
            <a:r>
              <a:rPr lang="zh-CN" altLang="en-US" sz="2400" b="1"/>
              <a:t>位</a:t>
            </a:r>
            <a:r>
              <a:rPr lang="en-US" altLang="zh-CN" sz="2400" b="1"/>
              <a:t>K(</a:t>
            </a:r>
            <a:r>
              <a:rPr lang="zh-CN" altLang="en-US" sz="2400" b="1"/>
              <a:t>表示为</a:t>
            </a:r>
            <a:r>
              <a:rPr lang="en-US" altLang="zh-CN" sz="2400" b="1"/>
              <a:t>KID)</a:t>
            </a:r>
          </a:p>
          <a:p>
            <a:pPr marL="469900" indent="-469900" eaLnBrk="1" hangingPunct="1"/>
            <a:r>
              <a:rPr lang="zh-CN" altLang="en-US" sz="2400" b="1"/>
              <a:t>节点按</a:t>
            </a:r>
            <a:r>
              <a:rPr lang="en-US" altLang="zh-CN" sz="2400" b="1"/>
              <a:t>ID</a:t>
            </a:r>
            <a:r>
              <a:rPr lang="zh-CN" altLang="en-US" sz="2400" b="1"/>
              <a:t>从小到大顺序排列在一个逻辑环上</a:t>
            </a:r>
          </a:p>
          <a:p>
            <a:pPr marL="469900" indent="-469900" eaLnBrk="1" hangingPunct="1"/>
            <a:r>
              <a:rPr lang="en-US" altLang="zh-CN" sz="2400" b="1"/>
              <a:t>&lt;K, V&gt;</a:t>
            </a:r>
            <a:r>
              <a:rPr lang="zh-CN" altLang="en-US" sz="2400" b="1"/>
              <a:t>存储在后继节点上</a:t>
            </a:r>
          </a:p>
          <a:p>
            <a:pPr marL="908050" lvl="1" indent="-436563" eaLnBrk="1" hangingPunct="1"/>
            <a:r>
              <a:rPr lang="en-US" altLang="zh-CN" sz="2400" b="1"/>
              <a:t>Successor(K)</a:t>
            </a:r>
            <a:r>
              <a:rPr lang="zh-CN" altLang="en-US" sz="2400" b="1"/>
              <a:t>：从</a:t>
            </a:r>
            <a:r>
              <a:rPr lang="en-US" altLang="zh-CN" sz="2400" b="1"/>
              <a:t>K</a:t>
            </a:r>
            <a:r>
              <a:rPr lang="zh-CN" altLang="en-US" sz="2400" b="1"/>
              <a:t>开始顺时针方向距离</a:t>
            </a:r>
            <a:r>
              <a:rPr lang="en-US" altLang="zh-CN" sz="2400" b="1"/>
              <a:t>K</a:t>
            </a:r>
            <a:r>
              <a:rPr lang="zh-CN" altLang="en-US" sz="2400" b="1"/>
              <a:t>最近的节点 </a:t>
            </a:r>
          </a:p>
        </p:txBody>
      </p:sp>
      <p:graphicFrame>
        <p:nvGraphicFramePr>
          <p:cNvPr id="18437" name="Object 22">
            <a:extLst>
              <a:ext uri="{FF2B5EF4-FFF2-40B4-BE49-F238E27FC236}">
                <a16:creationId xmlns:a16="http://schemas.microsoft.com/office/drawing/2014/main" id="{5AFFB7F4-8F42-4F43-A1DD-E13F60AFC39E}"/>
              </a:ext>
            </a:extLst>
          </p:cNvPr>
          <p:cNvGraphicFramePr>
            <a:graphicFrameLocks noGrp="1" noChangeAspect="1"/>
          </p:cNvGraphicFramePr>
          <p:nvPr>
            <p:ph sz="half" idx="2"/>
          </p:nvPr>
        </p:nvGraphicFramePr>
        <p:xfrm>
          <a:off x="4824413" y="2205038"/>
          <a:ext cx="3995737" cy="3568700"/>
        </p:xfrm>
        <a:graphic>
          <a:graphicData uri="http://schemas.openxmlformats.org/presentationml/2006/ole">
            <mc:AlternateContent xmlns:mc="http://schemas.openxmlformats.org/markup-compatibility/2006">
              <mc:Choice xmlns:v="urn:schemas-microsoft-com:vml" Requires="v">
                <p:oleObj spid="_x0000_s18456" name="Visio" r:id="rId4" imgW="6647688" imgH="5940857" progId="Visio.Drawing.11">
                  <p:embed/>
                </p:oleObj>
              </mc:Choice>
              <mc:Fallback>
                <p:oleObj name="Visio" r:id="rId4" imgW="6647688" imgH="5940857" progId="Visio.Drawing.11">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2205038"/>
                        <a:ext cx="3995737"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4631" name="Text Box 23">
            <a:extLst>
              <a:ext uri="{FF2B5EF4-FFF2-40B4-BE49-F238E27FC236}">
                <a16:creationId xmlns:a16="http://schemas.microsoft.com/office/drawing/2014/main" id="{4ABAA27F-C716-4D04-9E6E-3FC78BB23D43}"/>
              </a:ext>
            </a:extLst>
          </p:cNvPr>
          <p:cNvSpPr txBox="1">
            <a:spLocks noChangeArrowheads="1"/>
          </p:cNvSpPr>
          <p:nvPr/>
        </p:nvSpPr>
        <p:spPr bwMode="auto">
          <a:xfrm>
            <a:off x="7451725" y="2205038"/>
            <a:ext cx="1263650"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rgbClr val="000000"/>
                </a:solidFill>
              </a:rPr>
              <a:t>ID=hash(IP</a:t>
            </a:r>
            <a:r>
              <a:rPr kumimoji="0" lang="en-US" altLang="zh-CN" sz="1200" b="1">
                <a:solidFill>
                  <a:srgbClr val="000000"/>
                </a:solidFill>
                <a:latin typeface="Arial" panose="020B0604020202020204" pitchFamily="34" charset="0"/>
              </a:rPr>
              <a:t>)=14</a:t>
            </a:r>
          </a:p>
        </p:txBody>
      </p:sp>
      <p:sp>
        <p:nvSpPr>
          <p:cNvPr id="18439" name="Oval 24">
            <a:extLst>
              <a:ext uri="{FF2B5EF4-FFF2-40B4-BE49-F238E27FC236}">
                <a16:creationId xmlns:a16="http://schemas.microsoft.com/office/drawing/2014/main" id="{3D41E1E8-C0EA-4C55-9231-410762793F04}"/>
              </a:ext>
            </a:extLst>
          </p:cNvPr>
          <p:cNvSpPr>
            <a:spLocks noChangeArrowheads="1"/>
          </p:cNvSpPr>
          <p:nvPr/>
        </p:nvSpPr>
        <p:spPr bwMode="auto">
          <a:xfrm>
            <a:off x="5795963" y="2708275"/>
            <a:ext cx="144462"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24633" name="Line 25">
            <a:extLst>
              <a:ext uri="{FF2B5EF4-FFF2-40B4-BE49-F238E27FC236}">
                <a16:creationId xmlns:a16="http://schemas.microsoft.com/office/drawing/2014/main" id="{3FE54ED2-21B8-486B-BA9A-22C72D3D63E4}"/>
              </a:ext>
            </a:extLst>
          </p:cNvPr>
          <p:cNvSpPr>
            <a:spLocks noChangeShapeType="1"/>
          </p:cNvSpPr>
          <p:nvPr/>
        </p:nvSpPr>
        <p:spPr bwMode="auto">
          <a:xfrm>
            <a:off x="7956550" y="2492375"/>
            <a:ext cx="215900" cy="936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Text Box 26">
            <a:extLst>
              <a:ext uri="{FF2B5EF4-FFF2-40B4-BE49-F238E27FC236}">
                <a16:creationId xmlns:a16="http://schemas.microsoft.com/office/drawing/2014/main" id="{28C3D7B8-E4FD-4DF2-95E8-0475F05FDB02}"/>
              </a:ext>
            </a:extLst>
          </p:cNvPr>
          <p:cNvSpPr txBox="1">
            <a:spLocks noChangeArrowheads="1"/>
          </p:cNvSpPr>
          <p:nvPr/>
        </p:nvSpPr>
        <p:spPr bwMode="auto">
          <a:xfrm>
            <a:off x="5364163" y="263683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N56</a:t>
            </a:r>
          </a:p>
        </p:txBody>
      </p:sp>
      <p:sp>
        <p:nvSpPr>
          <p:cNvPr id="324635" name="Text Box 27">
            <a:extLst>
              <a:ext uri="{FF2B5EF4-FFF2-40B4-BE49-F238E27FC236}">
                <a16:creationId xmlns:a16="http://schemas.microsoft.com/office/drawing/2014/main" id="{B10CBF23-0ADA-4E0A-A50C-F57E8D9A7115}"/>
              </a:ext>
            </a:extLst>
          </p:cNvPr>
          <p:cNvSpPr txBox="1">
            <a:spLocks noChangeArrowheads="1"/>
          </p:cNvSpPr>
          <p:nvPr/>
        </p:nvSpPr>
        <p:spPr bwMode="auto">
          <a:xfrm>
            <a:off x="4737100" y="2154238"/>
            <a:ext cx="1435100" cy="284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rgbClr val="000000"/>
                </a:solidFill>
              </a:rPr>
              <a:t>K=hash(key</a:t>
            </a:r>
            <a:r>
              <a:rPr kumimoji="0" lang="en-US" altLang="zh-CN" sz="1200" b="1">
                <a:solidFill>
                  <a:srgbClr val="000000"/>
                </a:solidFill>
                <a:latin typeface="Tahoma" panose="020B0604030504040204" pitchFamily="34" charset="0"/>
              </a:rPr>
              <a:t>)=54</a:t>
            </a:r>
          </a:p>
        </p:txBody>
      </p:sp>
      <p:sp>
        <p:nvSpPr>
          <p:cNvPr id="324636" name="Line 28">
            <a:extLst>
              <a:ext uri="{FF2B5EF4-FFF2-40B4-BE49-F238E27FC236}">
                <a16:creationId xmlns:a16="http://schemas.microsoft.com/office/drawing/2014/main" id="{3A6E7D04-F986-4B9A-98B4-ABAAFA592537}"/>
              </a:ext>
            </a:extLst>
          </p:cNvPr>
          <p:cNvSpPr>
            <a:spLocks noChangeShapeType="1"/>
          </p:cNvSpPr>
          <p:nvPr/>
        </p:nvSpPr>
        <p:spPr bwMode="auto">
          <a:xfrm>
            <a:off x="5435600" y="2420938"/>
            <a:ext cx="360363" cy="2873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Text Box 29">
            <a:extLst>
              <a:ext uri="{FF2B5EF4-FFF2-40B4-BE49-F238E27FC236}">
                <a16:creationId xmlns:a16="http://schemas.microsoft.com/office/drawing/2014/main" id="{D8CD69B6-F19C-4AD2-B7D1-BF4332FF0CFC}"/>
              </a:ext>
            </a:extLst>
          </p:cNvPr>
          <p:cNvSpPr txBox="1">
            <a:spLocks noChangeArrowheads="1"/>
          </p:cNvSpPr>
          <p:nvPr/>
        </p:nvSpPr>
        <p:spPr bwMode="auto">
          <a:xfrm>
            <a:off x="6786563" y="21336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N1</a:t>
            </a:r>
          </a:p>
        </p:txBody>
      </p:sp>
      <p:sp>
        <p:nvSpPr>
          <p:cNvPr id="18445" name="Text Box 30">
            <a:extLst>
              <a:ext uri="{FF2B5EF4-FFF2-40B4-BE49-F238E27FC236}">
                <a16:creationId xmlns:a16="http://schemas.microsoft.com/office/drawing/2014/main" id="{95B67093-AA18-44BE-A6E2-645ABADF2B10}"/>
              </a:ext>
            </a:extLst>
          </p:cNvPr>
          <p:cNvSpPr txBox="1">
            <a:spLocks noChangeArrowheads="1"/>
          </p:cNvSpPr>
          <p:nvPr/>
        </p:nvSpPr>
        <p:spPr bwMode="auto">
          <a:xfrm>
            <a:off x="7639050" y="25654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N8</a:t>
            </a:r>
          </a:p>
        </p:txBody>
      </p:sp>
      <p:sp>
        <p:nvSpPr>
          <p:cNvPr id="18446" name="Text Box 31">
            <a:extLst>
              <a:ext uri="{FF2B5EF4-FFF2-40B4-BE49-F238E27FC236}">
                <a16:creationId xmlns:a16="http://schemas.microsoft.com/office/drawing/2014/main" id="{579C3D34-0569-4534-8992-A62F613FE99C}"/>
              </a:ext>
            </a:extLst>
          </p:cNvPr>
          <p:cNvSpPr txBox="1">
            <a:spLocks noChangeArrowheads="1"/>
          </p:cNvSpPr>
          <p:nvPr/>
        </p:nvSpPr>
        <p:spPr bwMode="auto">
          <a:xfrm>
            <a:off x="8172450" y="3357563"/>
            <a:ext cx="4619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N14</a:t>
            </a:r>
          </a:p>
        </p:txBody>
      </p:sp>
      <p:sp>
        <p:nvSpPr>
          <p:cNvPr id="18447" name="Text Box 32">
            <a:extLst>
              <a:ext uri="{FF2B5EF4-FFF2-40B4-BE49-F238E27FC236}">
                <a16:creationId xmlns:a16="http://schemas.microsoft.com/office/drawing/2014/main" id="{6899687D-9335-41C9-87F3-4772F7EFA22F}"/>
              </a:ext>
            </a:extLst>
          </p:cNvPr>
          <p:cNvSpPr txBox="1">
            <a:spLocks noChangeArrowheads="1"/>
          </p:cNvSpPr>
          <p:nvPr/>
        </p:nvSpPr>
        <p:spPr bwMode="auto">
          <a:xfrm>
            <a:off x="8101013" y="4292600"/>
            <a:ext cx="461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N21</a:t>
            </a:r>
          </a:p>
        </p:txBody>
      </p:sp>
      <p:sp>
        <p:nvSpPr>
          <p:cNvPr id="18448" name="Text Box 33">
            <a:extLst>
              <a:ext uri="{FF2B5EF4-FFF2-40B4-BE49-F238E27FC236}">
                <a16:creationId xmlns:a16="http://schemas.microsoft.com/office/drawing/2014/main" id="{B8572050-E2E2-4477-A249-647C42174F01}"/>
              </a:ext>
            </a:extLst>
          </p:cNvPr>
          <p:cNvSpPr txBox="1">
            <a:spLocks noChangeArrowheads="1"/>
          </p:cNvSpPr>
          <p:nvPr/>
        </p:nvSpPr>
        <p:spPr bwMode="auto">
          <a:xfrm>
            <a:off x="6557963" y="5229225"/>
            <a:ext cx="461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N32</a:t>
            </a:r>
          </a:p>
        </p:txBody>
      </p:sp>
      <p:sp>
        <p:nvSpPr>
          <p:cNvPr id="18449" name="Text Box 34">
            <a:extLst>
              <a:ext uri="{FF2B5EF4-FFF2-40B4-BE49-F238E27FC236}">
                <a16:creationId xmlns:a16="http://schemas.microsoft.com/office/drawing/2014/main" id="{043113F1-5C78-48E2-A29D-F7576EA95B51}"/>
              </a:ext>
            </a:extLst>
          </p:cNvPr>
          <p:cNvSpPr txBox="1">
            <a:spLocks noChangeArrowheads="1"/>
          </p:cNvSpPr>
          <p:nvPr/>
        </p:nvSpPr>
        <p:spPr bwMode="auto">
          <a:xfrm>
            <a:off x="5694363" y="495458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N38</a:t>
            </a:r>
          </a:p>
        </p:txBody>
      </p:sp>
      <p:sp>
        <p:nvSpPr>
          <p:cNvPr id="18450" name="Text Box 35">
            <a:extLst>
              <a:ext uri="{FF2B5EF4-FFF2-40B4-BE49-F238E27FC236}">
                <a16:creationId xmlns:a16="http://schemas.microsoft.com/office/drawing/2014/main" id="{1321670C-EA05-4D7F-82D2-A04CFF8B78F6}"/>
              </a:ext>
            </a:extLst>
          </p:cNvPr>
          <p:cNvSpPr txBox="1">
            <a:spLocks noChangeArrowheads="1"/>
          </p:cNvSpPr>
          <p:nvPr/>
        </p:nvSpPr>
        <p:spPr bwMode="auto">
          <a:xfrm>
            <a:off x="5118100" y="4365625"/>
            <a:ext cx="461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N42</a:t>
            </a:r>
          </a:p>
        </p:txBody>
      </p:sp>
      <p:sp>
        <p:nvSpPr>
          <p:cNvPr id="18451" name="Text Box 36">
            <a:extLst>
              <a:ext uri="{FF2B5EF4-FFF2-40B4-BE49-F238E27FC236}">
                <a16:creationId xmlns:a16="http://schemas.microsoft.com/office/drawing/2014/main" id="{83D668DF-F994-4DC2-B83C-620BE1342E79}"/>
              </a:ext>
            </a:extLst>
          </p:cNvPr>
          <p:cNvSpPr txBox="1">
            <a:spLocks noChangeArrowheads="1"/>
          </p:cNvSpPr>
          <p:nvPr/>
        </p:nvSpPr>
        <p:spPr bwMode="auto">
          <a:xfrm>
            <a:off x="4932363" y="371633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N48</a:t>
            </a:r>
          </a:p>
        </p:txBody>
      </p:sp>
      <p:sp>
        <p:nvSpPr>
          <p:cNvPr id="18452" name="Text Box 37">
            <a:extLst>
              <a:ext uri="{FF2B5EF4-FFF2-40B4-BE49-F238E27FC236}">
                <a16:creationId xmlns:a16="http://schemas.microsoft.com/office/drawing/2014/main" id="{E5C72730-A40D-4503-9781-C051E5C33F4A}"/>
              </a:ext>
            </a:extLst>
          </p:cNvPr>
          <p:cNvSpPr txBox="1">
            <a:spLocks noChangeArrowheads="1"/>
          </p:cNvSpPr>
          <p:nvPr/>
        </p:nvSpPr>
        <p:spPr bwMode="auto">
          <a:xfrm>
            <a:off x="5003800" y="3284538"/>
            <a:ext cx="4619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N51</a:t>
            </a:r>
          </a:p>
        </p:txBody>
      </p:sp>
      <p:sp>
        <p:nvSpPr>
          <p:cNvPr id="18453" name="Text Box 38">
            <a:extLst>
              <a:ext uri="{FF2B5EF4-FFF2-40B4-BE49-F238E27FC236}">
                <a16:creationId xmlns:a16="http://schemas.microsoft.com/office/drawing/2014/main" id="{40F2471F-42CA-423C-8CF4-F4571DFFA491}"/>
              </a:ext>
            </a:extLst>
          </p:cNvPr>
          <p:cNvSpPr txBox="1">
            <a:spLocks noChangeArrowheads="1"/>
          </p:cNvSpPr>
          <p:nvPr/>
        </p:nvSpPr>
        <p:spPr bwMode="auto">
          <a:xfrm>
            <a:off x="6516688" y="551021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m=6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31"/>
                                        </p:tgtEl>
                                        <p:attrNameLst>
                                          <p:attrName>style.visibility</p:attrName>
                                        </p:attrNameLst>
                                      </p:cBhvr>
                                      <p:to>
                                        <p:strVal val="visible"/>
                                      </p:to>
                                    </p:set>
                                    <p:animEffect transition="in" filter="dissolve">
                                      <p:cBhvr>
                                        <p:cTn id="7" dur="500"/>
                                        <p:tgtEl>
                                          <p:spTgt spid="324631"/>
                                        </p:tgtEl>
                                      </p:cBhvr>
                                    </p:animEffect>
                                  </p:childTnLst>
                                </p:cTn>
                              </p:par>
                              <p:par>
                                <p:cTn id="8" presetID="9" presetClass="entr" presetSubtype="0" fill="hold" nodeType="withEffect">
                                  <p:stCondLst>
                                    <p:cond delay="0"/>
                                  </p:stCondLst>
                                  <p:childTnLst>
                                    <p:set>
                                      <p:cBhvr>
                                        <p:cTn id="9" dur="1" fill="hold">
                                          <p:stCondLst>
                                            <p:cond delay="0"/>
                                          </p:stCondLst>
                                        </p:cTn>
                                        <p:tgtEl>
                                          <p:spTgt spid="324633"/>
                                        </p:tgtEl>
                                        <p:attrNameLst>
                                          <p:attrName>style.visibility</p:attrName>
                                        </p:attrNameLst>
                                      </p:cBhvr>
                                      <p:to>
                                        <p:strVal val="visible"/>
                                      </p:to>
                                    </p:set>
                                    <p:animEffect transition="in" filter="dissolve">
                                      <p:cBhvr>
                                        <p:cTn id="10" dur="500"/>
                                        <p:tgtEl>
                                          <p:spTgt spid="3246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4635"/>
                                        </p:tgtEl>
                                        <p:attrNameLst>
                                          <p:attrName>style.visibility</p:attrName>
                                        </p:attrNameLst>
                                      </p:cBhvr>
                                      <p:to>
                                        <p:strVal val="visible"/>
                                      </p:to>
                                    </p:set>
                                    <p:animEffect transition="in" filter="dissolve">
                                      <p:cBhvr>
                                        <p:cTn id="15" dur="500"/>
                                        <p:tgtEl>
                                          <p:spTgt spid="324635"/>
                                        </p:tgtEl>
                                      </p:cBhvr>
                                    </p:animEffect>
                                  </p:childTnLst>
                                </p:cTn>
                              </p:par>
                              <p:par>
                                <p:cTn id="16" presetID="9" presetClass="entr" presetSubtype="0" fill="hold" nodeType="withEffect">
                                  <p:stCondLst>
                                    <p:cond delay="0"/>
                                  </p:stCondLst>
                                  <p:childTnLst>
                                    <p:set>
                                      <p:cBhvr>
                                        <p:cTn id="17" dur="1" fill="hold">
                                          <p:stCondLst>
                                            <p:cond delay="0"/>
                                          </p:stCondLst>
                                        </p:cTn>
                                        <p:tgtEl>
                                          <p:spTgt spid="324636"/>
                                        </p:tgtEl>
                                        <p:attrNameLst>
                                          <p:attrName>style.visibility</p:attrName>
                                        </p:attrNameLst>
                                      </p:cBhvr>
                                      <p:to>
                                        <p:strVal val="visible"/>
                                      </p:to>
                                    </p:set>
                                    <p:animEffect transition="in" filter="dissolve">
                                      <p:cBhvr>
                                        <p:cTn id="18" dur="500"/>
                                        <p:tgtEl>
                                          <p:spTgt spid="324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31" grpId="0" animBg="1"/>
      <p:bldP spid="3246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6">
            <a:extLst>
              <a:ext uri="{FF2B5EF4-FFF2-40B4-BE49-F238E27FC236}">
                <a16:creationId xmlns:a16="http://schemas.microsoft.com/office/drawing/2014/main" id="{47357D82-2CFB-42CD-890F-2AAC82DAC246}"/>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4E6C755-922F-4EE2-AF4A-B6C593A0161C}" type="slidenum">
              <a:rPr kumimoji="0" lang="zh-CN" altLang="en-US" sz="1400">
                <a:latin typeface="Tahoma" panose="020B0604030504040204" pitchFamily="34" charset="0"/>
              </a:rPr>
              <a:pPr>
                <a:spcBef>
                  <a:spcPct val="0"/>
                </a:spcBef>
                <a:buClrTx/>
                <a:buFontTx/>
                <a:buNone/>
              </a:pPr>
              <a:t>15</a:t>
            </a:fld>
            <a:endParaRPr kumimoji="0" lang="en-US" altLang="zh-CN" sz="1400">
              <a:latin typeface="Tahoma" panose="020B0604030504040204" pitchFamily="34" charset="0"/>
            </a:endParaRPr>
          </a:p>
        </p:txBody>
      </p:sp>
      <p:graphicFrame>
        <p:nvGraphicFramePr>
          <p:cNvPr id="20483" name="Object 2">
            <a:extLst>
              <a:ext uri="{FF2B5EF4-FFF2-40B4-BE49-F238E27FC236}">
                <a16:creationId xmlns:a16="http://schemas.microsoft.com/office/drawing/2014/main" id="{72111659-8C2B-4E62-BCA3-E5C28C07615C}"/>
              </a:ext>
            </a:extLst>
          </p:cNvPr>
          <p:cNvGraphicFramePr>
            <a:graphicFrameLocks noGrp="1" noChangeAspect="1"/>
          </p:cNvGraphicFramePr>
          <p:nvPr>
            <p:ph sz="half" idx="2"/>
          </p:nvPr>
        </p:nvGraphicFramePr>
        <p:xfrm>
          <a:off x="5003800" y="2205038"/>
          <a:ext cx="4025900" cy="3597275"/>
        </p:xfrm>
        <a:graphic>
          <a:graphicData uri="http://schemas.openxmlformats.org/presentationml/2006/ole">
            <mc:AlternateContent xmlns:mc="http://schemas.openxmlformats.org/markup-compatibility/2006">
              <mc:Choice xmlns:v="urn:schemas-microsoft-com:vml" Requires="v">
                <p:oleObj spid="_x0000_s20513" name="Visio" r:id="rId4" imgW="6647688" imgH="5940857" progId="Visio.Drawing.11">
                  <p:embed/>
                </p:oleObj>
              </mc:Choice>
              <mc:Fallback>
                <p:oleObj name="Visio" r:id="rId4" imgW="6647688" imgH="5940857" progId="Visio.Drawing.11">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205038"/>
                        <a:ext cx="40259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3">
            <a:extLst>
              <a:ext uri="{FF2B5EF4-FFF2-40B4-BE49-F238E27FC236}">
                <a16:creationId xmlns:a16="http://schemas.microsoft.com/office/drawing/2014/main" id="{3A9A9A4D-332D-43E9-8339-890EF98EF2CC}"/>
              </a:ext>
            </a:extLst>
          </p:cNvPr>
          <p:cNvSpPr>
            <a:spLocks noGrp="1" noChangeArrowheads="1"/>
          </p:cNvSpPr>
          <p:nvPr>
            <p:ph type="title"/>
          </p:nvPr>
        </p:nvSpPr>
        <p:spPr>
          <a:xfrm>
            <a:off x="1143000" y="357188"/>
            <a:ext cx="7793038" cy="777875"/>
          </a:xfrm>
        </p:spPr>
        <p:txBody>
          <a:bodyPr/>
          <a:lstStyle/>
          <a:p>
            <a:pPr eaLnBrk="1" hangingPunct="1"/>
            <a:r>
              <a:rPr lang="en-US" altLang="zh-CN" sz="4500"/>
              <a:t>(2) </a:t>
            </a:r>
            <a:r>
              <a:rPr lang="en-US" altLang="zh-CN"/>
              <a:t>Chord</a:t>
            </a:r>
            <a:r>
              <a:rPr lang="zh-CN" altLang="en-US"/>
              <a:t>：简单查询过程</a:t>
            </a:r>
          </a:p>
        </p:txBody>
      </p:sp>
      <p:sp>
        <p:nvSpPr>
          <p:cNvPr id="20485" name="Rectangle 4">
            <a:extLst>
              <a:ext uri="{FF2B5EF4-FFF2-40B4-BE49-F238E27FC236}">
                <a16:creationId xmlns:a16="http://schemas.microsoft.com/office/drawing/2014/main" id="{51AF20EA-6BA0-475F-AE09-313C29ED85BE}"/>
              </a:ext>
            </a:extLst>
          </p:cNvPr>
          <p:cNvSpPr>
            <a:spLocks noGrp="1" noChangeArrowheads="1"/>
          </p:cNvSpPr>
          <p:nvPr>
            <p:ph type="body" sz="half" idx="1"/>
          </p:nvPr>
        </p:nvSpPr>
        <p:spPr>
          <a:xfrm>
            <a:off x="533400" y="1676400"/>
            <a:ext cx="4008438" cy="4619625"/>
          </a:xfrm>
        </p:spPr>
        <p:txBody>
          <a:bodyPr/>
          <a:lstStyle/>
          <a:p>
            <a:pPr marL="469900" indent="-469900" eaLnBrk="1" hangingPunct="1"/>
            <a:r>
              <a:rPr lang="zh-CN" altLang="en-US" sz="2800" b="1"/>
              <a:t>每个节点仅维护其后继节点</a:t>
            </a:r>
            <a:r>
              <a:rPr lang="en-US" altLang="zh-CN" sz="2800" b="1"/>
              <a:t>ID</a:t>
            </a:r>
            <a:r>
              <a:rPr lang="zh-CN" altLang="en-US" sz="2800" b="1"/>
              <a:t>、</a:t>
            </a:r>
            <a:r>
              <a:rPr lang="en-US" altLang="zh-CN" sz="2800" b="1"/>
              <a:t>IP</a:t>
            </a:r>
            <a:r>
              <a:rPr lang="zh-CN" altLang="en-US" sz="2800" b="1"/>
              <a:t>地址等信息</a:t>
            </a:r>
          </a:p>
          <a:p>
            <a:pPr marL="469900" indent="-469900" eaLnBrk="1" hangingPunct="1"/>
            <a:r>
              <a:rPr lang="zh-CN" altLang="en-US" sz="2800" b="1"/>
              <a:t>查询消息通过后继节点指针在圆环上传递</a:t>
            </a:r>
          </a:p>
          <a:p>
            <a:pPr marL="469900" indent="-469900" eaLnBrk="1" hangingPunct="1"/>
            <a:r>
              <a:rPr lang="zh-CN" altLang="en-US" sz="2800" b="1"/>
              <a:t>直到查询消息中包含的</a:t>
            </a:r>
            <a:r>
              <a:rPr lang="en-US" altLang="zh-CN" sz="2800" b="1"/>
              <a:t>K</a:t>
            </a:r>
            <a:r>
              <a:rPr lang="zh-CN" altLang="en-US" sz="2800" b="1"/>
              <a:t>落在某节点</a:t>
            </a:r>
            <a:r>
              <a:rPr lang="en-US" altLang="zh-CN" sz="2800" b="1"/>
              <a:t>ID</a:t>
            </a:r>
            <a:r>
              <a:rPr lang="zh-CN" altLang="en-US" sz="2800" b="1"/>
              <a:t>和它的后继节点</a:t>
            </a:r>
            <a:r>
              <a:rPr lang="en-US" altLang="zh-CN" sz="2800" b="1"/>
              <a:t>ID</a:t>
            </a:r>
            <a:r>
              <a:rPr lang="zh-CN" altLang="en-US" sz="2800" b="1"/>
              <a:t>之间</a:t>
            </a:r>
          </a:p>
          <a:p>
            <a:pPr marL="469900" indent="-469900" eaLnBrk="1" hangingPunct="1"/>
            <a:r>
              <a:rPr lang="zh-CN" altLang="en-US" sz="2800" b="1"/>
              <a:t>速度太慢 </a:t>
            </a:r>
            <a:r>
              <a:rPr lang="en-US" altLang="zh-CN" sz="2800" b="1"/>
              <a:t>O(N)</a:t>
            </a:r>
            <a:r>
              <a:rPr lang="zh-CN" altLang="en-US" sz="2800" b="1"/>
              <a:t>，</a:t>
            </a:r>
            <a:r>
              <a:rPr lang="en-US" altLang="zh-CN" sz="2800" b="1"/>
              <a:t>N</a:t>
            </a:r>
            <a:r>
              <a:rPr lang="zh-CN" altLang="en-US" sz="2800" b="1"/>
              <a:t>为网络中节点数</a:t>
            </a:r>
          </a:p>
        </p:txBody>
      </p:sp>
      <p:sp>
        <p:nvSpPr>
          <p:cNvPr id="20486" name="Oval 5">
            <a:extLst>
              <a:ext uri="{FF2B5EF4-FFF2-40B4-BE49-F238E27FC236}">
                <a16:creationId xmlns:a16="http://schemas.microsoft.com/office/drawing/2014/main" id="{A2C8C9EC-F77C-4948-B5A8-C6EECEB5E56B}"/>
              </a:ext>
            </a:extLst>
          </p:cNvPr>
          <p:cNvSpPr>
            <a:spLocks noChangeArrowheads="1"/>
          </p:cNvSpPr>
          <p:nvPr/>
        </p:nvSpPr>
        <p:spPr bwMode="auto">
          <a:xfrm>
            <a:off x="6011863" y="2708275"/>
            <a:ext cx="144462"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0487" name="Text Box 6">
            <a:extLst>
              <a:ext uri="{FF2B5EF4-FFF2-40B4-BE49-F238E27FC236}">
                <a16:creationId xmlns:a16="http://schemas.microsoft.com/office/drawing/2014/main" id="{10878BAC-685F-4F3D-97E0-E07455DD0016}"/>
              </a:ext>
            </a:extLst>
          </p:cNvPr>
          <p:cNvSpPr txBox="1">
            <a:spLocks noChangeArrowheads="1"/>
          </p:cNvSpPr>
          <p:nvPr/>
        </p:nvSpPr>
        <p:spPr bwMode="auto">
          <a:xfrm>
            <a:off x="5580063" y="263683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N56</a:t>
            </a:r>
          </a:p>
        </p:txBody>
      </p:sp>
      <p:sp>
        <p:nvSpPr>
          <p:cNvPr id="20488" name="Rectangle 7">
            <a:extLst>
              <a:ext uri="{FF2B5EF4-FFF2-40B4-BE49-F238E27FC236}">
                <a16:creationId xmlns:a16="http://schemas.microsoft.com/office/drawing/2014/main" id="{2981B1FF-44DD-42D2-852C-39FE76E5F205}"/>
              </a:ext>
            </a:extLst>
          </p:cNvPr>
          <p:cNvSpPr>
            <a:spLocks noChangeArrowheads="1"/>
          </p:cNvSpPr>
          <p:nvPr/>
        </p:nvSpPr>
        <p:spPr bwMode="auto">
          <a:xfrm>
            <a:off x="5003800" y="2133600"/>
            <a:ext cx="576263"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solidFill>
                  <a:srgbClr val="000000"/>
                </a:solidFill>
                <a:latin typeface="Arial" panose="020B0604020202020204" pitchFamily="34" charset="0"/>
              </a:rPr>
              <a:t>K54</a:t>
            </a:r>
          </a:p>
        </p:txBody>
      </p:sp>
      <p:sp>
        <p:nvSpPr>
          <p:cNvPr id="20489" name="Line 8">
            <a:extLst>
              <a:ext uri="{FF2B5EF4-FFF2-40B4-BE49-F238E27FC236}">
                <a16:creationId xmlns:a16="http://schemas.microsoft.com/office/drawing/2014/main" id="{4741FDFC-59E9-4E02-9F3D-711D04F2F399}"/>
              </a:ext>
            </a:extLst>
          </p:cNvPr>
          <p:cNvSpPr>
            <a:spLocks noChangeShapeType="1"/>
          </p:cNvSpPr>
          <p:nvPr/>
        </p:nvSpPr>
        <p:spPr bwMode="auto">
          <a:xfrm>
            <a:off x="5580063" y="2420938"/>
            <a:ext cx="431800" cy="2873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665" name="Text Box 9">
            <a:extLst>
              <a:ext uri="{FF2B5EF4-FFF2-40B4-BE49-F238E27FC236}">
                <a16:creationId xmlns:a16="http://schemas.microsoft.com/office/drawing/2014/main" id="{B6D371E8-3213-4AA8-BF83-D6B0C7BFA03E}"/>
              </a:ext>
            </a:extLst>
          </p:cNvPr>
          <p:cNvSpPr txBox="1">
            <a:spLocks noChangeArrowheads="1"/>
          </p:cNvSpPr>
          <p:nvPr/>
        </p:nvSpPr>
        <p:spPr bwMode="auto">
          <a:xfrm>
            <a:off x="7308850" y="1916113"/>
            <a:ext cx="1257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rgbClr val="000000"/>
                </a:solidFill>
                <a:latin typeface="Arial" panose="020B0604020202020204" pitchFamily="34" charset="0"/>
              </a:rPr>
              <a:t>Lookup(K54</a:t>
            </a:r>
            <a:r>
              <a:rPr kumimoji="0" lang="en-US" altLang="zh-CN" sz="1200" b="1">
                <a:latin typeface="Arial" panose="020B0604020202020204" pitchFamily="34" charset="0"/>
              </a:rPr>
              <a:t>)</a:t>
            </a:r>
          </a:p>
        </p:txBody>
      </p:sp>
      <p:sp>
        <p:nvSpPr>
          <p:cNvPr id="326666" name="Line 10">
            <a:extLst>
              <a:ext uri="{FF2B5EF4-FFF2-40B4-BE49-F238E27FC236}">
                <a16:creationId xmlns:a16="http://schemas.microsoft.com/office/drawing/2014/main" id="{23F79CBB-417D-4735-B5E8-A2053D695012}"/>
              </a:ext>
            </a:extLst>
          </p:cNvPr>
          <p:cNvSpPr>
            <a:spLocks noChangeShapeType="1"/>
          </p:cNvSpPr>
          <p:nvPr/>
        </p:nvSpPr>
        <p:spPr bwMode="auto">
          <a:xfrm>
            <a:off x="7885113" y="2205038"/>
            <a:ext cx="144462" cy="576262"/>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667" name="Arc 11">
            <a:extLst>
              <a:ext uri="{FF2B5EF4-FFF2-40B4-BE49-F238E27FC236}">
                <a16:creationId xmlns:a16="http://schemas.microsoft.com/office/drawing/2014/main" id="{A3B5DD96-ECDA-48A9-8D9D-E32093BB6147}"/>
              </a:ext>
            </a:extLst>
          </p:cNvPr>
          <p:cNvSpPr>
            <a:spLocks/>
          </p:cNvSpPr>
          <p:nvPr/>
        </p:nvSpPr>
        <p:spPr bwMode="auto">
          <a:xfrm flipH="1" flipV="1">
            <a:off x="8027988" y="2852738"/>
            <a:ext cx="288925" cy="5762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68" name="Arc 12">
            <a:extLst>
              <a:ext uri="{FF2B5EF4-FFF2-40B4-BE49-F238E27FC236}">
                <a16:creationId xmlns:a16="http://schemas.microsoft.com/office/drawing/2014/main" id="{A9920142-C2A4-4B31-B6E0-71B008CBE099}"/>
              </a:ext>
            </a:extLst>
          </p:cNvPr>
          <p:cNvSpPr>
            <a:spLocks/>
          </p:cNvSpPr>
          <p:nvPr/>
        </p:nvSpPr>
        <p:spPr bwMode="auto">
          <a:xfrm flipH="1">
            <a:off x="8243888" y="3500438"/>
            <a:ext cx="73025" cy="7921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69" name="Arc 13">
            <a:extLst>
              <a:ext uri="{FF2B5EF4-FFF2-40B4-BE49-F238E27FC236}">
                <a16:creationId xmlns:a16="http://schemas.microsoft.com/office/drawing/2014/main" id="{D9C5C39F-E3DB-4887-BE65-24C689A18C77}"/>
              </a:ext>
            </a:extLst>
          </p:cNvPr>
          <p:cNvSpPr>
            <a:spLocks/>
          </p:cNvSpPr>
          <p:nvPr/>
        </p:nvSpPr>
        <p:spPr bwMode="auto">
          <a:xfrm flipH="1">
            <a:off x="7019925" y="4365625"/>
            <a:ext cx="1223963" cy="7921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0" name="Arc 14">
            <a:extLst>
              <a:ext uri="{FF2B5EF4-FFF2-40B4-BE49-F238E27FC236}">
                <a16:creationId xmlns:a16="http://schemas.microsoft.com/office/drawing/2014/main" id="{6EEF52EC-EF90-488B-A1C0-DB4C236427D7}"/>
              </a:ext>
            </a:extLst>
          </p:cNvPr>
          <p:cNvSpPr>
            <a:spLocks/>
          </p:cNvSpPr>
          <p:nvPr/>
        </p:nvSpPr>
        <p:spPr bwMode="auto">
          <a:xfrm>
            <a:off x="6084888" y="4797425"/>
            <a:ext cx="863600" cy="3603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1" name="Arc 15">
            <a:extLst>
              <a:ext uri="{FF2B5EF4-FFF2-40B4-BE49-F238E27FC236}">
                <a16:creationId xmlns:a16="http://schemas.microsoft.com/office/drawing/2014/main" id="{8F579541-42F2-4167-8844-8FA79F2A2EDD}"/>
              </a:ext>
            </a:extLst>
          </p:cNvPr>
          <p:cNvSpPr>
            <a:spLocks/>
          </p:cNvSpPr>
          <p:nvPr/>
        </p:nvSpPr>
        <p:spPr bwMode="auto">
          <a:xfrm>
            <a:off x="5795963" y="4437063"/>
            <a:ext cx="288925" cy="3603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2" name="Arc 16">
            <a:extLst>
              <a:ext uri="{FF2B5EF4-FFF2-40B4-BE49-F238E27FC236}">
                <a16:creationId xmlns:a16="http://schemas.microsoft.com/office/drawing/2014/main" id="{C02EA344-C0F5-4355-B8AD-373FCB0B9DB6}"/>
              </a:ext>
            </a:extLst>
          </p:cNvPr>
          <p:cNvSpPr>
            <a:spLocks/>
          </p:cNvSpPr>
          <p:nvPr/>
        </p:nvSpPr>
        <p:spPr bwMode="auto">
          <a:xfrm>
            <a:off x="5651500" y="3860800"/>
            <a:ext cx="144463" cy="5762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3" name="Arc 17">
            <a:extLst>
              <a:ext uri="{FF2B5EF4-FFF2-40B4-BE49-F238E27FC236}">
                <a16:creationId xmlns:a16="http://schemas.microsoft.com/office/drawing/2014/main" id="{D56CAADE-585A-4EF8-82E4-D5427E062F3B}"/>
              </a:ext>
            </a:extLst>
          </p:cNvPr>
          <p:cNvSpPr>
            <a:spLocks/>
          </p:cNvSpPr>
          <p:nvPr/>
        </p:nvSpPr>
        <p:spPr bwMode="auto">
          <a:xfrm flipV="1">
            <a:off x="5651500" y="3500438"/>
            <a:ext cx="73025" cy="2889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74" name="Arc 18">
            <a:extLst>
              <a:ext uri="{FF2B5EF4-FFF2-40B4-BE49-F238E27FC236}">
                <a16:creationId xmlns:a16="http://schemas.microsoft.com/office/drawing/2014/main" id="{67AC90EC-C86C-4587-B844-ECFCDEE4EC49}"/>
              </a:ext>
            </a:extLst>
          </p:cNvPr>
          <p:cNvSpPr>
            <a:spLocks/>
          </p:cNvSpPr>
          <p:nvPr/>
        </p:nvSpPr>
        <p:spPr bwMode="auto">
          <a:xfrm flipV="1">
            <a:off x="5724525" y="2781300"/>
            <a:ext cx="360363" cy="6477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Text Box 19">
            <a:extLst>
              <a:ext uri="{FF2B5EF4-FFF2-40B4-BE49-F238E27FC236}">
                <a16:creationId xmlns:a16="http://schemas.microsoft.com/office/drawing/2014/main" id="{3F167050-F453-4D21-86AB-9FF1CD1548C7}"/>
              </a:ext>
            </a:extLst>
          </p:cNvPr>
          <p:cNvSpPr txBox="1">
            <a:spLocks noChangeArrowheads="1"/>
          </p:cNvSpPr>
          <p:nvPr/>
        </p:nvSpPr>
        <p:spPr bwMode="auto">
          <a:xfrm>
            <a:off x="5580063" y="263683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N56</a:t>
            </a:r>
          </a:p>
        </p:txBody>
      </p:sp>
      <p:sp>
        <p:nvSpPr>
          <p:cNvPr id="20501" name="Text Box 20">
            <a:extLst>
              <a:ext uri="{FF2B5EF4-FFF2-40B4-BE49-F238E27FC236}">
                <a16:creationId xmlns:a16="http://schemas.microsoft.com/office/drawing/2014/main" id="{B2FD1849-1548-47D6-971D-D00AA50A727D}"/>
              </a:ext>
            </a:extLst>
          </p:cNvPr>
          <p:cNvSpPr txBox="1">
            <a:spLocks noChangeArrowheads="1"/>
          </p:cNvSpPr>
          <p:nvPr/>
        </p:nvSpPr>
        <p:spPr bwMode="auto">
          <a:xfrm>
            <a:off x="7002463" y="21336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N1</a:t>
            </a:r>
          </a:p>
        </p:txBody>
      </p:sp>
      <p:sp>
        <p:nvSpPr>
          <p:cNvPr id="20502" name="Text Box 21">
            <a:extLst>
              <a:ext uri="{FF2B5EF4-FFF2-40B4-BE49-F238E27FC236}">
                <a16:creationId xmlns:a16="http://schemas.microsoft.com/office/drawing/2014/main" id="{C70E94E4-9914-4E56-B741-A35D925B58BC}"/>
              </a:ext>
            </a:extLst>
          </p:cNvPr>
          <p:cNvSpPr txBox="1">
            <a:spLocks noChangeArrowheads="1"/>
          </p:cNvSpPr>
          <p:nvPr/>
        </p:nvSpPr>
        <p:spPr bwMode="auto">
          <a:xfrm>
            <a:off x="8010525" y="25654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N8</a:t>
            </a:r>
          </a:p>
        </p:txBody>
      </p:sp>
      <p:sp>
        <p:nvSpPr>
          <p:cNvPr id="20503" name="Text Box 22">
            <a:extLst>
              <a:ext uri="{FF2B5EF4-FFF2-40B4-BE49-F238E27FC236}">
                <a16:creationId xmlns:a16="http://schemas.microsoft.com/office/drawing/2014/main" id="{6581EDD4-5A00-4344-B348-B8387EC25C03}"/>
              </a:ext>
            </a:extLst>
          </p:cNvPr>
          <p:cNvSpPr txBox="1">
            <a:spLocks noChangeArrowheads="1"/>
          </p:cNvSpPr>
          <p:nvPr/>
        </p:nvSpPr>
        <p:spPr bwMode="auto">
          <a:xfrm>
            <a:off x="8388350" y="3357563"/>
            <a:ext cx="4619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N14</a:t>
            </a:r>
          </a:p>
        </p:txBody>
      </p:sp>
      <p:sp>
        <p:nvSpPr>
          <p:cNvPr id="20504" name="Text Box 23">
            <a:extLst>
              <a:ext uri="{FF2B5EF4-FFF2-40B4-BE49-F238E27FC236}">
                <a16:creationId xmlns:a16="http://schemas.microsoft.com/office/drawing/2014/main" id="{1B69F279-F93A-4F41-9B44-5C814F1D598C}"/>
              </a:ext>
            </a:extLst>
          </p:cNvPr>
          <p:cNvSpPr txBox="1">
            <a:spLocks noChangeArrowheads="1"/>
          </p:cNvSpPr>
          <p:nvPr/>
        </p:nvSpPr>
        <p:spPr bwMode="auto">
          <a:xfrm>
            <a:off x="8316913" y="4292600"/>
            <a:ext cx="461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N21</a:t>
            </a:r>
          </a:p>
        </p:txBody>
      </p:sp>
      <p:sp>
        <p:nvSpPr>
          <p:cNvPr id="20505" name="Text Box 24">
            <a:extLst>
              <a:ext uri="{FF2B5EF4-FFF2-40B4-BE49-F238E27FC236}">
                <a16:creationId xmlns:a16="http://schemas.microsoft.com/office/drawing/2014/main" id="{AE631485-D051-423C-A45F-DF3A2E189C04}"/>
              </a:ext>
            </a:extLst>
          </p:cNvPr>
          <p:cNvSpPr txBox="1">
            <a:spLocks noChangeArrowheads="1"/>
          </p:cNvSpPr>
          <p:nvPr/>
        </p:nvSpPr>
        <p:spPr bwMode="auto">
          <a:xfrm>
            <a:off x="6773863" y="5229225"/>
            <a:ext cx="461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N32</a:t>
            </a:r>
          </a:p>
        </p:txBody>
      </p:sp>
      <p:sp>
        <p:nvSpPr>
          <p:cNvPr id="20506" name="Text Box 25">
            <a:extLst>
              <a:ext uri="{FF2B5EF4-FFF2-40B4-BE49-F238E27FC236}">
                <a16:creationId xmlns:a16="http://schemas.microsoft.com/office/drawing/2014/main" id="{A1551AA3-EC3E-47D8-9404-8EFC4F61C9CC}"/>
              </a:ext>
            </a:extLst>
          </p:cNvPr>
          <p:cNvSpPr txBox="1">
            <a:spLocks noChangeArrowheads="1"/>
          </p:cNvSpPr>
          <p:nvPr/>
        </p:nvSpPr>
        <p:spPr bwMode="auto">
          <a:xfrm>
            <a:off x="5910263" y="495458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N38</a:t>
            </a:r>
          </a:p>
        </p:txBody>
      </p:sp>
      <p:sp>
        <p:nvSpPr>
          <p:cNvPr id="20507" name="Text Box 26">
            <a:extLst>
              <a:ext uri="{FF2B5EF4-FFF2-40B4-BE49-F238E27FC236}">
                <a16:creationId xmlns:a16="http://schemas.microsoft.com/office/drawing/2014/main" id="{C1435D5B-EDDB-45A5-A0C7-D545FEA21AE9}"/>
              </a:ext>
            </a:extLst>
          </p:cNvPr>
          <p:cNvSpPr txBox="1">
            <a:spLocks noChangeArrowheads="1"/>
          </p:cNvSpPr>
          <p:nvPr/>
        </p:nvSpPr>
        <p:spPr bwMode="auto">
          <a:xfrm>
            <a:off x="5334000" y="4365625"/>
            <a:ext cx="461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N42</a:t>
            </a:r>
          </a:p>
        </p:txBody>
      </p:sp>
      <p:sp>
        <p:nvSpPr>
          <p:cNvPr id="20508" name="Text Box 27">
            <a:extLst>
              <a:ext uri="{FF2B5EF4-FFF2-40B4-BE49-F238E27FC236}">
                <a16:creationId xmlns:a16="http://schemas.microsoft.com/office/drawing/2014/main" id="{CCB8811A-3ADB-4A21-A76E-F01922690A4E}"/>
              </a:ext>
            </a:extLst>
          </p:cNvPr>
          <p:cNvSpPr txBox="1">
            <a:spLocks noChangeArrowheads="1"/>
          </p:cNvSpPr>
          <p:nvPr/>
        </p:nvSpPr>
        <p:spPr bwMode="auto">
          <a:xfrm>
            <a:off x="5148263" y="3716338"/>
            <a:ext cx="4619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N48</a:t>
            </a:r>
          </a:p>
        </p:txBody>
      </p:sp>
      <p:sp>
        <p:nvSpPr>
          <p:cNvPr id="20509" name="Text Box 28">
            <a:extLst>
              <a:ext uri="{FF2B5EF4-FFF2-40B4-BE49-F238E27FC236}">
                <a16:creationId xmlns:a16="http://schemas.microsoft.com/office/drawing/2014/main" id="{305D1F4A-89FA-4A84-8856-F0B55B26DF1B}"/>
              </a:ext>
            </a:extLst>
          </p:cNvPr>
          <p:cNvSpPr txBox="1">
            <a:spLocks noChangeArrowheads="1"/>
          </p:cNvSpPr>
          <p:nvPr/>
        </p:nvSpPr>
        <p:spPr bwMode="auto">
          <a:xfrm>
            <a:off x="5219700" y="3284538"/>
            <a:ext cx="4619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N51</a:t>
            </a:r>
          </a:p>
        </p:txBody>
      </p:sp>
      <p:sp>
        <p:nvSpPr>
          <p:cNvPr id="20510" name="Text Box 29">
            <a:extLst>
              <a:ext uri="{FF2B5EF4-FFF2-40B4-BE49-F238E27FC236}">
                <a16:creationId xmlns:a16="http://schemas.microsoft.com/office/drawing/2014/main" id="{28F1046F-B0E8-4F47-8777-D6192AB76C33}"/>
              </a:ext>
            </a:extLst>
          </p:cNvPr>
          <p:cNvSpPr txBox="1">
            <a:spLocks noChangeArrowheads="1"/>
          </p:cNvSpPr>
          <p:nvPr/>
        </p:nvSpPr>
        <p:spPr bwMode="auto">
          <a:xfrm>
            <a:off x="6732588" y="551021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m=6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6665"/>
                                        </p:tgtEl>
                                        <p:attrNameLst>
                                          <p:attrName>style.visibility</p:attrName>
                                        </p:attrNameLst>
                                      </p:cBhvr>
                                      <p:to>
                                        <p:strVal val="visible"/>
                                      </p:to>
                                    </p:set>
                                    <p:animEffect transition="in" filter="dissolve">
                                      <p:cBhvr>
                                        <p:cTn id="7" dur="500"/>
                                        <p:tgtEl>
                                          <p:spTgt spid="326665"/>
                                        </p:tgtEl>
                                      </p:cBhvr>
                                    </p:animEffect>
                                  </p:childTnLst>
                                </p:cTn>
                              </p:par>
                              <p:par>
                                <p:cTn id="8" presetID="9" presetClass="entr" presetSubtype="0" fill="hold" nodeType="withEffect">
                                  <p:stCondLst>
                                    <p:cond delay="0"/>
                                  </p:stCondLst>
                                  <p:childTnLst>
                                    <p:set>
                                      <p:cBhvr>
                                        <p:cTn id="9" dur="1" fill="hold">
                                          <p:stCondLst>
                                            <p:cond delay="0"/>
                                          </p:stCondLst>
                                        </p:cTn>
                                        <p:tgtEl>
                                          <p:spTgt spid="326666"/>
                                        </p:tgtEl>
                                        <p:attrNameLst>
                                          <p:attrName>style.visibility</p:attrName>
                                        </p:attrNameLst>
                                      </p:cBhvr>
                                      <p:to>
                                        <p:strVal val="visible"/>
                                      </p:to>
                                    </p:set>
                                    <p:animEffect transition="in" filter="dissolve">
                                      <p:cBhvr>
                                        <p:cTn id="10" dur="500"/>
                                        <p:tgtEl>
                                          <p:spTgt spid="3266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26667"/>
                                        </p:tgtEl>
                                        <p:attrNameLst>
                                          <p:attrName>style.visibility</p:attrName>
                                        </p:attrNameLst>
                                      </p:cBhvr>
                                      <p:to>
                                        <p:strVal val="visible"/>
                                      </p:to>
                                    </p:set>
                                    <p:animEffect transition="in" filter="dissolve">
                                      <p:cBhvr>
                                        <p:cTn id="15" dur="500"/>
                                        <p:tgtEl>
                                          <p:spTgt spid="3266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26668"/>
                                        </p:tgtEl>
                                        <p:attrNameLst>
                                          <p:attrName>style.visibility</p:attrName>
                                        </p:attrNameLst>
                                      </p:cBhvr>
                                      <p:to>
                                        <p:strVal val="visible"/>
                                      </p:to>
                                    </p:set>
                                    <p:animEffect transition="in" filter="dissolve">
                                      <p:cBhvr>
                                        <p:cTn id="20" dur="500"/>
                                        <p:tgtEl>
                                          <p:spTgt spid="3266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26669"/>
                                        </p:tgtEl>
                                        <p:attrNameLst>
                                          <p:attrName>style.visibility</p:attrName>
                                        </p:attrNameLst>
                                      </p:cBhvr>
                                      <p:to>
                                        <p:strVal val="visible"/>
                                      </p:to>
                                    </p:set>
                                    <p:animEffect transition="in" filter="dissolve">
                                      <p:cBhvr>
                                        <p:cTn id="25" dur="500"/>
                                        <p:tgtEl>
                                          <p:spTgt spid="3266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26670"/>
                                        </p:tgtEl>
                                        <p:attrNameLst>
                                          <p:attrName>style.visibility</p:attrName>
                                        </p:attrNameLst>
                                      </p:cBhvr>
                                      <p:to>
                                        <p:strVal val="visible"/>
                                      </p:to>
                                    </p:set>
                                    <p:animEffect transition="in" filter="dissolve">
                                      <p:cBhvr>
                                        <p:cTn id="30" dur="500"/>
                                        <p:tgtEl>
                                          <p:spTgt spid="326670"/>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326671"/>
                                        </p:tgtEl>
                                        <p:attrNameLst>
                                          <p:attrName>style.visibility</p:attrName>
                                        </p:attrNameLst>
                                      </p:cBhvr>
                                      <p:to>
                                        <p:strVal val="visible"/>
                                      </p:to>
                                    </p:set>
                                    <p:animEffect transition="in" filter="dissolve">
                                      <p:cBhvr>
                                        <p:cTn id="34" dur="500"/>
                                        <p:tgtEl>
                                          <p:spTgt spid="326671"/>
                                        </p:tgtEl>
                                      </p:cBhvr>
                                    </p:animEffect>
                                  </p:childTnLst>
                                </p:cTn>
                              </p:par>
                            </p:childTnLst>
                          </p:cTn>
                        </p:par>
                        <p:par>
                          <p:cTn id="35" fill="hold" nodeType="afterGroup">
                            <p:stCondLst>
                              <p:cond delay="1000"/>
                            </p:stCondLst>
                            <p:childTnLst>
                              <p:par>
                                <p:cTn id="36" presetID="9" presetClass="entr" presetSubtype="0" fill="hold" nodeType="afterEffect">
                                  <p:stCondLst>
                                    <p:cond delay="0"/>
                                  </p:stCondLst>
                                  <p:childTnLst>
                                    <p:set>
                                      <p:cBhvr>
                                        <p:cTn id="37" dur="1" fill="hold">
                                          <p:stCondLst>
                                            <p:cond delay="0"/>
                                          </p:stCondLst>
                                        </p:cTn>
                                        <p:tgtEl>
                                          <p:spTgt spid="326672"/>
                                        </p:tgtEl>
                                        <p:attrNameLst>
                                          <p:attrName>style.visibility</p:attrName>
                                        </p:attrNameLst>
                                      </p:cBhvr>
                                      <p:to>
                                        <p:strVal val="visible"/>
                                      </p:to>
                                    </p:set>
                                    <p:animEffect transition="in" filter="dissolve">
                                      <p:cBhvr>
                                        <p:cTn id="38" dur="500"/>
                                        <p:tgtEl>
                                          <p:spTgt spid="326672"/>
                                        </p:tgtEl>
                                      </p:cBhvr>
                                    </p:animEffect>
                                  </p:childTnLst>
                                </p:cTn>
                              </p:par>
                            </p:childTnLst>
                          </p:cTn>
                        </p:par>
                        <p:par>
                          <p:cTn id="39" fill="hold" nodeType="afterGroup">
                            <p:stCondLst>
                              <p:cond delay="1500"/>
                            </p:stCondLst>
                            <p:childTnLst>
                              <p:par>
                                <p:cTn id="40" presetID="9" presetClass="entr" presetSubtype="0" fill="hold" nodeType="afterEffect">
                                  <p:stCondLst>
                                    <p:cond delay="0"/>
                                  </p:stCondLst>
                                  <p:childTnLst>
                                    <p:set>
                                      <p:cBhvr>
                                        <p:cTn id="41" dur="1" fill="hold">
                                          <p:stCondLst>
                                            <p:cond delay="0"/>
                                          </p:stCondLst>
                                        </p:cTn>
                                        <p:tgtEl>
                                          <p:spTgt spid="326673"/>
                                        </p:tgtEl>
                                        <p:attrNameLst>
                                          <p:attrName>style.visibility</p:attrName>
                                        </p:attrNameLst>
                                      </p:cBhvr>
                                      <p:to>
                                        <p:strVal val="visible"/>
                                      </p:to>
                                    </p:set>
                                    <p:animEffect transition="in" filter="dissolve">
                                      <p:cBhvr>
                                        <p:cTn id="42" dur="500"/>
                                        <p:tgtEl>
                                          <p:spTgt spid="3266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26674"/>
                                        </p:tgtEl>
                                        <p:attrNameLst>
                                          <p:attrName>style.visibility</p:attrName>
                                        </p:attrNameLst>
                                      </p:cBhvr>
                                      <p:to>
                                        <p:strVal val="visible"/>
                                      </p:to>
                                    </p:set>
                                    <p:animEffect transition="in" filter="dissolve">
                                      <p:cBhvr>
                                        <p:cTn id="47" dur="500"/>
                                        <p:tgtEl>
                                          <p:spTgt spid="32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01D7F1C6-5ECE-4DF0-B68F-BE14A6A96022}"/>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B70CD18-4A78-42F5-A543-20D1258ED8D6}" type="slidenum">
              <a:rPr kumimoji="0" lang="zh-CN" altLang="en-US" sz="1400">
                <a:latin typeface="Tahoma" panose="020B0604030504040204" pitchFamily="34" charset="0"/>
              </a:rPr>
              <a:pPr>
                <a:spcBef>
                  <a:spcPct val="0"/>
                </a:spcBef>
                <a:buClrTx/>
                <a:buFontTx/>
                <a:buNone/>
              </a:pPr>
              <a:t>16</a:t>
            </a:fld>
            <a:endParaRPr kumimoji="0" lang="en-US" altLang="zh-CN" sz="1400">
              <a:latin typeface="Tahoma" panose="020B0604030504040204" pitchFamily="34" charset="0"/>
            </a:endParaRPr>
          </a:p>
        </p:txBody>
      </p:sp>
      <p:sp>
        <p:nvSpPr>
          <p:cNvPr id="22531" name="Rectangle 2">
            <a:extLst>
              <a:ext uri="{FF2B5EF4-FFF2-40B4-BE49-F238E27FC236}">
                <a16:creationId xmlns:a16="http://schemas.microsoft.com/office/drawing/2014/main" id="{D81846B2-74AD-49F2-80AB-9276F27A0764}"/>
              </a:ext>
            </a:extLst>
          </p:cNvPr>
          <p:cNvSpPr>
            <a:spLocks noGrp="1" noChangeArrowheads="1"/>
          </p:cNvSpPr>
          <p:nvPr>
            <p:ph type="title"/>
          </p:nvPr>
        </p:nvSpPr>
        <p:spPr>
          <a:xfrm>
            <a:off x="1143000" y="357188"/>
            <a:ext cx="7793038" cy="777875"/>
          </a:xfrm>
        </p:spPr>
        <p:txBody>
          <a:bodyPr/>
          <a:lstStyle/>
          <a:p>
            <a:pPr eaLnBrk="1" hangingPunct="1"/>
            <a:r>
              <a:rPr lang="en-US" altLang="zh-CN" sz="4500"/>
              <a:t>(3) </a:t>
            </a:r>
            <a:r>
              <a:rPr lang="en-US" altLang="zh-CN"/>
              <a:t>Chord</a:t>
            </a:r>
            <a:r>
              <a:rPr lang="zh-CN" altLang="en-US"/>
              <a:t>：指针表</a:t>
            </a:r>
          </a:p>
        </p:txBody>
      </p:sp>
      <p:graphicFrame>
        <p:nvGraphicFramePr>
          <p:cNvPr id="22532" name="Object 3">
            <a:extLst>
              <a:ext uri="{FF2B5EF4-FFF2-40B4-BE49-F238E27FC236}">
                <a16:creationId xmlns:a16="http://schemas.microsoft.com/office/drawing/2014/main" id="{7A71D870-0933-43C0-9438-DEC57C329ABE}"/>
              </a:ext>
            </a:extLst>
          </p:cNvPr>
          <p:cNvGraphicFramePr>
            <a:graphicFrameLocks noChangeAspect="1"/>
          </p:cNvGraphicFramePr>
          <p:nvPr/>
        </p:nvGraphicFramePr>
        <p:xfrm>
          <a:off x="1835150" y="1844675"/>
          <a:ext cx="4897438" cy="4495800"/>
        </p:xfrm>
        <a:graphic>
          <a:graphicData uri="http://schemas.openxmlformats.org/presentationml/2006/ole">
            <mc:AlternateContent xmlns:mc="http://schemas.openxmlformats.org/markup-compatibility/2006">
              <mc:Choice xmlns:v="urn:schemas-microsoft-com:vml" Requires="v">
                <p:oleObj spid="_x0000_s22576" name="Visio" r:id="rId4" imgW="6647688" imgH="5940857" progId="Visio.Drawing.11">
                  <p:embed/>
                </p:oleObj>
              </mc:Choice>
              <mc:Fallback>
                <p:oleObj name="Visio" r:id="rId4" imgW="6647688" imgH="59408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844675"/>
                        <a:ext cx="48974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Oval 4">
            <a:extLst>
              <a:ext uri="{FF2B5EF4-FFF2-40B4-BE49-F238E27FC236}">
                <a16:creationId xmlns:a16="http://schemas.microsoft.com/office/drawing/2014/main" id="{95C59B1E-C56D-4F66-9B6D-0776F3DB221F}"/>
              </a:ext>
            </a:extLst>
          </p:cNvPr>
          <p:cNvSpPr>
            <a:spLocks noChangeArrowheads="1"/>
          </p:cNvSpPr>
          <p:nvPr/>
        </p:nvSpPr>
        <p:spPr bwMode="auto">
          <a:xfrm>
            <a:off x="3059113" y="2492375"/>
            <a:ext cx="144462"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34" name="Text Box 5">
            <a:extLst>
              <a:ext uri="{FF2B5EF4-FFF2-40B4-BE49-F238E27FC236}">
                <a16:creationId xmlns:a16="http://schemas.microsoft.com/office/drawing/2014/main" id="{CF6F32F9-5AC4-4423-99CF-CF00A29327E4}"/>
              </a:ext>
            </a:extLst>
          </p:cNvPr>
          <p:cNvSpPr txBox="1">
            <a:spLocks noChangeArrowheads="1"/>
          </p:cNvSpPr>
          <p:nvPr/>
        </p:nvSpPr>
        <p:spPr bwMode="auto">
          <a:xfrm>
            <a:off x="2644775" y="2420938"/>
            <a:ext cx="487363"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300" b="1">
                <a:latin typeface="Arial" panose="020B0604020202020204" pitchFamily="34" charset="0"/>
              </a:rPr>
              <a:t>N56</a:t>
            </a:r>
          </a:p>
        </p:txBody>
      </p:sp>
      <p:sp>
        <p:nvSpPr>
          <p:cNvPr id="22535" name="AutoShape 6">
            <a:extLst>
              <a:ext uri="{FF2B5EF4-FFF2-40B4-BE49-F238E27FC236}">
                <a16:creationId xmlns:a16="http://schemas.microsoft.com/office/drawing/2014/main" id="{5679D9C2-AF03-4615-BC19-8F0E05D70512}"/>
              </a:ext>
            </a:extLst>
          </p:cNvPr>
          <p:cNvSpPr>
            <a:spLocks noChangeArrowheads="1"/>
          </p:cNvSpPr>
          <p:nvPr/>
        </p:nvSpPr>
        <p:spPr bwMode="auto">
          <a:xfrm>
            <a:off x="6516688" y="1773238"/>
            <a:ext cx="1439862" cy="2016125"/>
          </a:xfrm>
          <a:prstGeom prst="wedgeRectCallout">
            <a:avLst>
              <a:gd name="adj1" fmla="val -117144"/>
              <a:gd name="adj2" fmla="val -96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latin typeface="Arial" panose="020B0604020202020204" pitchFamily="34" charset="0"/>
            </a:endParaRPr>
          </a:p>
        </p:txBody>
      </p:sp>
      <p:sp>
        <p:nvSpPr>
          <p:cNvPr id="22536" name="Text Box 7">
            <a:extLst>
              <a:ext uri="{FF2B5EF4-FFF2-40B4-BE49-F238E27FC236}">
                <a16:creationId xmlns:a16="http://schemas.microsoft.com/office/drawing/2014/main" id="{ADB390F5-715E-4E26-AB7B-0DBB149678F5}"/>
              </a:ext>
            </a:extLst>
          </p:cNvPr>
          <p:cNvSpPr txBox="1">
            <a:spLocks noChangeArrowheads="1"/>
          </p:cNvSpPr>
          <p:nvPr/>
        </p:nvSpPr>
        <p:spPr bwMode="auto">
          <a:xfrm>
            <a:off x="6878638" y="1700213"/>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400" b="1">
                <a:solidFill>
                  <a:srgbClr val="000000"/>
                </a:solidFill>
                <a:latin typeface="Arial" panose="020B0604020202020204" pitchFamily="34" charset="0"/>
              </a:rPr>
              <a:t>指针表</a:t>
            </a:r>
          </a:p>
        </p:txBody>
      </p:sp>
      <p:sp>
        <p:nvSpPr>
          <p:cNvPr id="22537" name="Rectangle 8">
            <a:extLst>
              <a:ext uri="{FF2B5EF4-FFF2-40B4-BE49-F238E27FC236}">
                <a16:creationId xmlns:a16="http://schemas.microsoft.com/office/drawing/2014/main" id="{E4B3FAB8-1CB8-42A5-9974-6204E7B2A184}"/>
              </a:ext>
            </a:extLst>
          </p:cNvPr>
          <p:cNvSpPr>
            <a:spLocks noChangeArrowheads="1"/>
          </p:cNvSpPr>
          <p:nvPr/>
        </p:nvSpPr>
        <p:spPr bwMode="auto">
          <a:xfrm>
            <a:off x="6732588" y="1998663"/>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38" name="Rectangle 9">
            <a:extLst>
              <a:ext uri="{FF2B5EF4-FFF2-40B4-BE49-F238E27FC236}">
                <a16:creationId xmlns:a16="http://schemas.microsoft.com/office/drawing/2014/main" id="{70F40555-B19E-4205-8EBD-FA7C5C88DAB0}"/>
              </a:ext>
            </a:extLst>
          </p:cNvPr>
          <p:cNvSpPr>
            <a:spLocks noChangeArrowheads="1"/>
          </p:cNvSpPr>
          <p:nvPr/>
        </p:nvSpPr>
        <p:spPr bwMode="auto">
          <a:xfrm>
            <a:off x="6732588" y="2286000"/>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28714" name="Text Box 10">
            <a:extLst>
              <a:ext uri="{FF2B5EF4-FFF2-40B4-BE49-F238E27FC236}">
                <a16:creationId xmlns:a16="http://schemas.microsoft.com/office/drawing/2014/main" id="{31BA112E-47F7-4547-AA00-537BC5533E94}"/>
              </a:ext>
            </a:extLst>
          </p:cNvPr>
          <p:cNvSpPr txBox="1">
            <a:spLocks noChangeArrowheads="1"/>
          </p:cNvSpPr>
          <p:nvPr/>
        </p:nvSpPr>
        <p:spPr bwMode="auto">
          <a:xfrm>
            <a:off x="6732588" y="1998663"/>
            <a:ext cx="735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N8+1</a:t>
            </a:r>
          </a:p>
        </p:txBody>
      </p:sp>
      <p:sp>
        <p:nvSpPr>
          <p:cNvPr id="328715" name="Text Box 11">
            <a:extLst>
              <a:ext uri="{FF2B5EF4-FFF2-40B4-BE49-F238E27FC236}">
                <a16:creationId xmlns:a16="http://schemas.microsoft.com/office/drawing/2014/main" id="{D66BBBC4-5F5C-4A89-9046-B9DA6BD11EA7}"/>
              </a:ext>
            </a:extLst>
          </p:cNvPr>
          <p:cNvSpPr txBox="1">
            <a:spLocks noChangeArrowheads="1"/>
          </p:cNvSpPr>
          <p:nvPr/>
        </p:nvSpPr>
        <p:spPr bwMode="auto">
          <a:xfrm>
            <a:off x="6732588" y="2263775"/>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N8+2</a:t>
            </a:r>
          </a:p>
        </p:txBody>
      </p:sp>
      <p:sp>
        <p:nvSpPr>
          <p:cNvPr id="22541" name="Rectangle 12">
            <a:extLst>
              <a:ext uri="{FF2B5EF4-FFF2-40B4-BE49-F238E27FC236}">
                <a16:creationId xmlns:a16="http://schemas.microsoft.com/office/drawing/2014/main" id="{AA71CD53-C6F9-4A8C-BCF1-64CB88A99D90}"/>
              </a:ext>
            </a:extLst>
          </p:cNvPr>
          <p:cNvSpPr>
            <a:spLocks noChangeArrowheads="1"/>
          </p:cNvSpPr>
          <p:nvPr/>
        </p:nvSpPr>
        <p:spPr bwMode="auto">
          <a:xfrm>
            <a:off x="6732588" y="2574925"/>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2" name="Rectangle 13">
            <a:extLst>
              <a:ext uri="{FF2B5EF4-FFF2-40B4-BE49-F238E27FC236}">
                <a16:creationId xmlns:a16="http://schemas.microsoft.com/office/drawing/2014/main" id="{3013A7D2-2A1C-4DFE-9DAE-BBC80F3F08FE}"/>
              </a:ext>
            </a:extLst>
          </p:cNvPr>
          <p:cNvSpPr>
            <a:spLocks noChangeArrowheads="1"/>
          </p:cNvSpPr>
          <p:nvPr/>
        </p:nvSpPr>
        <p:spPr bwMode="auto">
          <a:xfrm>
            <a:off x="6732588" y="2862263"/>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3" name="Rectangle 14">
            <a:extLst>
              <a:ext uri="{FF2B5EF4-FFF2-40B4-BE49-F238E27FC236}">
                <a16:creationId xmlns:a16="http://schemas.microsoft.com/office/drawing/2014/main" id="{C8E5BAC6-871B-4BF6-A6E1-C92E4178BF6E}"/>
              </a:ext>
            </a:extLst>
          </p:cNvPr>
          <p:cNvSpPr>
            <a:spLocks noChangeArrowheads="1"/>
          </p:cNvSpPr>
          <p:nvPr/>
        </p:nvSpPr>
        <p:spPr bwMode="auto">
          <a:xfrm>
            <a:off x="6732588" y="3151188"/>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4" name="Rectangle 15">
            <a:extLst>
              <a:ext uri="{FF2B5EF4-FFF2-40B4-BE49-F238E27FC236}">
                <a16:creationId xmlns:a16="http://schemas.microsoft.com/office/drawing/2014/main" id="{4D1C789B-44B0-4753-9D36-059169284435}"/>
              </a:ext>
            </a:extLst>
          </p:cNvPr>
          <p:cNvSpPr>
            <a:spLocks noChangeArrowheads="1"/>
          </p:cNvSpPr>
          <p:nvPr/>
        </p:nvSpPr>
        <p:spPr bwMode="auto">
          <a:xfrm>
            <a:off x="6732588" y="3438525"/>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5" name="Rectangle 16">
            <a:extLst>
              <a:ext uri="{FF2B5EF4-FFF2-40B4-BE49-F238E27FC236}">
                <a16:creationId xmlns:a16="http://schemas.microsoft.com/office/drawing/2014/main" id="{3C5E7702-4BDE-4251-9D79-4451BDF6ACCE}"/>
              </a:ext>
            </a:extLst>
          </p:cNvPr>
          <p:cNvSpPr>
            <a:spLocks noChangeArrowheads="1"/>
          </p:cNvSpPr>
          <p:nvPr/>
        </p:nvSpPr>
        <p:spPr bwMode="auto">
          <a:xfrm>
            <a:off x="7308850" y="1998663"/>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6" name="Rectangle 17">
            <a:extLst>
              <a:ext uri="{FF2B5EF4-FFF2-40B4-BE49-F238E27FC236}">
                <a16:creationId xmlns:a16="http://schemas.microsoft.com/office/drawing/2014/main" id="{06ADCD94-7A6D-4BFE-B186-686FB881185F}"/>
              </a:ext>
            </a:extLst>
          </p:cNvPr>
          <p:cNvSpPr>
            <a:spLocks noChangeArrowheads="1"/>
          </p:cNvSpPr>
          <p:nvPr/>
        </p:nvSpPr>
        <p:spPr bwMode="auto">
          <a:xfrm>
            <a:off x="7308850" y="2286000"/>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7" name="Rectangle 18">
            <a:extLst>
              <a:ext uri="{FF2B5EF4-FFF2-40B4-BE49-F238E27FC236}">
                <a16:creationId xmlns:a16="http://schemas.microsoft.com/office/drawing/2014/main" id="{434A9901-CBEA-460B-A62B-D89BB479C169}"/>
              </a:ext>
            </a:extLst>
          </p:cNvPr>
          <p:cNvSpPr>
            <a:spLocks noChangeArrowheads="1"/>
          </p:cNvSpPr>
          <p:nvPr/>
        </p:nvSpPr>
        <p:spPr bwMode="auto">
          <a:xfrm>
            <a:off x="7308850" y="2574925"/>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8" name="Rectangle 19">
            <a:extLst>
              <a:ext uri="{FF2B5EF4-FFF2-40B4-BE49-F238E27FC236}">
                <a16:creationId xmlns:a16="http://schemas.microsoft.com/office/drawing/2014/main" id="{D75C8945-EC71-4D62-84B1-1386A3842A19}"/>
              </a:ext>
            </a:extLst>
          </p:cNvPr>
          <p:cNvSpPr>
            <a:spLocks noChangeArrowheads="1"/>
          </p:cNvSpPr>
          <p:nvPr/>
        </p:nvSpPr>
        <p:spPr bwMode="auto">
          <a:xfrm>
            <a:off x="7308850" y="2862263"/>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49" name="Rectangle 20">
            <a:extLst>
              <a:ext uri="{FF2B5EF4-FFF2-40B4-BE49-F238E27FC236}">
                <a16:creationId xmlns:a16="http://schemas.microsoft.com/office/drawing/2014/main" id="{750105EC-0B5C-4BA1-A76C-E7B6C171D9DC}"/>
              </a:ext>
            </a:extLst>
          </p:cNvPr>
          <p:cNvSpPr>
            <a:spLocks noChangeArrowheads="1"/>
          </p:cNvSpPr>
          <p:nvPr/>
        </p:nvSpPr>
        <p:spPr bwMode="auto">
          <a:xfrm>
            <a:off x="7308850" y="3151188"/>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2550" name="Rectangle 21">
            <a:extLst>
              <a:ext uri="{FF2B5EF4-FFF2-40B4-BE49-F238E27FC236}">
                <a16:creationId xmlns:a16="http://schemas.microsoft.com/office/drawing/2014/main" id="{203CB865-4D37-418F-A40E-5B2ECBB346D6}"/>
              </a:ext>
            </a:extLst>
          </p:cNvPr>
          <p:cNvSpPr>
            <a:spLocks noChangeArrowheads="1"/>
          </p:cNvSpPr>
          <p:nvPr/>
        </p:nvSpPr>
        <p:spPr bwMode="auto">
          <a:xfrm>
            <a:off x="7308850" y="3438525"/>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28726" name="Text Box 22">
            <a:extLst>
              <a:ext uri="{FF2B5EF4-FFF2-40B4-BE49-F238E27FC236}">
                <a16:creationId xmlns:a16="http://schemas.microsoft.com/office/drawing/2014/main" id="{8A1339A9-C4B7-4160-B6C5-C67E3C2C1602}"/>
              </a:ext>
            </a:extLst>
          </p:cNvPr>
          <p:cNvSpPr txBox="1">
            <a:spLocks noChangeArrowheads="1"/>
          </p:cNvSpPr>
          <p:nvPr/>
        </p:nvSpPr>
        <p:spPr bwMode="auto">
          <a:xfrm>
            <a:off x="6732588" y="2552700"/>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N8+4</a:t>
            </a:r>
          </a:p>
        </p:txBody>
      </p:sp>
      <p:sp>
        <p:nvSpPr>
          <p:cNvPr id="328727" name="Text Box 23">
            <a:extLst>
              <a:ext uri="{FF2B5EF4-FFF2-40B4-BE49-F238E27FC236}">
                <a16:creationId xmlns:a16="http://schemas.microsoft.com/office/drawing/2014/main" id="{E1D1AC2D-EE74-4AF8-8179-5C9B9ECD8DDD}"/>
              </a:ext>
            </a:extLst>
          </p:cNvPr>
          <p:cNvSpPr txBox="1">
            <a:spLocks noChangeArrowheads="1"/>
          </p:cNvSpPr>
          <p:nvPr/>
        </p:nvSpPr>
        <p:spPr bwMode="auto">
          <a:xfrm>
            <a:off x="6732588" y="2840038"/>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N8+8</a:t>
            </a:r>
          </a:p>
        </p:txBody>
      </p:sp>
      <p:sp>
        <p:nvSpPr>
          <p:cNvPr id="328728" name="Text Box 24">
            <a:extLst>
              <a:ext uri="{FF2B5EF4-FFF2-40B4-BE49-F238E27FC236}">
                <a16:creationId xmlns:a16="http://schemas.microsoft.com/office/drawing/2014/main" id="{41D7E8FD-97EA-4BC5-BBD6-B26A67212214}"/>
              </a:ext>
            </a:extLst>
          </p:cNvPr>
          <p:cNvSpPr txBox="1">
            <a:spLocks noChangeArrowheads="1"/>
          </p:cNvSpPr>
          <p:nvPr/>
        </p:nvSpPr>
        <p:spPr bwMode="auto">
          <a:xfrm>
            <a:off x="6680200" y="312896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N8+16</a:t>
            </a:r>
          </a:p>
        </p:txBody>
      </p:sp>
      <p:sp>
        <p:nvSpPr>
          <p:cNvPr id="328729" name="Text Box 25">
            <a:extLst>
              <a:ext uri="{FF2B5EF4-FFF2-40B4-BE49-F238E27FC236}">
                <a16:creationId xmlns:a16="http://schemas.microsoft.com/office/drawing/2014/main" id="{EFC598A5-E436-4240-9413-B76764A1EC98}"/>
              </a:ext>
            </a:extLst>
          </p:cNvPr>
          <p:cNvSpPr txBox="1">
            <a:spLocks noChangeArrowheads="1"/>
          </p:cNvSpPr>
          <p:nvPr/>
        </p:nvSpPr>
        <p:spPr bwMode="auto">
          <a:xfrm>
            <a:off x="6680200" y="3416300"/>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N8+32</a:t>
            </a:r>
          </a:p>
        </p:txBody>
      </p:sp>
      <p:sp>
        <p:nvSpPr>
          <p:cNvPr id="328730" name="Text Box 26">
            <a:extLst>
              <a:ext uri="{FF2B5EF4-FFF2-40B4-BE49-F238E27FC236}">
                <a16:creationId xmlns:a16="http://schemas.microsoft.com/office/drawing/2014/main" id="{5058A949-BC9D-4EC2-BDE0-7913C2FA8605}"/>
              </a:ext>
            </a:extLst>
          </p:cNvPr>
          <p:cNvSpPr txBox="1">
            <a:spLocks noChangeArrowheads="1"/>
          </p:cNvSpPr>
          <p:nvPr/>
        </p:nvSpPr>
        <p:spPr bwMode="auto">
          <a:xfrm>
            <a:off x="7380288" y="197643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328731" name="Text Box 27">
            <a:extLst>
              <a:ext uri="{FF2B5EF4-FFF2-40B4-BE49-F238E27FC236}">
                <a16:creationId xmlns:a16="http://schemas.microsoft.com/office/drawing/2014/main" id="{B2F787ED-6B3F-4998-8934-792F4143DAE2}"/>
              </a:ext>
            </a:extLst>
          </p:cNvPr>
          <p:cNvSpPr txBox="1">
            <a:spLocks noChangeArrowheads="1"/>
          </p:cNvSpPr>
          <p:nvPr/>
        </p:nvSpPr>
        <p:spPr bwMode="auto">
          <a:xfrm>
            <a:off x="7380288" y="2263775"/>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328732" name="Text Box 28">
            <a:extLst>
              <a:ext uri="{FF2B5EF4-FFF2-40B4-BE49-F238E27FC236}">
                <a16:creationId xmlns:a16="http://schemas.microsoft.com/office/drawing/2014/main" id="{E6D42239-DF12-4362-8304-2B7296A6605E}"/>
              </a:ext>
            </a:extLst>
          </p:cNvPr>
          <p:cNvSpPr txBox="1">
            <a:spLocks noChangeArrowheads="1"/>
          </p:cNvSpPr>
          <p:nvPr/>
        </p:nvSpPr>
        <p:spPr bwMode="auto">
          <a:xfrm>
            <a:off x="7380288" y="2552700"/>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328733" name="Text Box 29">
            <a:extLst>
              <a:ext uri="{FF2B5EF4-FFF2-40B4-BE49-F238E27FC236}">
                <a16:creationId xmlns:a16="http://schemas.microsoft.com/office/drawing/2014/main" id="{579E63A2-CB67-4FA4-9FB0-5FE438FB6BE3}"/>
              </a:ext>
            </a:extLst>
          </p:cNvPr>
          <p:cNvSpPr txBox="1">
            <a:spLocks noChangeArrowheads="1"/>
          </p:cNvSpPr>
          <p:nvPr/>
        </p:nvSpPr>
        <p:spPr bwMode="auto">
          <a:xfrm>
            <a:off x="7380288" y="284003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N21</a:t>
            </a:r>
          </a:p>
        </p:txBody>
      </p:sp>
      <p:sp>
        <p:nvSpPr>
          <p:cNvPr id="328734" name="Text Box 30">
            <a:extLst>
              <a:ext uri="{FF2B5EF4-FFF2-40B4-BE49-F238E27FC236}">
                <a16:creationId xmlns:a16="http://schemas.microsoft.com/office/drawing/2014/main" id="{F1E723A5-B14E-414B-B760-D55E4F3AAA6C}"/>
              </a:ext>
            </a:extLst>
          </p:cNvPr>
          <p:cNvSpPr txBox="1">
            <a:spLocks noChangeArrowheads="1"/>
          </p:cNvSpPr>
          <p:nvPr/>
        </p:nvSpPr>
        <p:spPr bwMode="auto">
          <a:xfrm>
            <a:off x="7380288" y="3128963"/>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N32</a:t>
            </a:r>
          </a:p>
        </p:txBody>
      </p:sp>
      <p:sp>
        <p:nvSpPr>
          <p:cNvPr id="328735" name="Text Box 31">
            <a:extLst>
              <a:ext uri="{FF2B5EF4-FFF2-40B4-BE49-F238E27FC236}">
                <a16:creationId xmlns:a16="http://schemas.microsoft.com/office/drawing/2014/main" id="{037C07AD-003F-48FC-AC09-2ADA2A3F407E}"/>
              </a:ext>
            </a:extLst>
          </p:cNvPr>
          <p:cNvSpPr txBox="1">
            <a:spLocks noChangeArrowheads="1"/>
          </p:cNvSpPr>
          <p:nvPr/>
        </p:nvSpPr>
        <p:spPr bwMode="auto">
          <a:xfrm>
            <a:off x="7380288" y="3416300"/>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a:t>
            </a:r>
          </a:p>
        </p:txBody>
      </p:sp>
      <p:sp>
        <p:nvSpPr>
          <p:cNvPr id="328736" name="Arc 32">
            <a:extLst>
              <a:ext uri="{FF2B5EF4-FFF2-40B4-BE49-F238E27FC236}">
                <a16:creationId xmlns:a16="http://schemas.microsoft.com/office/drawing/2014/main" id="{B1D900B8-2C56-4B4B-BF78-4493E8C2345A}"/>
              </a:ext>
            </a:extLst>
          </p:cNvPr>
          <p:cNvSpPr>
            <a:spLocks/>
          </p:cNvSpPr>
          <p:nvPr/>
        </p:nvSpPr>
        <p:spPr bwMode="auto">
          <a:xfrm flipH="1" flipV="1">
            <a:off x="5508625" y="2781300"/>
            <a:ext cx="215900"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7" name="Arc 33">
            <a:extLst>
              <a:ext uri="{FF2B5EF4-FFF2-40B4-BE49-F238E27FC236}">
                <a16:creationId xmlns:a16="http://schemas.microsoft.com/office/drawing/2014/main" id="{CE48399A-501E-4C69-992F-E27B7167944A}"/>
              </a:ext>
            </a:extLst>
          </p:cNvPr>
          <p:cNvSpPr>
            <a:spLocks/>
          </p:cNvSpPr>
          <p:nvPr/>
        </p:nvSpPr>
        <p:spPr bwMode="auto">
          <a:xfrm>
            <a:off x="5724525" y="2997200"/>
            <a:ext cx="215900" cy="431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Arc 34">
            <a:extLst>
              <a:ext uri="{FF2B5EF4-FFF2-40B4-BE49-F238E27FC236}">
                <a16:creationId xmlns:a16="http://schemas.microsoft.com/office/drawing/2014/main" id="{EDC1D5A5-6E51-4386-81F8-A362C0558B9F}"/>
              </a:ext>
            </a:extLst>
          </p:cNvPr>
          <p:cNvSpPr>
            <a:spLocks/>
          </p:cNvSpPr>
          <p:nvPr/>
        </p:nvSpPr>
        <p:spPr bwMode="auto">
          <a:xfrm>
            <a:off x="5580063" y="2708275"/>
            <a:ext cx="71437" cy="1444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Arc 35">
            <a:extLst>
              <a:ext uri="{FF2B5EF4-FFF2-40B4-BE49-F238E27FC236}">
                <a16:creationId xmlns:a16="http://schemas.microsoft.com/office/drawing/2014/main" id="{A8ED8DDC-532B-4AF4-8C7B-2BCB1D198D73}"/>
              </a:ext>
            </a:extLst>
          </p:cNvPr>
          <p:cNvSpPr>
            <a:spLocks/>
          </p:cNvSpPr>
          <p:nvPr/>
        </p:nvSpPr>
        <p:spPr bwMode="auto">
          <a:xfrm>
            <a:off x="5651500" y="2852738"/>
            <a:ext cx="360363" cy="5762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Arc 36">
            <a:extLst>
              <a:ext uri="{FF2B5EF4-FFF2-40B4-BE49-F238E27FC236}">
                <a16:creationId xmlns:a16="http://schemas.microsoft.com/office/drawing/2014/main" id="{1631D5FD-F371-4EAA-9459-FF425D3F469C}"/>
              </a:ext>
            </a:extLst>
          </p:cNvPr>
          <p:cNvSpPr>
            <a:spLocks/>
          </p:cNvSpPr>
          <p:nvPr/>
        </p:nvSpPr>
        <p:spPr bwMode="auto">
          <a:xfrm flipH="1" flipV="1">
            <a:off x="5795963" y="3213100"/>
            <a:ext cx="144462" cy="2873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Arc 37">
            <a:extLst>
              <a:ext uri="{FF2B5EF4-FFF2-40B4-BE49-F238E27FC236}">
                <a16:creationId xmlns:a16="http://schemas.microsoft.com/office/drawing/2014/main" id="{8271F322-EFD3-492C-A317-381EC09B6147}"/>
              </a:ext>
            </a:extLst>
          </p:cNvPr>
          <p:cNvSpPr>
            <a:spLocks/>
          </p:cNvSpPr>
          <p:nvPr/>
        </p:nvSpPr>
        <p:spPr bwMode="auto">
          <a:xfrm flipH="1" flipV="1">
            <a:off x="5508625" y="2708275"/>
            <a:ext cx="287338" cy="4333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Arc 38">
            <a:extLst>
              <a:ext uri="{FF2B5EF4-FFF2-40B4-BE49-F238E27FC236}">
                <a16:creationId xmlns:a16="http://schemas.microsoft.com/office/drawing/2014/main" id="{F2C92065-1F61-4862-AB02-82CCA7B1BFE1}"/>
              </a:ext>
            </a:extLst>
          </p:cNvPr>
          <p:cNvSpPr>
            <a:spLocks/>
          </p:cNvSpPr>
          <p:nvPr/>
        </p:nvSpPr>
        <p:spPr bwMode="auto">
          <a:xfrm flipH="1" flipV="1">
            <a:off x="5508625" y="2708275"/>
            <a:ext cx="503238" cy="12969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Arc 39">
            <a:extLst>
              <a:ext uri="{FF2B5EF4-FFF2-40B4-BE49-F238E27FC236}">
                <a16:creationId xmlns:a16="http://schemas.microsoft.com/office/drawing/2014/main" id="{72B027F5-6802-4CED-8B2C-5D7407174EBD}"/>
              </a:ext>
            </a:extLst>
          </p:cNvPr>
          <p:cNvSpPr>
            <a:spLocks/>
          </p:cNvSpPr>
          <p:nvPr/>
        </p:nvSpPr>
        <p:spPr bwMode="auto">
          <a:xfrm flipH="1">
            <a:off x="5867400" y="4005263"/>
            <a:ext cx="144463" cy="431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Arc 40">
            <a:extLst>
              <a:ext uri="{FF2B5EF4-FFF2-40B4-BE49-F238E27FC236}">
                <a16:creationId xmlns:a16="http://schemas.microsoft.com/office/drawing/2014/main" id="{613A32EB-098B-4ED3-AF0A-62A5A6F9490D}"/>
              </a:ext>
            </a:extLst>
          </p:cNvPr>
          <p:cNvSpPr>
            <a:spLocks/>
          </p:cNvSpPr>
          <p:nvPr/>
        </p:nvSpPr>
        <p:spPr bwMode="auto">
          <a:xfrm flipH="1" flipV="1">
            <a:off x="5508625" y="2708275"/>
            <a:ext cx="71438" cy="230505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Arc 41">
            <a:extLst>
              <a:ext uri="{FF2B5EF4-FFF2-40B4-BE49-F238E27FC236}">
                <a16:creationId xmlns:a16="http://schemas.microsoft.com/office/drawing/2014/main" id="{38CE1D92-045E-4C88-8749-184080E32780}"/>
              </a:ext>
            </a:extLst>
          </p:cNvPr>
          <p:cNvSpPr>
            <a:spLocks/>
          </p:cNvSpPr>
          <p:nvPr/>
        </p:nvSpPr>
        <p:spPr bwMode="auto">
          <a:xfrm flipH="1">
            <a:off x="4356100" y="5013325"/>
            <a:ext cx="1223963" cy="5762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6" name="Arc 42">
            <a:extLst>
              <a:ext uri="{FF2B5EF4-FFF2-40B4-BE49-F238E27FC236}">
                <a16:creationId xmlns:a16="http://schemas.microsoft.com/office/drawing/2014/main" id="{E5ABAEB4-4E16-4931-BDB9-0DBB3F5FA891}"/>
              </a:ext>
            </a:extLst>
          </p:cNvPr>
          <p:cNvSpPr>
            <a:spLocks/>
          </p:cNvSpPr>
          <p:nvPr/>
        </p:nvSpPr>
        <p:spPr bwMode="auto">
          <a:xfrm flipH="1">
            <a:off x="2916238" y="2781300"/>
            <a:ext cx="2592387" cy="21605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7" name="Arc 43">
            <a:extLst>
              <a:ext uri="{FF2B5EF4-FFF2-40B4-BE49-F238E27FC236}">
                <a16:creationId xmlns:a16="http://schemas.microsoft.com/office/drawing/2014/main" id="{65E8E13F-FE7C-483B-8F60-B3AE5FC942AB}"/>
              </a:ext>
            </a:extLst>
          </p:cNvPr>
          <p:cNvSpPr>
            <a:spLocks/>
          </p:cNvSpPr>
          <p:nvPr/>
        </p:nvSpPr>
        <p:spPr bwMode="auto">
          <a:xfrm>
            <a:off x="2843213" y="4652963"/>
            <a:ext cx="73025"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fo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Text Box 44">
            <a:extLst>
              <a:ext uri="{FF2B5EF4-FFF2-40B4-BE49-F238E27FC236}">
                <a16:creationId xmlns:a16="http://schemas.microsoft.com/office/drawing/2014/main" id="{35B07217-BB1E-4657-A05C-02571915992F}"/>
              </a:ext>
            </a:extLst>
          </p:cNvPr>
          <p:cNvSpPr txBox="1">
            <a:spLocks noChangeArrowheads="1"/>
          </p:cNvSpPr>
          <p:nvPr/>
        </p:nvSpPr>
        <p:spPr bwMode="auto">
          <a:xfrm>
            <a:off x="6553200" y="3962400"/>
            <a:ext cx="20859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zh-CN" altLang="en-US" sz="1600" b="1"/>
              <a:t>节点</a:t>
            </a:r>
            <a:r>
              <a:rPr kumimoji="0" lang="en-US" altLang="zh-CN" sz="1600" b="1"/>
              <a:t>S</a:t>
            </a:r>
            <a:r>
              <a:rPr kumimoji="0" lang="zh-CN" altLang="en-US" sz="1600" b="1"/>
              <a:t>的第</a:t>
            </a:r>
            <a:r>
              <a:rPr kumimoji="0" lang="en-US" altLang="zh-CN" sz="1600" b="1"/>
              <a:t>i</a:t>
            </a:r>
            <a:r>
              <a:rPr kumimoji="0" lang="zh-CN" altLang="en-US" sz="1600" b="1"/>
              <a:t>个指针</a:t>
            </a:r>
            <a:r>
              <a:rPr kumimoji="0" lang="en-US" altLang="zh-CN" sz="1600" b="1"/>
              <a:t>successor[n+2^(i-1)], 1≤i≤m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8738"/>
                                        </p:tgtEl>
                                        <p:attrNameLst>
                                          <p:attrName>style.visibility</p:attrName>
                                        </p:attrNameLst>
                                      </p:cBhvr>
                                      <p:to>
                                        <p:strVal val="visible"/>
                                      </p:to>
                                    </p:set>
                                    <p:animEffect transition="in" filter="dissolve">
                                      <p:cBhvr>
                                        <p:cTn id="7" dur="500"/>
                                        <p:tgtEl>
                                          <p:spTgt spid="32873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28739"/>
                                        </p:tgtEl>
                                        <p:attrNameLst>
                                          <p:attrName>style.visibility</p:attrName>
                                        </p:attrNameLst>
                                      </p:cBhvr>
                                      <p:to>
                                        <p:strVal val="visible"/>
                                      </p:to>
                                    </p:set>
                                    <p:animEffect transition="in" filter="dissolve">
                                      <p:cBhvr>
                                        <p:cTn id="11" dur="500"/>
                                        <p:tgtEl>
                                          <p:spTgt spid="3287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28714"/>
                                        </p:tgtEl>
                                        <p:attrNameLst>
                                          <p:attrName>style.visibility</p:attrName>
                                        </p:attrNameLst>
                                      </p:cBhvr>
                                      <p:to>
                                        <p:strVal val="visible"/>
                                      </p:to>
                                    </p:set>
                                    <p:animEffect transition="in" filter="dissolve">
                                      <p:cBhvr>
                                        <p:cTn id="16" dur="500"/>
                                        <p:tgtEl>
                                          <p:spTgt spid="328714"/>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328730"/>
                                        </p:tgtEl>
                                        <p:attrNameLst>
                                          <p:attrName>style.visibility</p:attrName>
                                        </p:attrNameLst>
                                      </p:cBhvr>
                                      <p:to>
                                        <p:strVal val="visible"/>
                                      </p:to>
                                    </p:set>
                                    <p:animEffect transition="in" filter="dissolve">
                                      <p:cBhvr>
                                        <p:cTn id="20" dur="500"/>
                                        <p:tgtEl>
                                          <p:spTgt spid="3287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28736"/>
                                        </p:tgtEl>
                                        <p:attrNameLst>
                                          <p:attrName>style.visibility</p:attrName>
                                        </p:attrNameLst>
                                      </p:cBhvr>
                                      <p:to>
                                        <p:strVal val="visible"/>
                                      </p:to>
                                    </p:set>
                                    <p:animEffect transition="in" filter="dissolve">
                                      <p:cBhvr>
                                        <p:cTn id="25" dur="500"/>
                                        <p:tgtEl>
                                          <p:spTgt spid="328736"/>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28737"/>
                                        </p:tgtEl>
                                        <p:attrNameLst>
                                          <p:attrName>style.visibility</p:attrName>
                                        </p:attrNameLst>
                                      </p:cBhvr>
                                      <p:to>
                                        <p:strVal val="visible"/>
                                      </p:to>
                                    </p:set>
                                    <p:animEffect transition="in" filter="dissolve">
                                      <p:cBhvr>
                                        <p:cTn id="29" dur="500"/>
                                        <p:tgtEl>
                                          <p:spTgt spid="3287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28715"/>
                                        </p:tgtEl>
                                        <p:attrNameLst>
                                          <p:attrName>style.visibility</p:attrName>
                                        </p:attrNameLst>
                                      </p:cBhvr>
                                      <p:to>
                                        <p:strVal val="visible"/>
                                      </p:to>
                                    </p:set>
                                    <p:animEffect transition="in" filter="dissolve">
                                      <p:cBhvr>
                                        <p:cTn id="34" dur="500"/>
                                        <p:tgtEl>
                                          <p:spTgt spid="328715"/>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28731"/>
                                        </p:tgtEl>
                                        <p:attrNameLst>
                                          <p:attrName>style.visibility</p:attrName>
                                        </p:attrNameLst>
                                      </p:cBhvr>
                                      <p:to>
                                        <p:strVal val="visible"/>
                                      </p:to>
                                    </p:set>
                                    <p:animEffect transition="in" filter="dissolve">
                                      <p:cBhvr>
                                        <p:cTn id="38" dur="500"/>
                                        <p:tgtEl>
                                          <p:spTgt spid="3287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28741"/>
                                        </p:tgtEl>
                                        <p:attrNameLst>
                                          <p:attrName>style.visibility</p:attrName>
                                        </p:attrNameLst>
                                      </p:cBhvr>
                                      <p:to>
                                        <p:strVal val="visible"/>
                                      </p:to>
                                    </p:set>
                                    <p:animEffect transition="in" filter="dissolve">
                                      <p:cBhvr>
                                        <p:cTn id="43" dur="500"/>
                                        <p:tgtEl>
                                          <p:spTgt spid="328741"/>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328740"/>
                                        </p:tgtEl>
                                        <p:attrNameLst>
                                          <p:attrName>style.visibility</p:attrName>
                                        </p:attrNameLst>
                                      </p:cBhvr>
                                      <p:to>
                                        <p:strVal val="visible"/>
                                      </p:to>
                                    </p:set>
                                    <p:animEffect transition="in" filter="dissolve">
                                      <p:cBhvr>
                                        <p:cTn id="47" dur="500"/>
                                        <p:tgtEl>
                                          <p:spTgt spid="3287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28726"/>
                                        </p:tgtEl>
                                        <p:attrNameLst>
                                          <p:attrName>style.visibility</p:attrName>
                                        </p:attrNameLst>
                                      </p:cBhvr>
                                      <p:to>
                                        <p:strVal val="visible"/>
                                      </p:to>
                                    </p:set>
                                    <p:animEffect transition="in" filter="dissolve">
                                      <p:cBhvr>
                                        <p:cTn id="52" dur="500"/>
                                        <p:tgtEl>
                                          <p:spTgt spid="328726"/>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328732"/>
                                        </p:tgtEl>
                                        <p:attrNameLst>
                                          <p:attrName>style.visibility</p:attrName>
                                        </p:attrNameLst>
                                      </p:cBhvr>
                                      <p:to>
                                        <p:strVal val="visible"/>
                                      </p:to>
                                    </p:set>
                                    <p:animEffect transition="in" filter="dissolve">
                                      <p:cBhvr>
                                        <p:cTn id="56" dur="500"/>
                                        <p:tgtEl>
                                          <p:spTgt spid="32873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328742"/>
                                        </p:tgtEl>
                                        <p:attrNameLst>
                                          <p:attrName>style.visibility</p:attrName>
                                        </p:attrNameLst>
                                      </p:cBhvr>
                                      <p:to>
                                        <p:strVal val="visible"/>
                                      </p:to>
                                    </p:set>
                                    <p:animEffect transition="in" filter="dissolve">
                                      <p:cBhvr>
                                        <p:cTn id="61" dur="500"/>
                                        <p:tgtEl>
                                          <p:spTgt spid="328742"/>
                                        </p:tgtEl>
                                      </p:cBhvr>
                                    </p:animEffect>
                                  </p:childTnLst>
                                </p:cTn>
                              </p:par>
                            </p:childTnLst>
                          </p:cTn>
                        </p:par>
                        <p:par>
                          <p:cTn id="62" fill="hold" nodeType="afterGroup">
                            <p:stCondLst>
                              <p:cond delay="500"/>
                            </p:stCondLst>
                            <p:childTnLst>
                              <p:par>
                                <p:cTn id="63" presetID="9" presetClass="entr" presetSubtype="0" fill="hold" nodeType="afterEffect">
                                  <p:stCondLst>
                                    <p:cond delay="0"/>
                                  </p:stCondLst>
                                  <p:childTnLst>
                                    <p:set>
                                      <p:cBhvr>
                                        <p:cTn id="64" dur="1" fill="hold">
                                          <p:stCondLst>
                                            <p:cond delay="0"/>
                                          </p:stCondLst>
                                        </p:cTn>
                                        <p:tgtEl>
                                          <p:spTgt spid="328743"/>
                                        </p:tgtEl>
                                        <p:attrNameLst>
                                          <p:attrName>style.visibility</p:attrName>
                                        </p:attrNameLst>
                                      </p:cBhvr>
                                      <p:to>
                                        <p:strVal val="visible"/>
                                      </p:to>
                                    </p:set>
                                    <p:animEffect transition="in" filter="dissolve">
                                      <p:cBhvr>
                                        <p:cTn id="65" dur="500"/>
                                        <p:tgtEl>
                                          <p:spTgt spid="3287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28727"/>
                                        </p:tgtEl>
                                        <p:attrNameLst>
                                          <p:attrName>style.visibility</p:attrName>
                                        </p:attrNameLst>
                                      </p:cBhvr>
                                      <p:to>
                                        <p:strVal val="visible"/>
                                      </p:to>
                                    </p:set>
                                    <p:animEffect transition="in" filter="dissolve">
                                      <p:cBhvr>
                                        <p:cTn id="70" dur="500"/>
                                        <p:tgtEl>
                                          <p:spTgt spid="328727"/>
                                        </p:tgtEl>
                                      </p:cBhvr>
                                    </p:animEffect>
                                  </p:childTnLst>
                                </p:cTn>
                              </p:par>
                            </p:childTnLst>
                          </p:cTn>
                        </p:par>
                        <p:par>
                          <p:cTn id="71" fill="hold" nodeType="afterGroup">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328733"/>
                                        </p:tgtEl>
                                        <p:attrNameLst>
                                          <p:attrName>style.visibility</p:attrName>
                                        </p:attrNameLst>
                                      </p:cBhvr>
                                      <p:to>
                                        <p:strVal val="visible"/>
                                      </p:to>
                                    </p:set>
                                    <p:animEffect transition="in" filter="dissolve">
                                      <p:cBhvr>
                                        <p:cTn id="74" dur="500"/>
                                        <p:tgtEl>
                                          <p:spTgt spid="32873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328744"/>
                                        </p:tgtEl>
                                        <p:attrNameLst>
                                          <p:attrName>style.visibility</p:attrName>
                                        </p:attrNameLst>
                                      </p:cBhvr>
                                      <p:to>
                                        <p:strVal val="visible"/>
                                      </p:to>
                                    </p:set>
                                    <p:animEffect transition="in" filter="dissolve">
                                      <p:cBhvr>
                                        <p:cTn id="79" dur="500"/>
                                        <p:tgtEl>
                                          <p:spTgt spid="328744"/>
                                        </p:tgtEl>
                                      </p:cBhvr>
                                    </p:animEffect>
                                  </p:childTnLst>
                                </p:cTn>
                              </p:par>
                            </p:childTnLst>
                          </p:cTn>
                        </p:par>
                        <p:par>
                          <p:cTn id="80" fill="hold" nodeType="afterGroup">
                            <p:stCondLst>
                              <p:cond delay="500"/>
                            </p:stCondLst>
                            <p:childTnLst>
                              <p:par>
                                <p:cTn id="81" presetID="9" presetClass="entr" presetSubtype="0" fill="hold" nodeType="afterEffect">
                                  <p:stCondLst>
                                    <p:cond delay="0"/>
                                  </p:stCondLst>
                                  <p:childTnLst>
                                    <p:set>
                                      <p:cBhvr>
                                        <p:cTn id="82" dur="1" fill="hold">
                                          <p:stCondLst>
                                            <p:cond delay="0"/>
                                          </p:stCondLst>
                                        </p:cTn>
                                        <p:tgtEl>
                                          <p:spTgt spid="328745"/>
                                        </p:tgtEl>
                                        <p:attrNameLst>
                                          <p:attrName>style.visibility</p:attrName>
                                        </p:attrNameLst>
                                      </p:cBhvr>
                                      <p:to>
                                        <p:strVal val="visible"/>
                                      </p:to>
                                    </p:set>
                                    <p:animEffect transition="in" filter="dissolve">
                                      <p:cBhvr>
                                        <p:cTn id="83" dur="500"/>
                                        <p:tgtEl>
                                          <p:spTgt spid="32874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28728"/>
                                        </p:tgtEl>
                                        <p:attrNameLst>
                                          <p:attrName>style.visibility</p:attrName>
                                        </p:attrNameLst>
                                      </p:cBhvr>
                                      <p:to>
                                        <p:strVal val="visible"/>
                                      </p:to>
                                    </p:set>
                                    <p:animEffect transition="in" filter="dissolve">
                                      <p:cBhvr>
                                        <p:cTn id="88" dur="500"/>
                                        <p:tgtEl>
                                          <p:spTgt spid="328728"/>
                                        </p:tgtEl>
                                      </p:cBhvr>
                                    </p:animEffect>
                                  </p:childTnLst>
                                </p:cTn>
                              </p:par>
                            </p:childTnLst>
                          </p:cTn>
                        </p:par>
                        <p:par>
                          <p:cTn id="89" fill="hold" nodeType="afterGroup">
                            <p:stCondLst>
                              <p:cond delay="500"/>
                            </p:stCondLst>
                            <p:childTnLst>
                              <p:par>
                                <p:cTn id="90" presetID="9" presetClass="entr" presetSubtype="0" fill="hold" grpId="0" nodeType="afterEffect">
                                  <p:stCondLst>
                                    <p:cond delay="0"/>
                                  </p:stCondLst>
                                  <p:childTnLst>
                                    <p:set>
                                      <p:cBhvr>
                                        <p:cTn id="91" dur="1" fill="hold">
                                          <p:stCondLst>
                                            <p:cond delay="0"/>
                                          </p:stCondLst>
                                        </p:cTn>
                                        <p:tgtEl>
                                          <p:spTgt spid="328734"/>
                                        </p:tgtEl>
                                        <p:attrNameLst>
                                          <p:attrName>style.visibility</p:attrName>
                                        </p:attrNameLst>
                                      </p:cBhvr>
                                      <p:to>
                                        <p:strVal val="visible"/>
                                      </p:to>
                                    </p:set>
                                    <p:animEffect transition="in" filter="dissolve">
                                      <p:cBhvr>
                                        <p:cTn id="92" dur="500"/>
                                        <p:tgtEl>
                                          <p:spTgt spid="3287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328746"/>
                                        </p:tgtEl>
                                        <p:attrNameLst>
                                          <p:attrName>style.visibility</p:attrName>
                                        </p:attrNameLst>
                                      </p:cBhvr>
                                      <p:to>
                                        <p:strVal val="visible"/>
                                      </p:to>
                                    </p:set>
                                    <p:animEffect transition="in" filter="dissolve">
                                      <p:cBhvr>
                                        <p:cTn id="97" dur="500"/>
                                        <p:tgtEl>
                                          <p:spTgt spid="328746"/>
                                        </p:tgtEl>
                                      </p:cBhvr>
                                    </p:animEffect>
                                  </p:childTnLst>
                                </p:cTn>
                              </p:par>
                            </p:childTnLst>
                          </p:cTn>
                        </p:par>
                        <p:par>
                          <p:cTn id="98" fill="hold" nodeType="afterGroup">
                            <p:stCondLst>
                              <p:cond delay="500"/>
                            </p:stCondLst>
                            <p:childTnLst>
                              <p:par>
                                <p:cTn id="99" presetID="9" presetClass="entr" presetSubtype="0" fill="hold" nodeType="afterEffect">
                                  <p:stCondLst>
                                    <p:cond delay="0"/>
                                  </p:stCondLst>
                                  <p:childTnLst>
                                    <p:set>
                                      <p:cBhvr>
                                        <p:cTn id="100" dur="1" fill="hold">
                                          <p:stCondLst>
                                            <p:cond delay="0"/>
                                          </p:stCondLst>
                                        </p:cTn>
                                        <p:tgtEl>
                                          <p:spTgt spid="328747"/>
                                        </p:tgtEl>
                                        <p:attrNameLst>
                                          <p:attrName>style.visibility</p:attrName>
                                        </p:attrNameLst>
                                      </p:cBhvr>
                                      <p:to>
                                        <p:strVal val="visible"/>
                                      </p:to>
                                    </p:set>
                                    <p:animEffect transition="in" filter="dissolve">
                                      <p:cBhvr>
                                        <p:cTn id="101" dur="500"/>
                                        <p:tgtEl>
                                          <p:spTgt spid="32874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28729"/>
                                        </p:tgtEl>
                                        <p:attrNameLst>
                                          <p:attrName>style.visibility</p:attrName>
                                        </p:attrNameLst>
                                      </p:cBhvr>
                                      <p:to>
                                        <p:strVal val="visible"/>
                                      </p:to>
                                    </p:set>
                                    <p:animEffect transition="in" filter="dissolve">
                                      <p:cBhvr>
                                        <p:cTn id="106" dur="500"/>
                                        <p:tgtEl>
                                          <p:spTgt spid="328729"/>
                                        </p:tgtEl>
                                      </p:cBhvr>
                                    </p:animEffect>
                                  </p:childTnLst>
                                </p:cTn>
                              </p:par>
                            </p:childTnLst>
                          </p:cTn>
                        </p:par>
                        <p:par>
                          <p:cTn id="107" fill="hold" nodeType="afterGroup">
                            <p:stCondLst>
                              <p:cond delay="500"/>
                            </p:stCondLst>
                            <p:childTnLst>
                              <p:par>
                                <p:cTn id="108" presetID="9" presetClass="entr" presetSubtype="0" fill="hold" grpId="0" nodeType="afterEffect">
                                  <p:stCondLst>
                                    <p:cond delay="0"/>
                                  </p:stCondLst>
                                  <p:childTnLst>
                                    <p:set>
                                      <p:cBhvr>
                                        <p:cTn id="109" dur="1" fill="hold">
                                          <p:stCondLst>
                                            <p:cond delay="0"/>
                                          </p:stCondLst>
                                        </p:cTn>
                                        <p:tgtEl>
                                          <p:spTgt spid="328735"/>
                                        </p:tgtEl>
                                        <p:attrNameLst>
                                          <p:attrName>style.visibility</p:attrName>
                                        </p:attrNameLst>
                                      </p:cBhvr>
                                      <p:to>
                                        <p:strVal val="visible"/>
                                      </p:to>
                                    </p:set>
                                    <p:animEffect transition="in" filter="dissolve">
                                      <p:cBhvr>
                                        <p:cTn id="110" dur="500"/>
                                        <p:tgtEl>
                                          <p:spTgt spid="328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4" grpId="0"/>
      <p:bldP spid="328715" grpId="0"/>
      <p:bldP spid="328726" grpId="0"/>
      <p:bldP spid="328727" grpId="0"/>
      <p:bldP spid="328728" grpId="0"/>
      <p:bldP spid="328729" grpId="0"/>
      <p:bldP spid="328730" grpId="0"/>
      <p:bldP spid="328731" grpId="0"/>
      <p:bldP spid="328732" grpId="0"/>
      <p:bldP spid="328733" grpId="0"/>
      <p:bldP spid="328734" grpId="0"/>
      <p:bldP spid="3287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6A04D0B6-AFE4-4532-A788-1EE91757BBD8}"/>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3C2F5A1-9C3B-4871-A805-8CF88A852296}" type="slidenum">
              <a:rPr kumimoji="0" lang="zh-CN" altLang="en-US" sz="1400">
                <a:latin typeface="Tahoma" panose="020B0604030504040204" pitchFamily="34" charset="0"/>
              </a:rPr>
              <a:pPr>
                <a:spcBef>
                  <a:spcPct val="0"/>
                </a:spcBef>
                <a:buClrTx/>
                <a:buFontTx/>
                <a:buNone/>
              </a:pPr>
              <a:t>17</a:t>
            </a:fld>
            <a:endParaRPr kumimoji="0" lang="en-US" altLang="zh-CN" sz="1400">
              <a:latin typeface="Tahoma" panose="020B0604030504040204" pitchFamily="34" charset="0"/>
            </a:endParaRPr>
          </a:p>
        </p:txBody>
      </p:sp>
      <p:sp>
        <p:nvSpPr>
          <p:cNvPr id="24579" name="Rectangle 2">
            <a:extLst>
              <a:ext uri="{FF2B5EF4-FFF2-40B4-BE49-F238E27FC236}">
                <a16:creationId xmlns:a16="http://schemas.microsoft.com/office/drawing/2014/main" id="{9167C60F-8C01-4113-9122-037E30970D3F}"/>
              </a:ext>
            </a:extLst>
          </p:cNvPr>
          <p:cNvSpPr>
            <a:spLocks noGrp="1" noChangeArrowheads="1"/>
          </p:cNvSpPr>
          <p:nvPr>
            <p:ph type="title"/>
          </p:nvPr>
        </p:nvSpPr>
        <p:spPr>
          <a:xfrm>
            <a:off x="685800" y="493713"/>
            <a:ext cx="8250238" cy="641350"/>
          </a:xfrm>
        </p:spPr>
        <p:txBody>
          <a:bodyPr/>
          <a:lstStyle/>
          <a:p>
            <a:pPr eaLnBrk="1" hangingPunct="1"/>
            <a:r>
              <a:rPr lang="en-US" altLang="zh-CN" sz="3600"/>
              <a:t>(4) Chord</a:t>
            </a:r>
            <a:r>
              <a:rPr lang="zh-CN" altLang="en-US" sz="3600"/>
              <a:t>：基于指针表的扩展查找过程</a:t>
            </a:r>
          </a:p>
        </p:txBody>
      </p:sp>
      <p:sp>
        <p:nvSpPr>
          <p:cNvPr id="24580" name="Rectangle 3">
            <a:extLst>
              <a:ext uri="{FF2B5EF4-FFF2-40B4-BE49-F238E27FC236}">
                <a16:creationId xmlns:a16="http://schemas.microsoft.com/office/drawing/2014/main" id="{F94BFB28-DD4C-44FF-9323-02894A2390E3}"/>
              </a:ext>
            </a:extLst>
          </p:cNvPr>
          <p:cNvSpPr>
            <a:spLocks noGrp="1" noChangeArrowheads="1"/>
          </p:cNvSpPr>
          <p:nvPr>
            <p:ph idx="1"/>
          </p:nvPr>
        </p:nvSpPr>
        <p:spPr>
          <a:xfrm>
            <a:off x="5105400" y="5797550"/>
            <a:ext cx="3895725" cy="908050"/>
          </a:xfrm>
        </p:spPr>
        <p:txBody>
          <a:bodyPr/>
          <a:lstStyle/>
          <a:p>
            <a:pPr marL="469900" indent="-469900" eaLnBrk="1" hangingPunct="1"/>
            <a:r>
              <a:rPr lang="zh-CN" altLang="en-US" sz="2000" b="1"/>
              <a:t>指针表中有</a:t>
            </a:r>
            <a:r>
              <a:rPr lang="en-US" altLang="zh-CN" sz="2000" b="1"/>
              <a:t>O (log N)</a:t>
            </a:r>
            <a:r>
              <a:rPr lang="zh-CN" altLang="en-US" sz="2000" b="1"/>
              <a:t>个节点</a:t>
            </a:r>
          </a:p>
          <a:p>
            <a:pPr marL="469900" indent="-469900" eaLnBrk="1" hangingPunct="1"/>
            <a:r>
              <a:rPr lang="zh-CN" altLang="en-US" sz="2000" b="1"/>
              <a:t>查询经过</a:t>
            </a:r>
            <a:r>
              <a:rPr lang="en-US" altLang="zh-CN" sz="2000" b="1"/>
              <a:t>O (log N)</a:t>
            </a:r>
            <a:r>
              <a:rPr lang="zh-CN" altLang="en-US" sz="2000" b="1"/>
              <a:t>跳</a:t>
            </a:r>
          </a:p>
        </p:txBody>
      </p:sp>
      <p:graphicFrame>
        <p:nvGraphicFramePr>
          <p:cNvPr id="24581" name="Object 4">
            <a:extLst>
              <a:ext uri="{FF2B5EF4-FFF2-40B4-BE49-F238E27FC236}">
                <a16:creationId xmlns:a16="http://schemas.microsoft.com/office/drawing/2014/main" id="{CB41F076-F57B-47D9-97EF-9C389C869590}"/>
              </a:ext>
            </a:extLst>
          </p:cNvPr>
          <p:cNvGraphicFramePr>
            <a:graphicFrameLocks noChangeAspect="1"/>
          </p:cNvGraphicFramePr>
          <p:nvPr/>
        </p:nvGraphicFramePr>
        <p:xfrm>
          <a:off x="1404938" y="2089150"/>
          <a:ext cx="4751387" cy="4364038"/>
        </p:xfrm>
        <a:graphic>
          <a:graphicData uri="http://schemas.openxmlformats.org/presentationml/2006/ole">
            <mc:AlternateContent xmlns:mc="http://schemas.openxmlformats.org/markup-compatibility/2006">
              <mc:Choice xmlns:v="urn:schemas-microsoft-com:vml" Requires="v">
                <p:oleObj spid="_x0000_s24645" name="Visio" r:id="rId4" imgW="6647688" imgH="5940857" progId="Visio.Drawing.11">
                  <p:embed/>
                </p:oleObj>
              </mc:Choice>
              <mc:Fallback>
                <p:oleObj name="Visio" r:id="rId4" imgW="6647688" imgH="594085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38" y="2089150"/>
                        <a:ext cx="4751387"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Oval 5">
            <a:extLst>
              <a:ext uri="{FF2B5EF4-FFF2-40B4-BE49-F238E27FC236}">
                <a16:creationId xmlns:a16="http://schemas.microsoft.com/office/drawing/2014/main" id="{1D26EE53-FC9B-4F53-AC32-7063A7591A47}"/>
              </a:ext>
            </a:extLst>
          </p:cNvPr>
          <p:cNvSpPr>
            <a:spLocks noChangeArrowheads="1"/>
          </p:cNvSpPr>
          <p:nvPr/>
        </p:nvSpPr>
        <p:spPr bwMode="auto">
          <a:xfrm>
            <a:off x="2628900" y="2738438"/>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83" name="Text Box 6">
            <a:extLst>
              <a:ext uri="{FF2B5EF4-FFF2-40B4-BE49-F238E27FC236}">
                <a16:creationId xmlns:a16="http://schemas.microsoft.com/office/drawing/2014/main" id="{0FBEA03A-9749-4EA0-B82D-890CE228E417}"/>
              </a:ext>
            </a:extLst>
          </p:cNvPr>
          <p:cNvSpPr txBox="1">
            <a:spLocks noChangeArrowheads="1"/>
          </p:cNvSpPr>
          <p:nvPr/>
        </p:nvSpPr>
        <p:spPr bwMode="auto">
          <a:xfrm>
            <a:off x="2124075" y="2738438"/>
            <a:ext cx="487363"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300" b="1">
                <a:latin typeface="Arial" panose="020B0604020202020204" pitchFamily="34" charset="0"/>
              </a:rPr>
              <a:t>N56</a:t>
            </a:r>
          </a:p>
        </p:txBody>
      </p:sp>
      <p:sp>
        <p:nvSpPr>
          <p:cNvPr id="24584" name="Rectangle 7">
            <a:extLst>
              <a:ext uri="{FF2B5EF4-FFF2-40B4-BE49-F238E27FC236}">
                <a16:creationId xmlns:a16="http://schemas.microsoft.com/office/drawing/2014/main" id="{DDB0BD2D-B663-4922-BB26-702B20E6AAB9}"/>
              </a:ext>
            </a:extLst>
          </p:cNvPr>
          <p:cNvSpPr>
            <a:spLocks noChangeArrowheads="1"/>
          </p:cNvSpPr>
          <p:nvPr/>
        </p:nvSpPr>
        <p:spPr bwMode="auto">
          <a:xfrm>
            <a:off x="1547813" y="2449513"/>
            <a:ext cx="647700"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solidFill>
                  <a:srgbClr val="000000"/>
                </a:solidFill>
                <a:latin typeface="Arial" panose="020B0604020202020204" pitchFamily="34" charset="0"/>
              </a:rPr>
              <a:t>K54</a:t>
            </a:r>
          </a:p>
        </p:txBody>
      </p:sp>
      <p:sp>
        <p:nvSpPr>
          <p:cNvPr id="24585" name="Line 8">
            <a:extLst>
              <a:ext uri="{FF2B5EF4-FFF2-40B4-BE49-F238E27FC236}">
                <a16:creationId xmlns:a16="http://schemas.microsoft.com/office/drawing/2014/main" id="{C7BE2D54-C4A3-4151-9C37-71427FBD7501}"/>
              </a:ext>
            </a:extLst>
          </p:cNvPr>
          <p:cNvSpPr>
            <a:spLocks noChangeShapeType="1"/>
          </p:cNvSpPr>
          <p:nvPr/>
        </p:nvSpPr>
        <p:spPr bwMode="auto">
          <a:xfrm>
            <a:off x="2197100" y="2593975"/>
            <a:ext cx="430213" cy="1444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6" name="AutoShape 9">
            <a:extLst>
              <a:ext uri="{FF2B5EF4-FFF2-40B4-BE49-F238E27FC236}">
                <a16:creationId xmlns:a16="http://schemas.microsoft.com/office/drawing/2014/main" id="{F9AD0119-8385-4E5E-BF53-E64DA6916B5B}"/>
              </a:ext>
            </a:extLst>
          </p:cNvPr>
          <p:cNvSpPr>
            <a:spLocks noChangeArrowheads="1"/>
          </p:cNvSpPr>
          <p:nvPr/>
        </p:nvSpPr>
        <p:spPr bwMode="auto">
          <a:xfrm>
            <a:off x="6229350" y="1916113"/>
            <a:ext cx="1439863" cy="2087562"/>
          </a:xfrm>
          <a:prstGeom prst="wedgeRectCallout">
            <a:avLst>
              <a:gd name="adj1" fmla="val -131037"/>
              <a:gd name="adj2" fmla="val -71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solidFill>
                <a:srgbClr val="000000"/>
              </a:solidFill>
              <a:latin typeface="Arial" panose="020B0604020202020204" pitchFamily="34" charset="0"/>
            </a:endParaRPr>
          </a:p>
        </p:txBody>
      </p:sp>
      <p:sp>
        <p:nvSpPr>
          <p:cNvPr id="24587" name="Text Box 10">
            <a:extLst>
              <a:ext uri="{FF2B5EF4-FFF2-40B4-BE49-F238E27FC236}">
                <a16:creationId xmlns:a16="http://schemas.microsoft.com/office/drawing/2014/main" id="{F9379CAA-5D88-4AB9-BD68-9B4CC8543F59}"/>
              </a:ext>
            </a:extLst>
          </p:cNvPr>
          <p:cNvSpPr txBox="1">
            <a:spLocks noChangeArrowheads="1"/>
          </p:cNvSpPr>
          <p:nvPr/>
        </p:nvSpPr>
        <p:spPr bwMode="auto">
          <a:xfrm>
            <a:off x="6591300" y="1844675"/>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400" b="1">
                <a:solidFill>
                  <a:srgbClr val="000000"/>
                </a:solidFill>
                <a:latin typeface="Arial" panose="020B0604020202020204" pitchFamily="34" charset="0"/>
              </a:rPr>
              <a:t>指针表</a:t>
            </a:r>
          </a:p>
        </p:txBody>
      </p:sp>
      <p:sp>
        <p:nvSpPr>
          <p:cNvPr id="24588" name="Rectangle 11">
            <a:extLst>
              <a:ext uri="{FF2B5EF4-FFF2-40B4-BE49-F238E27FC236}">
                <a16:creationId xmlns:a16="http://schemas.microsoft.com/office/drawing/2014/main" id="{474BBB30-E07A-47A8-BFF9-82FD5C87AC69}"/>
              </a:ext>
            </a:extLst>
          </p:cNvPr>
          <p:cNvSpPr>
            <a:spLocks noChangeArrowheads="1"/>
          </p:cNvSpPr>
          <p:nvPr/>
        </p:nvSpPr>
        <p:spPr bwMode="auto">
          <a:xfrm>
            <a:off x="6372225" y="2143125"/>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89" name="Rectangle 12">
            <a:extLst>
              <a:ext uri="{FF2B5EF4-FFF2-40B4-BE49-F238E27FC236}">
                <a16:creationId xmlns:a16="http://schemas.microsoft.com/office/drawing/2014/main" id="{0F69DA05-E6E2-4789-8150-DC06DF4A0E1D}"/>
              </a:ext>
            </a:extLst>
          </p:cNvPr>
          <p:cNvSpPr>
            <a:spLocks noChangeArrowheads="1"/>
          </p:cNvSpPr>
          <p:nvPr/>
        </p:nvSpPr>
        <p:spPr bwMode="auto">
          <a:xfrm>
            <a:off x="6372225" y="2430463"/>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0" name="Text Box 13">
            <a:extLst>
              <a:ext uri="{FF2B5EF4-FFF2-40B4-BE49-F238E27FC236}">
                <a16:creationId xmlns:a16="http://schemas.microsoft.com/office/drawing/2014/main" id="{E0BE5AEE-FB56-43DE-8DAD-08CA0F55F5EB}"/>
              </a:ext>
            </a:extLst>
          </p:cNvPr>
          <p:cNvSpPr txBox="1">
            <a:spLocks noChangeArrowheads="1"/>
          </p:cNvSpPr>
          <p:nvPr/>
        </p:nvSpPr>
        <p:spPr bwMode="auto">
          <a:xfrm>
            <a:off x="6372225" y="2143125"/>
            <a:ext cx="714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N8+1</a:t>
            </a:r>
          </a:p>
        </p:txBody>
      </p:sp>
      <p:sp>
        <p:nvSpPr>
          <p:cNvPr id="24591" name="Text Box 14">
            <a:extLst>
              <a:ext uri="{FF2B5EF4-FFF2-40B4-BE49-F238E27FC236}">
                <a16:creationId xmlns:a16="http://schemas.microsoft.com/office/drawing/2014/main" id="{0D307FC8-3590-4115-ABBB-AA5A3A9C4E42}"/>
              </a:ext>
            </a:extLst>
          </p:cNvPr>
          <p:cNvSpPr txBox="1">
            <a:spLocks noChangeArrowheads="1"/>
          </p:cNvSpPr>
          <p:nvPr/>
        </p:nvSpPr>
        <p:spPr bwMode="auto">
          <a:xfrm>
            <a:off x="6372225" y="2408238"/>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N8+2</a:t>
            </a:r>
          </a:p>
        </p:txBody>
      </p:sp>
      <p:sp>
        <p:nvSpPr>
          <p:cNvPr id="24592" name="Rectangle 15">
            <a:extLst>
              <a:ext uri="{FF2B5EF4-FFF2-40B4-BE49-F238E27FC236}">
                <a16:creationId xmlns:a16="http://schemas.microsoft.com/office/drawing/2014/main" id="{F81F24F4-4517-4528-868D-3E6D4F87B4A1}"/>
              </a:ext>
            </a:extLst>
          </p:cNvPr>
          <p:cNvSpPr>
            <a:spLocks noChangeArrowheads="1"/>
          </p:cNvSpPr>
          <p:nvPr/>
        </p:nvSpPr>
        <p:spPr bwMode="auto">
          <a:xfrm>
            <a:off x="6372225" y="2719388"/>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3" name="Rectangle 16">
            <a:extLst>
              <a:ext uri="{FF2B5EF4-FFF2-40B4-BE49-F238E27FC236}">
                <a16:creationId xmlns:a16="http://schemas.microsoft.com/office/drawing/2014/main" id="{B2C81F6C-8EF7-438C-9280-DE34C4EB96F1}"/>
              </a:ext>
            </a:extLst>
          </p:cNvPr>
          <p:cNvSpPr>
            <a:spLocks noChangeArrowheads="1"/>
          </p:cNvSpPr>
          <p:nvPr/>
        </p:nvSpPr>
        <p:spPr bwMode="auto">
          <a:xfrm>
            <a:off x="6372225" y="3006725"/>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4" name="Rectangle 17">
            <a:extLst>
              <a:ext uri="{FF2B5EF4-FFF2-40B4-BE49-F238E27FC236}">
                <a16:creationId xmlns:a16="http://schemas.microsoft.com/office/drawing/2014/main" id="{B822EB1D-E44B-4877-B845-FD655611D604}"/>
              </a:ext>
            </a:extLst>
          </p:cNvPr>
          <p:cNvSpPr>
            <a:spLocks noChangeArrowheads="1"/>
          </p:cNvSpPr>
          <p:nvPr/>
        </p:nvSpPr>
        <p:spPr bwMode="auto">
          <a:xfrm>
            <a:off x="6372225" y="3295650"/>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5" name="Rectangle 18">
            <a:extLst>
              <a:ext uri="{FF2B5EF4-FFF2-40B4-BE49-F238E27FC236}">
                <a16:creationId xmlns:a16="http://schemas.microsoft.com/office/drawing/2014/main" id="{BB67ECD1-CADE-4658-9004-DC62D6CB0806}"/>
              </a:ext>
            </a:extLst>
          </p:cNvPr>
          <p:cNvSpPr>
            <a:spLocks noChangeArrowheads="1"/>
          </p:cNvSpPr>
          <p:nvPr/>
        </p:nvSpPr>
        <p:spPr bwMode="auto">
          <a:xfrm>
            <a:off x="6372225" y="3582988"/>
            <a:ext cx="576263"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6" name="Rectangle 19">
            <a:extLst>
              <a:ext uri="{FF2B5EF4-FFF2-40B4-BE49-F238E27FC236}">
                <a16:creationId xmlns:a16="http://schemas.microsoft.com/office/drawing/2014/main" id="{D3AFD9AE-35D0-4D86-8E5D-1F2008A5D76B}"/>
              </a:ext>
            </a:extLst>
          </p:cNvPr>
          <p:cNvSpPr>
            <a:spLocks noChangeArrowheads="1"/>
          </p:cNvSpPr>
          <p:nvPr/>
        </p:nvSpPr>
        <p:spPr bwMode="auto">
          <a:xfrm>
            <a:off x="6948488" y="2143125"/>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7" name="Rectangle 20">
            <a:extLst>
              <a:ext uri="{FF2B5EF4-FFF2-40B4-BE49-F238E27FC236}">
                <a16:creationId xmlns:a16="http://schemas.microsoft.com/office/drawing/2014/main" id="{A2D777A1-546E-4483-B4DB-247E6552925D}"/>
              </a:ext>
            </a:extLst>
          </p:cNvPr>
          <p:cNvSpPr>
            <a:spLocks noChangeArrowheads="1"/>
          </p:cNvSpPr>
          <p:nvPr/>
        </p:nvSpPr>
        <p:spPr bwMode="auto">
          <a:xfrm>
            <a:off x="6948488" y="2430463"/>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8" name="Rectangle 21">
            <a:extLst>
              <a:ext uri="{FF2B5EF4-FFF2-40B4-BE49-F238E27FC236}">
                <a16:creationId xmlns:a16="http://schemas.microsoft.com/office/drawing/2014/main" id="{72FBDB9E-CAC6-4B3F-B02D-FA301F4B8FEE}"/>
              </a:ext>
            </a:extLst>
          </p:cNvPr>
          <p:cNvSpPr>
            <a:spLocks noChangeArrowheads="1"/>
          </p:cNvSpPr>
          <p:nvPr/>
        </p:nvSpPr>
        <p:spPr bwMode="auto">
          <a:xfrm>
            <a:off x="6948488" y="2719388"/>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599" name="Rectangle 22">
            <a:extLst>
              <a:ext uri="{FF2B5EF4-FFF2-40B4-BE49-F238E27FC236}">
                <a16:creationId xmlns:a16="http://schemas.microsoft.com/office/drawing/2014/main" id="{45C1D09F-EFAC-4FAA-BD68-88BA589538F2}"/>
              </a:ext>
            </a:extLst>
          </p:cNvPr>
          <p:cNvSpPr>
            <a:spLocks noChangeArrowheads="1"/>
          </p:cNvSpPr>
          <p:nvPr/>
        </p:nvSpPr>
        <p:spPr bwMode="auto">
          <a:xfrm>
            <a:off x="6948488" y="3006725"/>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00" name="Rectangle 23">
            <a:extLst>
              <a:ext uri="{FF2B5EF4-FFF2-40B4-BE49-F238E27FC236}">
                <a16:creationId xmlns:a16="http://schemas.microsoft.com/office/drawing/2014/main" id="{84CDF97F-DC23-4E3F-8C4A-5904F575CD8B}"/>
              </a:ext>
            </a:extLst>
          </p:cNvPr>
          <p:cNvSpPr>
            <a:spLocks noChangeArrowheads="1"/>
          </p:cNvSpPr>
          <p:nvPr/>
        </p:nvSpPr>
        <p:spPr bwMode="auto">
          <a:xfrm>
            <a:off x="6948488" y="3295650"/>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01" name="Rectangle 24">
            <a:extLst>
              <a:ext uri="{FF2B5EF4-FFF2-40B4-BE49-F238E27FC236}">
                <a16:creationId xmlns:a16="http://schemas.microsoft.com/office/drawing/2014/main" id="{6AB7C74A-ED08-4A5D-9B6A-8C91A037BA44}"/>
              </a:ext>
            </a:extLst>
          </p:cNvPr>
          <p:cNvSpPr>
            <a:spLocks noChangeArrowheads="1"/>
          </p:cNvSpPr>
          <p:nvPr/>
        </p:nvSpPr>
        <p:spPr bwMode="auto">
          <a:xfrm>
            <a:off x="6948488" y="3582988"/>
            <a:ext cx="576262"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02" name="Text Box 25">
            <a:extLst>
              <a:ext uri="{FF2B5EF4-FFF2-40B4-BE49-F238E27FC236}">
                <a16:creationId xmlns:a16="http://schemas.microsoft.com/office/drawing/2014/main" id="{C3AC7CD6-6D28-416C-B487-72F53D5BC3CA}"/>
              </a:ext>
            </a:extLst>
          </p:cNvPr>
          <p:cNvSpPr txBox="1">
            <a:spLocks noChangeArrowheads="1"/>
          </p:cNvSpPr>
          <p:nvPr/>
        </p:nvSpPr>
        <p:spPr bwMode="auto">
          <a:xfrm>
            <a:off x="6372225" y="2697163"/>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N8+4</a:t>
            </a:r>
          </a:p>
        </p:txBody>
      </p:sp>
      <p:sp>
        <p:nvSpPr>
          <p:cNvPr id="24603" name="Text Box 26">
            <a:extLst>
              <a:ext uri="{FF2B5EF4-FFF2-40B4-BE49-F238E27FC236}">
                <a16:creationId xmlns:a16="http://schemas.microsoft.com/office/drawing/2014/main" id="{7E8FB142-9495-414F-B429-31EA29AB5BF0}"/>
              </a:ext>
            </a:extLst>
          </p:cNvPr>
          <p:cNvSpPr txBox="1">
            <a:spLocks noChangeArrowheads="1"/>
          </p:cNvSpPr>
          <p:nvPr/>
        </p:nvSpPr>
        <p:spPr bwMode="auto">
          <a:xfrm>
            <a:off x="6372225" y="2984500"/>
            <a:ext cx="612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N8+8</a:t>
            </a:r>
          </a:p>
        </p:txBody>
      </p:sp>
      <p:sp>
        <p:nvSpPr>
          <p:cNvPr id="24604" name="Text Box 27">
            <a:extLst>
              <a:ext uri="{FF2B5EF4-FFF2-40B4-BE49-F238E27FC236}">
                <a16:creationId xmlns:a16="http://schemas.microsoft.com/office/drawing/2014/main" id="{0E8781EB-6F27-4FFA-9821-6B16F2CA2FA0}"/>
              </a:ext>
            </a:extLst>
          </p:cNvPr>
          <p:cNvSpPr txBox="1">
            <a:spLocks noChangeArrowheads="1"/>
          </p:cNvSpPr>
          <p:nvPr/>
        </p:nvSpPr>
        <p:spPr bwMode="auto">
          <a:xfrm>
            <a:off x="6324600" y="3273425"/>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N8+16</a:t>
            </a:r>
          </a:p>
        </p:txBody>
      </p:sp>
      <p:sp>
        <p:nvSpPr>
          <p:cNvPr id="24605" name="Text Box 28">
            <a:extLst>
              <a:ext uri="{FF2B5EF4-FFF2-40B4-BE49-F238E27FC236}">
                <a16:creationId xmlns:a16="http://schemas.microsoft.com/office/drawing/2014/main" id="{49E7EAA1-462D-46B0-9F23-FD75A9CC41A7}"/>
              </a:ext>
            </a:extLst>
          </p:cNvPr>
          <p:cNvSpPr txBox="1">
            <a:spLocks noChangeArrowheads="1"/>
          </p:cNvSpPr>
          <p:nvPr/>
        </p:nvSpPr>
        <p:spPr bwMode="auto">
          <a:xfrm>
            <a:off x="6324600" y="356076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N8+32</a:t>
            </a:r>
          </a:p>
        </p:txBody>
      </p:sp>
      <p:sp>
        <p:nvSpPr>
          <p:cNvPr id="24606" name="Text Box 29">
            <a:extLst>
              <a:ext uri="{FF2B5EF4-FFF2-40B4-BE49-F238E27FC236}">
                <a16:creationId xmlns:a16="http://schemas.microsoft.com/office/drawing/2014/main" id="{5C941804-B73D-49A0-B7AE-082C4CA2D64D}"/>
              </a:ext>
            </a:extLst>
          </p:cNvPr>
          <p:cNvSpPr txBox="1">
            <a:spLocks noChangeArrowheads="1"/>
          </p:cNvSpPr>
          <p:nvPr/>
        </p:nvSpPr>
        <p:spPr bwMode="auto">
          <a:xfrm>
            <a:off x="7019925" y="212090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24607" name="Text Box 30">
            <a:extLst>
              <a:ext uri="{FF2B5EF4-FFF2-40B4-BE49-F238E27FC236}">
                <a16:creationId xmlns:a16="http://schemas.microsoft.com/office/drawing/2014/main" id="{57BF4528-3BD1-4341-A8D1-F50D541DB8C1}"/>
              </a:ext>
            </a:extLst>
          </p:cNvPr>
          <p:cNvSpPr txBox="1">
            <a:spLocks noChangeArrowheads="1"/>
          </p:cNvSpPr>
          <p:nvPr/>
        </p:nvSpPr>
        <p:spPr bwMode="auto">
          <a:xfrm>
            <a:off x="7019925" y="2408238"/>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24608" name="Text Box 31">
            <a:extLst>
              <a:ext uri="{FF2B5EF4-FFF2-40B4-BE49-F238E27FC236}">
                <a16:creationId xmlns:a16="http://schemas.microsoft.com/office/drawing/2014/main" id="{BFDF20A4-5935-4E4E-994D-3597A560E817}"/>
              </a:ext>
            </a:extLst>
          </p:cNvPr>
          <p:cNvSpPr txBox="1">
            <a:spLocks noChangeArrowheads="1"/>
          </p:cNvSpPr>
          <p:nvPr/>
        </p:nvSpPr>
        <p:spPr bwMode="auto">
          <a:xfrm>
            <a:off x="7019925" y="269716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
        <p:nvSpPr>
          <p:cNvPr id="24609" name="Text Box 32">
            <a:extLst>
              <a:ext uri="{FF2B5EF4-FFF2-40B4-BE49-F238E27FC236}">
                <a16:creationId xmlns:a16="http://schemas.microsoft.com/office/drawing/2014/main" id="{C66E2050-FA1D-41CB-804D-A74C90122FDA}"/>
              </a:ext>
            </a:extLst>
          </p:cNvPr>
          <p:cNvSpPr txBox="1">
            <a:spLocks noChangeArrowheads="1"/>
          </p:cNvSpPr>
          <p:nvPr/>
        </p:nvSpPr>
        <p:spPr bwMode="auto">
          <a:xfrm>
            <a:off x="7019925" y="2984500"/>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N21</a:t>
            </a:r>
          </a:p>
        </p:txBody>
      </p:sp>
      <p:sp>
        <p:nvSpPr>
          <p:cNvPr id="24610" name="Text Box 33">
            <a:extLst>
              <a:ext uri="{FF2B5EF4-FFF2-40B4-BE49-F238E27FC236}">
                <a16:creationId xmlns:a16="http://schemas.microsoft.com/office/drawing/2014/main" id="{A8BC936C-E601-4129-BD6E-36D8C475F108}"/>
              </a:ext>
            </a:extLst>
          </p:cNvPr>
          <p:cNvSpPr txBox="1">
            <a:spLocks noChangeArrowheads="1"/>
          </p:cNvSpPr>
          <p:nvPr/>
        </p:nvSpPr>
        <p:spPr bwMode="auto">
          <a:xfrm>
            <a:off x="7019925" y="3273425"/>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N32</a:t>
            </a:r>
          </a:p>
        </p:txBody>
      </p:sp>
      <p:sp>
        <p:nvSpPr>
          <p:cNvPr id="24611" name="Text Box 34">
            <a:extLst>
              <a:ext uri="{FF2B5EF4-FFF2-40B4-BE49-F238E27FC236}">
                <a16:creationId xmlns:a16="http://schemas.microsoft.com/office/drawing/2014/main" id="{AE3C3D15-7FE6-451E-9746-70F7381BE649}"/>
              </a:ext>
            </a:extLst>
          </p:cNvPr>
          <p:cNvSpPr txBox="1">
            <a:spLocks noChangeArrowheads="1"/>
          </p:cNvSpPr>
          <p:nvPr/>
        </p:nvSpPr>
        <p:spPr bwMode="auto">
          <a:xfrm>
            <a:off x="7019925" y="356076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a:t>
            </a:r>
          </a:p>
        </p:txBody>
      </p:sp>
      <p:sp>
        <p:nvSpPr>
          <p:cNvPr id="330787" name="Text Box 35">
            <a:extLst>
              <a:ext uri="{FF2B5EF4-FFF2-40B4-BE49-F238E27FC236}">
                <a16:creationId xmlns:a16="http://schemas.microsoft.com/office/drawing/2014/main" id="{47D0AC1D-7176-4FF5-B015-B0E6AFAA9F7B}"/>
              </a:ext>
            </a:extLst>
          </p:cNvPr>
          <p:cNvSpPr txBox="1">
            <a:spLocks noChangeArrowheads="1"/>
          </p:cNvSpPr>
          <p:nvPr/>
        </p:nvSpPr>
        <p:spPr bwMode="auto">
          <a:xfrm>
            <a:off x="4356100" y="1862138"/>
            <a:ext cx="1423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latin typeface="Arial" panose="020B0604020202020204" pitchFamily="34" charset="0"/>
              </a:rPr>
              <a:t>Lookup(K54)</a:t>
            </a:r>
          </a:p>
        </p:txBody>
      </p:sp>
      <p:sp>
        <p:nvSpPr>
          <p:cNvPr id="330788" name="Line 36">
            <a:extLst>
              <a:ext uri="{FF2B5EF4-FFF2-40B4-BE49-F238E27FC236}">
                <a16:creationId xmlns:a16="http://schemas.microsoft.com/office/drawing/2014/main" id="{DEDADBDB-DC23-4866-B190-4E385116B130}"/>
              </a:ext>
            </a:extLst>
          </p:cNvPr>
          <p:cNvSpPr>
            <a:spLocks noChangeShapeType="1"/>
          </p:cNvSpPr>
          <p:nvPr/>
        </p:nvSpPr>
        <p:spPr bwMode="auto">
          <a:xfrm>
            <a:off x="5005388" y="2133600"/>
            <a:ext cx="0" cy="503238"/>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0789" name="Arc 37">
            <a:extLst>
              <a:ext uri="{FF2B5EF4-FFF2-40B4-BE49-F238E27FC236}">
                <a16:creationId xmlns:a16="http://schemas.microsoft.com/office/drawing/2014/main" id="{15E5E5C6-0008-4743-A70B-F77FA810CDF0}"/>
              </a:ext>
            </a:extLst>
          </p:cNvPr>
          <p:cNvSpPr>
            <a:spLocks/>
          </p:cNvSpPr>
          <p:nvPr/>
        </p:nvSpPr>
        <p:spPr bwMode="auto">
          <a:xfrm>
            <a:off x="2197100" y="3602038"/>
            <a:ext cx="142875" cy="12239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0" name="Arc 38">
            <a:extLst>
              <a:ext uri="{FF2B5EF4-FFF2-40B4-BE49-F238E27FC236}">
                <a16:creationId xmlns:a16="http://schemas.microsoft.com/office/drawing/2014/main" id="{11B1C35F-60A4-495F-8472-A6EE6B8513CE}"/>
              </a:ext>
            </a:extLst>
          </p:cNvPr>
          <p:cNvSpPr>
            <a:spLocks/>
          </p:cNvSpPr>
          <p:nvPr/>
        </p:nvSpPr>
        <p:spPr bwMode="auto">
          <a:xfrm flipV="1">
            <a:off x="2197100" y="2881313"/>
            <a:ext cx="503238" cy="6492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folHlink"/>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0791" name="Arc 39">
            <a:extLst>
              <a:ext uri="{FF2B5EF4-FFF2-40B4-BE49-F238E27FC236}">
                <a16:creationId xmlns:a16="http://schemas.microsoft.com/office/drawing/2014/main" id="{A1733DB4-AE28-444C-A52F-115B82A8C419}"/>
              </a:ext>
            </a:extLst>
          </p:cNvPr>
          <p:cNvSpPr>
            <a:spLocks/>
          </p:cNvSpPr>
          <p:nvPr/>
        </p:nvSpPr>
        <p:spPr bwMode="auto">
          <a:xfrm flipV="1">
            <a:off x="2339975" y="2954338"/>
            <a:ext cx="2665413" cy="18716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folHlink"/>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7" name="AutoShape 40">
            <a:extLst>
              <a:ext uri="{FF2B5EF4-FFF2-40B4-BE49-F238E27FC236}">
                <a16:creationId xmlns:a16="http://schemas.microsoft.com/office/drawing/2014/main" id="{3E73248F-AE29-49C8-8920-03933EE255B1}"/>
              </a:ext>
            </a:extLst>
          </p:cNvPr>
          <p:cNvSpPr>
            <a:spLocks noChangeArrowheads="1"/>
          </p:cNvSpPr>
          <p:nvPr/>
        </p:nvSpPr>
        <p:spPr bwMode="auto">
          <a:xfrm>
            <a:off x="107950" y="4078288"/>
            <a:ext cx="1511300" cy="2087562"/>
          </a:xfrm>
          <a:prstGeom prst="wedgeRectCallout">
            <a:avLst>
              <a:gd name="adj1" fmla="val 91384"/>
              <a:gd name="adj2" fmla="val -1479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solidFill>
                <a:srgbClr val="000000"/>
              </a:solidFill>
              <a:latin typeface="Arial" panose="020B0604020202020204" pitchFamily="34" charset="0"/>
            </a:endParaRPr>
          </a:p>
        </p:txBody>
      </p:sp>
      <p:sp>
        <p:nvSpPr>
          <p:cNvPr id="24618" name="Text Box 41">
            <a:extLst>
              <a:ext uri="{FF2B5EF4-FFF2-40B4-BE49-F238E27FC236}">
                <a16:creationId xmlns:a16="http://schemas.microsoft.com/office/drawing/2014/main" id="{3FEDD34E-45E3-4FBC-A586-7D236F75228A}"/>
              </a:ext>
            </a:extLst>
          </p:cNvPr>
          <p:cNvSpPr txBox="1">
            <a:spLocks noChangeArrowheads="1"/>
          </p:cNvSpPr>
          <p:nvPr/>
        </p:nvSpPr>
        <p:spPr bwMode="auto">
          <a:xfrm>
            <a:off x="541338" y="4006850"/>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400" b="1">
                <a:solidFill>
                  <a:srgbClr val="000000"/>
                </a:solidFill>
                <a:latin typeface="Arial" panose="020B0604020202020204" pitchFamily="34" charset="0"/>
              </a:rPr>
              <a:t>指针表</a:t>
            </a:r>
          </a:p>
        </p:txBody>
      </p:sp>
      <p:sp>
        <p:nvSpPr>
          <p:cNvPr id="24619" name="Rectangle 42">
            <a:extLst>
              <a:ext uri="{FF2B5EF4-FFF2-40B4-BE49-F238E27FC236}">
                <a16:creationId xmlns:a16="http://schemas.microsoft.com/office/drawing/2014/main" id="{157C6985-E082-42FF-9188-DD0EDB75E7A7}"/>
              </a:ext>
            </a:extLst>
          </p:cNvPr>
          <p:cNvSpPr>
            <a:spLocks noChangeArrowheads="1"/>
          </p:cNvSpPr>
          <p:nvPr/>
        </p:nvSpPr>
        <p:spPr bwMode="auto">
          <a:xfrm>
            <a:off x="244475" y="4305300"/>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0" name="Rectangle 43">
            <a:extLst>
              <a:ext uri="{FF2B5EF4-FFF2-40B4-BE49-F238E27FC236}">
                <a16:creationId xmlns:a16="http://schemas.microsoft.com/office/drawing/2014/main" id="{151740F3-7C5D-43CB-8898-1D539A342FBE}"/>
              </a:ext>
            </a:extLst>
          </p:cNvPr>
          <p:cNvSpPr>
            <a:spLocks noChangeArrowheads="1"/>
          </p:cNvSpPr>
          <p:nvPr/>
        </p:nvSpPr>
        <p:spPr bwMode="auto">
          <a:xfrm>
            <a:off x="244475" y="4592638"/>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1" name="Text Box 44">
            <a:extLst>
              <a:ext uri="{FF2B5EF4-FFF2-40B4-BE49-F238E27FC236}">
                <a16:creationId xmlns:a16="http://schemas.microsoft.com/office/drawing/2014/main" id="{A563594B-3148-4FD2-A699-EDEFE3D55E37}"/>
              </a:ext>
            </a:extLst>
          </p:cNvPr>
          <p:cNvSpPr txBox="1">
            <a:spLocks noChangeArrowheads="1"/>
          </p:cNvSpPr>
          <p:nvPr/>
        </p:nvSpPr>
        <p:spPr bwMode="auto">
          <a:xfrm>
            <a:off x="174625" y="4305300"/>
            <a:ext cx="815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N42+1</a:t>
            </a:r>
          </a:p>
        </p:txBody>
      </p:sp>
      <p:sp>
        <p:nvSpPr>
          <p:cNvPr id="24622" name="Text Box 45">
            <a:extLst>
              <a:ext uri="{FF2B5EF4-FFF2-40B4-BE49-F238E27FC236}">
                <a16:creationId xmlns:a16="http://schemas.microsoft.com/office/drawing/2014/main" id="{FCC781B3-FA88-401A-8B0D-46133B06846C}"/>
              </a:ext>
            </a:extLst>
          </p:cNvPr>
          <p:cNvSpPr txBox="1">
            <a:spLocks noChangeArrowheads="1"/>
          </p:cNvSpPr>
          <p:nvPr/>
        </p:nvSpPr>
        <p:spPr bwMode="auto">
          <a:xfrm>
            <a:off x="203200" y="457041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N42+2</a:t>
            </a:r>
          </a:p>
        </p:txBody>
      </p:sp>
      <p:sp>
        <p:nvSpPr>
          <p:cNvPr id="24623" name="Rectangle 46">
            <a:extLst>
              <a:ext uri="{FF2B5EF4-FFF2-40B4-BE49-F238E27FC236}">
                <a16:creationId xmlns:a16="http://schemas.microsoft.com/office/drawing/2014/main" id="{4BBA490F-F360-4F16-8E87-DE59C365A1AA}"/>
              </a:ext>
            </a:extLst>
          </p:cNvPr>
          <p:cNvSpPr>
            <a:spLocks noChangeArrowheads="1"/>
          </p:cNvSpPr>
          <p:nvPr/>
        </p:nvSpPr>
        <p:spPr bwMode="auto">
          <a:xfrm>
            <a:off x="244475" y="4881563"/>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4" name="Rectangle 47">
            <a:extLst>
              <a:ext uri="{FF2B5EF4-FFF2-40B4-BE49-F238E27FC236}">
                <a16:creationId xmlns:a16="http://schemas.microsoft.com/office/drawing/2014/main" id="{E7B939E0-F9DD-41D4-AEEA-752B01D608CB}"/>
              </a:ext>
            </a:extLst>
          </p:cNvPr>
          <p:cNvSpPr>
            <a:spLocks noChangeArrowheads="1"/>
          </p:cNvSpPr>
          <p:nvPr/>
        </p:nvSpPr>
        <p:spPr bwMode="auto">
          <a:xfrm>
            <a:off x="244475" y="5168900"/>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5" name="Rectangle 48">
            <a:extLst>
              <a:ext uri="{FF2B5EF4-FFF2-40B4-BE49-F238E27FC236}">
                <a16:creationId xmlns:a16="http://schemas.microsoft.com/office/drawing/2014/main" id="{A8A7A1C3-8F56-4A7C-8660-1F07CEC15AEC}"/>
              </a:ext>
            </a:extLst>
          </p:cNvPr>
          <p:cNvSpPr>
            <a:spLocks noChangeArrowheads="1"/>
          </p:cNvSpPr>
          <p:nvPr/>
        </p:nvSpPr>
        <p:spPr bwMode="auto">
          <a:xfrm>
            <a:off x="244475" y="5457825"/>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6" name="Rectangle 49">
            <a:extLst>
              <a:ext uri="{FF2B5EF4-FFF2-40B4-BE49-F238E27FC236}">
                <a16:creationId xmlns:a16="http://schemas.microsoft.com/office/drawing/2014/main" id="{3195F8D3-7D5D-4A12-AF40-0EEDF390C38B}"/>
              </a:ext>
            </a:extLst>
          </p:cNvPr>
          <p:cNvSpPr>
            <a:spLocks noChangeArrowheads="1"/>
          </p:cNvSpPr>
          <p:nvPr/>
        </p:nvSpPr>
        <p:spPr bwMode="auto">
          <a:xfrm>
            <a:off x="244475" y="5745163"/>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7" name="Rectangle 50">
            <a:extLst>
              <a:ext uri="{FF2B5EF4-FFF2-40B4-BE49-F238E27FC236}">
                <a16:creationId xmlns:a16="http://schemas.microsoft.com/office/drawing/2014/main" id="{4CED46DF-50E6-4141-89FD-F0617B724A37}"/>
              </a:ext>
            </a:extLst>
          </p:cNvPr>
          <p:cNvSpPr>
            <a:spLocks noChangeArrowheads="1"/>
          </p:cNvSpPr>
          <p:nvPr/>
        </p:nvSpPr>
        <p:spPr bwMode="auto">
          <a:xfrm>
            <a:off x="820738" y="4305300"/>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8" name="Rectangle 51">
            <a:extLst>
              <a:ext uri="{FF2B5EF4-FFF2-40B4-BE49-F238E27FC236}">
                <a16:creationId xmlns:a16="http://schemas.microsoft.com/office/drawing/2014/main" id="{3CF59EC6-2496-4476-840F-714C87902FEC}"/>
              </a:ext>
            </a:extLst>
          </p:cNvPr>
          <p:cNvSpPr>
            <a:spLocks noChangeArrowheads="1"/>
          </p:cNvSpPr>
          <p:nvPr/>
        </p:nvSpPr>
        <p:spPr bwMode="auto">
          <a:xfrm>
            <a:off x="820738" y="4592638"/>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29" name="Rectangle 52">
            <a:extLst>
              <a:ext uri="{FF2B5EF4-FFF2-40B4-BE49-F238E27FC236}">
                <a16:creationId xmlns:a16="http://schemas.microsoft.com/office/drawing/2014/main" id="{5F3264C8-A122-4D1F-8924-6F581DCFB07E}"/>
              </a:ext>
            </a:extLst>
          </p:cNvPr>
          <p:cNvSpPr>
            <a:spLocks noChangeArrowheads="1"/>
          </p:cNvSpPr>
          <p:nvPr/>
        </p:nvSpPr>
        <p:spPr bwMode="auto">
          <a:xfrm>
            <a:off x="820738" y="4881563"/>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30" name="Rectangle 53">
            <a:extLst>
              <a:ext uri="{FF2B5EF4-FFF2-40B4-BE49-F238E27FC236}">
                <a16:creationId xmlns:a16="http://schemas.microsoft.com/office/drawing/2014/main" id="{03E17741-6BD2-42F5-9367-4C182C3C0CC1}"/>
              </a:ext>
            </a:extLst>
          </p:cNvPr>
          <p:cNvSpPr>
            <a:spLocks noChangeArrowheads="1"/>
          </p:cNvSpPr>
          <p:nvPr/>
        </p:nvSpPr>
        <p:spPr bwMode="auto">
          <a:xfrm>
            <a:off x="820738" y="5168900"/>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31" name="Rectangle 54">
            <a:extLst>
              <a:ext uri="{FF2B5EF4-FFF2-40B4-BE49-F238E27FC236}">
                <a16:creationId xmlns:a16="http://schemas.microsoft.com/office/drawing/2014/main" id="{BF35A74B-C0E2-4220-9C03-23B5E71F7837}"/>
              </a:ext>
            </a:extLst>
          </p:cNvPr>
          <p:cNvSpPr>
            <a:spLocks noChangeArrowheads="1"/>
          </p:cNvSpPr>
          <p:nvPr/>
        </p:nvSpPr>
        <p:spPr bwMode="auto">
          <a:xfrm>
            <a:off x="820738" y="5457825"/>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32" name="Rectangle 55">
            <a:extLst>
              <a:ext uri="{FF2B5EF4-FFF2-40B4-BE49-F238E27FC236}">
                <a16:creationId xmlns:a16="http://schemas.microsoft.com/office/drawing/2014/main" id="{8D41A00F-00AC-401A-B233-FD700E66BA3A}"/>
              </a:ext>
            </a:extLst>
          </p:cNvPr>
          <p:cNvSpPr>
            <a:spLocks noChangeArrowheads="1"/>
          </p:cNvSpPr>
          <p:nvPr/>
        </p:nvSpPr>
        <p:spPr bwMode="auto">
          <a:xfrm>
            <a:off x="820738" y="5745163"/>
            <a:ext cx="727075" cy="28892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24633" name="Text Box 56">
            <a:extLst>
              <a:ext uri="{FF2B5EF4-FFF2-40B4-BE49-F238E27FC236}">
                <a16:creationId xmlns:a16="http://schemas.microsoft.com/office/drawing/2014/main" id="{F0D0BE46-6408-4F60-9940-134980946A65}"/>
              </a:ext>
            </a:extLst>
          </p:cNvPr>
          <p:cNvSpPr txBox="1">
            <a:spLocks noChangeArrowheads="1"/>
          </p:cNvSpPr>
          <p:nvPr/>
        </p:nvSpPr>
        <p:spPr bwMode="auto">
          <a:xfrm>
            <a:off x="203200" y="4859338"/>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N42+4</a:t>
            </a:r>
          </a:p>
        </p:txBody>
      </p:sp>
      <p:sp>
        <p:nvSpPr>
          <p:cNvPr id="24634" name="Text Box 57">
            <a:extLst>
              <a:ext uri="{FF2B5EF4-FFF2-40B4-BE49-F238E27FC236}">
                <a16:creationId xmlns:a16="http://schemas.microsoft.com/office/drawing/2014/main" id="{5632A1C4-231C-4869-B96E-048AE1DE3438}"/>
              </a:ext>
            </a:extLst>
          </p:cNvPr>
          <p:cNvSpPr txBox="1">
            <a:spLocks noChangeArrowheads="1"/>
          </p:cNvSpPr>
          <p:nvPr/>
        </p:nvSpPr>
        <p:spPr bwMode="auto">
          <a:xfrm>
            <a:off x="203200" y="5146675"/>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N42+8</a:t>
            </a:r>
          </a:p>
        </p:txBody>
      </p:sp>
      <p:sp>
        <p:nvSpPr>
          <p:cNvPr id="24635" name="Text Box 58">
            <a:extLst>
              <a:ext uri="{FF2B5EF4-FFF2-40B4-BE49-F238E27FC236}">
                <a16:creationId xmlns:a16="http://schemas.microsoft.com/office/drawing/2014/main" id="{FA5CC80E-CD3B-480D-A174-EF810C9FBEFB}"/>
              </a:ext>
            </a:extLst>
          </p:cNvPr>
          <p:cNvSpPr txBox="1">
            <a:spLocks noChangeArrowheads="1"/>
          </p:cNvSpPr>
          <p:nvPr/>
        </p:nvSpPr>
        <p:spPr bwMode="auto">
          <a:xfrm>
            <a:off x="152400" y="5435600"/>
            <a:ext cx="809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N42+16</a:t>
            </a:r>
          </a:p>
        </p:txBody>
      </p:sp>
      <p:sp>
        <p:nvSpPr>
          <p:cNvPr id="24636" name="Text Box 59">
            <a:extLst>
              <a:ext uri="{FF2B5EF4-FFF2-40B4-BE49-F238E27FC236}">
                <a16:creationId xmlns:a16="http://schemas.microsoft.com/office/drawing/2014/main" id="{6CEF2873-D6E4-453C-8CF1-C5E31E0FFD29}"/>
              </a:ext>
            </a:extLst>
          </p:cNvPr>
          <p:cNvSpPr txBox="1">
            <a:spLocks noChangeArrowheads="1"/>
          </p:cNvSpPr>
          <p:nvPr/>
        </p:nvSpPr>
        <p:spPr bwMode="auto">
          <a:xfrm>
            <a:off x="152400" y="5722938"/>
            <a:ext cx="809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N42+32</a:t>
            </a:r>
          </a:p>
        </p:txBody>
      </p:sp>
      <p:sp>
        <p:nvSpPr>
          <p:cNvPr id="24637" name="Text Box 60">
            <a:extLst>
              <a:ext uri="{FF2B5EF4-FFF2-40B4-BE49-F238E27FC236}">
                <a16:creationId xmlns:a16="http://schemas.microsoft.com/office/drawing/2014/main" id="{73DDB5E4-3C25-4AB0-BD8D-181FCF31AD86}"/>
              </a:ext>
            </a:extLst>
          </p:cNvPr>
          <p:cNvSpPr txBox="1">
            <a:spLocks noChangeArrowheads="1"/>
          </p:cNvSpPr>
          <p:nvPr/>
        </p:nvSpPr>
        <p:spPr bwMode="auto">
          <a:xfrm>
            <a:off x="922338" y="4283075"/>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N48</a:t>
            </a:r>
          </a:p>
        </p:txBody>
      </p:sp>
      <p:sp>
        <p:nvSpPr>
          <p:cNvPr id="24638" name="Text Box 61">
            <a:extLst>
              <a:ext uri="{FF2B5EF4-FFF2-40B4-BE49-F238E27FC236}">
                <a16:creationId xmlns:a16="http://schemas.microsoft.com/office/drawing/2014/main" id="{52262BA7-824B-4424-820F-ADB37AB95D45}"/>
              </a:ext>
            </a:extLst>
          </p:cNvPr>
          <p:cNvSpPr txBox="1">
            <a:spLocks noChangeArrowheads="1"/>
          </p:cNvSpPr>
          <p:nvPr/>
        </p:nvSpPr>
        <p:spPr bwMode="auto">
          <a:xfrm>
            <a:off x="922338" y="4570413"/>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N48</a:t>
            </a:r>
          </a:p>
        </p:txBody>
      </p:sp>
      <p:sp>
        <p:nvSpPr>
          <p:cNvPr id="24639" name="Text Box 62">
            <a:extLst>
              <a:ext uri="{FF2B5EF4-FFF2-40B4-BE49-F238E27FC236}">
                <a16:creationId xmlns:a16="http://schemas.microsoft.com/office/drawing/2014/main" id="{01629821-4A7E-4E04-ADA3-32369C5D16E9}"/>
              </a:ext>
            </a:extLst>
          </p:cNvPr>
          <p:cNvSpPr txBox="1">
            <a:spLocks noChangeArrowheads="1"/>
          </p:cNvSpPr>
          <p:nvPr/>
        </p:nvSpPr>
        <p:spPr bwMode="auto">
          <a:xfrm>
            <a:off x="922338" y="485933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N48</a:t>
            </a:r>
          </a:p>
        </p:txBody>
      </p:sp>
      <p:sp>
        <p:nvSpPr>
          <p:cNvPr id="24640" name="Text Box 63">
            <a:extLst>
              <a:ext uri="{FF2B5EF4-FFF2-40B4-BE49-F238E27FC236}">
                <a16:creationId xmlns:a16="http://schemas.microsoft.com/office/drawing/2014/main" id="{D8FE1FAD-47B4-4393-ADFA-F4AB886D14E1}"/>
              </a:ext>
            </a:extLst>
          </p:cNvPr>
          <p:cNvSpPr txBox="1">
            <a:spLocks noChangeArrowheads="1"/>
          </p:cNvSpPr>
          <p:nvPr/>
        </p:nvSpPr>
        <p:spPr bwMode="auto">
          <a:xfrm>
            <a:off x="922338" y="5146675"/>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N51</a:t>
            </a:r>
          </a:p>
        </p:txBody>
      </p:sp>
      <p:sp>
        <p:nvSpPr>
          <p:cNvPr id="24641" name="Text Box 64">
            <a:extLst>
              <a:ext uri="{FF2B5EF4-FFF2-40B4-BE49-F238E27FC236}">
                <a16:creationId xmlns:a16="http://schemas.microsoft.com/office/drawing/2014/main" id="{A06530CA-FBB2-435B-B32D-D4E7A93B5D86}"/>
              </a:ext>
            </a:extLst>
          </p:cNvPr>
          <p:cNvSpPr txBox="1">
            <a:spLocks noChangeArrowheads="1"/>
          </p:cNvSpPr>
          <p:nvPr/>
        </p:nvSpPr>
        <p:spPr bwMode="auto">
          <a:xfrm>
            <a:off x="922338" y="5435600"/>
            <a:ext cx="411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a:t>
            </a:r>
          </a:p>
        </p:txBody>
      </p:sp>
      <p:sp>
        <p:nvSpPr>
          <p:cNvPr id="24642" name="Text Box 65">
            <a:extLst>
              <a:ext uri="{FF2B5EF4-FFF2-40B4-BE49-F238E27FC236}">
                <a16:creationId xmlns:a16="http://schemas.microsoft.com/office/drawing/2014/main" id="{DA7C1497-061E-418A-8534-D4455A4E5A4B}"/>
              </a:ext>
            </a:extLst>
          </p:cNvPr>
          <p:cNvSpPr txBox="1">
            <a:spLocks noChangeArrowheads="1"/>
          </p:cNvSpPr>
          <p:nvPr/>
        </p:nvSpPr>
        <p:spPr bwMode="auto">
          <a:xfrm>
            <a:off x="922338" y="5722938"/>
            <a:ext cx="509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400" b="1">
                <a:solidFill>
                  <a:schemeClr val="bg1"/>
                </a:solidFill>
                <a:latin typeface="Arial" panose="020B0604020202020204" pitchFamily="34" charset="0"/>
              </a:rPr>
              <a:t>N14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0787"/>
                                        </p:tgtEl>
                                        <p:attrNameLst>
                                          <p:attrName>style.visibility</p:attrName>
                                        </p:attrNameLst>
                                      </p:cBhvr>
                                      <p:to>
                                        <p:strVal val="visible"/>
                                      </p:to>
                                    </p:set>
                                    <p:animEffect transition="in" filter="dissolve">
                                      <p:cBhvr>
                                        <p:cTn id="7" dur="500"/>
                                        <p:tgtEl>
                                          <p:spTgt spid="330787"/>
                                        </p:tgtEl>
                                      </p:cBhvr>
                                    </p:animEffect>
                                  </p:childTnLst>
                                </p:cTn>
                              </p:par>
                              <p:par>
                                <p:cTn id="8" presetID="9" presetClass="entr" presetSubtype="0" fill="hold" nodeType="withEffect">
                                  <p:stCondLst>
                                    <p:cond delay="0"/>
                                  </p:stCondLst>
                                  <p:childTnLst>
                                    <p:set>
                                      <p:cBhvr>
                                        <p:cTn id="9" dur="1" fill="hold">
                                          <p:stCondLst>
                                            <p:cond delay="0"/>
                                          </p:stCondLst>
                                        </p:cTn>
                                        <p:tgtEl>
                                          <p:spTgt spid="330788"/>
                                        </p:tgtEl>
                                        <p:attrNameLst>
                                          <p:attrName>style.visibility</p:attrName>
                                        </p:attrNameLst>
                                      </p:cBhvr>
                                      <p:to>
                                        <p:strVal val="visible"/>
                                      </p:to>
                                    </p:set>
                                    <p:animEffect transition="in" filter="dissolve">
                                      <p:cBhvr>
                                        <p:cTn id="10" dur="500"/>
                                        <p:tgtEl>
                                          <p:spTgt spid="3307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30791"/>
                                        </p:tgtEl>
                                        <p:attrNameLst>
                                          <p:attrName>style.visibility</p:attrName>
                                        </p:attrNameLst>
                                      </p:cBhvr>
                                      <p:to>
                                        <p:strVal val="visible"/>
                                      </p:to>
                                    </p:set>
                                    <p:animEffect transition="in" filter="dissolve">
                                      <p:cBhvr>
                                        <p:cTn id="15" dur="500"/>
                                        <p:tgtEl>
                                          <p:spTgt spid="3307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30789"/>
                                        </p:tgtEl>
                                        <p:attrNameLst>
                                          <p:attrName>style.visibility</p:attrName>
                                        </p:attrNameLst>
                                      </p:cBhvr>
                                      <p:to>
                                        <p:strVal val="visible"/>
                                      </p:to>
                                    </p:set>
                                    <p:animEffect transition="in" filter="dissolve">
                                      <p:cBhvr>
                                        <p:cTn id="20" dur="500"/>
                                        <p:tgtEl>
                                          <p:spTgt spid="3307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30790"/>
                                        </p:tgtEl>
                                        <p:attrNameLst>
                                          <p:attrName>style.visibility</p:attrName>
                                        </p:attrNameLst>
                                      </p:cBhvr>
                                      <p:to>
                                        <p:strVal val="visible"/>
                                      </p:to>
                                    </p:set>
                                    <p:animEffect transition="in" filter="dissolve">
                                      <p:cBhvr>
                                        <p:cTn id="25" dur="500"/>
                                        <p:tgtEl>
                                          <p:spTgt spid="33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7643335-561C-4126-B783-30D63EE0C2E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E6D98A5-40DD-4126-9CD8-8208BE432357}" type="slidenum">
              <a:rPr kumimoji="0" lang="zh-CN" altLang="en-US" sz="1400">
                <a:latin typeface="Tahoma" panose="020B0604030504040204" pitchFamily="34" charset="0"/>
              </a:rPr>
              <a:pPr>
                <a:spcBef>
                  <a:spcPct val="0"/>
                </a:spcBef>
                <a:buClrTx/>
                <a:buFontTx/>
                <a:buNone/>
              </a:pPr>
              <a:t>18</a:t>
            </a:fld>
            <a:endParaRPr kumimoji="0" lang="en-US" altLang="zh-CN" sz="1400">
              <a:latin typeface="Tahoma" panose="020B0604030504040204" pitchFamily="34" charset="0"/>
            </a:endParaRPr>
          </a:p>
        </p:txBody>
      </p:sp>
      <p:sp>
        <p:nvSpPr>
          <p:cNvPr id="26627" name="Rectangle 2">
            <a:extLst>
              <a:ext uri="{FF2B5EF4-FFF2-40B4-BE49-F238E27FC236}">
                <a16:creationId xmlns:a16="http://schemas.microsoft.com/office/drawing/2014/main" id="{AD44F70D-7032-4888-831A-63756D8ACAD2}"/>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Chord</a:t>
            </a:r>
            <a:r>
              <a:rPr lang="zh-CN" altLang="en-US"/>
              <a:t>：网络波动</a:t>
            </a:r>
            <a:r>
              <a:rPr lang="en-US" altLang="zh-CN"/>
              <a:t>(Churn)</a:t>
            </a:r>
          </a:p>
        </p:txBody>
      </p:sp>
      <p:sp>
        <p:nvSpPr>
          <p:cNvPr id="26628" name="Rectangle 3">
            <a:extLst>
              <a:ext uri="{FF2B5EF4-FFF2-40B4-BE49-F238E27FC236}">
                <a16:creationId xmlns:a16="http://schemas.microsoft.com/office/drawing/2014/main" id="{7ED9DEE3-22C0-430E-8D8A-D62A16E6B0EC}"/>
              </a:ext>
            </a:extLst>
          </p:cNvPr>
          <p:cNvSpPr>
            <a:spLocks noGrp="1" noChangeArrowheads="1"/>
          </p:cNvSpPr>
          <p:nvPr>
            <p:ph type="body" idx="1"/>
          </p:nvPr>
        </p:nvSpPr>
        <p:spPr>
          <a:xfrm>
            <a:off x="609600" y="1905000"/>
            <a:ext cx="8345488" cy="2335213"/>
          </a:xfrm>
        </p:spPr>
        <p:txBody>
          <a:bodyPr/>
          <a:lstStyle/>
          <a:p>
            <a:pPr eaLnBrk="1" hangingPunct="1">
              <a:lnSpc>
                <a:spcPct val="110000"/>
              </a:lnSpc>
            </a:pPr>
            <a:r>
              <a:rPr lang="en-US" altLang="zh-CN" b="1"/>
              <a:t>Churn</a:t>
            </a:r>
            <a:r>
              <a:rPr lang="zh-CN" altLang="en-US" b="1"/>
              <a:t>由节点的加入、退出或者失效所引起</a:t>
            </a:r>
          </a:p>
          <a:p>
            <a:pPr eaLnBrk="1" hangingPunct="1">
              <a:lnSpc>
                <a:spcPct val="110000"/>
              </a:lnSpc>
            </a:pPr>
            <a:r>
              <a:rPr lang="zh-CN" altLang="en-US" b="1"/>
              <a:t>每个节点都周期性地运行探测协议来检测新加入节点或退出</a:t>
            </a:r>
            <a:r>
              <a:rPr lang="en-US" altLang="zh-CN" b="1"/>
              <a:t>/</a:t>
            </a:r>
            <a:r>
              <a:rPr lang="zh-CN" altLang="en-US" b="1"/>
              <a:t>失效节点，从而更新自己的指针表和指向后继节点的指针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433C622D-2A5D-46B8-8949-AAA2745927AF}"/>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8AE3D29-8220-47B9-A957-CA2D4F28F5EA}" type="slidenum">
              <a:rPr kumimoji="0" lang="zh-CN" altLang="en-US" sz="1400">
                <a:latin typeface="Tahoma" panose="020B0604030504040204" pitchFamily="34" charset="0"/>
              </a:rPr>
              <a:pPr>
                <a:spcBef>
                  <a:spcPct val="0"/>
                </a:spcBef>
                <a:buClrTx/>
                <a:buFontTx/>
                <a:buNone/>
              </a:pPr>
              <a:t>19</a:t>
            </a:fld>
            <a:endParaRPr kumimoji="0" lang="en-US" altLang="zh-CN" sz="1400">
              <a:latin typeface="Tahoma" panose="020B0604030504040204" pitchFamily="34" charset="0"/>
            </a:endParaRPr>
          </a:p>
        </p:txBody>
      </p:sp>
      <p:sp>
        <p:nvSpPr>
          <p:cNvPr id="27651" name="Rectangle 2">
            <a:extLst>
              <a:ext uri="{FF2B5EF4-FFF2-40B4-BE49-F238E27FC236}">
                <a16:creationId xmlns:a16="http://schemas.microsoft.com/office/drawing/2014/main" id="{41522F48-61A3-4204-AB76-F29DB1AB6012}"/>
              </a:ext>
            </a:extLst>
          </p:cNvPr>
          <p:cNvSpPr>
            <a:spLocks noGrp="1" noChangeArrowheads="1"/>
          </p:cNvSpPr>
          <p:nvPr>
            <p:ph type="title"/>
          </p:nvPr>
        </p:nvSpPr>
        <p:spPr>
          <a:xfrm>
            <a:off x="1143000" y="357188"/>
            <a:ext cx="7793038" cy="777875"/>
          </a:xfrm>
        </p:spPr>
        <p:txBody>
          <a:bodyPr/>
          <a:lstStyle/>
          <a:p>
            <a:pPr eaLnBrk="1" hangingPunct="1"/>
            <a:r>
              <a:rPr lang="en-US" altLang="zh-CN" sz="4500"/>
              <a:t>(6)</a:t>
            </a:r>
            <a:r>
              <a:rPr lang="en-US" altLang="zh-CN"/>
              <a:t> Chord</a:t>
            </a:r>
            <a:r>
              <a:rPr lang="zh-CN" altLang="en-US"/>
              <a:t>：节点加入</a:t>
            </a:r>
          </a:p>
        </p:txBody>
      </p:sp>
      <p:sp>
        <p:nvSpPr>
          <p:cNvPr id="27652" name="Rectangle 3">
            <a:extLst>
              <a:ext uri="{FF2B5EF4-FFF2-40B4-BE49-F238E27FC236}">
                <a16:creationId xmlns:a16="http://schemas.microsoft.com/office/drawing/2014/main" id="{28BC9F79-78D4-4BD2-8A15-3D3D4ACC0078}"/>
              </a:ext>
            </a:extLst>
          </p:cNvPr>
          <p:cNvSpPr>
            <a:spLocks noGrp="1" noChangeArrowheads="1"/>
          </p:cNvSpPr>
          <p:nvPr>
            <p:ph type="body" idx="1"/>
          </p:nvPr>
        </p:nvSpPr>
        <p:spPr>
          <a:xfrm>
            <a:off x="609600" y="1600200"/>
            <a:ext cx="8193088" cy="4365625"/>
          </a:xfrm>
        </p:spPr>
        <p:txBody>
          <a:bodyPr/>
          <a:lstStyle/>
          <a:p>
            <a:pPr eaLnBrk="1" hangingPunct="1">
              <a:lnSpc>
                <a:spcPct val="120000"/>
              </a:lnSpc>
            </a:pPr>
            <a:r>
              <a:rPr lang="zh-CN" altLang="en-US" sz="2800" b="1"/>
              <a:t>新节点</a:t>
            </a:r>
            <a:r>
              <a:rPr lang="en-US" altLang="zh-CN" sz="2800" b="1"/>
              <a:t>N</a:t>
            </a:r>
            <a:r>
              <a:rPr lang="zh-CN" altLang="en-US" sz="2800" b="1"/>
              <a:t>事先知道某个或者某些节点，并且通过这些节点初始化自己的指针表，也就是说，新节点</a:t>
            </a:r>
            <a:r>
              <a:rPr lang="en-US" altLang="zh-CN" sz="2800" b="1"/>
              <a:t>N</a:t>
            </a:r>
            <a:r>
              <a:rPr lang="zh-CN" altLang="en-US" sz="2800" b="1"/>
              <a:t>将要求已知的系统中某节点为它查找指针表中的各个表项 </a:t>
            </a:r>
          </a:p>
          <a:p>
            <a:pPr algn="just" eaLnBrk="1" hangingPunct="1">
              <a:lnSpc>
                <a:spcPct val="120000"/>
              </a:lnSpc>
            </a:pPr>
            <a:r>
              <a:rPr lang="zh-CN" altLang="en-US" sz="2800" b="1"/>
              <a:t>在其他节点运行探测协议后，新节点</a:t>
            </a:r>
            <a:r>
              <a:rPr lang="en-US" altLang="zh-CN" sz="2800" b="1"/>
              <a:t>N</a:t>
            </a:r>
            <a:r>
              <a:rPr lang="zh-CN" altLang="en-US" sz="2800" b="1"/>
              <a:t>将被反映到相关节点的指针表和后继节点指针中  </a:t>
            </a:r>
          </a:p>
          <a:p>
            <a:pPr algn="just" eaLnBrk="1" hangingPunct="1">
              <a:lnSpc>
                <a:spcPct val="120000"/>
              </a:lnSpc>
            </a:pPr>
            <a:r>
              <a:rPr lang="zh-CN" altLang="en-US" sz="2800" b="1"/>
              <a:t>新结点</a:t>
            </a:r>
            <a:r>
              <a:rPr lang="en-US" altLang="zh-CN" sz="2800" b="1"/>
              <a:t>N</a:t>
            </a:r>
            <a:r>
              <a:rPr lang="zh-CN" altLang="en-US" sz="2800" b="1"/>
              <a:t>的第一个后继结点将其维护的小于</a:t>
            </a:r>
            <a:r>
              <a:rPr lang="en-US" altLang="zh-CN" sz="2800" b="1"/>
              <a:t>N</a:t>
            </a:r>
            <a:r>
              <a:rPr lang="zh-CN" altLang="en-US" sz="2800" b="1"/>
              <a:t>节点的</a:t>
            </a:r>
            <a:r>
              <a:rPr lang="en-US" altLang="zh-CN" sz="2800" b="1"/>
              <a:t>ID</a:t>
            </a:r>
            <a:r>
              <a:rPr lang="zh-CN" altLang="en-US" sz="2800" b="1"/>
              <a:t>的所有</a:t>
            </a:r>
            <a:r>
              <a:rPr lang="en-US" altLang="zh-CN" sz="2800" b="1"/>
              <a:t>K</a:t>
            </a:r>
            <a:r>
              <a:rPr lang="zh-CN" altLang="en-US" sz="2800" b="1"/>
              <a:t>交给该节点维护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DD481759-E3EA-43D4-87B9-10FF85813EA5}"/>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D870AE8-BBE9-471D-B8D6-77396B6B7104}" type="slidenum">
              <a:rPr kumimoji="0" lang="zh-CN" altLang="en-US" sz="1400">
                <a:latin typeface="Tahoma" panose="020B0604030504040204" pitchFamily="34" charset="0"/>
              </a:rPr>
              <a:pPr>
                <a:spcBef>
                  <a:spcPct val="0"/>
                </a:spcBef>
                <a:buClrTx/>
                <a:buFontTx/>
                <a:buNone/>
              </a:pPr>
              <a:t>2</a:t>
            </a:fld>
            <a:endParaRPr kumimoji="0" lang="en-US" altLang="zh-CN" sz="1400">
              <a:latin typeface="Tahoma" panose="020B0604030504040204" pitchFamily="34" charset="0"/>
            </a:endParaRPr>
          </a:p>
        </p:txBody>
      </p:sp>
      <p:sp>
        <p:nvSpPr>
          <p:cNvPr id="5123" name="Rectangle 2">
            <a:extLst>
              <a:ext uri="{FF2B5EF4-FFF2-40B4-BE49-F238E27FC236}">
                <a16:creationId xmlns:a16="http://schemas.microsoft.com/office/drawing/2014/main" id="{EF29708D-4696-47C7-94DC-7E585C262B28}"/>
              </a:ext>
            </a:extLst>
          </p:cNvPr>
          <p:cNvSpPr>
            <a:spLocks noGrp="1" noChangeArrowheads="1"/>
          </p:cNvSpPr>
          <p:nvPr>
            <p:ph type="title"/>
          </p:nvPr>
        </p:nvSpPr>
        <p:spPr/>
        <p:txBody>
          <a:bodyPr/>
          <a:lstStyle/>
          <a:p>
            <a:pPr eaLnBrk="1" hangingPunct="1"/>
            <a:r>
              <a:rPr lang="en-US" altLang="zh-CN"/>
              <a:t>1 Introduction </a:t>
            </a:r>
          </a:p>
        </p:txBody>
      </p:sp>
      <p:sp>
        <p:nvSpPr>
          <p:cNvPr id="5124" name="Rectangle 3">
            <a:extLst>
              <a:ext uri="{FF2B5EF4-FFF2-40B4-BE49-F238E27FC236}">
                <a16:creationId xmlns:a16="http://schemas.microsoft.com/office/drawing/2014/main" id="{DF9F8469-65AD-428A-9561-FBCD16325B94}"/>
              </a:ext>
            </a:extLst>
          </p:cNvPr>
          <p:cNvSpPr>
            <a:spLocks noGrp="1" noChangeArrowheads="1"/>
          </p:cNvSpPr>
          <p:nvPr>
            <p:ph type="body" idx="1"/>
          </p:nvPr>
        </p:nvSpPr>
        <p:spPr>
          <a:xfrm>
            <a:off x="1066800" y="1828800"/>
            <a:ext cx="1752600" cy="1593850"/>
          </a:xfrm>
        </p:spPr>
        <p:txBody>
          <a:bodyPr/>
          <a:lstStyle/>
          <a:p>
            <a:pPr eaLnBrk="1" hangingPunct="1"/>
            <a:r>
              <a:rPr lang="en-US" altLang="zh-CN" sz="2900" b="1">
                <a:solidFill>
                  <a:srgbClr val="CC3300"/>
                </a:solidFill>
              </a:rPr>
              <a:t>Chord</a:t>
            </a:r>
          </a:p>
          <a:p>
            <a:pPr eaLnBrk="1" hangingPunct="1"/>
            <a:r>
              <a:rPr lang="en-US" altLang="zh-CN" sz="2900" b="1">
                <a:solidFill>
                  <a:srgbClr val="CC3300"/>
                </a:solidFill>
              </a:rPr>
              <a:t>Pastry</a:t>
            </a:r>
          </a:p>
          <a:p>
            <a:pPr eaLnBrk="1" hangingPunct="1"/>
            <a:r>
              <a:rPr lang="en-US" altLang="zh-CN" sz="2900" b="1">
                <a:solidFill>
                  <a:srgbClr val="CC3300"/>
                </a:solidFill>
              </a:rPr>
              <a:t>CAN</a:t>
            </a:r>
          </a:p>
        </p:txBody>
      </p:sp>
      <p:sp>
        <p:nvSpPr>
          <p:cNvPr id="5125" name="AutoShape 4">
            <a:extLst>
              <a:ext uri="{FF2B5EF4-FFF2-40B4-BE49-F238E27FC236}">
                <a16:creationId xmlns:a16="http://schemas.microsoft.com/office/drawing/2014/main" id="{34C89FCE-7534-4367-A711-08561DD64CF4}"/>
              </a:ext>
            </a:extLst>
          </p:cNvPr>
          <p:cNvSpPr>
            <a:spLocks/>
          </p:cNvSpPr>
          <p:nvPr/>
        </p:nvSpPr>
        <p:spPr bwMode="auto">
          <a:xfrm>
            <a:off x="2895600" y="1752600"/>
            <a:ext cx="228600" cy="1828800"/>
          </a:xfrm>
          <a:prstGeom prst="righ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15397" name="Text Box 5">
            <a:extLst>
              <a:ext uri="{FF2B5EF4-FFF2-40B4-BE49-F238E27FC236}">
                <a16:creationId xmlns:a16="http://schemas.microsoft.com/office/drawing/2014/main" id="{A6A7CD29-4AF5-4A97-B493-DDE1642A1837}"/>
              </a:ext>
            </a:extLst>
          </p:cNvPr>
          <p:cNvSpPr txBox="1">
            <a:spLocks noChangeArrowheads="1"/>
          </p:cNvSpPr>
          <p:nvPr/>
        </p:nvSpPr>
        <p:spPr bwMode="auto">
          <a:xfrm>
            <a:off x="3352800" y="2133600"/>
            <a:ext cx="4800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rgbClr val="669900"/>
              </a:buClr>
              <a:buFont typeface="Wingdings" pitchFamily="2" charset="2"/>
              <a:buNone/>
              <a:defRPr/>
            </a:pPr>
            <a:r>
              <a:rPr kumimoji="0" lang="zh-CN" altLang="en-US" b="1" dirty="0">
                <a:latin typeface="Arial" charset="0"/>
              </a:rPr>
              <a:t>基于分布式</a:t>
            </a:r>
            <a:r>
              <a:rPr kumimoji="0" lang="en-US" altLang="zh-CN" b="1" dirty="0">
                <a:latin typeface="Arial" charset="0"/>
              </a:rPr>
              <a:t>Hash</a:t>
            </a:r>
            <a:r>
              <a:rPr kumimoji="0" lang="zh-CN" altLang="en-US" b="1" dirty="0">
                <a:latin typeface="Arial" charset="0"/>
              </a:rPr>
              <a:t>表</a:t>
            </a:r>
          </a:p>
          <a:p>
            <a:pPr eaLnBrk="1" hangingPunct="1">
              <a:spcBef>
                <a:spcPct val="20000"/>
              </a:spcBef>
              <a:buClr>
                <a:srgbClr val="669900"/>
              </a:buClr>
              <a:buFont typeface="Wingdings" pitchFamily="2" charset="2"/>
              <a:buNone/>
              <a:defRPr/>
            </a:pPr>
            <a:r>
              <a:rPr kumimoji="0" lang="en-US" altLang="zh-CN" b="1" dirty="0">
                <a:latin typeface="Arial" charset="0"/>
              </a:rPr>
              <a:t>(DHT</a:t>
            </a:r>
            <a:r>
              <a:rPr kumimoji="0" lang="zh-CN" altLang="en-US" b="1" dirty="0">
                <a:latin typeface="Arial" charset="0"/>
              </a:rPr>
              <a:t>： </a:t>
            </a:r>
            <a:r>
              <a:rPr kumimoji="0" lang="en-US" altLang="zh-CN" b="1" dirty="0">
                <a:effectLst>
                  <a:outerShdw blurRad="38100" dist="38100" dir="2700000" algn="tl">
                    <a:srgbClr val="C0C0C0"/>
                  </a:outerShdw>
                </a:effectLst>
                <a:latin typeface="Arial" charset="0"/>
              </a:rPr>
              <a:t>Distributed Hash Table</a:t>
            </a:r>
            <a:r>
              <a:rPr kumimoji="0" lang="en-US" altLang="zh-CN" b="1" dirty="0">
                <a:latin typeface="Arial" charset="0"/>
              </a:rPr>
              <a:t> )</a:t>
            </a:r>
          </a:p>
        </p:txBody>
      </p:sp>
      <p:sp>
        <p:nvSpPr>
          <p:cNvPr id="5127" name="Rectangle 6">
            <a:extLst>
              <a:ext uri="{FF2B5EF4-FFF2-40B4-BE49-F238E27FC236}">
                <a16:creationId xmlns:a16="http://schemas.microsoft.com/office/drawing/2014/main" id="{5743A01A-E8C9-409C-AD2C-812306D5296F}"/>
              </a:ext>
            </a:extLst>
          </p:cNvPr>
          <p:cNvSpPr>
            <a:spLocks noChangeArrowheads="1"/>
          </p:cNvSpPr>
          <p:nvPr/>
        </p:nvSpPr>
        <p:spPr bwMode="auto">
          <a:xfrm>
            <a:off x="685800" y="4572000"/>
            <a:ext cx="80010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kumimoji="0" lang="zh-CN" altLang="en-US" sz="2800" b="1">
                <a:latin typeface="Arial" panose="020B0604020202020204" pitchFamily="34" charset="0"/>
              </a:rPr>
              <a:t>结构化</a:t>
            </a:r>
            <a:r>
              <a:rPr kumimoji="0" lang="en-US" altLang="zh-CN" sz="2800" b="1">
                <a:latin typeface="Arial" panose="020B0604020202020204" pitchFamily="34" charset="0"/>
              </a:rPr>
              <a:t>P2P: </a:t>
            </a:r>
          </a:p>
          <a:p>
            <a:pPr eaLnBrk="1" hangingPunct="1">
              <a:lnSpc>
                <a:spcPct val="120000"/>
              </a:lnSpc>
              <a:spcBef>
                <a:spcPct val="0"/>
              </a:spcBef>
              <a:buClrTx/>
              <a:buFontTx/>
              <a:buNone/>
            </a:pPr>
            <a:r>
              <a:rPr kumimoji="0" lang="zh-CN" altLang="en-US" sz="2800" b="1">
                <a:latin typeface="Arial" panose="020B0604020202020204" pitchFamily="34" charset="0"/>
              </a:rPr>
              <a:t>直接根据查询内容的关键字定位其索引的存放节点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54D50DED-1861-4E03-BA85-82CBA71AF5E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8228B5A-3D61-4CF5-8BE4-45B2DB0DECCE}" type="slidenum">
              <a:rPr kumimoji="0" lang="zh-CN" altLang="en-US" sz="1400">
                <a:latin typeface="Tahoma" panose="020B0604030504040204" pitchFamily="34" charset="0"/>
              </a:rPr>
              <a:pPr>
                <a:spcBef>
                  <a:spcPct val="0"/>
                </a:spcBef>
                <a:buClrTx/>
                <a:buFontTx/>
                <a:buNone/>
              </a:pPr>
              <a:t>20</a:t>
            </a:fld>
            <a:endParaRPr kumimoji="0" lang="en-US" altLang="zh-CN" sz="1400">
              <a:latin typeface="Tahoma" panose="020B0604030504040204" pitchFamily="34" charset="0"/>
            </a:endParaRPr>
          </a:p>
        </p:txBody>
      </p:sp>
      <p:sp>
        <p:nvSpPr>
          <p:cNvPr id="28675" name="Rectangle 2">
            <a:extLst>
              <a:ext uri="{FF2B5EF4-FFF2-40B4-BE49-F238E27FC236}">
                <a16:creationId xmlns:a16="http://schemas.microsoft.com/office/drawing/2014/main" id="{0AC5F59F-916F-4006-ACC9-7F3D2D8D0D74}"/>
              </a:ext>
            </a:extLst>
          </p:cNvPr>
          <p:cNvSpPr>
            <a:spLocks noGrp="1" noChangeArrowheads="1"/>
          </p:cNvSpPr>
          <p:nvPr>
            <p:ph type="title"/>
          </p:nvPr>
        </p:nvSpPr>
        <p:spPr>
          <a:xfrm>
            <a:off x="1143000" y="357188"/>
            <a:ext cx="7793038" cy="777875"/>
          </a:xfrm>
        </p:spPr>
        <p:txBody>
          <a:bodyPr/>
          <a:lstStyle/>
          <a:p>
            <a:pPr eaLnBrk="1" hangingPunct="1"/>
            <a:r>
              <a:rPr lang="en-US" altLang="zh-CN" sz="4500"/>
              <a:t>(7)</a:t>
            </a:r>
            <a:r>
              <a:rPr lang="en-US" altLang="zh-CN"/>
              <a:t> Chord</a:t>
            </a:r>
            <a:r>
              <a:rPr lang="zh-CN" altLang="en-US"/>
              <a:t>：节点退出</a:t>
            </a:r>
            <a:r>
              <a:rPr lang="en-US" altLang="zh-CN"/>
              <a:t>/</a:t>
            </a:r>
            <a:r>
              <a:rPr lang="zh-CN" altLang="en-US"/>
              <a:t>失效</a:t>
            </a:r>
          </a:p>
        </p:txBody>
      </p:sp>
      <p:sp>
        <p:nvSpPr>
          <p:cNvPr id="28676" name="Rectangle 3">
            <a:extLst>
              <a:ext uri="{FF2B5EF4-FFF2-40B4-BE49-F238E27FC236}">
                <a16:creationId xmlns:a16="http://schemas.microsoft.com/office/drawing/2014/main" id="{E03DBD87-2B89-4241-83E4-B054633FD8C3}"/>
              </a:ext>
            </a:extLst>
          </p:cNvPr>
          <p:cNvSpPr>
            <a:spLocks noGrp="1" noChangeArrowheads="1"/>
          </p:cNvSpPr>
          <p:nvPr>
            <p:ph type="body" idx="1"/>
          </p:nvPr>
        </p:nvSpPr>
        <p:spPr>
          <a:xfrm>
            <a:off x="609600" y="1828800"/>
            <a:ext cx="8193088" cy="4279900"/>
          </a:xfrm>
        </p:spPr>
        <p:txBody>
          <a:bodyPr/>
          <a:lstStyle/>
          <a:p>
            <a:pPr eaLnBrk="1" hangingPunct="1">
              <a:lnSpc>
                <a:spcPct val="120000"/>
              </a:lnSpc>
            </a:pPr>
            <a:r>
              <a:rPr lang="zh-CN" altLang="en-US" sz="2800" b="1"/>
              <a:t>当</a:t>
            </a:r>
            <a:r>
              <a:rPr lang="en-US" altLang="zh-CN" sz="2800" b="1"/>
              <a:t>Chord</a:t>
            </a:r>
            <a:r>
              <a:rPr lang="zh-CN" altLang="en-US" sz="2800" b="1"/>
              <a:t>中某个节点</a:t>
            </a:r>
            <a:r>
              <a:rPr lang="en-US" altLang="zh-CN" sz="2800" b="1"/>
              <a:t>M</a:t>
            </a:r>
            <a:r>
              <a:rPr lang="zh-CN" altLang="en-US" sz="2800" b="1"/>
              <a:t>退出</a:t>
            </a:r>
            <a:r>
              <a:rPr lang="en-US" altLang="zh-CN" sz="2800" b="1"/>
              <a:t>/</a:t>
            </a:r>
            <a:r>
              <a:rPr lang="zh-CN" altLang="en-US" sz="2800" b="1"/>
              <a:t>失效时，所有在指针表中包含</a:t>
            </a:r>
            <a:r>
              <a:rPr lang="en-US" altLang="zh-CN" sz="2800" b="1"/>
              <a:t>M</a:t>
            </a:r>
            <a:r>
              <a:rPr lang="zh-CN" altLang="en-US" sz="2800" b="1"/>
              <a:t>的节点将相应指针指向大于</a:t>
            </a:r>
            <a:r>
              <a:rPr lang="en-US" altLang="zh-CN" sz="2800" b="1"/>
              <a:t>M</a:t>
            </a:r>
            <a:r>
              <a:rPr lang="zh-CN" altLang="en-US" sz="2800" b="1"/>
              <a:t>节点</a:t>
            </a:r>
            <a:r>
              <a:rPr lang="en-US" altLang="zh-CN" sz="2800" b="1"/>
              <a:t>ID</a:t>
            </a:r>
            <a:r>
              <a:rPr lang="zh-CN" altLang="en-US" sz="2800" b="1"/>
              <a:t>的第一个有效节点，即节点</a:t>
            </a:r>
            <a:r>
              <a:rPr lang="en-US" altLang="zh-CN" sz="2800" b="1"/>
              <a:t>M</a:t>
            </a:r>
            <a:r>
              <a:rPr lang="zh-CN" altLang="en-US" sz="2800" b="1"/>
              <a:t>的后继节点</a:t>
            </a:r>
          </a:p>
          <a:p>
            <a:pPr eaLnBrk="1" hangingPunct="1">
              <a:lnSpc>
                <a:spcPct val="120000"/>
              </a:lnSpc>
            </a:pPr>
            <a:r>
              <a:rPr lang="zh-CN" altLang="en-US" sz="2800" b="1"/>
              <a:t>为了保证节点</a:t>
            </a:r>
            <a:r>
              <a:rPr lang="en-US" altLang="zh-CN" sz="2800" b="1"/>
              <a:t>M</a:t>
            </a:r>
            <a:r>
              <a:rPr lang="zh-CN" altLang="en-US" sz="2800" b="1"/>
              <a:t>的退出</a:t>
            </a:r>
            <a:r>
              <a:rPr lang="en-US" altLang="zh-CN" sz="2800" b="1"/>
              <a:t>/</a:t>
            </a:r>
            <a:r>
              <a:rPr lang="zh-CN" altLang="en-US" sz="2800" b="1"/>
              <a:t>失效不影响系统中正在进行的查询过程，每个</a:t>
            </a:r>
            <a:r>
              <a:rPr lang="en-US" altLang="zh-CN" sz="2800" b="1"/>
              <a:t>Chord</a:t>
            </a:r>
            <a:r>
              <a:rPr lang="zh-CN" altLang="en-US" sz="2800" b="1"/>
              <a:t>节点都维护一张包括</a:t>
            </a:r>
            <a:r>
              <a:rPr lang="en-US" altLang="zh-CN" sz="2800" b="1"/>
              <a:t>r</a:t>
            </a:r>
            <a:r>
              <a:rPr lang="zh-CN" altLang="en-US" sz="2800" b="1"/>
              <a:t>个最近后继节点的后继列表。如果某个节点注意到它的后继节点失效了，它就用其后继列表中第一个正常节点替换失效节点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415128D3-0926-4C62-A6F0-B7A07CD0683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FDB2D9F-F739-498E-8537-CA78F986889E}" type="slidenum">
              <a:rPr kumimoji="0" lang="zh-CN" altLang="en-US" sz="1400">
                <a:latin typeface="Tahoma" panose="020B0604030504040204" pitchFamily="34" charset="0"/>
              </a:rPr>
              <a:pPr>
                <a:spcBef>
                  <a:spcPct val="0"/>
                </a:spcBef>
                <a:buClrTx/>
                <a:buFontTx/>
                <a:buNone/>
              </a:pPr>
              <a:t>21</a:t>
            </a:fld>
            <a:endParaRPr kumimoji="0" lang="en-US" altLang="zh-CN" sz="1400">
              <a:latin typeface="Tahoma" panose="020B0604030504040204" pitchFamily="34" charset="0"/>
            </a:endParaRPr>
          </a:p>
        </p:txBody>
      </p:sp>
      <p:sp>
        <p:nvSpPr>
          <p:cNvPr id="29699" name="Rectangle 2">
            <a:extLst>
              <a:ext uri="{FF2B5EF4-FFF2-40B4-BE49-F238E27FC236}">
                <a16:creationId xmlns:a16="http://schemas.microsoft.com/office/drawing/2014/main" id="{83ED081B-25E7-4FB1-93CF-427F07344068}"/>
              </a:ext>
            </a:extLst>
          </p:cNvPr>
          <p:cNvSpPr>
            <a:spLocks noGrp="1" noChangeArrowheads="1"/>
          </p:cNvSpPr>
          <p:nvPr>
            <p:ph type="title"/>
          </p:nvPr>
        </p:nvSpPr>
        <p:spPr>
          <a:xfrm>
            <a:off x="1143000" y="357188"/>
            <a:ext cx="7793038" cy="777875"/>
          </a:xfrm>
        </p:spPr>
        <p:txBody>
          <a:bodyPr/>
          <a:lstStyle/>
          <a:p>
            <a:pPr eaLnBrk="1" hangingPunct="1"/>
            <a:r>
              <a:rPr lang="en-US" altLang="zh-CN" sz="4500"/>
              <a:t>(8)</a:t>
            </a:r>
            <a:r>
              <a:rPr lang="en-US" altLang="zh-CN"/>
              <a:t> Chord</a:t>
            </a:r>
            <a:r>
              <a:rPr lang="zh-CN" altLang="en-US"/>
              <a:t>：拓扑失配问题</a:t>
            </a:r>
            <a:endParaRPr lang="en-US" altLang="zh-CN"/>
          </a:p>
        </p:txBody>
      </p:sp>
      <p:sp>
        <p:nvSpPr>
          <p:cNvPr id="29700" name="Rectangle 3">
            <a:extLst>
              <a:ext uri="{FF2B5EF4-FFF2-40B4-BE49-F238E27FC236}">
                <a16:creationId xmlns:a16="http://schemas.microsoft.com/office/drawing/2014/main" id="{19E0B501-FE24-42F3-A179-B19F5CDE119B}"/>
              </a:ext>
            </a:extLst>
          </p:cNvPr>
          <p:cNvSpPr>
            <a:spLocks noGrp="1" noChangeArrowheads="1"/>
          </p:cNvSpPr>
          <p:nvPr>
            <p:ph type="body" idx="1"/>
          </p:nvPr>
        </p:nvSpPr>
        <p:spPr>
          <a:xfrm>
            <a:off x="762000" y="1828800"/>
            <a:ext cx="8193088" cy="2622550"/>
          </a:xfrm>
        </p:spPr>
        <p:txBody>
          <a:bodyPr/>
          <a:lstStyle/>
          <a:p>
            <a:pPr eaLnBrk="1" hangingPunct="1">
              <a:lnSpc>
                <a:spcPct val="120000"/>
              </a:lnSpc>
            </a:pPr>
            <a:r>
              <a:rPr lang="en-US" altLang="zh-CN" b="1"/>
              <a:t>O(LogN)</a:t>
            </a:r>
            <a:r>
              <a:rPr lang="zh-CN" altLang="en-US" b="1"/>
              <a:t>逻辑跳数，但是每一逻辑跳可能跨越多个自治域，甚至是多个国家的网络</a:t>
            </a:r>
          </a:p>
          <a:p>
            <a:pPr eaLnBrk="1" hangingPunct="1">
              <a:lnSpc>
                <a:spcPct val="120000"/>
              </a:lnSpc>
            </a:pPr>
            <a:r>
              <a:rPr lang="zh-CN" altLang="en-US" b="1"/>
              <a:t>覆盖网络与物理网络脱节</a:t>
            </a:r>
          </a:p>
          <a:p>
            <a:pPr eaLnBrk="1" hangingPunct="1">
              <a:lnSpc>
                <a:spcPct val="120000"/>
              </a:lnSpc>
            </a:pPr>
            <a:r>
              <a:rPr lang="zh-CN" altLang="en-US" b="1"/>
              <a:t>实际的寻路时延较大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117ED545-F70D-41DB-ACE8-9E415CE5EF2D}"/>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21D2567-8332-4E6D-ABA7-79E45A75F602}" type="slidenum">
              <a:rPr kumimoji="0" lang="zh-CN" altLang="en-US" sz="1400">
                <a:latin typeface="Tahoma" panose="020B0604030504040204" pitchFamily="34" charset="0"/>
              </a:rPr>
              <a:pPr>
                <a:spcBef>
                  <a:spcPct val="0"/>
                </a:spcBef>
                <a:buClrTx/>
                <a:buFontTx/>
                <a:buNone/>
              </a:pPr>
              <a:t>22</a:t>
            </a:fld>
            <a:endParaRPr kumimoji="0" lang="en-US" altLang="zh-CN" sz="1400">
              <a:latin typeface="Tahoma" panose="020B0604030504040204" pitchFamily="34" charset="0"/>
            </a:endParaRPr>
          </a:p>
        </p:txBody>
      </p:sp>
      <p:sp>
        <p:nvSpPr>
          <p:cNvPr id="30723" name="Rectangle 2">
            <a:extLst>
              <a:ext uri="{FF2B5EF4-FFF2-40B4-BE49-F238E27FC236}">
                <a16:creationId xmlns:a16="http://schemas.microsoft.com/office/drawing/2014/main" id="{2208570F-D7AD-480B-B9A5-949869B0B3D4}"/>
              </a:ext>
            </a:extLst>
          </p:cNvPr>
          <p:cNvSpPr>
            <a:spLocks noGrp="1" noChangeArrowheads="1"/>
          </p:cNvSpPr>
          <p:nvPr>
            <p:ph type="title"/>
          </p:nvPr>
        </p:nvSpPr>
        <p:spPr>
          <a:xfrm>
            <a:off x="1143000" y="357188"/>
            <a:ext cx="7793038" cy="777875"/>
          </a:xfrm>
        </p:spPr>
        <p:txBody>
          <a:bodyPr/>
          <a:lstStyle/>
          <a:p>
            <a:pPr eaLnBrk="1" hangingPunct="1"/>
            <a:r>
              <a:rPr lang="en-US" altLang="zh-CN" sz="4500"/>
              <a:t>(8)</a:t>
            </a:r>
            <a:r>
              <a:rPr lang="en-US" altLang="zh-CN"/>
              <a:t> Chord</a:t>
            </a:r>
            <a:r>
              <a:rPr lang="zh-CN" altLang="en-US"/>
              <a:t>：拓扑失配问题</a:t>
            </a:r>
            <a:endParaRPr lang="en-US" altLang="zh-CN"/>
          </a:p>
        </p:txBody>
      </p:sp>
      <p:pic>
        <p:nvPicPr>
          <p:cNvPr id="30724" name="Picture 3" descr="binning">
            <a:extLst>
              <a:ext uri="{FF2B5EF4-FFF2-40B4-BE49-F238E27FC236}">
                <a16:creationId xmlns:a16="http://schemas.microsoft.com/office/drawing/2014/main" id="{2CD5D0BA-F899-4544-B938-F0A92778B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584325"/>
            <a:ext cx="5181600" cy="4359275"/>
          </a:xfrm>
          <a:prstGeom prst="rect">
            <a:avLst/>
          </a:prstGeom>
          <a:solidFill>
            <a:schemeClr val="hlink"/>
          </a:solidFill>
          <a:ln>
            <a:noFill/>
          </a:ln>
          <a:extLst>
            <a:ext uri="{91240B29-F687-4F45-9708-019B960494DF}">
              <a14:hiddenLine xmlns:a14="http://schemas.microsoft.com/office/drawing/2010/main" w="9525">
                <a:solidFill>
                  <a:srgbClr val="FF3300"/>
                </a:solidFill>
                <a:miter lim="800000"/>
                <a:headEnd/>
                <a:tailEnd/>
              </a14:hiddenLine>
            </a:ext>
          </a:extLst>
        </p:spPr>
      </p:pic>
      <p:sp>
        <p:nvSpPr>
          <p:cNvPr id="30725" name="Rectangle 4">
            <a:extLst>
              <a:ext uri="{FF2B5EF4-FFF2-40B4-BE49-F238E27FC236}">
                <a16:creationId xmlns:a16="http://schemas.microsoft.com/office/drawing/2014/main" id="{BFC53AAA-CAEA-42AA-8ADF-D56CF2F559E8}"/>
              </a:ext>
            </a:extLst>
          </p:cNvPr>
          <p:cNvSpPr>
            <a:spLocks noGrp="1" noChangeArrowheads="1"/>
          </p:cNvSpPr>
          <p:nvPr>
            <p:ph type="body" idx="1"/>
          </p:nvPr>
        </p:nvSpPr>
        <p:spPr>
          <a:xfrm>
            <a:off x="228600" y="1524000"/>
            <a:ext cx="4038600" cy="4984750"/>
          </a:xfrm>
        </p:spPr>
        <p:txBody>
          <a:bodyPr/>
          <a:lstStyle/>
          <a:p>
            <a:pPr eaLnBrk="1" hangingPunct="1">
              <a:lnSpc>
                <a:spcPct val="115000"/>
              </a:lnSpc>
            </a:pPr>
            <a:r>
              <a:rPr lang="zh-CN" altLang="en-US" sz="2800" b="1"/>
              <a:t>提取物理网络的拓扑信息改造</a:t>
            </a:r>
            <a:r>
              <a:rPr lang="en-US" altLang="zh-CN" sz="2800" b="1"/>
              <a:t>Chord</a:t>
            </a:r>
          </a:p>
          <a:p>
            <a:pPr lvl="1" eaLnBrk="1" hangingPunct="1">
              <a:lnSpc>
                <a:spcPct val="115000"/>
              </a:lnSpc>
            </a:pPr>
            <a:r>
              <a:rPr lang="zh-CN" altLang="en-US" sz="2900" b="1"/>
              <a:t>存在</a:t>
            </a:r>
            <a:r>
              <a:rPr lang="en-US" altLang="zh-CN" sz="2900" b="1"/>
              <a:t>w</a:t>
            </a:r>
            <a:r>
              <a:rPr lang="zh-CN" altLang="en-US" sz="2900" b="1"/>
              <a:t>个界标站点</a:t>
            </a:r>
          </a:p>
          <a:p>
            <a:pPr lvl="1" eaLnBrk="1" hangingPunct="1">
              <a:lnSpc>
                <a:spcPct val="115000"/>
              </a:lnSpc>
            </a:pPr>
            <a:r>
              <a:rPr lang="zh-CN" altLang="en-US" sz="2900" b="1"/>
              <a:t>每个节点测量它到</a:t>
            </a:r>
            <a:r>
              <a:rPr lang="en-US" altLang="zh-CN" sz="2900" b="1"/>
              <a:t>w</a:t>
            </a:r>
            <a:r>
              <a:rPr lang="zh-CN" altLang="en-US" sz="2900" b="1"/>
              <a:t>个界标的</a:t>
            </a:r>
            <a:r>
              <a:rPr lang="en-US" altLang="zh-CN" sz="2900" b="1"/>
              <a:t>RTT</a:t>
            </a:r>
          </a:p>
          <a:p>
            <a:pPr lvl="1" eaLnBrk="1" hangingPunct="1">
              <a:lnSpc>
                <a:spcPct val="115000"/>
              </a:lnSpc>
            </a:pPr>
            <a:r>
              <a:rPr lang="zh-CN" altLang="en-US" sz="2900" b="1"/>
              <a:t>将</a:t>
            </a:r>
            <a:r>
              <a:rPr lang="en-US" altLang="zh-CN" sz="2900" b="1"/>
              <a:t>RTT</a:t>
            </a:r>
            <a:r>
              <a:rPr lang="zh-CN" altLang="en-US" sz="2900" b="1"/>
              <a:t>递增排列</a:t>
            </a:r>
          </a:p>
          <a:p>
            <a:pPr lvl="1" eaLnBrk="1" hangingPunct="1">
              <a:lnSpc>
                <a:spcPct val="115000"/>
              </a:lnSpc>
            </a:pPr>
            <a:r>
              <a:rPr lang="zh-CN" altLang="en-US" sz="2900" b="1"/>
              <a:t>具有相同</a:t>
            </a:r>
            <a:r>
              <a:rPr lang="en-US" altLang="zh-CN" sz="2900" b="1"/>
              <a:t>RTT</a:t>
            </a:r>
            <a:r>
              <a:rPr lang="zh-CN" altLang="en-US" sz="2900" b="1"/>
              <a:t>序列的节点在物理网络上临近</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CA84418F-B776-4333-AE55-5968F26F3563}"/>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BD989B8-7635-4D9A-AB6E-CCE9E0825867}" type="slidenum">
              <a:rPr kumimoji="0" lang="zh-CN" altLang="en-US" sz="1400">
                <a:latin typeface="Tahoma" panose="020B0604030504040204" pitchFamily="34" charset="0"/>
              </a:rPr>
              <a:pPr>
                <a:spcBef>
                  <a:spcPct val="0"/>
                </a:spcBef>
                <a:buClrTx/>
                <a:buFontTx/>
                <a:buNone/>
              </a:pPr>
              <a:t>23</a:t>
            </a:fld>
            <a:endParaRPr kumimoji="0" lang="en-US" altLang="zh-CN" sz="1400">
              <a:latin typeface="Tahoma" panose="020B0604030504040204" pitchFamily="34" charset="0"/>
            </a:endParaRPr>
          </a:p>
        </p:txBody>
      </p:sp>
      <p:sp>
        <p:nvSpPr>
          <p:cNvPr id="31747" name="Rectangle 2">
            <a:extLst>
              <a:ext uri="{FF2B5EF4-FFF2-40B4-BE49-F238E27FC236}">
                <a16:creationId xmlns:a16="http://schemas.microsoft.com/office/drawing/2014/main" id="{9559C9E2-DD14-4AE2-9776-BA4CE79756E5}"/>
              </a:ext>
            </a:extLst>
          </p:cNvPr>
          <p:cNvSpPr>
            <a:spLocks noGrp="1" noChangeArrowheads="1"/>
          </p:cNvSpPr>
          <p:nvPr>
            <p:ph type="title"/>
          </p:nvPr>
        </p:nvSpPr>
        <p:spPr>
          <a:xfrm>
            <a:off x="1143000" y="357188"/>
            <a:ext cx="7793038" cy="777875"/>
          </a:xfrm>
        </p:spPr>
        <p:txBody>
          <a:bodyPr/>
          <a:lstStyle/>
          <a:p>
            <a:pPr eaLnBrk="1" hangingPunct="1"/>
            <a:r>
              <a:rPr lang="en-US" altLang="zh-CN" sz="4500"/>
              <a:t>(9)</a:t>
            </a:r>
            <a:r>
              <a:rPr lang="en-US" altLang="zh-CN"/>
              <a:t> Chord</a:t>
            </a:r>
            <a:r>
              <a:rPr lang="zh-CN" altLang="en-US"/>
              <a:t>：小结</a:t>
            </a:r>
          </a:p>
        </p:txBody>
      </p:sp>
      <p:sp>
        <p:nvSpPr>
          <p:cNvPr id="31748" name="Rectangle 3">
            <a:extLst>
              <a:ext uri="{FF2B5EF4-FFF2-40B4-BE49-F238E27FC236}">
                <a16:creationId xmlns:a16="http://schemas.microsoft.com/office/drawing/2014/main" id="{9D263678-B0EC-456B-A36C-737D7B5A3A83}"/>
              </a:ext>
            </a:extLst>
          </p:cNvPr>
          <p:cNvSpPr>
            <a:spLocks noGrp="1" noChangeArrowheads="1"/>
          </p:cNvSpPr>
          <p:nvPr>
            <p:ph type="body" idx="1"/>
          </p:nvPr>
        </p:nvSpPr>
        <p:spPr>
          <a:xfrm>
            <a:off x="457200" y="1600200"/>
            <a:ext cx="8497888" cy="4105275"/>
          </a:xfrm>
        </p:spPr>
        <p:txBody>
          <a:bodyPr/>
          <a:lstStyle/>
          <a:p>
            <a:pPr eaLnBrk="1" hangingPunct="1">
              <a:lnSpc>
                <a:spcPct val="115000"/>
              </a:lnSpc>
            </a:pPr>
            <a:r>
              <a:rPr lang="zh-CN" altLang="en-US" sz="2800" b="1"/>
              <a:t>算法简单</a:t>
            </a:r>
          </a:p>
          <a:p>
            <a:pPr eaLnBrk="1" hangingPunct="1"/>
            <a:r>
              <a:rPr lang="zh-CN" altLang="en-US" sz="2800" b="1"/>
              <a:t>负载平衡：所有的节点以同等的概率分担系统负荷，从而避免某些节点负载过大</a:t>
            </a:r>
          </a:p>
          <a:p>
            <a:pPr eaLnBrk="1" hangingPunct="1">
              <a:lnSpc>
                <a:spcPct val="115000"/>
              </a:lnSpc>
            </a:pPr>
            <a:r>
              <a:rPr lang="zh-CN" altLang="en-US" sz="2800" b="1"/>
              <a:t>可扩展：查询过程的通信开销和节点维护的状态随着系统总节点数增加成对数关系</a:t>
            </a:r>
            <a:r>
              <a:rPr lang="en-US" altLang="zh-CN" sz="2800" b="1"/>
              <a:t>(O (log N)</a:t>
            </a:r>
            <a:r>
              <a:rPr lang="zh-CN" altLang="en-US" sz="2800" b="1"/>
              <a:t>数量级</a:t>
            </a:r>
            <a:r>
              <a:rPr lang="en-US" altLang="zh-CN" sz="2800" b="1"/>
              <a:t>) </a:t>
            </a:r>
          </a:p>
          <a:p>
            <a:pPr eaLnBrk="1" hangingPunct="1"/>
            <a:r>
              <a:rPr lang="zh-CN" altLang="en-US" sz="2800" b="1"/>
              <a:t>可用性：要求节点根据网络变化动态更新查询表，能够及时恢复路由关系，使得查询可靠地进行。</a:t>
            </a:r>
            <a:endParaRPr lang="en-US" altLang="zh-CN" sz="2800" b="1"/>
          </a:p>
          <a:p>
            <a:pPr eaLnBrk="1" hangingPunct="1">
              <a:lnSpc>
                <a:spcPct val="115000"/>
              </a:lnSpc>
            </a:pPr>
            <a:r>
              <a:rPr lang="zh-CN" altLang="en-US" sz="2800" b="1"/>
              <a:t>拓扑失配问题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F44F12A-37D9-4422-9E28-8466901F640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8EBA7777-B023-4A06-B7F9-EA766068C4AF}" type="slidenum">
              <a:rPr kumimoji="0" lang="zh-CN" altLang="en-US" sz="1400">
                <a:latin typeface="Tahoma" panose="020B0604030504040204" pitchFamily="34" charset="0"/>
              </a:rPr>
              <a:pPr>
                <a:spcBef>
                  <a:spcPct val="0"/>
                </a:spcBef>
                <a:buClrTx/>
                <a:buFontTx/>
                <a:buNone/>
              </a:pPr>
              <a:t>24</a:t>
            </a:fld>
            <a:endParaRPr kumimoji="0" lang="en-US" altLang="zh-CN" sz="1400">
              <a:latin typeface="Tahoma" panose="020B0604030504040204" pitchFamily="34" charset="0"/>
            </a:endParaRPr>
          </a:p>
        </p:txBody>
      </p:sp>
      <p:sp>
        <p:nvSpPr>
          <p:cNvPr id="32771" name="Rectangle 2">
            <a:extLst>
              <a:ext uri="{FF2B5EF4-FFF2-40B4-BE49-F238E27FC236}">
                <a16:creationId xmlns:a16="http://schemas.microsoft.com/office/drawing/2014/main" id="{C43254A4-6308-4FDE-B3E8-0E3824CCDFC1}"/>
              </a:ext>
            </a:extLst>
          </p:cNvPr>
          <p:cNvSpPr>
            <a:spLocks noGrp="1" noChangeArrowheads="1"/>
          </p:cNvSpPr>
          <p:nvPr>
            <p:ph type="title"/>
          </p:nvPr>
        </p:nvSpPr>
        <p:spPr>
          <a:xfrm>
            <a:off x="1143000" y="357188"/>
            <a:ext cx="7793038" cy="777875"/>
          </a:xfrm>
        </p:spPr>
        <p:txBody>
          <a:bodyPr/>
          <a:lstStyle/>
          <a:p>
            <a:pPr eaLnBrk="1" hangingPunct="1"/>
            <a:r>
              <a:rPr lang="en-US" altLang="zh-CN" sz="4500"/>
              <a:t>3.2</a:t>
            </a:r>
            <a:r>
              <a:rPr lang="zh-CN" altLang="en-US"/>
              <a:t> </a:t>
            </a:r>
            <a:r>
              <a:rPr lang="en-US" altLang="zh-CN"/>
              <a:t>Pastry</a:t>
            </a:r>
            <a:r>
              <a:rPr lang="zh-CN" altLang="en-US"/>
              <a:t>：概述</a:t>
            </a:r>
          </a:p>
        </p:txBody>
      </p:sp>
      <p:sp>
        <p:nvSpPr>
          <p:cNvPr id="32772" name="Rectangle 3">
            <a:extLst>
              <a:ext uri="{FF2B5EF4-FFF2-40B4-BE49-F238E27FC236}">
                <a16:creationId xmlns:a16="http://schemas.microsoft.com/office/drawing/2014/main" id="{17AE63E8-3C59-471A-BBDB-270614FE4E9E}"/>
              </a:ext>
            </a:extLst>
          </p:cNvPr>
          <p:cNvSpPr>
            <a:spLocks noGrp="1" noChangeArrowheads="1"/>
          </p:cNvSpPr>
          <p:nvPr>
            <p:ph type="body" idx="1"/>
          </p:nvPr>
        </p:nvSpPr>
        <p:spPr>
          <a:xfrm>
            <a:off x="762000" y="1828800"/>
            <a:ext cx="8193088" cy="3602038"/>
          </a:xfrm>
        </p:spPr>
        <p:txBody>
          <a:bodyPr/>
          <a:lstStyle/>
          <a:p>
            <a:pPr eaLnBrk="1" hangingPunct="1">
              <a:lnSpc>
                <a:spcPct val="110000"/>
              </a:lnSpc>
            </a:pPr>
            <a:r>
              <a:rPr lang="en-US" altLang="zh-CN" b="1"/>
              <a:t>Microsoft</a:t>
            </a:r>
            <a:r>
              <a:rPr lang="zh-CN" altLang="en-US" b="1"/>
              <a:t>研究院和</a:t>
            </a:r>
            <a:r>
              <a:rPr lang="en-US" altLang="zh-CN" b="1"/>
              <a:t>Rice</a:t>
            </a:r>
            <a:r>
              <a:rPr lang="zh-CN" altLang="en-US" b="1"/>
              <a:t>大学共同提出</a:t>
            </a:r>
          </a:p>
          <a:p>
            <a:pPr eaLnBrk="1" hangingPunct="1">
              <a:lnSpc>
                <a:spcPct val="110000"/>
              </a:lnSpc>
            </a:pPr>
            <a:r>
              <a:rPr lang="zh-CN" altLang="en-US" b="1"/>
              <a:t>考虑网络的本地性，解决物理网络和逻辑网络的拓扑失配问题</a:t>
            </a:r>
          </a:p>
          <a:p>
            <a:pPr lvl="1" eaLnBrk="1" hangingPunct="1">
              <a:lnSpc>
                <a:spcPct val="110000"/>
              </a:lnSpc>
            </a:pPr>
            <a:r>
              <a:rPr lang="zh-CN" altLang="en-US" b="1"/>
              <a:t>基于应用层定义的邻近性度量，例如</a:t>
            </a:r>
            <a:r>
              <a:rPr lang="en-US" altLang="zh-CN" b="1"/>
              <a:t>IP</a:t>
            </a:r>
            <a:r>
              <a:rPr lang="zh-CN" altLang="en-US" b="1"/>
              <a:t>路由跳数、地理距离、往返延时等</a:t>
            </a:r>
          </a:p>
          <a:p>
            <a:pPr eaLnBrk="1" hangingPunct="1">
              <a:lnSpc>
                <a:spcPct val="110000"/>
              </a:lnSpc>
            </a:pPr>
            <a:r>
              <a:rPr lang="zh-CN" altLang="en-US" b="1"/>
              <a:t>节点</a:t>
            </a:r>
            <a:r>
              <a:rPr lang="en-US" altLang="zh-CN" b="1"/>
              <a:t>ID</a:t>
            </a:r>
            <a:r>
              <a:rPr lang="zh-CN" altLang="en-US" b="1"/>
              <a:t>分布采用环形结构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DD3371BA-6810-4E0D-A5BA-522280A31E6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75D93F6-E11B-4F26-AEC3-B3CDEBC1B4D0}" type="slidenum">
              <a:rPr kumimoji="0" lang="zh-CN" altLang="en-US" sz="1400">
                <a:latin typeface="Tahoma" panose="020B0604030504040204" pitchFamily="34" charset="0"/>
              </a:rPr>
              <a:pPr>
                <a:spcBef>
                  <a:spcPct val="0"/>
                </a:spcBef>
                <a:buClrTx/>
                <a:buFontTx/>
                <a:buNone/>
              </a:pPr>
              <a:t>25</a:t>
            </a:fld>
            <a:endParaRPr kumimoji="0" lang="en-US" altLang="zh-CN" sz="1400">
              <a:latin typeface="Tahoma" panose="020B0604030504040204" pitchFamily="34" charset="0"/>
            </a:endParaRPr>
          </a:p>
        </p:txBody>
      </p:sp>
      <p:sp>
        <p:nvSpPr>
          <p:cNvPr id="33795" name="Rectangle 2">
            <a:extLst>
              <a:ext uri="{FF2B5EF4-FFF2-40B4-BE49-F238E27FC236}">
                <a16:creationId xmlns:a16="http://schemas.microsoft.com/office/drawing/2014/main" id="{C3037210-1811-490C-A45A-AB29B7905B84}"/>
              </a:ext>
            </a:extLst>
          </p:cNvPr>
          <p:cNvSpPr>
            <a:spLocks noGrp="1" noChangeArrowheads="1"/>
          </p:cNvSpPr>
          <p:nvPr>
            <p:ph type="title"/>
          </p:nvPr>
        </p:nvSpPr>
        <p:spPr>
          <a:xfrm>
            <a:off x="1143000" y="357188"/>
            <a:ext cx="7793038" cy="777875"/>
          </a:xfrm>
        </p:spPr>
        <p:txBody>
          <a:bodyPr/>
          <a:lstStyle/>
          <a:p>
            <a:pPr eaLnBrk="1" hangingPunct="1"/>
            <a:r>
              <a:rPr lang="en-US" altLang="zh-CN" sz="4500"/>
              <a:t>(1)</a:t>
            </a:r>
            <a:r>
              <a:rPr lang="en-US" altLang="zh-CN"/>
              <a:t> Pastry</a:t>
            </a:r>
            <a:r>
              <a:rPr lang="zh-CN" altLang="en-US"/>
              <a:t>： </a:t>
            </a:r>
            <a:r>
              <a:rPr lang="en-US" altLang="zh-CN"/>
              <a:t>Hash</a:t>
            </a:r>
            <a:r>
              <a:rPr lang="zh-CN" altLang="en-US"/>
              <a:t>表分布规则</a:t>
            </a:r>
          </a:p>
        </p:txBody>
      </p:sp>
      <p:sp>
        <p:nvSpPr>
          <p:cNvPr id="33796" name="Rectangle 3">
            <a:extLst>
              <a:ext uri="{FF2B5EF4-FFF2-40B4-BE49-F238E27FC236}">
                <a16:creationId xmlns:a16="http://schemas.microsoft.com/office/drawing/2014/main" id="{167D12D9-0EC2-44E2-B828-7CA4E90F8352}"/>
              </a:ext>
            </a:extLst>
          </p:cNvPr>
          <p:cNvSpPr>
            <a:spLocks noChangeArrowheads="1"/>
          </p:cNvSpPr>
          <p:nvPr/>
        </p:nvSpPr>
        <p:spPr bwMode="auto">
          <a:xfrm>
            <a:off x="228600" y="1524000"/>
            <a:ext cx="4392613" cy="485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08050" indent="-436563">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377950" indent="-468313">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827213" indent="-43815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297113" indent="-468313">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7543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32115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6687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41259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400" b="1"/>
              <a:t>Hash</a:t>
            </a:r>
            <a:r>
              <a:rPr lang="zh-CN" altLang="en-US" sz="2400" b="1"/>
              <a:t>算法：</a:t>
            </a:r>
            <a:r>
              <a:rPr lang="en-US" altLang="zh-CN" sz="2400" b="1"/>
              <a:t>SHA-1</a:t>
            </a:r>
          </a:p>
          <a:p>
            <a:pPr eaLnBrk="1" hangingPunct="1">
              <a:lnSpc>
                <a:spcPct val="90000"/>
              </a:lnSpc>
            </a:pPr>
            <a:r>
              <a:rPr lang="en-US" altLang="zh-CN" sz="2400" b="1"/>
              <a:t>Hash</a:t>
            </a:r>
            <a:r>
              <a:rPr lang="zh-CN" altLang="en-US" sz="2400" b="1"/>
              <a:t>节点</a:t>
            </a:r>
            <a:r>
              <a:rPr lang="en-US" altLang="zh-CN" sz="2400" b="1"/>
              <a:t>IP</a:t>
            </a:r>
            <a:r>
              <a:rPr lang="zh-CN" altLang="en-US" sz="2400" b="1"/>
              <a:t>地址－</a:t>
            </a:r>
            <a:r>
              <a:rPr lang="en-US" altLang="zh-CN" sz="2400" b="1"/>
              <a:t>&gt;m</a:t>
            </a:r>
            <a:r>
              <a:rPr lang="zh-CN" altLang="en-US" sz="2400" b="1"/>
              <a:t>位节点</a:t>
            </a:r>
            <a:r>
              <a:rPr lang="en-US" altLang="zh-CN" sz="2400" b="1"/>
              <a:t>ID(</a:t>
            </a:r>
            <a:r>
              <a:rPr lang="zh-CN" altLang="en-US" sz="2400" b="1"/>
              <a:t>表示为</a:t>
            </a:r>
            <a:r>
              <a:rPr lang="en-US" altLang="zh-CN" sz="2400" b="1"/>
              <a:t>NID)</a:t>
            </a:r>
          </a:p>
          <a:p>
            <a:pPr eaLnBrk="1" hangingPunct="1">
              <a:lnSpc>
                <a:spcPct val="90000"/>
              </a:lnSpc>
            </a:pPr>
            <a:r>
              <a:rPr lang="en-US" altLang="zh-CN" sz="2400" b="1"/>
              <a:t>Hash</a:t>
            </a:r>
            <a:r>
              <a:rPr lang="zh-CN" altLang="en-US" sz="2400" b="1"/>
              <a:t>内容关键字－</a:t>
            </a:r>
            <a:r>
              <a:rPr lang="en-US" altLang="zh-CN" sz="2400" b="1"/>
              <a:t>&gt;m</a:t>
            </a:r>
            <a:r>
              <a:rPr lang="zh-CN" altLang="en-US" sz="2400" b="1"/>
              <a:t>位</a:t>
            </a:r>
            <a:r>
              <a:rPr lang="en-US" altLang="zh-CN" sz="2400" b="1"/>
              <a:t>K(</a:t>
            </a:r>
            <a:r>
              <a:rPr lang="zh-CN" altLang="en-US" sz="2400" b="1"/>
              <a:t>表示为</a:t>
            </a:r>
            <a:r>
              <a:rPr lang="en-US" altLang="zh-CN" sz="2400" b="1"/>
              <a:t>KID)</a:t>
            </a:r>
          </a:p>
          <a:p>
            <a:pPr eaLnBrk="1" hangingPunct="1">
              <a:lnSpc>
                <a:spcPct val="90000"/>
              </a:lnSpc>
            </a:pPr>
            <a:r>
              <a:rPr lang="en-US" altLang="zh-CN" sz="2400" b="1"/>
              <a:t>NID</a:t>
            </a:r>
            <a:r>
              <a:rPr lang="zh-CN" altLang="en-US" sz="2400" b="1"/>
              <a:t>和</a:t>
            </a:r>
            <a:r>
              <a:rPr lang="en-US" altLang="zh-CN" sz="2400" b="1"/>
              <a:t>KID</a:t>
            </a:r>
            <a:r>
              <a:rPr lang="zh-CN" altLang="en-US" sz="2400" b="1"/>
              <a:t>是以</a:t>
            </a:r>
            <a:r>
              <a:rPr lang="en-US" altLang="zh-CN" sz="2400" b="1">
                <a:solidFill>
                  <a:srgbClr val="000000"/>
                </a:solidFill>
                <a:cs typeface="Times New Roman" panose="02020603050405020304" pitchFamily="18" charset="0"/>
              </a:rPr>
              <a:t>2</a:t>
            </a:r>
            <a:r>
              <a:rPr lang="en-US" altLang="zh-CN" sz="2400" b="1" baseline="30000">
                <a:solidFill>
                  <a:srgbClr val="000000"/>
                </a:solidFill>
                <a:cs typeface="Times New Roman" panose="02020603050405020304" pitchFamily="18" charset="0"/>
              </a:rPr>
              <a:t>b</a:t>
            </a:r>
            <a:r>
              <a:rPr lang="zh-CN" altLang="en-US" sz="2400" b="1"/>
              <a:t>为基的数，共有</a:t>
            </a:r>
            <a:r>
              <a:rPr lang="en-US" altLang="zh-CN" sz="2400" b="1"/>
              <a:t>m/b</a:t>
            </a:r>
            <a:r>
              <a:rPr lang="zh-CN" altLang="en-US" sz="2400" b="1"/>
              <a:t>个数位</a:t>
            </a:r>
          </a:p>
          <a:p>
            <a:pPr lvl="1" eaLnBrk="1" hangingPunct="1">
              <a:lnSpc>
                <a:spcPct val="90000"/>
              </a:lnSpc>
            </a:pPr>
            <a:r>
              <a:rPr lang="en-US" altLang="zh-CN" sz="2400" b="1"/>
              <a:t>m/b</a:t>
            </a:r>
            <a:r>
              <a:rPr lang="zh-CN" altLang="en-US" sz="2400" b="1"/>
              <a:t>是一个配置参数，一般为</a:t>
            </a:r>
            <a:r>
              <a:rPr lang="en-US" altLang="zh-CN" sz="2400" b="1"/>
              <a:t>4</a:t>
            </a:r>
          </a:p>
          <a:p>
            <a:pPr eaLnBrk="1" hangingPunct="1">
              <a:lnSpc>
                <a:spcPct val="90000"/>
              </a:lnSpc>
            </a:pPr>
            <a:r>
              <a:rPr lang="zh-CN" altLang="en-US" sz="2400" b="1"/>
              <a:t>节点按</a:t>
            </a:r>
            <a:r>
              <a:rPr lang="en-US" altLang="zh-CN" sz="2400" b="1"/>
              <a:t>ID</a:t>
            </a:r>
            <a:r>
              <a:rPr lang="zh-CN" altLang="en-US" sz="2400" b="1"/>
              <a:t>从小到大顺序排列在一个逻辑环上</a:t>
            </a:r>
          </a:p>
          <a:p>
            <a:pPr eaLnBrk="1" hangingPunct="1">
              <a:lnSpc>
                <a:spcPct val="90000"/>
              </a:lnSpc>
            </a:pPr>
            <a:r>
              <a:rPr lang="en-US" altLang="zh-CN" sz="2400" b="1"/>
              <a:t>&lt;K, V&gt;</a:t>
            </a:r>
            <a:r>
              <a:rPr lang="zh-CN" altLang="en-US" sz="2400" b="1"/>
              <a:t>存储在</a:t>
            </a:r>
            <a:r>
              <a:rPr lang="en-US" altLang="zh-CN" sz="2400" b="1"/>
              <a:t>NID</a:t>
            </a:r>
            <a:r>
              <a:rPr lang="zh-CN" altLang="en-US" sz="2400" b="1"/>
              <a:t>与</a:t>
            </a:r>
            <a:r>
              <a:rPr lang="en-US" altLang="zh-CN" sz="2400" b="1"/>
              <a:t>KID</a:t>
            </a:r>
            <a:r>
              <a:rPr lang="zh-CN" altLang="en-US" sz="2400" b="1"/>
              <a:t>数值最接近的节点上</a:t>
            </a:r>
          </a:p>
        </p:txBody>
      </p:sp>
      <p:sp>
        <p:nvSpPr>
          <p:cNvPr id="33797" name="Oval 4">
            <a:extLst>
              <a:ext uri="{FF2B5EF4-FFF2-40B4-BE49-F238E27FC236}">
                <a16:creationId xmlns:a16="http://schemas.microsoft.com/office/drawing/2014/main" id="{110FA895-F0A2-4214-87E9-8E023FEE4AD0}"/>
              </a:ext>
            </a:extLst>
          </p:cNvPr>
          <p:cNvSpPr>
            <a:spLocks noChangeArrowheads="1"/>
          </p:cNvSpPr>
          <p:nvPr/>
        </p:nvSpPr>
        <p:spPr bwMode="auto">
          <a:xfrm>
            <a:off x="5219700" y="2165350"/>
            <a:ext cx="3248025" cy="3532188"/>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798" name="Line 5">
            <a:extLst>
              <a:ext uri="{FF2B5EF4-FFF2-40B4-BE49-F238E27FC236}">
                <a16:creationId xmlns:a16="http://schemas.microsoft.com/office/drawing/2014/main" id="{52DDEF0E-3CF1-4192-9039-F02AE8A1E630}"/>
              </a:ext>
            </a:extLst>
          </p:cNvPr>
          <p:cNvSpPr>
            <a:spLocks noChangeShapeType="1"/>
          </p:cNvSpPr>
          <p:nvPr/>
        </p:nvSpPr>
        <p:spPr bwMode="auto">
          <a:xfrm flipV="1">
            <a:off x="6659563" y="1579563"/>
            <a:ext cx="4762" cy="515937"/>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9974" name="Group 6">
            <a:extLst>
              <a:ext uri="{FF2B5EF4-FFF2-40B4-BE49-F238E27FC236}">
                <a16:creationId xmlns:a16="http://schemas.microsoft.com/office/drawing/2014/main" id="{9C6BACC3-C28F-4339-962D-5C9CBAB239C1}"/>
              </a:ext>
            </a:extLst>
          </p:cNvPr>
          <p:cNvGrpSpPr>
            <a:grpSpLocks/>
          </p:cNvGrpSpPr>
          <p:nvPr/>
        </p:nvGrpSpPr>
        <p:grpSpPr bwMode="auto">
          <a:xfrm>
            <a:off x="4614863" y="1955800"/>
            <a:ext cx="4613275" cy="4017963"/>
            <a:chOff x="2596" y="1343"/>
            <a:chExt cx="3220" cy="2580"/>
          </a:xfrm>
        </p:grpSpPr>
        <p:sp>
          <p:nvSpPr>
            <p:cNvPr id="33821" name="Oval 7">
              <a:extLst>
                <a:ext uri="{FF2B5EF4-FFF2-40B4-BE49-F238E27FC236}">
                  <a16:creationId xmlns:a16="http://schemas.microsoft.com/office/drawing/2014/main" id="{7550DF5A-DB20-48DD-8CFE-05045DD0CF3A}"/>
                </a:ext>
              </a:extLst>
            </p:cNvPr>
            <p:cNvSpPr>
              <a:spLocks noChangeArrowheads="1"/>
            </p:cNvSpPr>
            <p:nvPr/>
          </p:nvSpPr>
          <p:spPr bwMode="auto">
            <a:xfrm>
              <a:off x="4979" y="1791"/>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2" name="Oval 8">
              <a:extLst>
                <a:ext uri="{FF2B5EF4-FFF2-40B4-BE49-F238E27FC236}">
                  <a16:creationId xmlns:a16="http://schemas.microsoft.com/office/drawing/2014/main" id="{25DCFD73-30AD-4B7B-821A-92EE27F839F1}"/>
                </a:ext>
              </a:extLst>
            </p:cNvPr>
            <p:cNvSpPr>
              <a:spLocks noChangeArrowheads="1"/>
            </p:cNvSpPr>
            <p:nvPr/>
          </p:nvSpPr>
          <p:spPr bwMode="auto">
            <a:xfrm>
              <a:off x="4239" y="1433"/>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3" name="Oval 9">
              <a:extLst>
                <a:ext uri="{FF2B5EF4-FFF2-40B4-BE49-F238E27FC236}">
                  <a16:creationId xmlns:a16="http://schemas.microsoft.com/office/drawing/2014/main" id="{DD1DB1C0-F252-44D7-BA42-03BF27392D3A}"/>
                </a:ext>
              </a:extLst>
            </p:cNvPr>
            <p:cNvSpPr>
              <a:spLocks noChangeArrowheads="1"/>
            </p:cNvSpPr>
            <p:nvPr/>
          </p:nvSpPr>
          <p:spPr bwMode="auto">
            <a:xfrm>
              <a:off x="3017" y="2523"/>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4" name="Oval 10">
              <a:extLst>
                <a:ext uri="{FF2B5EF4-FFF2-40B4-BE49-F238E27FC236}">
                  <a16:creationId xmlns:a16="http://schemas.microsoft.com/office/drawing/2014/main" id="{D66784A8-5414-4BB2-8C29-9CB57D0A511A}"/>
                </a:ext>
              </a:extLst>
            </p:cNvPr>
            <p:cNvSpPr>
              <a:spLocks noChangeArrowheads="1"/>
            </p:cNvSpPr>
            <p:nvPr/>
          </p:nvSpPr>
          <p:spPr bwMode="auto">
            <a:xfrm>
              <a:off x="5285" y="2477"/>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5" name="Oval 11">
              <a:extLst>
                <a:ext uri="{FF2B5EF4-FFF2-40B4-BE49-F238E27FC236}">
                  <a16:creationId xmlns:a16="http://schemas.microsoft.com/office/drawing/2014/main" id="{74692F76-7C88-40B6-9257-C65F9EB323E7}"/>
                </a:ext>
              </a:extLst>
            </p:cNvPr>
            <p:cNvSpPr>
              <a:spLocks noChangeArrowheads="1"/>
            </p:cNvSpPr>
            <p:nvPr/>
          </p:nvSpPr>
          <p:spPr bwMode="auto">
            <a:xfrm>
              <a:off x="5070" y="3242"/>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6" name="Oval 12">
              <a:extLst>
                <a:ext uri="{FF2B5EF4-FFF2-40B4-BE49-F238E27FC236}">
                  <a16:creationId xmlns:a16="http://schemas.microsoft.com/office/drawing/2014/main" id="{E71C4ADA-F393-42DF-9B41-54C17FC5A384}"/>
                </a:ext>
              </a:extLst>
            </p:cNvPr>
            <p:cNvSpPr>
              <a:spLocks noChangeArrowheads="1"/>
            </p:cNvSpPr>
            <p:nvPr/>
          </p:nvSpPr>
          <p:spPr bwMode="auto">
            <a:xfrm>
              <a:off x="4105" y="3702"/>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27" name="Text Box 13">
              <a:extLst>
                <a:ext uri="{FF2B5EF4-FFF2-40B4-BE49-F238E27FC236}">
                  <a16:creationId xmlns:a16="http://schemas.microsoft.com/office/drawing/2014/main" id="{88900963-334A-451D-A1AD-6952C477D1C3}"/>
                </a:ext>
              </a:extLst>
            </p:cNvPr>
            <p:cNvSpPr txBox="1">
              <a:spLocks noChangeArrowheads="1"/>
            </p:cNvSpPr>
            <p:nvPr/>
          </p:nvSpPr>
          <p:spPr bwMode="auto">
            <a:xfrm>
              <a:off x="4332" y="1343"/>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N0002</a:t>
              </a:r>
            </a:p>
          </p:txBody>
        </p:sp>
        <p:sp>
          <p:nvSpPr>
            <p:cNvPr id="33828" name="Text Box 14">
              <a:extLst>
                <a:ext uri="{FF2B5EF4-FFF2-40B4-BE49-F238E27FC236}">
                  <a16:creationId xmlns:a16="http://schemas.microsoft.com/office/drawing/2014/main" id="{402405A3-E083-4B23-B9FB-2B50CC5585C3}"/>
                </a:ext>
              </a:extLst>
            </p:cNvPr>
            <p:cNvSpPr txBox="1">
              <a:spLocks noChangeArrowheads="1"/>
            </p:cNvSpPr>
            <p:nvPr/>
          </p:nvSpPr>
          <p:spPr bwMode="auto">
            <a:xfrm>
              <a:off x="5058" y="1752"/>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N0201</a:t>
              </a:r>
            </a:p>
          </p:txBody>
        </p:sp>
        <p:sp>
          <p:nvSpPr>
            <p:cNvPr id="33829" name="Text Box 15">
              <a:extLst>
                <a:ext uri="{FF2B5EF4-FFF2-40B4-BE49-F238E27FC236}">
                  <a16:creationId xmlns:a16="http://schemas.microsoft.com/office/drawing/2014/main" id="{BA0709C3-0B37-4893-AAF4-EDA26499771D}"/>
                </a:ext>
              </a:extLst>
            </p:cNvPr>
            <p:cNvSpPr txBox="1">
              <a:spLocks noChangeArrowheads="1"/>
            </p:cNvSpPr>
            <p:nvPr/>
          </p:nvSpPr>
          <p:spPr bwMode="auto">
            <a:xfrm>
              <a:off x="5376" y="2432"/>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N0322</a:t>
              </a:r>
            </a:p>
          </p:txBody>
        </p:sp>
        <p:sp>
          <p:nvSpPr>
            <p:cNvPr id="33830" name="Text Box 16">
              <a:extLst>
                <a:ext uri="{FF2B5EF4-FFF2-40B4-BE49-F238E27FC236}">
                  <a16:creationId xmlns:a16="http://schemas.microsoft.com/office/drawing/2014/main" id="{B1A0F9F5-09F8-4360-8358-A556E3D40D35}"/>
                </a:ext>
              </a:extLst>
            </p:cNvPr>
            <p:cNvSpPr txBox="1">
              <a:spLocks noChangeArrowheads="1"/>
            </p:cNvSpPr>
            <p:nvPr/>
          </p:nvSpPr>
          <p:spPr bwMode="auto">
            <a:xfrm>
              <a:off x="3729" y="3747"/>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N2001</a:t>
              </a:r>
            </a:p>
          </p:txBody>
        </p:sp>
        <p:sp>
          <p:nvSpPr>
            <p:cNvPr id="33831" name="Text Box 17">
              <a:extLst>
                <a:ext uri="{FF2B5EF4-FFF2-40B4-BE49-F238E27FC236}">
                  <a16:creationId xmlns:a16="http://schemas.microsoft.com/office/drawing/2014/main" id="{6EE39A0F-45E1-494D-A7FF-02D3AD579938}"/>
                </a:ext>
              </a:extLst>
            </p:cNvPr>
            <p:cNvSpPr txBox="1">
              <a:spLocks noChangeArrowheads="1"/>
            </p:cNvSpPr>
            <p:nvPr/>
          </p:nvSpPr>
          <p:spPr bwMode="auto">
            <a:xfrm>
              <a:off x="5149" y="3203"/>
              <a:ext cx="440"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N1113</a:t>
              </a:r>
            </a:p>
          </p:txBody>
        </p:sp>
        <p:sp>
          <p:nvSpPr>
            <p:cNvPr id="33832" name="Oval 18">
              <a:extLst>
                <a:ext uri="{FF2B5EF4-FFF2-40B4-BE49-F238E27FC236}">
                  <a16:creationId xmlns:a16="http://schemas.microsoft.com/office/drawing/2014/main" id="{DB53A79F-1E7E-4823-999C-A88767BA3A8F}"/>
                </a:ext>
              </a:extLst>
            </p:cNvPr>
            <p:cNvSpPr>
              <a:spLocks noChangeArrowheads="1"/>
            </p:cNvSpPr>
            <p:nvPr/>
          </p:nvSpPr>
          <p:spPr bwMode="auto">
            <a:xfrm>
              <a:off x="3470" y="3475"/>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33" name="Oval 19">
              <a:extLst>
                <a:ext uri="{FF2B5EF4-FFF2-40B4-BE49-F238E27FC236}">
                  <a16:creationId xmlns:a16="http://schemas.microsoft.com/office/drawing/2014/main" id="{CAE0B57B-1869-4B47-A505-01B04B115021}"/>
                </a:ext>
              </a:extLst>
            </p:cNvPr>
            <p:cNvSpPr>
              <a:spLocks noChangeArrowheads="1"/>
            </p:cNvSpPr>
            <p:nvPr/>
          </p:nvSpPr>
          <p:spPr bwMode="auto">
            <a:xfrm>
              <a:off x="3186" y="3158"/>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34" name="Text Box 20">
              <a:extLst>
                <a:ext uri="{FF2B5EF4-FFF2-40B4-BE49-F238E27FC236}">
                  <a16:creationId xmlns:a16="http://schemas.microsoft.com/office/drawing/2014/main" id="{2C4669B0-9622-4F0D-9C40-D8627C24CE2D}"/>
                </a:ext>
              </a:extLst>
            </p:cNvPr>
            <p:cNvSpPr txBox="1">
              <a:spLocks noChangeArrowheads="1"/>
            </p:cNvSpPr>
            <p:nvPr/>
          </p:nvSpPr>
          <p:spPr bwMode="auto">
            <a:xfrm>
              <a:off x="3008" y="3431"/>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N2120</a:t>
              </a:r>
            </a:p>
          </p:txBody>
        </p:sp>
        <p:sp>
          <p:nvSpPr>
            <p:cNvPr id="33835" name="Text Box 21">
              <a:extLst>
                <a:ext uri="{FF2B5EF4-FFF2-40B4-BE49-F238E27FC236}">
                  <a16:creationId xmlns:a16="http://schemas.microsoft.com/office/drawing/2014/main" id="{D48A52E2-FA1B-46BF-AEF2-236104D7B0AD}"/>
                </a:ext>
              </a:extLst>
            </p:cNvPr>
            <p:cNvSpPr txBox="1">
              <a:spLocks noChangeArrowheads="1"/>
            </p:cNvSpPr>
            <p:nvPr/>
          </p:nvSpPr>
          <p:spPr bwMode="auto">
            <a:xfrm>
              <a:off x="2777" y="3112"/>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N2222</a:t>
              </a:r>
            </a:p>
          </p:txBody>
        </p:sp>
        <p:sp>
          <p:nvSpPr>
            <p:cNvPr id="33836" name="Text Box 22">
              <a:extLst>
                <a:ext uri="{FF2B5EF4-FFF2-40B4-BE49-F238E27FC236}">
                  <a16:creationId xmlns:a16="http://schemas.microsoft.com/office/drawing/2014/main" id="{CD0F462E-DFED-4BD1-9F62-9A2CD5FBC518}"/>
                </a:ext>
              </a:extLst>
            </p:cNvPr>
            <p:cNvSpPr txBox="1">
              <a:spLocks noChangeArrowheads="1"/>
            </p:cNvSpPr>
            <p:nvPr/>
          </p:nvSpPr>
          <p:spPr bwMode="auto">
            <a:xfrm>
              <a:off x="2596" y="2477"/>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N3001</a:t>
              </a:r>
            </a:p>
          </p:txBody>
        </p:sp>
        <p:sp>
          <p:nvSpPr>
            <p:cNvPr id="33837" name="Oval 23">
              <a:extLst>
                <a:ext uri="{FF2B5EF4-FFF2-40B4-BE49-F238E27FC236}">
                  <a16:creationId xmlns:a16="http://schemas.microsoft.com/office/drawing/2014/main" id="{495CD0A3-74CD-4B59-8E05-5919E72BA31C}"/>
                </a:ext>
              </a:extLst>
            </p:cNvPr>
            <p:cNvSpPr>
              <a:spLocks noChangeArrowheads="1"/>
            </p:cNvSpPr>
            <p:nvPr/>
          </p:nvSpPr>
          <p:spPr bwMode="auto">
            <a:xfrm>
              <a:off x="3095" y="2166"/>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38" name="Oval 24">
              <a:extLst>
                <a:ext uri="{FF2B5EF4-FFF2-40B4-BE49-F238E27FC236}">
                  <a16:creationId xmlns:a16="http://schemas.microsoft.com/office/drawing/2014/main" id="{29DD9B21-DD99-4262-B950-EBB251DEED2D}"/>
                </a:ext>
              </a:extLst>
            </p:cNvPr>
            <p:cNvSpPr>
              <a:spLocks noChangeArrowheads="1"/>
            </p:cNvSpPr>
            <p:nvPr/>
          </p:nvSpPr>
          <p:spPr bwMode="auto">
            <a:xfrm>
              <a:off x="3356" y="1758"/>
              <a:ext cx="91" cy="90"/>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39" name="Text Box 25">
              <a:extLst>
                <a:ext uri="{FF2B5EF4-FFF2-40B4-BE49-F238E27FC236}">
                  <a16:creationId xmlns:a16="http://schemas.microsoft.com/office/drawing/2014/main" id="{5E75C198-7104-4AFF-B19B-BFB114F11ED1}"/>
                </a:ext>
              </a:extLst>
            </p:cNvPr>
            <p:cNvSpPr txBox="1">
              <a:spLocks noChangeArrowheads="1"/>
            </p:cNvSpPr>
            <p:nvPr/>
          </p:nvSpPr>
          <p:spPr bwMode="auto">
            <a:xfrm>
              <a:off x="2685" y="2114"/>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N3033</a:t>
              </a:r>
            </a:p>
          </p:txBody>
        </p:sp>
        <p:sp>
          <p:nvSpPr>
            <p:cNvPr id="33840" name="Text Box 26">
              <a:extLst>
                <a:ext uri="{FF2B5EF4-FFF2-40B4-BE49-F238E27FC236}">
                  <a16:creationId xmlns:a16="http://schemas.microsoft.com/office/drawing/2014/main" id="{6C691EC6-D219-45E2-998A-04C617C478A9}"/>
                </a:ext>
              </a:extLst>
            </p:cNvPr>
            <p:cNvSpPr txBox="1">
              <a:spLocks noChangeArrowheads="1"/>
            </p:cNvSpPr>
            <p:nvPr/>
          </p:nvSpPr>
          <p:spPr bwMode="auto">
            <a:xfrm>
              <a:off x="2913" y="1706"/>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N3200</a:t>
              </a:r>
            </a:p>
          </p:txBody>
        </p:sp>
      </p:grpSp>
      <p:sp>
        <p:nvSpPr>
          <p:cNvPr id="33800" name="Rectangle 27">
            <a:extLst>
              <a:ext uri="{FF2B5EF4-FFF2-40B4-BE49-F238E27FC236}">
                <a16:creationId xmlns:a16="http://schemas.microsoft.com/office/drawing/2014/main" id="{5D31C30D-3306-4536-A2BA-618C01ED370C}"/>
              </a:ext>
            </a:extLst>
          </p:cNvPr>
          <p:cNvSpPr>
            <a:spLocks noChangeArrowheads="1"/>
          </p:cNvSpPr>
          <p:nvPr/>
        </p:nvSpPr>
        <p:spPr bwMode="auto">
          <a:xfrm>
            <a:off x="6400800" y="6172200"/>
            <a:ext cx="388938" cy="21113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m=8</a:t>
            </a:r>
          </a:p>
        </p:txBody>
      </p:sp>
      <p:grpSp>
        <p:nvGrpSpPr>
          <p:cNvPr id="339996" name="Group 28">
            <a:extLst>
              <a:ext uri="{FF2B5EF4-FFF2-40B4-BE49-F238E27FC236}">
                <a16:creationId xmlns:a16="http://schemas.microsoft.com/office/drawing/2014/main" id="{D5705D40-E6BB-4A90-979F-8784BAF3FD11}"/>
              </a:ext>
            </a:extLst>
          </p:cNvPr>
          <p:cNvGrpSpPr>
            <a:grpSpLocks/>
          </p:cNvGrpSpPr>
          <p:nvPr/>
        </p:nvGrpSpPr>
        <p:grpSpPr bwMode="auto">
          <a:xfrm>
            <a:off x="4918075" y="2736850"/>
            <a:ext cx="4029075" cy="3311525"/>
            <a:chOff x="2827" y="1843"/>
            <a:chExt cx="2812" cy="2127"/>
          </a:xfrm>
        </p:grpSpPr>
        <p:sp>
          <p:nvSpPr>
            <p:cNvPr id="33811" name="Rectangle 29">
              <a:extLst>
                <a:ext uri="{FF2B5EF4-FFF2-40B4-BE49-F238E27FC236}">
                  <a16:creationId xmlns:a16="http://schemas.microsoft.com/office/drawing/2014/main" id="{A3F11EA9-769D-41A4-83AF-26674C08C088}"/>
                </a:ext>
              </a:extLst>
            </p:cNvPr>
            <p:cNvSpPr>
              <a:spLocks noChangeArrowheads="1"/>
            </p:cNvSpPr>
            <p:nvPr/>
          </p:nvSpPr>
          <p:spPr bwMode="auto">
            <a:xfrm>
              <a:off x="3247" y="1889"/>
              <a:ext cx="91" cy="90"/>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12" name="Rectangle 30">
              <a:extLst>
                <a:ext uri="{FF2B5EF4-FFF2-40B4-BE49-F238E27FC236}">
                  <a16:creationId xmlns:a16="http://schemas.microsoft.com/office/drawing/2014/main" id="{4EF4CAB3-92EC-4B41-A7F0-BE5A1FAB06B2}"/>
                </a:ext>
              </a:extLst>
            </p:cNvPr>
            <p:cNvSpPr>
              <a:spLocks noChangeArrowheads="1"/>
            </p:cNvSpPr>
            <p:nvPr/>
          </p:nvSpPr>
          <p:spPr bwMode="auto">
            <a:xfrm>
              <a:off x="3429" y="3522"/>
              <a:ext cx="91" cy="90"/>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13" name="Rectangle 31">
              <a:extLst>
                <a:ext uri="{FF2B5EF4-FFF2-40B4-BE49-F238E27FC236}">
                  <a16:creationId xmlns:a16="http://schemas.microsoft.com/office/drawing/2014/main" id="{298D0B3C-483A-4FE7-B29A-49BF341D58B7}"/>
                </a:ext>
              </a:extLst>
            </p:cNvPr>
            <p:cNvSpPr>
              <a:spLocks noChangeArrowheads="1"/>
            </p:cNvSpPr>
            <p:nvPr/>
          </p:nvSpPr>
          <p:spPr bwMode="auto">
            <a:xfrm>
              <a:off x="4297" y="3691"/>
              <a:ext cx="91" cy="90"/>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14" name="Rectangle 32">
              <a:extLst>
                <a:ext uri="{FF2B5EF4-FFF2-40B4-BE49-F238E27FC236}">
                  <a16:creationId xmlns:a16="http://schemas.microsoft.com/office/drawing/2014/main" id="{844BA4B2-839F-44E4-B12F-8A3FED21AD9D}"/>
                </a:ext>
              </a:extLst>
            </p:cNvPr>
            <p:cNvSpPr>
              <a:spLocks noChangeArrowheads="1"/>
            </p:cNvSpPr>
            <p:nvPr/>
          </p:nvSpPr>
          <p:spPr bwMode="auto">
            <a:xfrm>
              <a:off x="4835" y="3476"/>
              <a:ext cx="91" cy="90"/>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15" name="Rectangle 33">
              <a:extLst>
                <a:ext uri="{FF2B5EF4-FFF2-40B4-BE49-F238E27FC236}">
                  <a16:creationId xmlns:a16="http://schemas.microsoft.com/office/drawing/2014/main" id="{031836C2-5C07-481D-8E0F-588535A94778}"/>
                </a:ext>
              </a:extLst>
            </p:cNvPr>
            <p:cNvSpPr>
              <a:spLocks noChangeArrowheads="1"/>
            </p:cNvSpPr>
            <p:nvPr/>
          </p:nvSpPr>
          <p:spPr bwMode="auto">
            <a:xfrm>
              <a:off x="5113" y="1974"/>
              <a:ext cx="91" cy="90"/>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a:latin typeface="Arial" panose="020B0604020202020204" pitchFamily="34" charset="0"/>
              </a:endParaRPr>
            </a:p>
          </p:txBody>
        </p:sp>
        <p:sp>
          <p:nvSpPr>
            <p:cNvPr id="33816" name="Text Box 34">
              <a:extLst>
                <a:ext uri="{FF2B5EF4-FFF2-40B4-BE49-F238E27FC236}">
                  <a16:creationId xmlns:a16="http://schemas.microsoft.com/office/drawing/2014/main" id="{9627A002-3B84-4845-A56C-32D85B057AE4}"/>
                </a:ext>
              </a:extLst>
            </p:cNvPr>
            <p:cNvSpPr txBox="1">
              <a:spLocks noChangeArrowheads="1"/>
            </p:cNvSpPr>
            <p:nvPr/>
          </p:nvSpPr>
          <p:spPr bwMode="auto">
            <a:xfrm>
              <a:off x="4245" y="3794"/>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rgbClr val="009900"/>
                  </a:solidFill>
                  <a:latin typeface="Arial" panose="020B0604020202020204" pitchFamily="34" charset="0"/>
                </a:rPr>
                <a:t>K1320</a:t>
              </a:r>
            </a:p>
          </p:txBody>
        </p:sp>
        <p:sp>
          <p:nvSpPr>
            <p:cNvPr id="33817" name="Text Box 35">
              <a:extLst>
                <a:ext uri="{FF2B5EF4-FFF2-40B4-BE49-F238E27FC236}">
                  <a16:creationId xmlns:a16="http://schemas.microsoft.com/office/drawing/2014/main" id="{1BB8C9F0-37EC-4D65-91D8-3879417C64C4}"/>
                </a:ext>
              </a:extLst>
            </p:cNvPr>
            <p:cNvSpPr txBox="1">
              <a:spLocks noChangeArrowheads="1"/>
            </p:cNvSpPr>
            <p:nvPr/>
          </p:nvSpPr>
          <p:spPr bwMode="auto">
            <a:xfrm>
              <a:off x="4925" y="3476"/>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rgbClr val="009900"/>
                  </a:solidFill>
                  <a:latin typeface="Arial" panose="020B0604020202020204" pitchFamily="34" charset="0"/>
                </a:rPr>
                <a:t>K1201</a:t>
              </a:r>
            </a:p>
          </p:txBody>
        </p:sp>
        <p:sp>
          <p:nvSpPr>
            <p:cNvPr id="33818" name="Text Box 36">
              <a:extLst>
                <a:ext uri="{FF2B5EF4-FFF2-40B4-BE49-F238E27FC236}">
                  <a16:creationId xmlns:a16="http://schemas.microsoft.com/office/drawing/2014/main" id="{7855F094-D067-4068-882E-0BC55D9EFA35}"/>
                </a:ext>
              </a:extLst>
            </p:cNvPr>
            <p:cNvSpPr txBox="1">
              <a:spLocks noChangeArrowheads="1"/>
            </p:cNvSpPr>
            <p:nvPr/>
          </p:nvSpPr>
          <p:spPr bwMode="auto">
            <a:xfrm>
              <a:off x="5199" y="1934"/>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rgbClr val="009900"/>
                  </a:solidFill>
                  <a:latin typeface="Arial" panose="020B0604020202020204" pitchFamily="34" charset="0"/>
                </a:rPr>
                <a:t>K0220</a:t>
              </a:r>
            </a:p>
          </p:txBody>
        </p:sp>
        <p:sp>
          <p:nvSpPr>
            <p:cNvPr id="33819" name="Text Box 37">
              <a:extLst>
                <a:ext uri="{FF2B5EF4-FFF2-40B4-BE49-F238E27FC236}">
                  <a16:creationId xmlns:a16="http://schemas.microsoft.com/office/drawing/2014/main" id="{CC2CE38B-9F34-427A-BA48-2D6B7566E156}"/>
                </a:ext>
              </a:extLst>
            </p:cNvPr>
            <p:cNvSpPr txBox="1">
              <a:spLocks noChangeArrowheads="1"/>
            </p:cNvSpPr>
            <p:nvPr/>
          </p:nvSpPr>
          <p:spPr bwMode="auto">
            <a:xfrm>
              <a:off x="3008" y="3522"/>
              <a:ext cx="440"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rgbClr val="009900"/>
                  </a:solidFill>
                  <a:latin typeface="Arial" panose="020B0604020202020204" pitchFamily="34" charset="0"/>
                </a:rPr>
                <a:t>K2120</a:t>
              </a:r>
            </a:p>
          </p:txBody>
        </p:sp>
        <p:sp>
          <p:nvSpPr>
            <p:cNvPr id="33820" name="Text Box 38">
              <a:extLst>
                <a:ext uri="{FF2B5EF4-FFF2-40B4-BE49-F238E27FC236}">
                  <a16:creationId xmlns:a16="http://schemas.microsoft.com/office/drawing/2014/main" id="{C40C374D-6CF6-4AD1-8BF8-336F397113C6}"/>
                </a:ext>
              </a:extLst>
            </p:cNvPr>
            <p:cNvSpPr txBox="1">
              <a:spLocks noChangeArrowheads="1"/>
            </p:cNvSpPr>
            <p:nvPr/>
          </p:nvSpPr>
          <p:spPr bwMode="auto">
            <a:xfrm>
              <a:off x="2827" y="1843"/>
              <a:ext cx="44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rgbClr val="009900"/>
                  </a:solidFill>
                  <a:latin typeface="Arial" panose="020B0604020202020204" pitchFamily="34" charset="0"/>
                </a:rPr>
                <a:t>K3122</a:t>
              </a:r>
            </a:p>
          </p:txBody>
        </p:sp>
      </p:grpSp>
      <p:grpSp>
        <p:nvGrpSpPr>
          <p:cNvPr id="340007" name="Group 39">
            <a:extLst>
              <a:ext uri="{FF2B5EF4-FFF2-40B4-BE49-F238E27FC236}">
                <a16:creationId xmlns:a16="http://schemas.microsoft.com/office/drawing/2014/main" id="{7023C59F-71FF-4BC8-A962-12B92FD51D98}"/>
              </a:ext>
            </a:extLst>
          </p:cNvPr>
          <p:cNvGrpSpPr>
            <a:grpSpLocks/>
          </p:cNvGrpSpPr>
          <p:nvPr/>
        </p:nvGrpSpPr>
        <p:grpSpPr bwMode="auto">
          <a:xfrm>
            <a:off x="5530850" y="2681288"/>
            <a:ext cx="2698750" cy="3089275"/>
            <a:chOff x="3288" y="1811"/>
            <a:chExt cx="1884" cy="1984"/>
          </a:xfrm>
        </p:grpSpPr>
        <p:sp>
          <p:nvSpPr>
            <p:cNvPr id="33807" name="Arc 40">
              <a:extLst>
                <a:ext uri="{FF2B5EF4-FFF2-40B4-BE49-F238E27FC236}">
                  <a16:creationId xmlns:a16="http://schemas.microsoft.com/office/drawing/2014/main" id="{D7B458F0-CBBF-4D73-BCE6-2FDCFBB9D873}"/>
                </a:ext>
              </a:extLst>
            </p:cNvPr>
            <p:cNvSpPr>
              <a:spLocks/>
            </p:cNvSpPr>
            <p:nvPr/>
          </p:nvSpPr>
          <p:spPr bwMode="auto">
            <a:xfrm>
              <a:off x="4200" y="1872"/>
              <a:ext cx="972" cy="743"/>
            </a:xfrm>
            <a:custGeom>
              <a:avLst/>
              <a:gdLst>
                <a:gd name="T0" fmla="*/ 0 w 17804"/>
                <a:gd name="T1" fmla="*/ 0 h 13613"/>
                <a:gd name="T2" fmla="*/ 0 w 17804"/>
                <a:gd name="T3" fmla="*/ 0 h 13613"/>
                <a:gd name="T4" fmla="*/ 0 w 17804"/>
                <a:gd name="T5" fmla="*/ 0 h 13613"/>
                <a:gd name="T6" fmla="*/ 0 60000 65536"/>
                <a:gd name="T7" fmla="*/ 0 60000 65536"/>
                <a:gd name="T8" fmla="*/ 0 60000 65536"/>
              </a:gdLst>
              <a:ahLst/>
              <a:cxnLst>
                <a:cxn ang="T6">
                  <a:pos x="T0" y="T1"/>
                </a:cxn>
                <a:cxn ang="T7">
                  <a:pos x="T2" y="T3"/>
                </a:cxn>
                <a:cxn ang="T8">
                  <a:pos x="T4" y="T5"/>
                </a:cxn>
              </a:cxnLst>
              <a:rect l="0" t="0" r="r" b="b"/>
              <a:pathLst>
                <a:path w="17804" h="13613" fill="none" extrusionOk="0">
                  <a:moveTo>
                    <a:pt x="16770" y="-1"/>
                  </a:moveTo>
                  <a:cubicBezTo>
                    <a:pt x="17133" y="446"/>
                    <a:pt x="17478" y="908"/>
                    <a:pt x="17804" y="1382"/>
                  </a:cubicBezTo>
                </a:path>
                <a:path w="17804" h="13613" stroke="0" extrusionOk="0">
                  <a:moveTo>
                    <a:pt x="16770" y="-1"/>
                  </a:moveTo>
                  <a:cubicBezTo>
                    <a:pt x="17133" y="446"/>
                    <a:pt x="17478" y="908"/>
                    <a:pt x="17804" y="1382"/>
                  </a:cubicBezTo>
                  <a:lnTo>
                    <a:pt x="0" y="13613"/>
                  </a:lnTo>
                  <a:lnTo>
                    <a:pt x="16770" y="-1"/>
                  </a:lnTo>
                  <a:close/>
                </a:path>
              </a:pathLst>
            </a:custGeom>
            <a:noFill/>
            <a:ln w="57150">
              <a:solidFill>
                <a:srgbClr val="333399"/>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8" name="Arc 41">
              <a:extLst>
                <a:ext uri="{FF2B5EF4-FFF2-40B4-BE49-F238E27FC236}">
                  <a16:creationId xmlns:a16="http://schemas.microsoft.com/office/drawing/2014/main" id="{B5836182-4306-420A-85A1-42DA1DAFAA38}"/>
                </a:ext>
              </a:extLst>
            </p:cNvPr>
            <p:cNvSpPr>
              <a:spLocks/>
            </p:cNvSpPr>
            <p:nvPr/>
          </p:nvSpPr>
          <p:spPr bwMode="auto">
            <a:xfrm>
              <a:off x="4200" y="2615"/>
              <a:ext cx="85" cy="1180"/>
            </a:xfrm>
            <a:custGeom>
              <a:avLst/>
              <a:gdLst>
                <a:gd name="T0" fmla="*/ 0 w 1553"/>
                <a:gd name="T1" fmla="*/ 0 h 21600"/>
                <a:gd name="T2" fmla="*/ 0 w 1553"/>
                <a:gd name="T3" fmla="*/ 0 h 21600"/>
                <a:gd name="T4" fmla="*/ 0 w 1553"/>
                <a:gd name="T5" fmla="*/ 0 h 21600"/>
                <a:gd name="T6" fmla="*/ 0 60000 65536"/>
                <a:gd name="T7" fmla="*/ 0 60000 65536"/>
                <a:gd name="T8" fmla="*/ 0 60000 65536"/>
              </a:gdLst>
              <a:ahLst/>
              <a:cxnLst>
                <a:cxn ang="T6">
                  <a:pos x="T0" y="T1"/>
                </a:cxn>
                <a:cxn ang="T7">
                  <a:pos x="T2" y="T3"/>
                </a:cxn>
                <a:cxn ang="T8">
                  <a:pos x="T4" y="T5"/>
                </a:cxn>
              </a:cxnLst>
              <a:rect l="0" t="0" r="r" b="b"/>
              <a:pathLst>
                <a:path w="1553" h="21600" fill="none" extrusionOk="0">
                  <a:moveTo>
                    <a:pt x="1553" y="21544"/>
                  </a:moveTo>
                  <a:cubicBezTo>
                    <a:pt x="1054" y="21580"/>
                    <a:pt x="554" y="21598"/>
                    <a:pt x="53" y="21599"/>
                  </a:cubicBezTo>
                </a:path>
                <a:path w="1553" h="21600" stroke="0" extrusionOk="0">
                  <a:moveTo>
                    <a:pt x="1553" y="21544"/>
                  </a:moveTo>
                  <a:cubicBezTo>
                    <a:pt x="1054" y="21580"/>
                    <a:pt x="554" y="21598"/>
                    <a:pt x="53" y="21599"/>
                  </a:cubicBezTo>
                  <a:lnTo>
                    <a:pt x="0" y="0"/>
                  </a:lnTo>
                  <a:lnTo>
                    <a:pt x="1553" y="21544"/>
                  </a:lnTo>
                  <a:close/>
                </a:path>
              </a:pathLst>
            </a:custGeom>
            <a:noFill/>
            <a:ln w="9525">
              <a:solidFill>
                <a:srgbClr val="0099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9" name="Arc 42">
              <a:extLst>
                <a:ext uri="{FF2B5EF4-FFF2-40B4-BE49-F238E27FC236}">
                  <a16:creationId xmlns:a16="http://schemas.microsoft.com/office/drawing/2014/main" id="{27A9886B-ED1D-44A0-A074-30FD15A8F34A}"/>
                </a:ext>
              </a:extLst>
            </p:cNvPr>
            <p:cNvSpPr>
              <a:spLocks/>
            </p:cNvSpPr>
            <p:nvPr/>
          </p:nvSpPr>
          <p:spPr bwMode="auto">
            <a:xfrm>
              <a:off x="3288" y="1811"/>
              <a:ext cx="912" cy="804"/>
            </a:xfrm>
            <a:custGeom>
              <a:avLst/>
              <a:gdLst>
                <a:gd name="T0" fmla="*/ 0 w 16719"/>
                <a:gd name="T1" fmla="*/ 0 h 14715"/>
                <a:gd name="T2" fmla="*/ 0 w 16719"/>
                <a:gd name="T3" fmla="*/ 0 h 14715"/>
                <a:gd name="T4" fmla="*/ 0 w 16719"/>
                <a:gd name="T5" fmla="*/ 0 h 14715"/>
                <a:gd name="T6" fmla="*/ 0 60000 65536"/>
                <a:gd name="T7" fmla="*/ 0 60000 65536"/>
                <a:gd name="T8" fmla="*/ 0 60000 65536"/>
              </a:gdLst>
              <a:ahLst/>
              <a:cxnLst>
                <a:cxn ang="T6">
                  <a:pos x="T0" y="T1"/>
                </a:cxn>
                <a:cxn ang="T7">
                  <a:pos x="T2" y="T3"/>
                </a:cxn>
                <a:cxn ang="T8">
                  <a:pos x="T4" y="T5"/>
                </a:cxn>
              </a:cxnLst>
              <a:rect l="0" t="0" r="r" b="b"/>
              <a:pathLst>
                <a:path w="16719" h="14715" fill="none" extrusionOk="0">
                  <a:moveTo>
                    <a:pt x="-1" y="1038"/>
                  </a:moveTo>
                  <a:cubicBezTo>
                    <a:pt x="291" y="683"/>
                    <a:pt x="593" y="336"/>
                    <a:pt x="906" y="-1"/>
                  </a:cubicBezTo>
                </a:path>
                <a:path w="16719" h="14715" stroke="0" extrusionOk="0">
                  <a:moveTo>
                    <a:pt x="-1" y="1038"/>
                  </a:moveTo>
                  <a:cubicBezTo>
                    <a:pt x="291" y="683"/>
                    <a:pt x="593" y="336"/>
                    <a:pt x="906" y="-1"/>
                  </a:cubicBezTo>
                  <a:lnTo>
                    <a:pt x="16719" y="14715"/>
                  </a:lnTo>
                  <a:lnTo>
                    <a:pt x="-1" y="1038"/>
                  </a:lnTo>
                  <a:close/>
                </a:path>
              </a:pathLst>
            </a:custGeom>
            <a:noFill/>
            <a:ln w="38100">
              <a:solidFill>
                <a:srgbClr val="333399"/>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0" name="Arc 43">
              <a:extLst>
                <a:ext uri="{FF2B5EF4-FFF2-40B4-BE49-F238E27FC236}">
                  <a16:creationId xmlns:a16="http://schemas.microsoft.com/office/drawing/2014/main" id="{FDCFC5E5-23AD-4CB9-B65F-1E3345CF2A99}"/>
                </a:ext>
              </a:extLst>
            </p:cNvPr>
            <p:cNvSpPr>
              <a:spLocks/>
            </p:cNvSpPr>
            <p:nvPr/>
          </p:nvSpPr>
          <p:spPr bwMode="auto">
            <a:xfrm>
              <a:off x="4200" y="2616"/>
              <a:ext cx="916" cy="896"/>
            </a:xfrm>
            <a:custGeom>
              <a:avLst/>
              <a:gdLst>
                <a:gd name="T0" fmla="*/ 0 w 16777"/>
                <a:gd name="T1" fmla="*/ 0 h 16416"/>
                <a:gd name="T2" fmla="*/ 0 w 16777"/>
                <a:gd name="T3" fmla="*/ 0 h 16416"/>
                <a:gd name="T4" fmla="*/ 0 w 16777"/>
                <a:gd name="T5" fmla="*/ 0 h 16416"/>
                <a:gd name="T6" fmla="*/ 0 60000 65536"/>
                <a:gd name="T7" fmla="*/ 0 60000 65536"/>
                <a:gd name="T8" fmla="*/ 0 60000 65536"/>
              </a:gdLst>
              <a:ahLst/>
              <a:cxnLst>
                <a:cxn ang="T6">
                  <a:pos x="T0" y="T1"/>
                </a:cxn>
                <a:cxn ang="T7">
                  <a:pos x="T2" y="T3"/>
                </a:cxn>
                <a:cxn ang="T8">
                  <a:pos x="T4" y="T5"/>
                </a:cxn>
              </a:cxnLst>
              <a:rect l="0" t="0" r="r" b="b"/>
              <a:pathLst>
                <a:path w="16777" h="16416" fill="none" extrusionOk="0">
                  <a:moveTo>
                    <a:pt x="16776" y="13604"/>
                  </a:moveTo>
                  <a:cubicBezTo>
                    <a:pt x="15951" y="14623"/>
                    <a:pt x="15034" y="15564"/>
                    <a:pt x="14038" y="16416"/>
                  </a:cubicBezTo>
                </a:path>
                <a:path w="16777" h="16416" stroke="0" extrusionOk="0">
                  <a:moveTo>
                    <a:pt x="16776" y="13604"/>
                  </a:moveTo>
                  <a:cubicBezTo>
                    <a:pt x="15951" y="14623"/>
                    <a:pt x="15034" y="15564"/>
                    <a:pt x="14038" y="16416"/>
                  </a:cubicBezTo>
                  <a:lnTo>
                    <a:pt x="0" y="0"/>
                  </a:lnTo>
                  <a:lnTo>
                    <a:pt x="16776" y="13604"/>
                  </a:lnTo>
                  <a:close/>
                </a:path>
              </a:pathLst>
            </a:custGeom>
            <a:noFill/>
            <a:ln w="57150">
              <a:solidFill>
                <a:srgbClr val="333399"/>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03" name="AutoShape 44">
            <a:extLst>
              <a:ext uri="{FF2B5EF4-FFF2-40B4-BE49-F238E27FC236}">
                <a16:creationId xmlns:a16="http://schemas.microsoft.com/office/drawing/2014/main" id="{4415DC78-E046-4B60-A8B9-3A3A374C809E}"/>
              </a:ext>
            </a:extLst>
          </p:cNvPr>
          <p:cNvSpPr>
            <a:spLocks noChangeArrowheads="1"/>
          </p:cNvSpPr>
          <p:nvPr/>
        </p:nvSpPr>
        <p:spPr bwMode="auto">
          <a:xfrm rot="5400000">
            <a:off x="6553994" y="2058194"/>
            <a:ext cx="139700" cy="74612"/>
          </a:xfrm>
          <a:prstGeom prst="triangle">
            <a:avLst>
              <a:gd name="adj" fmla="val 5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3804" name="Text Box 45">
            <a:extLst>
              <a:ext uri="{FF2B5EF4-FFF2-40B4-BE49-F238E27FC236}">
                <a16:creationId xmlns:a16="http://schemas.microsoft.com/office/drawing/2014/main" id="{61F1E1EB-2B57-4250-AFB2-F8E62AA70B2D}"/>
              </a:ext>
            </a:extLst>
          </p:cNvPr>
          <p:cNvSpPr txBox="1">
            <a:spLocks noChangeArrowheads="1"/>
          </p:cNvSpPr>
          <p:nvPr/>
        </p:nvSpPr>
        <p:spPr bwMode="auto">
          <a:xfrm>
            <a:off x="5943600" y="1752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i="1">
                <a:solidFill>
                  <a:schemeClr val="tx2"/>
                </a:solidFill>
                <a:latin typeface="Arial" panose="020B0604020202020204" pitchFamily="34" charset="0"/>
              </a:rPr>
              <a:t>2</a:t>
            </a:r>
            <a:r>
              <a:rPr kumimoji="0" lang="en-US" altLang="zh-CN" sz="1600" b="1" i="1" baseline="30000">
                <a:solidFill>
                  <a:schemeClr val="tx2"/>
                </a:solidFill>
                <a:latin typeface="Arial" panose="020B0604020202020204" pitchFamily="34" charset="0"/>
              </a:rPr>
              <a:t>m</a:t>
            </a:r>
            <a:r>
              <a:rPr kumimoji="0" lang="en-US" altLang="zh-CN" sz="1600" b="1" i="1">
                <a:solidFill>
                  <a:schemeClr val="tx2"/>
                </a:solidFill>
                <a:latin typeface="Arial" panose="020B0604020202020204" pitchFamily="34" charset="0"/>
              </a:rPr>
              <a:t>-1	</a:t>
            </a:r>
          </a:p>
        </p:txBody>
      </p:sp>
      <p:sp>
        <p:nvSpPr>
          <p:cNvPr id="33805" name="Rectangle 46">
            <a:extLst>
              <a:ext uri="{FF2B5EF4-FFF2-40B4-BE49-F238E27FC236}">
                <a16:creationId xmlns:a16="http://schemas.microsoft.com/office/drawing/2014/main" id="{D90475E9-D528-49D5-B610-3EC2F68DA3CD}"/>
              </a:ext>
            </a:extLst>
          </p:cNvPr>
          <p:cNvSpPr>
            <a:spLocks noChangeArrowheads="1"/>
          </p:cNvSpPr>
          <p:nvPr/>
        </p:nvSpPr>
        <p:spPr bwMode="auto">
          <a:xfrm>
            <a:off x="6934200" y="6172200"/>
            <a:ext cx="388938" cy="21113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b=2</a:t>
            </a:r>
          </a:p>
        </p:txBody>
      </p:sp>
      <p:sp>
        <p:nvSpPr>
          <p:cNvPr id="33806" name="Text Box 47">
            <a:extLst>
              <a:ext uri="{FF2B5EF4-FFF2-40B4-BE49-F238E27FC236}">
                <a16:creationId xmlns:a16="http://schemas.microsoft.com/office/drawing/2014/main" id="{F93EFB8E-597E-40E2-A7E9-660B311FA5D2}"/>
              </a:ext>
            </a:extLst>
          </p:cNvPr>
          <p:cNvSpPr txBox="1">
            <a:spLocks noChangeArrowheads="1"/>
          </p:cNvSpPr>
          <p:nvPr/>
        </p:nvSpPr>
        <p:spPr bwMode="auto">
          <a:xfrm>
            <a:off x="6705600" y="17208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i="1">
                <a:solidFill>
                  <a:schemeClr val="tx2"/>
                </a:solidFill>
                <a:latin typeface="Arial" panose="020B060402020202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9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9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0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510B7FC6-5FC8-4765-8E5A-40A71238834E}"/>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4A3F0F1-27A6-46F1-8ED8-55F18A307716}" type="slidenum">
              <a:rPr kumimoji="0" lang="zh-CN" altLang="en-US" sz="1400">
                <a:latin typeface="Tahoma" panose="020B0604030504040204" pitchFamily="34" charset="0"/>
              </a:rPr>
              <a:pPr>
                <a:spcBef>
                  <a:spcPct val="0"/>
                </a:spcBef>
                <a:buClrTx/>
                <a:buFontTx/>
                <a:buNone/>
              </a:pPr>
              <a:t>26</a:t>
            </a:fld>
            <a:endParaRPr kumimoji="0" lang="en-US" altLang="zh-CN" sz="1400">
              <a:latin typeface="Tahoma" panose="020B0604030504040204" pitchFamily="34" charset="0"/>
            </a:endParaRPr>
          </a:p>
        </p:txBody>
      </p:sp>
      <p:sp>
        <p:nvSpPr>
          <p:cNvPr id="34819" name="Rectangle 2">
            <a:extLst>
              <a:ext uri="{FF2B5EF4-FFF2-40B4-BE49-F238E27FC236}">
                <a16:creationId xmlns:a16="http://schemas.microsoft.com/office/drawing/2014/main" id="{017789D9-2195-45D2-85B1-5B255798E865}"/>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sp>
        <p:nvSpPr>
          <p:cNvPr id="34820" name="Rectangle 3">
            <a:extLst>
              <a:ext uri="{FF2B5EF4-FFF2-40B4-BE49-F238E27FC236}">
                <a16:creationId xmlns:a16="http://schemas.microsoft.com/office/drawing/2014/main" id="{55AC0E4C-F05B-4562-AE72-B68063CF01E2}"/>
              </a:ext>
            </a:extLst>
          </p:cNvPr>
          <p:cNvSpPr>
            <a:spLocks noGrp="1" noChangeArrowheads="1"/>
          </p:cNvSpPr>
          <p:nvPr>
            <p:ph type="body" idx="1"/>
          </p:nvPr>
        </p:nvSpPr>
        <p:spPr>
          <a:xfrm>
            <a:off x="1066800" y="1828800"/>
            <a:ext cx="7583488" cy="2228850"/>
          </a:xfrm>
        </p:spPr>
        <p:txBody>
          <a:bodyPr/>
          <a:lstStyle/>
          <a:p>
            <a:pPr eaLnBrk="1" hangingPunct="1">
              <a:lnSpc>
                <a:spcPct val="110000"/>
              </a:lnSpc>
            </a:pPr>
            <a:r>
              <a:rPr lang="zh-CN" altLang="en-US" sz="2800" b="1"/>
              <a:t>每个节点维护一个状态表	</a:t>
            </a:r>
            <a:endParaRPr lang="en-US" altLang="zh-CN" sz="2800" b="1"/>
          </a:p>
          <a:p>
            <a:pPr lvl="1" eaLnBrk="1" hangingPunct="1">
              <a:lnSpc>
                <a:spcPct val="110000"/>
              </a:lnSpc>
            </a:pPr>
            <a:r>
              <a:rPr lang="zh-CN" altLang="en-US" sz="2800" b="1"/>
              <a:t>路由表</a:t>
            </a:r>
          </a:p>
          <a:p>
            <a:pPr lvl="1" eaLnBrk="1" hangingPunct="1">
              <a:lnSpc>
                <a:spcPct val="110000"/>
              </a:lnSpc>
            </a:pPr>
            <a:r>
              <a:rPr lang="zh-CN" altLang="en-US" sz="2800" b="1"/>
              <a:t>邻居节点集</a:t>
            </a:r>
          </a:p>
          <a:p>
            <a:pPr lvl="1" eaLnBrk="1" hangingPunct="1">
              <a:lnSpc>
                <a:spcPct val="110000"/>
              </a:lnSpc>
            </a:pPr>
            <a:r>
              <a:rPr lang="zh-CN" altLang="en-US" sz="2800" b="1"/>
              <a:t>叶子节点集</a:t>
            </a:r>
          </a:p>
        </p:txBody>
      </p:sp>
      <p:sp>
        <p:nvSpPr>
          <p:cNvPr id="34821" name="Rectangle 4">
            <a:extLst>
              <a:ext uri="{FF2B5EF4-FFF2-40B4-BE49-F238E27FC236}">
                <a16:creationId xmlns:a16="http://schemas.microsoft.com/office/drawing/2014/main" id="{55E98E05-22FD-43D4-A33C-FC906F953B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B8D25B9E-1437-4774-8AC9-328DB13296C6}"/>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AE66703-B103-4747-8178-0188C0E2DB0A}" type="slidenum">
              <a:rPr kumimoji="0" lang="zh-CN" altLang="en-US" sz="1400">
                <a:latin typeface="Tahoma" panose="020B0604030504040204" pitchFamily="34" charset="0"/>
              </a:rPr>
              <a:pPr>
                <a:spcBef>
                  <a:spcPct val="0"/>
                </a:spcBef>
                <a:buClrTx/>
                <a:buFontTx/>
                <a:buNone/>
              </a:pPr>
              <a:t>27</a:t>
            </a:fld>
            <a:endParaRPr kumimoji="0" lang="en-US" altLang="zh-CN" sz="1400">
              <a:latin typeface="Tahoma" panose="020B0604030504040204" pitchFamily="34" charset="0"/>
            </a:endParaRPr>
          </a:p>
        </p:txBody>
      </p:sp>
      <p:sp>
        <p:nvSpPr>
          <p:cNvPr id="35843" name="Rectangle 2">
            <a:extLst>
              <a:ext uri="{FF2B5EF4-FFF2-40B4-BE49-F238E27FC236}">
                <a16:creationId xmlns:a16="http://schemas.microsoft.com/office/drawing/2014/main" id="{A908EFFC-4667-4A4E-A1D6-6C73378C9FAE}"/>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sp>
        <p:nvSpPr>
          <p:cNvPr id="35844" name="Rectangle 3">
            <a:extLst>
              <a:ext uri="{FF2B5EF4-FFF2-40B4-BE49-F238E27FC236}">
                <a16:creationId xmlns:a16="http://schemas.microsoft.com/office/drawing/2014/main" id="{691AF87E-3D3C-4F95-9471-EAFBCB7B66CC}"/>
              </a:ext>
            </a:extLst>
          </p:cNvPr>
          <p:cNvSpPr>
            <a:spLocks noGrp="1" noChangeArrowheads="1"/>
          </p:cNvSpPr>
          <p:nvPr>
            <p:ph type="body" idx="1"/>
          </p:nvPr>
        </p:nvSpPr>
        <p:spPr>
          <a:xfrm>
            <a:off x="381000" y="1524000"/>
            <a:ext cx="8497888" cy="4789488"/>
          </a:xfrm>
        </p:spPr>
        <p:txBody>
          <a:bodyPr/>
          <a:lstStyle/>
          <a:p>
            <a:pPr eaLnBrk="1" hangingPunct="1">
              <a:lnSpc>
                <a:spcPct val="110000"/>
              </a:lnSpc>
            </a:pPr>
            <a:r>
              <a:rPr lang="zh-CN" altLang="en-US" sz="2800" b="1"/>
              <a:t>路由表</a:t>
            </a:r>
            <a:r>
              <a:rPr lang="en-US" altLang="zh-CN" sz="2800" b="1"/>
              <a:t>R</a:t>
            </a:r>
          </a:p>
          <a:p>
            <a:pPr lvl="1" eaLnBrk="1" hangingPunct="1">
              <a:lnSpc>
                <a:spcPct val="110000"/>
              </a:lnSpc>
            </a:pPr>
            <a:r>
              <a:rPr lang="zh-CN" altLang="en-US" sz="2800" b="1"/>
              <a:t>包括 </a:t>
            </a:r>
            <a:r>
              <a:rPr lang="en-US" altLang="zh-CN" sz="2800" b="1"/>
              <a:t>m/b</a:t>
            </a:r>
            <a:r>
              <a:rPr lang="zh-CN" altLang="en-US" sz="2800" b="1"/>
              <a:t>行，每行包括</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en-US" altLang="zh-CN" sz="2800" b="1"/>
              <a:t> </a:t>
            </a:r>
            <a:r>
              <a:rPr lang="zh-CN" altLang="en-US" sz="2800" b="1"/>
              <a:t>个表项 </a:t>
            </a:r>
          </a:p>
          <a:p>
            <a:pPr lvl="1" eaLnBrk="1" hangingPunct="1">
              <a:lnSpc>
                <a:spcPct val="110000"/>
              </a:lnSpc>
            </a:pPr>
            <a:r>
              <a:rPr lang="zh-CN" altLang="en-US" sz="2800" b="1"/>
              <a:t>第</a:t>
            </a:r>
            <a:r>
              <a:rPr lang="en-US" altLang="zh-CN" sz="2800" b="1"/>
              <a:t>n</a:t>
            </a:r>
            <a:r>
              <a:rPr lang="zh-CN" altLang="en-US" sz="2800" b="1"/>
              <a:t>行与节点</a:t>
            </a:r>
            <a:r>
              <a:rPr lang="en-US" altLang="zh-CN" sz="2800" b="1"/>
              <a:t>ID</a:t>
            </a:r>
            <a:r>
              <a:rPr lang="zh-CN" altLang="en-US" sz="2800" b="1"/>
              <a:t>的前</a:t>
            </a:r>
            <a:r>
              <a:rPr lang="en-US" altLang="zh-CN" sz="2800" b="1"/>
              <a:t>n-1</a:t>
            </a:r>
            <a:r>
              <a:rPr lang="zh-CN" altLang="en-US" sz="2800" b="1"/>
              <a:t>个数位相同，第</a:t>
            </a:r>
            <a:r>
              <a:rPr lang="en-US" altLang="zh-CN" sz="2800" b="1"/>
              <a:t>n</a:t>
            </a:r>
            <a:r>
              <a:rPr lang="zh-CN" altLang="en-US" sz="2800" b="1"/>
              <a:t>个数位不同，取值从</a:t>
            </a:r>
            <a:r>
              <a:rPr lang="en-US" altLang="zh-CN" sz="2800" b="1"/>
              <a:t>0</a:t>
            </a:r>
            <a:r>
              <a:rPr lang="zh-CN" altLang="en-US" sz="2800" b="1"/>
              <a:t>到</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en-US" altLang="zh-CN" sz="2800" b="1"/>
              <a:t> -1</a:t>
            </a:r>
            <a:r>
              <a:rPr lang="zh-CN" altLang="en-US" sz="2800" b="1"/>
              <a:t>，也称</a:t>
            </a:r>
            <a:r>
              <a:rPr lang="en-US" altLang="zh-CN" sz="2800" b="1"/>
              <a:t>n-1</a:t>
            </a:r>
            <a:r>
              <a:rPr lang="zh-CN" altLang="en-US" sz="2800" b="1"/>
              <a:t>数位前缀相同</a:t>
            </a:r>
          </a:p>
          <a:p>
            <a:pPr lvl="1" eaLnBrk="1" hangingPunct="1">
              <a:lnSpc>
                <a:spcPct val="110000"/>
              </a:lnSpc>
            </a:pPr>
            <a:r>
              <a:rPr lang="zh-CN" altLang="en-US" sz="2800" b="1"/>
              <a:t>表中的每项包含节点</a:t>
            </a:r>
            <a:r>
              <a:rPr lang="en-US" altLang="zh-CN" sz="2800" b="1"/>
              <a:t>ID</a:t>
            </a:r>
            <a:r>
              <a:rPr lang="zh-CN" altLang="en-US" sz="2800" b="1"/>
              <a:t>，即</a:t>
            </a:r>
            <a:r>
              <a:rPr lang="en-US" altLang="zh-CN" sz="2800" b="1"/>
              <a:t>IP</a:t>
            </a:r>
            <a:r>
              <a:rPr lang="zh-CN" altLang="en-US" sz="2800" b="1"/>
              <a:t>地址等</a:t>
            </a:r>
          </a:p>
          <a:p>
            <a:pPr lvl="1" eaLnBrk="1" hangingPunct="1">
              <a:lnSpc>
                <a:spcPct val="110000"/>
              </a:lnSpc>
            </a:pPr>
            <a:r>
              <a:rPr lang="zh-CN" altLang="en-US" sz="2800" b="1"/>
              <a:t>根据邻近性度量选择距离本节点近的节点</a:t>
            </a:r>
          </a:p>
          <a:p>
            <a:pPr lvl="1" eaLnBrk="1" hangingPunct="1">
              <a:lnSpc>
                <a:spcPct val="110000"/>
              </a:lnSpc>
            </a:pPr>
            <a:r>
              <a:rPr lang="en-US" altLang="zh-CN" sz="2800" b="1"/>
              <a:t>b</a:t>
            </a:r>
            <a:r>
              <a:rPr lang="zh-CN" altLang="en-US" sz="2800" b="1"/>
              <a:t>过大，节点要维护的路由表大，但存储的邻居节点多，在转发时更为精确，</a:t>
            </a:r>
            <a:r>
              <a:rPr lang="en-US" altLang="zh-CN" sz="2800" b="1"/>
              <a:t>b</a:t>
            </a:r>
            <a:r>
              <a:rPr lang="zh-CN" altLang="en-US" sz="2800" b="1"/>
              <a:t>的选择反映了路由表大小和路由效率之间的折衷</a:t>
            </a:r>
            <a:r>
              <a:rPr lang="zh-CN" altLang="en-US" sz="2800"/>
              <a:t> </a:t>
            </a:r>
          </a:p>
        </p:txBody>
      </p:sp>
      <p:sp>
        <p:nvSpPr>
          <p:cNvPr id="35845" name="Rectangle 4">
            <a:extLst>
              <a:ext uri="{FF2B5EF4-FFF2-40B4-BE49-F238E27FC236}">
                <a16:creationId xmlns:a16="http://schemas.microsoft.com/office/drawing/2014/main" id="{AEBFDF28-27BA-4699-A596-FE64FF608B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4CA8D66D-6801-4183-B4C7-6B390664A5B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6A672EA-D362-42D7-A711-8726DFB932C1}" type="slidenum">
              <a:rPr kumimoji="0" lang="zh-CN" altLang="en-US" sz="1400">
                <a:latin typeface="Tahoma" panose="020B0604030504040204" pitchFamily="34" charset="0"/>
              </a:rPr>
              <a:pPr>
                <a:spcBef>
                  <a:spcPct val="0"/>
                </a:spcBef>
                <a:buClrTx/>
                <a:buFontTx/>
                <a:buNone/>
              </a:pPr>
              <a:t>28</a:t>
            </a:fld>
            <a:endParaRPr kumimoji="0" lang="en-US" altLang="zh-CN" sz="1400">
              <a:latin typeface="Tahoma" panose="020B0604030504040204" pitchFamily="34" charset="0"/>
            </a:endParaRPr>
          </a:p>
        </p:txBody>
      </p:sp>
      <p:sp>
        <p:nvSpPr>
          <p:cNvPr id="36867" name="Rectangle 2">
            <a:extLst>
              <a:ext uri="{FF2B5EF4-FFF2-40B4-BE49-F238E27FC236}">
                <a16:creationId xmlns:a16="http://schemas.microsoft.com/office/drawing/2014/main" id="{0F2DD2C3-9D1E-4306-97E0-1CAE2DDDBAF4}"/>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sp>
        <p:nvSpPr>
          <p:cNvPr id="36868" name="Rectangle 3">
            <a:extLst>
              <a:ext uri="{FF2B5EF4-FFF2-40B4-BE49-F238E27FC236}">
                <a16:creationId xmlns:a16="http://schemas.microsoft.com/office/drawing/2014/main" id="{59BA9282-CCDB-4539-9FA2-0B7509D927B3}"/>
              </a:ext>
            </a:extLst>
          </p:cNvPr>
          <p:cNvSpPr>
            <a:spLocks noGrp="1" noChangeArrowheads="1"/>
          </p:cNvSpPr>
          <p:nvPr>
            <p:ph type="body" idx="1"/>
          </p:nvPr>
        </p:nvSpPr>
        <p:spPr>
          <a:xfrm>
            <a:off x="609600" y="1371600"/>
            <a:ext cx="8193088" cy="4664075"/>
          </a:xfrm>
        </p:spPr>
        <p:txBody>
          <a:bodyPr/>
          <a:lstStyle/>
          <a:p>
            <a:pPr eaLnBrk="1" hangingPunct="1">
              <a:lnSpc>
                <a:spcPct val="110000"/>
              </a:lnSpc>
            </a:pPr>
            <a:r>
              <a:rPr lang="zh-CN" altLang="en-US" sz="2800" b="1"/>
              <a:t>邻居节点集</a:t>
            </a:r>
            <a:r>
              <a:rPr lang="en-US" altLang="zh-CN" sz="2800" b="1"/>
              <a:t>M</a:t>
            </a:r>
          </a:p>
          <a:p>
            <a:pPr lvl="1" eaLnBrk="1" hangingPunct="1">
              <a:lnSpc>
                <a:spcPct val="110000"/>
              </a:lnSpc>
            </a:pPr>
            <a:r>
              <a:rPr lang="zh-CN" altLang="en-US" sz="2800" b="1"/>
              <a:t>存放在真实网络中与当前节点</a:t>
            </a:r>
            <a:r>
              <a:rPr lang="zh-CN" altLang="en-US" sz="2800" b="1">
                <a:latin typeface="宋体" panose="02010600030101010101" pitchFamily="2" charset="-122"/>
              </a:rPr>
              <a:t>“</a:t>
            </a:r>
            <a:r>
              <a:rPr lang="zh-CN" altLang="en-US" sz="2800" b="1"/>
              <a:t>距离</a:t>
            </a:r>
            <a:r>
              <a:rPr lang="zh-CN" altLang="en-US" sz="2800" b="1">
                <a:latin typeface="宋体" panose="02010600030101010101" pitchFamily="2" charset="-122"/>
              </a:rPr>
              <a:t>”</a:t>
            </a:r>
            <a:r>
              <a:rPr lang="zh-CN" altLang="en-US" sz="2800" b="1"/>
              <a:t>最近的</a:t>
            </a:r>
            <a:r>
              <a:rPr lang="en-US" altLang="zh-CN" sz="2800" b="1"/>
              <a:t>|M|</a:t>
            </a:r>
            <a:r>
              <a:rPr lang="zh-CN" altLang="en-US" sz="2800" b="1"/>
              <a:t>个节点的信息</a:t>
            </a:r>
            <a:r>
              <a:rPr lang="zh-CN" altLang="en-US" sz="2800"/>
              <a:t> </a:t>
            </a:r>
            <a:endParaRPr lang="zh-CN" altLang="en-US" sz="2800" b="1"/>
          </a:p>
          <a:p>
            <a:pPr lvl="1" eaLnBrk="1" hangingPunct="1">
              <a:lnSpc>
                <a:spcPct val="110000"/>
              </a:lnSpc>
            </a:pPr>
            <a:r>
              <a:rPr lang="zh-CN" altLang="en-US" sz="2800" b="1">
                <a:latin typeface="宋体" panose="02010600030101010101" pitchFamily="2" charset="-122"/>
              </a:rPr>
              <a:t>“</a:t>
            </a:r>
            <a:r>
              <a:rPr lang="zh-CN" altLang="en-US" sz="2800" b="1"/>
              <a:t>距离</a:t>
            </a:r>
            <a:r>
              <a:rPr lang="zh-CN" altLang="en-US" sz="2800" b="1">
                <a:latin typeface="宋体" panose="02010600030101010101" pitchFamily="2" charset="-122"/>
              </a:rPr>
              <a:t>”</a:t>
            </a:r>
            <a:r>
              <a:rPr lang="zh-CN" altLang="en-US" sz="2800" b="1"/>
              <a:t> 类似</a:t>
            </a:r>
            <a:r>
              <a:rPr lang="en-US" altLang="zh-CN" sz="2800" b="1"/>
              <a:t>IP</a:t>
            </a:r>
            <a:r>
              <a:rPr lang="zh-CN" altLang="en-US" sz="2800" b="1"/>
              <a:t>路由协议中的距离， 考虑转发跳数、传输路径带宽、</a:t>
            </a:r>
            <a:r>
              <a:rPr lang="en-US" altLang="zh-CN" sz="2800" b="1"/>
              <a:t>QoS</a:t>
            </a:r>
            <a:r>
              <a:rPr lang="zh-CN" altLang="en-US" sz="2800" b="1"/>
              <a:t>等综合因素后所得的转发开销</a:t>
            </a:r>
            <a:r>
              <a:rPr lang="zh-CN" altLang="en-US" sz="2800"/>
              <a:t> </a:t>
            </a:r>
            <a:endParaRPr lang="zh-CN" altLang="en-US" sz="2800" b="1"/>
          </a:p>
          <a:p>
            <a:pPr lvl="1" eaLnBrk="1" hangingPunct="1">
              <a:lnSpc>
                <a:spcPct val="110000"/>
              </a:lnSpc>
            </a:pPr>
            <a:r>
              <a:rPr lang="en-US" altLang="zh-CN" sz="2800" b="1"/>
              <a:t>|M|</a:t>
            </a:r>
            <a:r>
              <a:rPr lang="zh-CN" altLang="en-US" sz="2800" b="1"/>
              <a:t>的典型值为</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zh-CN" altLang="en-US" sz="2800" b="1"/>
              <a:t>或者</a:t>
            </a:r>
            <a:r>
              <a:rPr lang="en-US" altLang="zh-CN" sz="2800" b="1"/>
              <a:t>2×</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en-US" altLang="zh-CN" sz="2800" b="1"/>
              <a:t> </a:t>
            </a:r>
          </a:p>
          <a:p>
            <a:pPr lvl="1" eaLnBrk="1" hangingPunct="1">
              <a:lnSpc>
                <a:spcPct val="110000"/>
              </a:lnSpc>
            </a:pPr>
            <a:r>
              <a:rPr lang="zh-CN" altLang="ru-RU" sz="2800" b="1">
                <a:latin typeface="宋体" panose="02010600030101010101" pitchFamily="2" charset="-122"/>
              </a:rPr>
              <a:t>邻居节点集通常不用于路由查询消息，而是用来维护本地性</a:t>
            </a:r>
            <a:endParaRPr lang="zh-CN" altLang="en-US" sz="2800" b="1"/>
          </a:p>
        </p:txBody>
      </p:sp>
      <p:sp>
        <p:nvSpPr>
          <p:cNvPr id="36869" name="Rectangle 4">
            <a:extLst>
              <a:ext uri="{FF2B5EF4-FFF2-40B4-BE49-F238E27FC236}">
                <a16:creationId xmlns:a16="http://schemas.microsoft.com/office/drawing/2014/main" id="{B76DA509-D7CE-4116-8EBA-7B052A4233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784F078F-86D9-41A4-A770-C49068E9D84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8A9C3E05-D8BB-4290-A78E-D4BB82E95EFE}" type="slidenum">
              <a:rPr kumimoji="0" lang="zh-CN" altLang="en-US" sz="1400">
                <a:latin typeface="Tahoma" panose="020B0604030504040204" pitchFamily="34" charset="0"/>
              </a:rPr>
              <a:pPr>
                <a:spcBef>
                  <a:spcPct val="0"/>
                </a:spcBef>
                <a:buClrTx/>
                <a:buFontTx/>
                <a:buNone/>
              </a:pPr>
              <a:t>29</a:t>
            </a:fld>
            <a:endParaRPr kumimoji="0" lang="en-US" altLang="zh-CN" sz="1400">
              <a:latin typeface="Tahoma" panose="020B0604030504040204" pitchFamily="34" charset="0"/>
            </a:endParaRPr>
          </a:p>
        </p:txBody>
      </p:sp>
      <p:sp>
        <p:nvSpPr>
          <p:cNvPr id="37891" name="Rectangle 2">
            <a:extLst>
              <a:ext uri="{FF2B5EF4-FFF2-40B4-BE49-F238E27FC236}">
                <a16:creationId xmlns:a16="http://schemas.microsoft.com/office/drawing/2014/main" id="{14E8C5BB-08FB-46E0-A335-069A4BFFE8F8}"/>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sp>
        <p:nvSpPr>
          <p:cNvPr id="37892" name="Rectangle 3">
            <a:extLst>
              <a:ext uri="{FF2B5EF4-FFF2-40B4-BE49-F238E27FC236}">
                <a16:creationId xmlns:a16="http://schemas.microsoft.com/office/drawing/2014/main" id="{86FCF011-6FB8-4201-B7FC-9ABA3858FAB7}"/>
              </a:ext>
            </a:extLst>
          </p:cNvPr>
          <p:cNvSpPr>
            <a:spLocks noGrp="1" noChangeArrowheads="1"/>
          </p:cNvSpPr>
          <p:nvPr>
            <p:ph type="body" idx="1"/>
          </p:nvPr>
        </p:nvSpPr>
        <p:spPr>
          <a:xfrm>
            <a:off x="685800" y="1524000"/>
            <a:ext cx="8193088" cy="3168650"/>
          </a:xfrm>
        </p:spPr>
        <p:txBody>
          <a:bodyPr/>
          <a:lstStyle/>
          <a:p>
            <a:pPr eaLnBrk="1" hangingPunct="1">
              <a:lnSpc>
                <a:spcPct val="110000"/>
              </a:lnSpc>
            </a:pPr>
            <a:r>
              <a:rPr lang="zh-CN" altLang="en-US" sz="2800" b="1"/>
              <a:t>叶子节点集</a:t>
            </a:r>
            <a:r>
              <a:rPr lang="en-US" altLang="zh-CN" sz="2800" b="1"/>
              <a:t>L</a:t>
            </a:r>
          </a:p>
          <a:p>
            <a:pPr lvl="1" eaLnBrk="1" hangingPunct="1">
              <a:lnSpc>
                <a:spcPct val="110000"/>
              </a:lnSpc>
            </a:pPr>
            <a:r>
              <a:rPr lang="zh-CN" altLang="en-US" sz="2800" b="1"/>
              <a:t>存放在键值空间中与当前节点距离最近的</a:t>
            </a:r>
            <a:r>
              <a:rPr lang="en-US" altLang="zh-CN" sz="2800" b="1"/>
              <a:t>|L|</a:t>
            </a:r>
            <a:r>
              <a:rPr lang="zh-CN" altLang="en-US" sz="2800" b="1"/>
              <a:t>个节点的信息，其中各有一半的节点标识大于或小于当前节点</a:t>
            </a:r>
            <a:endParaRPr lang="zh-CN" altLang="en-US" sz="2800"/>
          </a:p>
          <a:p>
            <a:pPr lvl="1" eaLnBrk="1" hangingPunct="1">
              <a:lnSpc>
                <a:spcPct val="110000"/>
              </a:lnSpc>
            </a:pPr>
            <a:r>
              <a:rPr lang="en-US" altLang="zh-CN" sz="2800" b="1"/>
              <a:t>|L|</a:t>
            </a:r>
            <a:r>
              <a:rPr lang="zh-CN" altLang="en-US" sz="2800" b="1"/>
              <a:t>的典型值为</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zh-CN" altLang="en-US" sz="2800" b="1"/>
              <a:t>或者</a:t>
            </a:r>
            <a:r>
              <a:rPr lang="en-US" altLang="zh-CN" sz="2800" b="1"/>
              <a:t>2×</a:t>
            </a:r>
            <a:r>
              <a:rPr lang="en-US" altLang="zh-CN" sz="2800" b="1">
                <a:solidFill>
                  <a:srgbClr val="000000"/>
                </a:solidFill>
                <a:cs typeface="Times New Roman" panose="02020603050405020304" pitchFamily="18" charset="0"/>
              </a:rPr>
              <a:t>2</a:t>
            </a:r>
            <a:r>
              <a:rPr lang="en-US" altLang="zh-CN" sz="2800" b="1" baseline="30000">
                <a:solidFill>
                  <a:srgbClr val="000000"/>
                </a:solidFill>
                <a:cs typeface="Times New Roman" panose="02020603050405020304" pitchFamily="18" charset="0"/>
              </a:rPr>
              <a:t>b</a:t>
            </a:r>
            <a:r>
              <a:rPr lang="en-US" altLang="zh-CN" sz="2800" b="1"/>
              <a:t> </a:t>
            </a:r>
          </a:p>
          <a:p>
            <a:pPr lvl="1" eaLnBrk="1" hangingPunct="1">
              <a:lnSpc>
                <a:spcPct val="110000"/>
              </a:lnSpc>
            </a:pPr>
            <a:r>
              <a:rPr lang="zh-CN" altLang="en-US" sz="2800" b="1"/>
              <a:t>路由时，首先检查叶子节点集</a:t>
            </a:r>
          </a:p>
        </p:txBody>
      </p:sp>
      <p:sp>
        <p:nvSpPr>
          <p:cNvPr id="37893" name="Rectangle 4">
            <a:extLst>
              <a:ext uri="{FF2B5EF4-FFF2-40B4-BE49-F238E27FC236}">
                <a16:creationId xmlns:a16="http://schemas.microsoft.com/office/drawing/2014/main" id="{249A19A6-43AA-4081-BC40-6482C044892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CB0B9D7A-52CC-4BE0-A10F-4BD74C54E0D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44B7E1E8-3C2F-467E-B67E-8CBEA1BB4192}" type="slidenum">
              <a:rPr kumimoji="0" lang="zh-CN" altLang="en-US" sz="1400">
                <a:latin typeface="Tahoma" panose="020B0604030504040204" pitchFamily="34" charset="0"/>
              </a:rPr>
              <a:pPr>
                <a:spcBef>
                  <a:spcPct val="0"/>
                </a:spcBef>
                <a:buClrTx/>
                <a:buFontTx/>
                <a:buNone/>
              </a:pPr>
              <a:t>3</a:t>
            </a:fld>
            <a:endParaRPr kumimoji="0" lang="en-US" altLang="zh-CN" sz="1400">
              <a:latin typeface="Tahoma" panose="020B0604030504040204" pitchFamily="34" charset="0"/>
            </a:endParaRPr>
          </a:p>
        </p:txBody>
      </p:sp>
      <p:sp>
        <p:nvSpPr>
          <p:cNvPr id="6147" name="Rectangle 2">
            <a:extLst>
              <a:ext uri="{FF2B5EF4-FFF2-40B4-BE49-F238E27FC236}">
                <a16:creationId xmlns:a16="http://schemas.microsoft.com/office/drawing/2014/main" id="{7C0C1A8F-D7B3-408F-A7EC-72C500B1A87C}"/>
              </a:ext>
            </a:extLst>
          </p:cNvPr>
          <p:cNvSpPr>
            <a:spLocks noGrp="1" noChangeArrowheads="1"/>
          </p:cNvSpPr>
          <p:nvPr>
            <p:ph type="title"/>
          </p:nvPr>
        </p:nvSpPr>
        <p:spPr/>
        <p:txBody>
          <a:bodyPr/>
          <a:lstStyle/>
          <a:p>
            <a:pPr eaLnBrk="1" hangingPunct="1"/>
            <a:r>
              <a:rPr lang="en-US" altLang="zh-CN"/>
              <a:t>2.1 Hash</a:t>
            </a:r>
            <a:r>
              <a:rPr lang="zh-CN" altLang="en-US"/>
              <a:t>函数概述</a:t>
            </a:r>
          </a:p>
        </p:txBody>
      </p:sp>
      <p:sp>
        <p:nvSpPr>
          <p:cNvPr id="6148" name="Rectangle 3">
            <a:extLst>
              <a:ext uri="{FF2B5EF4-FFF2-40B4-BE49-F238E27FC236}">
                <a16:creationId xmlns:a16="http://schemas.microsoft.com/office/drawing/2014/main" id="{60235786-4499-4C28-8D6F-76DA3C0CA5DC}"/>
              </a:ext>
            </a:extLst>
          </p:cNvPr>
          <p:cNvSpPr>
            <a:spLocks noGrp="1" noChangeArrowheads="1"/>
          </p:cNvSpPr>
          <p:nvPr>
            <p:ph type="body" idx="1"/>
          </p:nvPr>
        </p:nvSpPr>
        <p:spPr>
          <a:xfrm>
            <a:off x="609600" y="1677988"/>
            <a:ext cx="8193088" cy="4722812"/>
          </a:xfrm>
        </p:spPr>
        <p:txBody>
          <a:bodyPr/>
          <a:lstStyle/>
          <a:p>
            <a:pPr eaLnBrk="1" hangingPunct="1">
              <a:lnSpc>
                <a:spcPct val="110000"/>
              </a:lnSpc>
            </a:pPr>
            <a:r>
              <a:rPr lang="en-US" altLang="zh-CN" sz="2400" b="1" dirty="0"/>
              <a:t>Hash</a:t>
            </a:r>
            <a:r>
              <a:rPr lang="zh-CN" altLang="en-US" sz="2400" b="1" dirty="0"/>
              <a:t>函数可以根据给定的一段任意长的消息计算出一个固定长度的比特串，通常称为</a:t>
            </a:r>
            <a:r>
              <a:rPr lang="zh-CN" altLang="en-US" sz="2400" b="1" dirty="0">
                <a:solidFill>
                  <a:srgbClr val="FF0000"/>
                </a:solidFill>
              </a:rPr>
              <a:t>消息摘要</a:t>
            </a:r>
            <a:r>
              <a:rPr lang="zh-CN" altLang="en-US" sz="2400" b="1" dirty="0"/>
              <a:t>（</a:t>
            </a:r>
            <a:r>
              <a:rPr lang="en-US" altLang="zh-CN" sz="2400" b="1" dirty="0"/>
              <a:t>MD</a:t>
            </a:r>
            <a:r>
              <a:rPr lang="zh-CN" altLang="en-US" sz="2400" b="1" dirty="0"/>
              <a:t>：</a:t>
            </a:r>
            <a:r>
              <a:rPr lang="en-US" altLang="zh-CN" sz="2400" b="1" dirty="0"/>
              <a:t>Message Digest</a:t>
            </a:r>
            <a:r>
              <a:rPr lang="zh-CN" altLang="en-US" sz="2400" b="1" dirty="0"/>
              <a:t>），一般用于消息的完整性检验。</a:t>
            </a:r>
          </a:p>
          <a:p>
            <a:pPr eaLnBrk="1" hangingPunct="1">
              <a:lnSpc>
                <a:spcPct val="110000"/>
              </a:lnSpc>
            </a:pPr>
            <a:r>
              <a:rPr lang="en-US" altLang="zh-CN" sz="2400" b="1" dirty="0"/>
              <a:t>Hash</a:t>
            </a:r>
            <a:r>
              <a:rPr lang="zh-CN" altLang="en-US" sz="2400" b="1" dirty="0"/>
              <a:t>函数有以下特性：</a:t>
            </a:r>
          </a:p>
          <a:p>
            <a:pPr lvl="1" eaLnBrk="1" hangingPunct="1">
              <a:lnSpc>
                <a:spcPct val="110000"/>
              </a:lnSpc>
            </a:pPr>
            <a:r>
              <a:rPr lang="zh-CN" altLang="en-US" sz="2500" b="1" dirty="0"/>
              <a:t>给定 </a:t>
            </a:r>
            <a:r>
              <a:rPr lang="en-US" altLang="zh-CN" sz="2500" b="1" dirty="0"/>
              <a:t>P</a:t>
            </a:r>
            <a:r>
              <a:rPr lang="zh-CN" altLang="en-US" sz="2500" b="1" dirty="0"/>
              <a:t>，易于计算出 </a:t>
            </a:r>
            <a:r>
              <a:rPr lang="en-US" altLang="zh-CN" sz="2500" b="1" dirty="0"/>
              <a:t>MD</a:t>
            </a:r>
            <a:r>
              <a:rPr lang="zh-CN" altLang="en-US" sz="2500" b="1" dirty="0"/>
              <a:t>（</a:t>
            </a:r>
            <a:r>
              <a:rPr lang="en-US" altLang="zh-CN" sz="2500" b="1" dirty="0"/>
              <a:t>P</a:t>
            </a:r>
            <a:r>
              <a:rPr lang="zh-CN" altLang="en-US" sz="2500" b="1" dirty="0"/>
              <a:t>）</a:t>
            </a:r>
          </a:p>
          <a:p>
            <a:pPr lvl="1" eaLnBrk="1" hangingPunct="1">
              <a:lnSpc>
                <a:spcPct val="110000"/>
              </a:lnSpc>
            </a:pPr>
            <a:r>
              <a:rPr lang="zh-CN" altLang="en-US" sz="2500" b="1" dirty="0"/>
              <a:t>只给出 </a:t>
            </a:r>
            <a:r>
              <a:rPr lang="en-US" altLang="zh-CN" sz="2500" b="1" dirty="0"/>
              <a:t>MD</a:t>
            </a:r>
            <a:r>
              <a:rPr lang="zh-CN" altLang="en-US" sz="2500" b="1" dirty="0"/>
              <a:t>（</a:t>
            </a:r>
            <a:r>
              <a:rPr lang="en-US" altLang="zh-CN" sz="2500" b="1" dirty="0"/>
              <a:t>P</a:t>
            </a:r>
            <a:r>
              <a:rPr lang="zh-CN" altLang="en-US" sz="2500" b="1" dirty="0"/>
              <a:t>），几乎无法找出 </a:t>
            </a:r>
            <a:r>
              <a:rPr lang="en-US" altLang="zh-CN" sz="2500" b="1" dirty="0"/>
              <a:t>P</a:t>
            </a:r>
          </a:p>
          <a:p>
            <a:pPr lvl="1" eaLnBrk="1" hangingPunct="1">
              <a:lnSpc>
                <a:spcPct val="110000"/>
              </a:lnSpc>
            </a:pPr>
            <a:r>
              <a:rPr lang="zh-CN" altLang="en-US" sz="2500" b="1" dirty="0"/>
              <a:t>无法找到两条具有同样消息摘要的不同消息</a:t>
            </a:r>
          </a:p>
          <a:p>
            <a:pPr eaLnBrk="1" hangingPunct="1">
              <a:lnSpc>
                <a:spcPct val="110000"/>
              </a:lnSpc>
            </a:pPr>
            <a:r>
              <a:rPr lang="en-US" altLang="zh-CN" sz="2400" b="1" dirty="0"/>
              <a:t>Hash</a:t>
            </a:r>
            <a:r>
              <a:rPr lang="zh-CN" altLang="en-US" sz="2400" b="1" dirty="0"/>
              <a:t>函数</a:t>
            </a:r>
          </a:p>
          <a:p>
            <a:pPr lvl="1" eaLnBrk="1" hangingPunct="1">
              <a:lnSpc>
                <a:spcPct val="110000"/>
              </a:lnSpc>
            </a:pPr>
            <a:r>
              <a:rPr lang="en-US" altLang="zh-CN" sz="2500" b="1" dirty="0"/>
              <a:t>MD5</a:t>
            </a:r>
            <a:r>
              <a:rPr lang="zh-CN" altLang="en-US" sz="2500" b="1" dirty="0"/>
              <a:t>：消息摘要长度固定为</a:t>
            </a:r>
            <a:r>
              <a:rPr lang="en-US" altLang="zh-CN" sz="2500" b="1" dirty="0"/>
              <a:t>128</a:t>
            </a:r>
            <a:r>
              <a:rPr lang="zh-CN" altLang="en-US" sz="2500" b="1" dirty="0"/>
              <a:t>比特</a:t>
            </a:r>
          </a:p>
          <a:p>
            <a:pPr lvl="1" eaLnBrk="1" hangingPunct="1">
              <a:lnSpc>
                <a:spcPct val="110000"/>
              </a:lnSpc>
            </a:pPr>
            <a:r>
              <a:rPr lang="en-US" altLang="zh-CN" sz="2500" b="1" dirty="0"/>
              <a:t>SHA-1</a:t>
            </a:r>
            <a:r>
              <a:rPr lang="zh-CN" altLang="en-US" sz="2500" b="1" dirty="0"/>
              <a:t>：消息摘要长度固定为</a:t>
            </a:r>
            <a:r>
              <a:rPr lang="en-US" altLang="zh-CN" sz="2500" b="1" dirty="0"/>
              <a:t>160</a:t>
            </a:r>
            <a:r>
              <a:rPr lang="zh-CN" altLang="en-US" sz="2500" b="1" dirty="0"/>
              <a:t>比特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40922EFF-0F89-4BB0-A30D-C652B768852D}"/>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81D6916A-1E39-4F93-B522-F5797A4251F4}" type="slidenum">
              <a:rPr kumimoji="0" lang="zh-CN" altLang="en-US" sz="1400">
                <a:latin typeface="Tahoma" panose="020B0604030504040204" pitchFamily="34" charset="0"/>
              </a:rPr>
              <a:pPr>
                <a:spcBef>
                  <a:spcPct val="0"/>
                </a:spcBef>
                <a:buClrTx/>
                <a:buFontTx/>
                <a:buNone/>
              </a:pPr>
              <a:t>30</a:t>
            </a:fld>
            <a:endParaRPr kumimoji="0" lang="en-US" altLang="zh-CN" sz="1400">
              <a:latin typeface="Tahoma" panose="020B0604030504040204" pitchFamily="34" charset="0"/>
            </a:endParaRPr>
          </a:p>
        </p:txBody>
      </p:sp>
      <p:sp>
        <p:nvSpPr>
          <p:cNvPr id="38915" name="Rectangle 2">
            <a:extLst>
              <a:ext uri="{FF2B5EF4-FFF2-40B4-BE49-F238E27FC236}">
                <a16:creationId xmlns:a16="http://schemas.microsoft.com/office/drawing/2014/main" id="{15149194-BB7A-449D-9E2D-0B0C59BCAB17}"/>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sp>
        <p:nvSpPr>
          <p:cNvPr id="38916" name="Rectangle 3">
            <a:extLst>
              <a:ext uri="{FF2B5EF4-FFF2-40B4-BE49-F238E27FC236}">
                <a16:creationId xmlns:a16="http://schemas.microsoft.com/office/drawing/2014/main" id="{5336D056-4487-42B9-9750-DAF912E1AEA1}"/>
              </a:ext>
            </a:extLst>
          </p:cNvPr>
          <p:cNvSpPr>
            <a:spLocks noChangeArrowheads="1"/>
          </p:cNvSpPr>
          <p:nvPr/>
        </p:nvSpPr>
        <p:spPr bwMode="auto">
          <a:xfrm>
            <a:off x="2195513" y="1676400"/>
            <a:ext cx="4510087" cy="4489450"/>
          </a:xfrm>
          <a:prstGeom prst="rect">
            <a:avLst/>
          </a:prstGeom>
          <a:solidFill>
            <a:srgbClr val="C0C0C0"/>
          </a:solidFill>
          <a:ln w="9525">
            <a:solidFill>
              <a:schemeClr val="tx1"/>
            </a:solidFill>
            <a:miter lim="800000"/>
            <a:headEnd/>
            <a:tailEnd/>
          </a:ln>
          <a:effectLst>
            <a:outerShdw dist="35921" dir="2700000" algn="ctr" rotWithShape="0">
              <a:schemeClr val="bg2"/>
            </a:outerShdw>
          </a:effectLst>
        </p:spPr>
        <p:txBody>
          <a:bodyPr wrap="none"/>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2400" b="1">
                <a:latin typeface="Arial" panose="020B0604020202020204" pitchFamily="34" charset="0"/>
              </a:rPr>
              <a:t>Node ID 10233102</a:t>
            </a:r>
          </a:p>
        </p:txBody>
      </p:sp>
      <p:sp>
        <p:nvSpPr>
          <p:cNvPr id="38917" name="Rectangle 4">
            <a:extLst>
              <a:ext uri="{FF2B5EF4-FFF2-40B4-BE49-F238E27FC236}">
                <a16:creationId xmlns:a16="http://schemas.microsoft.com/office/drawing/2014/main" id="{3C9F4B31-8602-4DB0-8A86-2A52FD4EA93D}"/>
              </a:ext>
            </a:extLst>
          </p:cNvPr>
          <p:cNvSpPr>
            <a:spLocks noChangeArrowheads="1"/>
          </p:cNvSpPr>
          <p:nvPr/>
        </p:nvSpPr>
        <p:spPr bwMode="auto">
          <a:xfrm>
            <a:off x="2266950" y="2276475"/>
            <a:ext cx="4392613" cy="793750"/>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chemeClr val="bg1"/>
                </a:solidFill>
                <a:latin typeface="Arial" panose="020B0604020202020204" pitchFamily="34" charset="0"/>
              </a:rPr>
              <a:t>Leaf set</a:t>
            </a:r>
          </a:p>
        </p:txBody>
      </p:sp>
      <p:sp>
        <p:nvSpPr>
          <p:cNvPr id="38918" name="Rectangle 5">
            <a:extLst>
              <a:ext uri="{FF2B5EF4-FFF2-40B4-BE49-F238E27FC236}">
                <a16:creationId xmlns:a16="http://schemas.microsoft.com/office/drawing/2014/main" id="{90EF7FB9-D926-46E4-8C8E-057E5E9B75D7}"/>
              </a:ext>
            </a:extLst>
          </p:cNvPr>
          <p:cNvSpPr>
            <a:spLocks noChangeArrowheads="1"/>
          </p:cNvSpPr>
          <p:nvPr/>
        </p:nvSpPr>
        <p:spPr bwMode="auto">
          <a:xfrm>
            <a:off x="2266950" y="3141663"/>
            <a:ext cx="4392613" cy="2087562"/>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chemeClr val="tx2"/>
                </a:solidFill>
                <a:latin typeface="Arial" panose="020B0604020202020204" pitchFamily="34" charset="0"/>
              </a:rPr>
              <a:t>Routing Table</a:t>
            </a:r>
          </a:p>
        </p:txBody>
      </p:sp>
      <p:sp>
        <p:nvSpPr>
          <p:cNvPr id="38919" name="Rectangle 6">
            <a:extLst>
              <a:ext uri="{FF2B5EF4-FFF2-40B4-BE49-F238E27FC236}">
                <a16:creationId xmlns:a16="http://schemas.microsoft.com/office/drawing/2014/main" id="{DE1875CE-8464-4E94-A747-A7029D93A956}"/>
              </a:ext>
            </a:extLst>
          </p:cNvPr>
          <p:cNvSpPr>
            <a:spLocks noChangeArrowheads="1"/>
          </p:cNvSpPr>
          <p:nvPr/>
        </p:nvSpPr>
        <p:spPr bwMode="auto">
          <a:xfrm>
            <a:off x="2266950" y="5300663"/>
            <a:ext cx="4392613" cy="79216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rgbClr val="FF0000"/>
                </a:solidFill>
                <a:latin typeface="Arial" panose="020B0604020202020204" pitchFamily="34" charset="0"/>
              </a:rPr>
              <a:t>Neighborhood</a:t>
            </a:r>
            <a:r>
              <a:rPr kumimoji="0" lang="en-US" altLang="zh-CN" sz="1600" b="1">
                <a:solidFill>
                  <a:schemeClr val="bg1"/>
                </a:solidFill>
                <a:latin typeface="Arial" panose="020B0604020202020204" pitchFamily="34" charset="0"/>
              </a:rPr>
              <a:t> </a:t>
            </a:r>
            <a:r>
              <a:rPr kumimoji="0" lang="en-US" altLang="zh-CN" sz="1600" b="1">
                <a:solidFill>
                  <a:srgbClr val="FF0000"/>
                </a:solidFill>
                <a:latin typeface="Arial" panose="020B0604020202020204" pitchFamily="34" charset="0"/>
              </a:rPr>
              <a:t>set</a:t>
            </a:r>
          </a:p>
        </p:txBody>
      </p:sp>
      <p:sp>
        <p:nvSpPr>
          <p:cNvPr id="38920" name="Rectangle 7">
            <a:extLst>
              <a:ext uri="{FF2B5EF4-FFF2-40B4-BE49-F238E27FC236}">
                <a16:creationId xmlns:a16="http://schemas.microsoft.com/office/drawing/2014/main" id="{72D04683-1CAB-4148-B244-9944BF1F6089}"/>
              </a:ext>
            </a:extLst>
          </p:cNvPr>
          <p:cNvSpPr>
            <a:spLocks noChangeArrowheads="1"/>
          </p:cNvSpPr>
          <p:nvPr/>
        </p:nvSpPr>
        <p:spPr bwMode="auto">
          <a:xfrm>
            <a:off x="2338388" y="3644900"/>
            <a:ext cx="1008062"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0</a:t>
            </a:r>
          </a:p>
        </p:txBody>
      </p:sp>
      <p:sp>
        <p:nvSpPr>
          <p:cNvPr id="38921" name="Rectangle 8">
            <a:extLst>
              <a:ext uri="{FF2B5EF4-FFF2-40B4-BE49-F238E27FC236}">
                <a16:creationId xmlns:a16="http://schemas.microsoft.com/office/drawing/2014/main" id="{5B163374-5BC1-4233-85E7-F9E214D3145C}"/>
              </a:ext>
            </a:extLst>
          </p:cNvPr>
          <p:cNvSpPr>
            <a:spLocks noChangeArrowheads="1"/>
          </p:cNvSpPr>
          <p:nvPr/>
        </p:nvSpPr>
        <p:spPr bwMode="auto">
          <a:xfrm>
            <a:off x="2338388" y="34290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solidFill>
                  <a:srgbClr val="CC3300"/>
                </a:solidFill>
                <a:latin typeface="Courier New" panose="02070309020205020404" pitchFamily="49" charset="0"/>
              </a:rPr>
              <a:t>0</a:t>
            </a:r>
            <a:r>
              <a:rPr kumimoji="0" lang="en-US" altLang="zh-CN" sz="1400" b="1">
                <a:latin typeface="Courier New" panose="02070309020205020404" pitchFamily="49" charset="0"/>
              </a:rPr>
              <a:t>2212102</a:t>
            </a:r>
          </a:p>
        </p:txBody>
      </p:sp>
      <p:sp>
        <p:nvSpPr>
          <p:cNvPr id="38922" name="Rectangle 9">
            <a:extLst>
              <a:ext uri="{FF2B5EF4-FFF2-40B4-BE49-F238E27FC236}">
                <a16:creationId xmlns:a16="http://schemas.microsoft.com/office/drawing/2014/main" id="{A97A55D2-95A7-4C19-9FA5-E32F44BF72F9}"/>
              </a:ext>
            </a:extLst>
          </p:cNvPr>
          <p:cNvSpPr>
            <a:spLocks noChangeArrowheads="1"/>
          </p:cNvSpPr>
          <p:nvPr/>
        </p:nvSpPr>
        <p:spPr bwMode="auto">
          <a:xfrm>
            <a:off x="3417888" y="3429000"/>
            <a:ext cx="1008062" cy="180975"/>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a:t>
            </a:r>
          </a:p>
        </p:txBody>
      </p:sp>
      <p:sp>
        <p:nvSpPr>
          <p:cNvPr id="38923" name="Rectangle 10">
            <a:extLst>
              <a:ext uri="{FF2B5EF4-FFF2-40B4-BE49-F238E27FC236}">
                <a16:creationId xmlns:a16="http://schemas.microsoft.com/office/drawing/2014/main" id="{88BB282A-8790-4BAF-8F65-1B07D9E7DDED}"/>
              </a:ext>
            </a:extLst>
          </p:cNvPr>
          <p:cNvSpPr>
            <a:spLocks noChangeArrowheads="1"/>
          </p:cNvSpPr>
          <p:nvPr/>
        </p:nvSpPr>
        <p:spPr bwMode="auto">
          <a:xfrm>
            <a:off x="4497388" y="34290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2301203</a:t>
            </a:r>
          </a:p>
        </p:txBody>
      </p:sp>
      <p:sp>
        <p:nvSpPr>
          <p:cNvPr id="38924" name="Rectangle 11">
            <a:extLst>
              <a:ext uri="{FF2B5EF4-FFF2-40B4-BE49-F238E27FC236}">
                <a16:creationId xmlns:a16="http://schemas.microsoft.com/office/drawing/2014/main" id="{09C93983-168E-499E-A403-9830F3AB58A1}"/>
              </a:ext>
            </a:extLst>
          </p:cNvPr>
          <p:cNvSpPr>
            <a:spLocks noChangeArrowheads="1"/>
          </p:cNvSpPr>
          <p:nvPr/>
        </p:nvSpPr>
        <p:spPr bwMode="auto">
          <a:xfrm>
            <a:off x="5578475" y="34290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solidFill>
                  <a:srgbClr val="CC3300"/>
                </a:solidFill>
                <a:latin typeface="Courier New" panose="02070309020205020404" pitchFamily="49" charset="0"/>
              </a:rPr>
              <a:t>3</a:t>
            </a:r>
            <a:r>
              <a:rPr kumimoji="0" lang="en-US" altLang="zh-CN" sz="1400" b="1">
                <a:latin typeface="Courier New" panose="02070309020205020404" pitchFamily="49" charset="0"/>
              </a:rPr>
              <a:t>1203203</a:t>
            </a:r>
          </a:p>
        </p:txBody>
      </p:sp>
      <p:sp>
        <p:nvSpPr>
          <p:cNvPr id="38925" name="Rectangle 12">
            <a:extLst>
              <a:ext uri="{FF2B5EF4-FFF2-40B4-BE49-F238E27FC236}">
                <a16:creationId xmlns:a16="http://schemas.microsoft.com/office/drawing/2014/main" id="{1E373E77-5E6C-48E6-8B86-ADFA40BA9117}"/>
              </a:ext>
            </a:extLst>
          </p:cNvPr>
          <p:cNvSpPr>
            <a:spLocks noChangeArrowheads="1"/>
          </p:cNvSpPr>
          <p:nvPr/>
        </p:nvSpPr>
        <p:spPr bwMode="auto">
          <a:xfrm>
            <a:off x="3417888" y="36449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a:t>
            </a:r>
            <a:r>
              <a:rPr kumimoji="0" lang="en-US" altLang="zh-CN" sz="1400" b="1">
                <a:solidFill>
                  <a:srgbClr val="CC3300"/>
                </a:solidFill>
                <a:latin typeface="Courier New" panose="02070309020205020404" pitchFamily="49" charset="0"/>
              </a:rPr>
              <a:t>1</a:t>
            </a:r>
            <a:r>
              <a:rPr kumimoji="0" lang="en-US" altLang="zh-CN" sz="1400" b="1">
                <a:latin typeface="Courier New" panose="02070309020205020404" pitchFamily="49" charset="0"/>
              </a:rPr>
              <a:t>301233</a:t>
            </a:r>
          </a:p>
        </p:txBody>
      </p:sp>
      <p:sp>
        <p:nvSpPr>
          <p:cNvPr id="38926" name="Rectangle 13">
            <a:extLst>
              <a:ext uri="{FF2B5EF4-FFF2-40B4-BE49-F238E27FC236}">
                <a16:creationId xmlns:a16="http://schemas.microsoft.com/office/drawing/2014/main" id="{AA054640-76A5-4C92-A7EA-B7CECA60F838}"/>
              </a:ext>
            </a:extLst>
          </p:cNvPr>
          <p:cNvSpPr>
            <a:spLocks noChangeArrowheads="1"/>
          </p:cNvSpPr>
          <p:nvPr/>
        </p:nvSpPr>
        <p:spPr bwMode="auto">
          <a:xfrm>
            <a:off x="4497388" y="36449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a:t>
            </a: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230203</a:t>
            </a:r>
          </a:p>
        </p:txBody>
      </p:sp>
      <p:sp>
        <p:nvSpPr>
          <p:cNvPr id="38927" name="Rectangle 14">
            <a:extLst>
              <a:ext uri="{FF2B5EF4-FFF2-40B4-BE49-F238E27FC236}">
                <a16:creationId xmlns:a16="http://schemas.microsoft.com/office/drawing/2014/main" id="{6F12C624-214F-435C-B910-A4884C7C59C4}"/>
              </a:ext>
            </a:extLst>
          </p:cNvPr>
          <p:cNvSpPr>
            <a:spLocks noChangeArrowheads="1"/>
          </p:cNvSpPr>
          <p:nvPr/>
        </p:nvSpPr>
        <p:spPr bwMode="auto">
          <a:xfrm>
            <a:off x="5578475" y="36449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a:t>
            </a:r>
            <a:r>
              <a:rPr kumimoji="0" lang="en-US" altLang="zh-CN" sz="1400" b="1">
                <a:solidFill>
                  <a:srgbClr val="CC3300"/>
                </a:solidFill>
                <a:latin typeface="Courier New" panose="02070309020205020404" pitchFamily="49" charset="0"/>
              </a:rPr>
              <a:t>3</a:t>
            </a:r>
            <a:r>
              <a:rPr kumimoji="0" lang="en-US" altLang="zh-CN" sz="1400" b="1">
                <a:latin typeface="Courier New" panose="02070309020205020404" pitchFamily="49" charset="0"/>
              </a:rPr>
              <a:t>021022</a:t>
            </a:r>
          </a:p>
        </p:txBody>
      </p:sp>
      <p:sp>
        <p:nvSpPr>
          <p:cNvPr id="38928" name="Rectangle 15">
            <a:extLst>
              <a:ext uri="{FF2B5EF4-FFF2-40B4-BE49-F238E27FC236}">
                <a16:creationId xmlns:a16="http://schemas.microsoft.com/office/drawing/2014/main" id="{6C46C793-8416-476B-8A6F-F0EC0B631972}"/>
              </a:ext>
            </a:extLst>
          </p:cNvPr>
          <p:cNvSpPr>
            <a:spLocks noChangeArrowheads="1"/>
          </p:cNvSpPr>
          <p:nvPr/>
        </p:nvSpPr>
        <p:spPr bwMode="auto">
          <a:xfrm>
            <a:off x="4497388" y="3860800"/>
            <a:ext cx="1008062"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2</a:t>
            </a:r>
          </a:p>
        </p:txBody>
      </p:sp>
      <p:sp>
        <p:nvSpPr>
          <p:cNvPr id="38929" name="Rectangle 16">
            <a:extLst>
              <a:ext uri="{FF2B5EF4-FFF2-40B4-BE49-F238E27FC236}">
                <a16:creationId xmlns:a16="http://schemas.microsoft.com/office/drawing/2014/main" id="{7FC0664E-C014-4DD2-93B3-7F5827A9DE0B}"/>
              </a:ext>
            </a:extLst>
          </p:cNvPr>
          <p:cNvSpPr>
            <a:spLocks noChangeArrowheads="1"/>
          </p:cNvSpPr>
          <p:nvPr/>
        </p:nvSpPr>
        <p:spPr bwMode="auto">
          <a:xfrm>
            <a:off x="2338388" y="38608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a:t>
            </a:r>
            <a:r>
              <a:rPr kumimoji="0" lang="en-US" altLang="zh-CN" sz="1400" b="1">
                <a:solidFill>
                  <a:srgbClr val="CC3300"/>
                </a:solidFill>
                <a:latin typeface="Courier New" panose="02070309020205020404" pitchFamily="49" charset="0"/>
              </a:rPr>
              <a:t>0</a:t>
            </a:r>
            <a:r>
              <a:rPr kumimoji="0" lang="en-US" altLang="zh-CN" sz="1400" b="1">
                <a:latin typeface="Courier New" panose="02070309020205020404" pitchFamily="49" charset="0"/>
              </a:rPr>
              <a:t>31203</a:t>
            </a:r>
          </a:p>
        </p:txBody>
      </p:sp>
      <p:sp>
        <p:nvSpPr>
          <p:cNvPr id="38930" name="Rectangle 17">
            <a:extLst>
              <a:ext uri="{FF2B5EF4-FFF2-40B4-BE49-F238E27FC236}">
                <a16:creationId xmlns:a16="http://schemas.microsoft.com/office/drawing/2014/main" id="{6629A1BE-4DEF-48F4-81F0-020685E32FDF}"/>
              </a:ext>
            </a:extLst>
          </p:cNvPr>
          <p:cNvSpPr>
            <a:spLocks noChangeArrowheads="1"/>
          </p:cNvSpPr>
          <p:nvPr/>
        </p:nvSpPr>
        <p:spPr bwMode="auto">
          <a:xfrm>
            <a:off x="3417888" y="38608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a:t>
            </a:r>
            <a:r>
              <a:rPr kumimoji="0" lang="en-US" altLang="zh-CN" sz="1400" b="1">
                <a:solidFill>
                  <a:srgbClr val="CC3300"/>
                </a:solidFill>
                <a:latin typeface="Courier New" panose="02070309020205020404" pitchFamily="49" charset="0"/>
              </a:rPr>
              <a:t>1</a:t>
            </a:r>
            <a:r>
              <a:rPr kumimoji="0" lang="en-US" altLang="zh-CN" sz="1400" b="1">
                <a:latin typeface="Courier New" panose="02070309020205020404" pitchFamily="49" charset="0"/>
              </a:rPr>
              <a:t>32102</a:t>
            </a:r>
          </a:p>
        </p:txBody>
      </p:sp>
      <p:sp>
        <p:nvSpPr>
          <p:cNvPr id="38931" name="Rectangle 18">
            <a:extLst>
              <a:ext uri="{FF2B5EF4-FFF2-40B4-BE49-F238E27FC236}">
                <a16:creationId xmlns:a16="http://schemas.microsoft.com/office/drawing/2014/main" id="{F3C4AE34-B76E-4F28-B9A2-707B8BC1267B}"/>
              </a:ext>
            </a:extLst>
          </p:cNvPr>
          <p:cNvSpPr>
            <a:spLocks noChangeArrowheads="1"/>
          </p:cNvSpPr>
          <p:nvPr/>
        </p:nvSpPr>
        <p:spPr bwMode="auto">
          <a:xfrm>
            <a:off x="5578475" y="38608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a:t>
            </a:r>
            <a:r>
              <a:rPr kumimoji="0" lang="en-US" altLang="zh-CN" sz="1400" b="1">
                <a:solidFill>
                  <a:srgbClr val="CC3300"/>
                </a:solidFill>
                <a:latin typeface="Courier New" panose="02070309020205020404" pitchFamily="49" charset="0"/>
              </a:rPr>
              <a:t>3</a:t>
            </a:r>
            <a:r>
              <a:rPr kumimoji="0" lang="en-US" altLang="zh-CN" sz="1400" b="1">
                <a:latin typeface="Courier New" panose="02070309020205020404" pitchFamily="49" charset="0"/>
              </a:rPr>
              <a:t>23302</a:t>
            </a:r>
          </a:p>
        </p:txBody>
      </p:sp>
      <p:sp>
        <p:nvSpPr>
          <p:cNvPr id="38932" name="Rectangle 19">
            <a:extLst>
              <a:ext uri="{FF2B5EF4-FFF2-40B4-BE49-F238E27FC236}">
                <a16:creationId xmlns:a16="http://schemas.microsoft.com/office/drawing/2014/main" id="{EA145D5F-6881-4ABD-B3F6-4C07CC998BF7}"/>
              </a:ext>
            </a:extLst>
          </p:cNvPr>
          <p:cNvSpPr>
            <a:spLocks noChangeArrowheads="1"/>
          </p:cNvSpPr>
          <p:nvPr/>
        </p:nvSpPr>
        <p:spPr bwMode="auto">
          <a:xfrm>
            <a:off x="5578475" y="4076700"/>
            <a:ext cx="1008063"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3</a:t>
            </a:r>
          </a:p>
        </p:txBody>
      </p:sp>
      <p:sp>
        <p:nvSpPr>
          <p:cNvPr id="38933" name="Rectangle 20">
            <a:extLst>
              <a:ext uri="{FF2B5EF4-FFF2-40B4-BE49-F238E27FC236}">
                <a16:creationId xmlns:a16="http://schemas.microsoft.com/office/drawing/2014/main" id="{1C522E2C-1E3A-4786-BF4C-2E0E4C1E063E}"/>
              </a:ext>
            </a:extLst>
          </p:cNvPr>
          <p:cNvSpPr>
            <a:spLocks noChangeArrowheads="1"/>
          </p:cNvSpPr>
          <p:nvPr/>
        </p:nvSpPr>
        <p:spPr bwMode="auto">
          <a:xfrm>
            <a:off x="5578475" y="4292600"/>
            <a:ext cx="1008063"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3</a:t>
            </a:r>
          </a:p>
        </p:txBody>
      </p:sp>
      <p:sp>
        <p:nvSpPr>
          <p:cNvPr id="38934" name="Rectangle 21">
            <a:extLst>
              <a:ext uri="{FF2B5EF4-FFF2-40B4-BE49-F238E27FC236}">
                <a16:creationId xmlns:a16="http://schemas.microsoft.com/office/drawing/2014/main" id="{F5578533-14D0-45EF-A9E4-A531B55C998E}"/>
              </a:ext>
            </a:extLst>
          </p:cNvPr>
          <p:cNvSpPr>
            <a:spLocks noChangeArrowheads="1"/>
          </p:cNvSpPr>
          <p:nvPr/>
        </p:nvSpPr>
        <p:spPr bwMode="auto">
          <a:xfrm>
            <a:off x="5578475" y="4508500"/>
            <a:ext cx="1008063" cy="1825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35" name="Rectangle 22">
            <a:extLst>
              <a:ext uri="{FF2B5EF4-FFF2-40B4-BE49-F238E27FC236}">
                <a16:creationId xmlns:a16="http://schemas.microsoft.com/office/drawing/2014/main" id="{492DF68C-3183-4A5E-B5F5-765861789B4D}"/>
              </a:ext>
            </a:extLst>
          </p:cNvPr>
          <p:cNvSpPr>
            <a:spLocks noChangeArrowheads="1"/>
          </p:cNvSpPr>
          <p:nvPr/>
        </p:nvSpPr>
        <p:spPr bwMode="auto">
          <a:xfrm>
            <a:off x="5578475" y="4724400"/>
            <a:ext cx="1008063" cy="1825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36" name="Rectangle 23">
            <a:extLst>
              <a:ext uri="{FF2B5EF4-FFF2-40B4-BE49-F238E27FC236}">
                <a16:creationId xmlns:a16="http://schemas.microsoft.com/office/drawing/2014/main" id="{2EA3C213-BB6E-4C21-9D47-62BA2305FC35}"/>
              </a:ext>
            </a:extLst>
          </p:cNvPr>
          <p:cNvSpPr>
            <a:spLocks noChangeArrowheads="1"/>
          </p:cNvSpPr>
          <p:nvPr/>
        </p:nvSpPr>
        <p:spPr bwMode="auto">
          <a:xfrm>
            <a:off x="5578475" y="4941888"/>
            <a:ext cx="1008063" cy="1825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37" name="Rectangle 24">
            <a:extLst>
              <a:ext uri="{FF2B5EF4-FFF2-40B4-BE49-F238E27FC236}">
                <a16:creationId xmlns:a16="http://schemas.microsoft.com/office/drawing/2014/main" id="{89B26658-BFEE-4DD8-B92F-1BABC2EDCD06}"/>
              </a:ext>
            </a:extLst>
          </p:cNvPr>
          <p:cNvSpPr>
            <a:spLocks noChangeArrowheads="1"/>
          </p:cNvSpPr>
          <p:nvPr/>
        </p:nvSpPr>
        <p:spPr bwMode="auto">
          <a:xfrm>
            <a:off x="4498975" y="40767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a:t>
            </a: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2302</a:t>
            </a:r>
          </a:p>
        </p:txBody>
      </p:sp>
      <p:sp>
        <p:nvSpPr>
          <p:cNvPr id="38938" name="Rectangle 25">
            <a:extLst>
              <a:ext uri="{FF2B5EF4-FFF2-40B4-BE49-F238E27FC236}">
                <a16:creationId xmlns:a16="http://schemas.microsoft.com/office/drawing/2014/main" id="{AD0DB54E-7DD7-4F7F-ACC7-CE523F093555}"/>
              </a:ext>
            </a:extLst>
          </p:cNvPr>
          <p:cNvSpPr>
            <a:spLocks noChangeArrowheads="1"/>
          </p:cNvSpPr>
          <p:nvPr/>
        </p:nvSpPr>
        <p:spPr bwMode="auto">
          <a:xfrm>
            <a:off x="2338388" y="40767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a:t>
            </a:r>
            <a:r>
              <a:rPr kumimoji="0" lang="en-US" altLang="zh-CN" sz="1400" b="1">
                <a:solidFill>
                  <a:srgbClr val="CC3300"/>
                </a:solidFill>
                <a:latin typeface="Courier New" panose="02070309020205020404" pitchFamily="49" charset="0"/>
              </a:rPr>
              <a:t>0</a:t>
            </a:r>
            <a:r>
              <a:rPr kumimoji="0" lang="en-US" altLang="zh-CN" sz="1400" b="1">
                <a:latin typeface="Courier New" panose="02070309020205020404" pitchFamily="49" charset="0"/>
              </a:rPr>
              <a:t>0230</a:t>
            </a:r>
          </a:p>
        </p:txBody>
      </p:sp>
      <p:sp>
        <p:nvSpPr>
          <p:cNvPr id="38939" name="Rectangle 26">
            <a:extLst>
              <a:ext uri="{FF2B5EF4-FFF2-40B4-BE49-F238E27FC236}">
                <a16:creationId xmlns:a16="http://schemas.microsoft.com/office/drawing/2014/main" id="{D34AA51A-404C-4907-9548-6F07EA0E5F8B}"/>
              </a:ext>
            </a:extLst>
          </p:cNvPr>
          <p:cNvSpPr>
            <a:spLocks noChangeArrowheads="1"/>
          </p:cNvSpPr>
          <p:nvPr/>
        </p:nvSpPr>
        <p:spPr bwMode="auto">
          <a:xfrm>
            <a:off x="3419475" y="40767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a:t>
            </a:r>
            <a:r>
              <a:rPr kumimoji="0" lang="en-US" altLang="zh-CN" sz="1400" b="1">
                <a:solidFill>
                  <a:srgbClr val="CC3300"/>
                </a:solidFill>
                <a:latin typeface="Courier New" panose="02070309020205020404" pitchFamily="49" charset="0"/>
              </a:rPr>
              <a:t>1</a:t>
            </a:r>
            <a:r>
              <a:rPr kumimoji="0" lang="en-US" altLang="zh-CN" sz="1400" b="1">
                <a:latin typeface="Courier New" panose="02070309020205020404" pitchFamily="49" charset="0"/>
              </a:rPr>
              <a:t>1302</a:t>
            </a:r>
          </a:p>
        </p:txBody>
      </p:sp>
      <p:sp>
        <p:nvSpPr>
          <p:cNvPr id="38940" name="Rectangle 27">
            <a:extLst>
              <a:ext uri="{FF2B5EF4-FFF2-40B4-BE49-F238E27FC236}">
                <a16:creationId xmlns:a16="http://schemas.microsoft.com/office/drawing/2014/main" id="{11B1C747-1755-4C0D-8A56-2503D7977648}"/>
              </a:ext>
            </a:extLst>
          </p:cNvPr>
          <p:cNvSpPr>
            <a:spLocks noChangeArrowheads="1"/>
          </p:cNvSpPr>
          <p:nvPr/>
        </p:nvSpPr>
        <p:spPr bwMode="auto">
          <a:xfrm>
            <a:off x="2338388" y="42926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a:t>
            </a:r>
            <a:r>
              <a:rPr kumimoji="0" lang="en-US" altLang="zh-CN" sz="1400" b="1">
                <a:solidFill>
                  <a:srgbClr val="CC3300"/>
                </a:solidFill>
                <a:latin typeface="Courier New" panose="02070309020205020404" pitchFamily="49" charset="0"/>
              </a:rPr>
              <a:t>0</a:t>
            </a:r>
            <a:r>
              <a:rPr kumimoji="0" lang="en-US" altLang="zh-CN" sz="1400" b="1">
                <a:latin typeface="Courier New" panose="02070309020205020404" pitchFamily="49" charset="0"/>
              </a:rPr>
              <a:t>322</a:t>
            </a:r>
          </a:p>
        </p:txBody>
      </p:sp>
      <p:sp>
        <p:nvSpPr>
          <p:cNvPr id="38941" name="Rectangle 28">
            <a:extLst>
              <a:ext uri="{FF2B5EF4-FFF2-40B4-BE49-F238E27FC236}">
                <a16:creationId xmlns:a16="http://schemas.microsoft.com/office/drawing/2014/main" id="{255529D1-EB06-4E9E-9301-07A6377DB27A}"/>
              </a:ext>
            </a:extLst>
          </p:cNvPr>
          <p:cNvSpPr>
            <a:spLocks noChangeArrowheads="1"/>
          </p:cNvSpPr>
          <p:nvPr/>
        </p:nvSpPr>
        <p:spPr bwMode="auto">
          <a:xfrm>
            <a:off x="3419475" y="42926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a:t>
            </a:r>
            <a:r>
              <a:rPr kumimoji="0" lang="en-US" altLang="zh-CN" sz="1400" b="1">
                <a:solidFill>
                  <a:srgbClr val="CC3300"/>
                </a:solidFill>
                <a:latin typeface="Courier New" panose="02070309020205020404" pitchFamily="49" charset="0"/>
              </a:rPr>
              <a:t>1</a:t>
            </a:r>
            <a:r>
              <a:rPr kumimoji="0" lang="en-US" altLang="zh-CN" sz="1400" b="1">
                <a:latin typeface="Courier New" panose="02070309020205020404" pitchFamily="49" charset="0"/>
              </a:rPr>
              <a:t>000</a:t>
            </a:r>
          </a:p>
        </p:txBody>
      </p:sp>
      <p:sp>
        <p:nvSpPr>
          <p:cNvPr id="38942" name="Rectangle 29">
            <a:extLst>
              <a:ext uri="{FF2B5EF4-FFF2-40B4-BE49-F238E27FC236}">
                <a16:creationId xmlns:a16="http://schemas.microsoft.com/office/drawing/2014/main" id="{0FAA92CB-EB66-4CBD-81D4-29744D278E94}"/>
              </a:ext>
            </a:extLst>
          </p:cNvPr>
          <p:cNvSpPr>
            <a:spLocks noChangeArrowheads="1"/>
          </p:cNvSpPr>
          <p:nvPr/>
        </p:nvSpPr>
        <p:spPr bwMode="auto">
          <a:xfrm>
            <a:off x="4498975" y="42926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a:t>
            </a: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121</a:t>
            </a:r>
          </a:p>
        </p:txBody>
      </p:sp>
      <p:sp>
        <p:nvSpPr>
          <p:cNvPr id="38943" name="Rectangle 30">
            <a:extLst>
              <a:ext uri="{FF2B5EF4-FFF2-40B4-BE49-F238E27FC236}">
                <a16:creationId xmlns:a16="http://schemas.microsoft.com/office/drawing/2014/main" id="{0D066F10-F0EF-49D4-BFD5-8621CE095673}"/>
              </a:ext>
            </a:extLst>
          </p:cNvPr>
          <p:cNvSpPr>
            <a:spLocks noChangeArrowheads="1"/>
          </p:cNvSpPr>
          <p:nvPr/>
        </p:nvSpPr>
        <p:spPr bwMode="auto">
          <a:xfrm>
            <a:off x="2338388" y="45085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a:t>
            </a:r>
            <a:r>
              <a:rPr kumimoji="0" lang="en-US" altLang="zh-CN" sz="1400" b="1">
                <a:solidFill>
                  <a:srgbClr val="CC3300"/>
                </a:solidFill>
                <a:latin typeface="Courier New" panose="02070309020205020404" pitchFamily="49" charset="0"/>
              </a:rPr>
              <a:t>0</a:t>
            </a:r>
            <a:r>
              <a:rPr kumimoji="0" lang="en-US" altLang="zh-CN" sz="1400" b="1">
                <a:latin typeface="Courier New" panose="02070309020205020404" pitchFamily="49" charset="0"/>
              </a:rPr>
              <a:t>01</a:t>
            </a:r>
          </a:p>
        </p:txBody>
      </p:sp>
      <p:sp>
        <p:nvSpPr>
          <p:cNvPr id="38944" name="Rectangle 31">
            <a:extLst>
              <a:ext uri="{FF2B5EF4-FFF2-40B4-BE49-F238E27FC236}">
                <a16:creationId xmlns:a16="http://schemas.microsoft.com/office/drawing/2014/main" id="{F1F93FBC-5CFC-41C3-9624-07A325ECF7D7}"/>
              </a:ext>
            </a:extLst>
          </p:cNvPr>
          <p:cNvSpPr>
            <a:spLocks noChangeArrowheads="1"/>
          </p:cNvSpPr>
          <p:nvPr/>
        </p:nvSpPr>
        <p:spPr bwMode="auto">
          <a:xfrm>
            <a:off x="4498975" y="47244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102331</a:t>
            </a: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0</a:t>
            </a:r>
          </a:p>
        </p:txBody>
      </p:sp>
      <p:sp>
        <p:nvSpPr>
          <p:cNvPr id="38945" name="Rectangle 32">
            <a:extLst>
              <a:ext uri="{FF2B5EF4-FFF2-40B4-BE49-F238E27FC236}">
                <a16:creationId xmlns:a16="http://schemas.microsoft.com/office/drawing/2014/main" id="{3EA9CC7B-54C8-4710-AA2A-E93B1134D250}"/>
              </a:ext>
            </a:extLst>
          </p:cNvPr>
          <p:cNvSpPr>
            <a:spLocks noChangeArrowheads="1"/>
          </p:cNvSpPr>
          <p:nvPr/>
        </p:nvSpPr>
        <p:spPr bwMode="auto">
          <a:xfrm>
            <a:off x="4498975" y="45085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a:t>
            </a:r>
            <a:r>
              <a:rPr kumimoji="0" lang="en-US" altLang="zh-CN" sz="1400" b="1">
                <a:solidFill>
                  <a:srgbClr val="CC3300"/>
                </a:solidFill>
                <a:latin typeface="Courier New" panose="02070309020205020404" pitchFamily="49" charset="0"/>
              </a:rPr>
              <a:t>2</a:t>
            </a:r>
            <a:r>
              <a:rPr kumimoji="0" lang="en-US" altLang="zh-CN" sz="1400" b="1">
                <a:latin typeface="Courier New" panose="02070309020205020404" pitchFamily="49" charset="0"/>
              </a:rPr>
              <a:t>32</a:t>
            </a:r>
          </a:p>
        </p:txBody>
      </p:sp>
      <p:sp>
        <p:nvSpPr>
          <p:cNvPr id="38946" name="Rectangle 33">
            <a:extLst>
              <a:ext uri="{FF2B5EF4-FFF2-40B4-BE49-F238E27FC236}">
                <a16:creationId xmlns:a16="http://schemas.microsoft.com/office/drawing/2014/main" id="{4C85B23D-6BAF-4B66-99FB-CFEE69DBCD61}"/>
              </a:ext>
            </a:extLst>
          </p:cNvPr>
          <p:cNvSpPr>
            <a:spLocks noChangeArrowheads="1"/>
          </p:cNvSpPr>
          <p:nvPr/>
        </p:nvSpPr>
        <p:spPr bwMode="auto">
          <a:xfrm>
            <a:off x="3419475" y="4508500"/>
            <a:ext cx="1008063"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a:t>
            </a:r>
          </a:p>
        </p:txBody>
      </p:sp>
      <p:sp>
        <p:nvSpPr>
          <p:cNvPr id="38947" name="Rectangle 34">
            <a:extLst>
              <a:ext uri="{FF2B5EF4-FFF2-40B4-BE49-F238E27FC236}">
                <a16:creationId xmlns:a16="http://schemas.microsoft.com/office/drawing/2014/main" id="{537C2594-D7E8-4329-9A95-001D3B33270E}"/>
              </a:ext>
            </a:extLst>
          </p:cNvPr>
          <p:cNvSpPr>
            <a:spLocks noChangeArrowheads="1"/>
          </p:cNvSpPr>
          <p:nvPr/>
        </p:nvSpPr>
        <p:spPr bwMode="auto">
          <a:xfrm>
            <a:off x="2338388" y="4724400"/>
            <a:ext cx="1008062" cy="182563"/>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0</a:t>
            </a:r>
          </a:p>
        </p:txBody>
      </p:sp>
      <p:sp>
        <p:nvSpPr>
          <p:cNvPr id="38948" name="Rectangle 35">
            <a:extLst>
              <a:ext uri="{FF2B5EF4-FFF2-40B4-BE49-F238E27FC236}">
                <a16:creationId xmlns:a16="http://schemas.microsoft.com/office/drawing/2014/main" id="{D2FFE825-FE2E-4D0F-9C3C-D8B5BDE224A5}"/>
              </a:ext>
            </a:extLst>
          </p:cNvPr>
          <p:cNvSpPr>
            <a:spLocks noChangeArrowheads="1"/>
          </p:cNvSpPr>
          <p:nvPr/>
        </p:nvSpPr>
        <p:spPr bwMode="auto">
          <a:xfrm>
            <a:off x="4498975" y="4941888"/>
            <a:ext cx="1008063" cy="182562"/>
          </a:xfrm>
          <a:prstGeom prst="rect">
            <a:avLst/>
          </a:prstGeom>
          <a:solidFill>
            <a:schemeClr val="hlink"/>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2</a:t>
            </a:r>
          </a:p>
        </p:txBody>
      </p:sp>
      <p:sp>
        <p:nvSpPr>
          <p:cNvPr id="38949" name="Rectangle 36">
            <a:extLst>
              <a:ext uri="{FF2B5EF4-FFF2-40B4-BE49-F238E27FC236}">
                <a16:creationId xmlns:a16="http://schemas.microsoft.com/office/drawing/2014/main" id="{2A5413AA-DD84-4770-8991-73C9C16E9260}"/>
              </a:ext>
            </a:extLst>
          </p:cNvPr>
          <p:cNvSpPr>
            <a:spLocks noChangeArrowheads="1"/>
          </p:cNvSpPr>
          <p:nvPr/>
        </p:nvSpPr>
        <p:spPr bwMode="auto">
          <a:xfrm>
            <a:off x="3419475" y="4724400"/>
            <a:ext cx="1008063" cy="1825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50" name="Rectangle 37">
            <a:extLst>
              <a:ext uri="{FF2B5EF4-FFF2-40B4-BE49-F238E27FC236}">
                <a16:creationId xmlns:a16="http://schemas.microsoft.com/office/drawing/2014/main" id="{C5C56C81-0AAC-48C1-88B0-3B6DA388CAA4}"/>
              </a:ext>
            </a:extLst>
          </p:cNvPr>
          <p:cNvSpPr>
            <a:spLocks noChangeArrowheads="1"/>
          </p:cNvSpPr>
          <p:nvPr/>
        </p:nvSpPr>
        <p:spPr bwMode="auto">
          <a:xfrm>
            <a:off x="2338388" y="4941888"/>
            <a:ext cx="1008062" cy="1825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51" name="Rectangle 38">
            <a:extLst>
              <a:ext uri="{FF2B5EF4-FFF2-40B4-BE49-F238E27FC236}">
                <a16:creationId xmlns:a16="http://schemas.microsoft.com/office/drawing/2014/main" id="{3A503301-4425-4672-BEF6-FCF3CBC89E0F}"/>
              </a:ext>
            </a:extLst>
          </p:cNvPr>
          <p:cNvSpPr>
            <a:spLocks noChangeArrowheads="1"/>
          </p:cNvSpPr>
          <p:nvPr/>
        </p:nvSpPr>
        <p:spPr bwMode="auto">
          <a:xfrm>
            <a:off x="3419475" y="4941888"/>
            <a:ext cx="1008063" cy="1825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400" b="1">
              <a:latin typeface="Courier New" panose="02070309020205020404" pitchFamily="49" charset="0"/>
            </a:endParaRPr>
          </a:p>
        </p:txBody>
      </p:sp>
      <p:sp>
        <p:nvSpPr>
          <p:cNvPr id="38952" name="Rectangle 39">
            <a:extLst>
              <a:ext uri="{FF2B5EF4-FFF2-40B4-BE49-F238E27FC236}">
                <a16:creationId xmlns:a16="http://schemas.microsoft.com/office/drawing/2014/main" id="{2C207C6F-6A7A-4A89-A0D7-D39A6627440A}"/>
              </a:ext>
            </a:extLst>
          </p:cNvPr>
          <p:cNvSpPr>
            <a:spLocks noChangeArrowheads="1"/>
          </p:cNvSpPr>
          <p:nvPr/>
        </p:nvSpPr>
        <p:spPr bwMode="auto">
          <a:xfrm>
            <a:off x="2338388" y="5589588"/>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13021022</a:t>
            </a:r>
          </a:p>
        </p:txBody>
      </p:sp>
      <p:sp>
        <p:nvSpPr>
          <p:cNvPr id="38953" name="Rectangle 40">
            <a:extLst>
              <a:ext uri="{FF2B5EF4-FFF2-40B4-BE49-F238E27FC236}">
                <a16:creationId xmlns:a16="http://schemas.microsoft.com/office/drawing/2014/main" id="{7AD68C0C-CC0C-45BF-9268-C82AA20DD7B8}"/>
              </a:ext>
            </a:extLst>
          </p:cNvPr>
          <p:cNvSpPr>
            <a:spLocks noChangeArrowheads="1"/>
          </p:cNvSpPr>
          <p:nvPr/>
        </p:nvSpPr>
        <p:spPr bwMode="auto">
          <a:xfrm>
            <a:off x="3419475" y="5589588"/>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10200230</a:t>
            </a:r>
          </a:p>
        </p:txBody>
      </p:sp>
      <p:sp>
        <p:nvSpPr>
          <p:cNvPr id="38954" name="Rectangle 41">
            <a:extLst>
              <a:ext uri="{FF2B5EF4-FFF2-40B4-BE49-F238E27FC236}">
                <a16:creationId xmlns:a16="http://schemas.microsoft.com/office/drawing/2014/main" id="{37CC0500-DED9-4692-8DD1-C9F6208405C2}"/>
              </a:ext>
            </a:extLst>
          </p:cNvPr>
          <p:cNvSpPr>
            <a:spLocks noChangeArrowheads="1"/>
          </p:cNvSpPr>
          <p:nvPr/>
        </p:nvSpPr>
        <p:spPr bwMode="auto">
          <a:xfrm>
            <a:off x="4498975" y="5589588"/>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11301233</a:t>
            </a:r>
          </a:p>
        </p:txBody>
      </p:sp>
      <p:sp>
        <p:nvSpPr>
          <p:cNvPr id="38955" name="Rectangle 42">
            <a:extLst>
              <a:ext uri="{FF2B5EF4-FFF2-40B4-BE49-F238E27FC236}">
                <a16:creationId xmlns:a16="http://schemas.microsoft.com/office/drawing/2014/main" id="{AD052A1E-4091-45AB-99FF-D9DFA0594E56}"/>
              </a:ext>
            </a:extLst>
          </p:cNvPr>
          <p:cNvSpPr>
            <a:spLocks noChangeArrowheads="1"/>
          </p:cNvSpPr>
          <p:nvPr/>
        </p:nvSpPr>
        <p:spPr bwMode="auto">
          <a:xfrm>
            <a:off x="5580063" y="5589588"/>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31301233</a:t>
            </a:r>
          </a:p>
        </p:txBody>
      </p:sp>
      <p:sp>
        <p:nvSpPr>
          <p:cNvPr id="38956" name="Rectangle 43">
            <a:extLst>
              <a:ext uri="{FF2B5EF4-FFF2-40B4-BE49-F238E27FC236}">
                <a16:creationId xmlns:a16="http://schemas.microsoft.com/office/drawing/2014/main" id="{39DF084A-8572-4900-94F3-FA87CE048F5F}"/>
              </a:ext>
            </a:extLst>
          </p:cNvPr>
          <p:cNvSpPr>
            <a:spLocks noChangeArrowheads="1"/>
          </p:cNvSpPr>
          <p:nvPr/>
        </p:nvSpPr>
        <p:spPr bwMode="auto">
          <a:xfrm>
            <a:off x="2338388" y="5805488"/>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02212102</a:t>
            </a:r>
          </a:p>
        </p:txBody>
      </p:sp>
      <p:sp>
        <p:nvSpPr>
          <p:cNvPr id="38957" name="Rectangle 44">
            <a:extLst>
              <a:ext uri="{FF2B5EF4-FFF2-40B4-BE49-F238E27FC236}">
                <a16:creationId xmlns:a16="http://schemas.microsoft.com/office/drawing/2014/main" id="{00D48073-B76E-4B7D-89BD-231F909B1914}"/>
              </a:ext>
            </a:extLst>
          </p:cNvPr>
          <p:cNvSpPr>
            <a:spLocks noChangeArrowheads="1"/>
          </p:cNvSpPr>
          <p:nvPr/>
        </p:nvSpPr>
        <p:spPr bwMode="auto">
          <a:xfrm>
            <a:off x="3419475" y="5805488"/>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22301203</a:t>
            </a:r>
          </a:p>
        </p:txBody>
      </p:sp>
      <p:sp>
        <p:nvSpPr>
          <p:cNvPr id="38958" name="Rectangle 45">
            <a:extLst>
              <a:ext uri="{FF2B5EF4-FFF2-40B4-BE49-F238E27FC236}">
                <a16:creationId xmlns:a16="http://schemas.microsoft.com/office/drawing/2014/main" id="{B68C29A4-3957-4ED2-9D0C-1086405964FE}"/>
              </a:ext>
            </a:extLst>
          </p:cNvPr>
          <p:cNvSpPr>
            <a:spLocks noChangeArrowheads="1"/>
          </p:cNvSpPr>
          <p:nvPr/>
        </p:nvSpPr>
        <p:spPr bwMode="auto">
          <a:xfrm>
            <a:off x="4498975" y="5805488"/>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31203203</a:t>
            </a:r>
          </a:p>
        </p:txBody>
      </p:sp>
      <p:sp>
        <p:nvSpPr>
          <p:cNvPr id="38959" name="Rectangle 46">
            <a:extLst>
              <a:ext uri="{FF2B5EF4-FFF2-40B4-BE49-F238E27FC236}">
                <a16:creationId xmlns:a16="http://schemas.microsoft.com/office/drawing/2014/main" id="{95DB2073-309D-4CAA-93DC-1E1A1BB05161}"/>
              </a:ext>
            </a:extLst>
          </p:cNvPr>
          <p:cNvSpPr>
            <a:spLocks noChangeArrowheads="1"/>
          </p:cNvSpPr>
          <p:nvPr/>
        </p:nvSpPr>
        <p:spPr bwMode="auto">
          <a:xfrm>
            <a:off x="5580063" y="5805488"/>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33213321</a:t>
            </a:r>
          </a:p>
        </p:txBody>
      </p:sp>
      <p:sp>
        <p:nvSpPr>
          <p:cNvPr id="38960" name="Rectangle 47">
            <a:extLst>
              <a:ext uri="{FF2B5EF4-FFF2-40B4-BE49-F238E27FC236}">
                <a16:creationId xmlns:a16="http://schemas.microsoft.com/office/drawing/2014/main" id="{3B95FEC3-3E15-4F7B-995B-E0CE8C16358F}"/>
              </a:ext>
            </a:extLst>
          </p:cNvPr>
          <p:cNvSpPr>
            <a:spLocks noChangeArrowheads="1"/>
          </p:cNvSpPr>
          <p:nvPr/>
        </p:nvSpPr>
        <p:spPr bwMode="auto">
          <a:xfrm>
            <a:off x="2338388" y="25654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10233033</a:t>
            </a:r>
          </a:p>
        </p:txBody>
      </p:sp>
      <p:sp>
        <p:nvSpPr>
          <p:cNvPr id="38961" name="Rectangle 48">
            <a:extLst>
              <a:ext uri="{FF2B5EF4-FFF2-40B4-BE49-F238E27FC236}">
                <a16:creationId xmlns:a16="http://schemas.microsoft.com/office/drawing/2014/main" id="{4BDA54F5-925C-4A31-B16A-A9E58C17CFC4}"/>
              </a:ext>
            </a:extLst>
          </p:cNvPr>
          <p:cNvSpPr>
            <a:spLocks noChangeArrowheads="1"/>
          </p:cNvSpPr>
          <p:nvPr/>
        </p:nvSpPr>
        <p:spPr bwMode="auto">
          <a:xfrm>
            <a:off x="3419475" y="25654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10233021</a:t>
            </a:r>
          </a:p>
        </p:txBody>
      </p:sp>
      <p:sp>
        <p:nvSpPr>
          <p:cNvPr id="38962" name="Rectangle 49">
            <a:extLst>
              <a:ext uri="{FF2B5EF4-FFF2-40B4-BE49-F238E27FC236}">
                <a16:creationId xmlns:a16="http://schemas.microsoft.com/office/drawing/2014/main" id="{32787213-631B-4EE5-A8C2-C9799671A615}"/>
              </a:ext>
            </a:extLst>
          </p:cNvPr>
          <p:cNvSpPr>
            <a:spLocks noChangeArrowheads="1"/>
          </p:cNvSpPr>
          <p:nvPr/>
        </p:nvSpPr>
        <p:spPr bwMode="auto">
          <a:xfrm>
            <a:off x="4498975" y="25654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10233120</a:t>
            </a:r>
          </a:p>
        </p:txBody>
      </p:sp>
      <p:sp>
        <p:nvSpPr>
          <p:cNvPr id="38963" name="Rectangle 50">
            <a:extLst>
              <a:ext uri="{FF2B5EF4-FFF2-40B4-BE49-F238E27FC236}">
                <a16:creationId xmlns:a16="http://schemas.microsoft.com/office/drawing/2014/main" id="{13CAEC0C-254A-4ED9-9598-C5DBE6B15DD5}"/>
              </a:ext>
            </a:extLst>
          </p:cNvPr>
          <p:cNvSpPr>
            <a:spLocks noChangeArrowheads="1"/>
          </p:cNvSpPr>
          <p:nvPr/>
        </p:nvSpPr>
        <p:spPr bwMode="auto">
          <a:xfrm>
            <a:off x="5580063" y="25654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10233122</a:t>
            </a:r>
          </a:p>
        </p:txBody>
      </p:sp>
      <p:sp>
        <p:nvSpPr>
          <p:cNvPr id="38964" name="Rectangle 51">
            <a:extLst>
              <a:ext uri="{FF2B5EF4-FFF2-40B4-BE49-F238E27FC236}">
                <a16:creationId xmlns:a16="http://schemas.microsoft.com/office/drawing/2014/main" id="{473C2DDF-8D7B-4BC0-935B-E270289802DB}"/>
              </a:ext>
            </a:extLst>
          </p:cNvPr>
          <p:cNvSpPr>
            <a:spLocks noChangeArrowheads="1"/>
          </p:cNvSpPr>
          <p:nvPr/>
        </p:nvSpPr>
        <p:spPr bwMode="auto">
          <a:xfrm>
            <a:off x="2338388" y="27813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10233001</a:t>
            </a:r>
          </a:p>
        </p:txBody>
      </p:sp>
      <p:sp>
        <p:nvSpPr>
          <p:cNvPr id="38965" name="Rectangle 52">
            <a:extLst>
              <a:ext uri="{FF2B5EF4-FFF2-40B4-BE49-F238E27FC236}">
                <a16:creationId xmlns:a16="http://schemas.microsoft.com/office/drawing/2014/main" id="{73ABE768-0615-4E2F-AFF4-47B5527911E7}"/>
              </a:ext>
            </a:extLst>
          </p:cNvPr>
          <p:cNvSpPr>
            <a:spLocks noChangeArrowheads="1"/>
          </p:cNvSpPr>
          <p:nvPr/>
        </p:nvSpPr>
        <p:spPr bwMode="auto">
          <a:xfrm>
            <a:off x="3419475" y="27813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10233000</a:t>
            </a:r>
          </a:p>
        </p:txBody>
      </p:sp>
      <p:sp>
        <p:nvSpPr>
          <p:cNvPr id="38966" name="Rectangle 53">
            <a:extLst>
              <a:ext uri="{FF2B5EF4-FFF2-40B4-BE49-F238E27FC236}">
                <a16:creationId xmlns:a16="http://schemas.microsoft.com/office/drawing/2014/main" id="{BF4AD2A5-8E36-4680-BABA-89CC282B4CF4}"/>
              </a:ext>
            </a:extLst>
          </p:cNvPr>
          <p:cNvSpPr>
            <a:spLocks noChangeArrowheads="1"/>
          </p:cNvSpPr>
          <p:nvPr/>
        </p:nvSpPr>
        <p:spPr bwMode="auto">
          <a:xfrm>
            <a:off x="4498975" y="2781300"/>
            <a:ext cx="1008063"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10233230</a:t>
            </a:r>
          </a:p>
        </p:txBody>
      </p:sp>
      <p:sp>
        <p:nvSpPr>
          <p:cNvPr id="38967" name="Rectangle 54">
            <a:extLst>
              <a:ext uri="{FF2B5EF4-FFF2-40B4-BE49-F238E27FC236}">
                <a16:creationId xmlns:a16="http://schemas.microsoft.com/office/drawing/2014/main" id="{E1F2EFDC-4A74-4674-AEE8-B77E8E6B8AA3}"/>
              </a:ext>
            </a:extLst>
          </p:cNvPr>
          <p:cNvSpPr>
            <a:spLocks noChangeArrowheads="1"/>
          </p:cNvSpPr>
          <p:nvPr/>
        </p:nvSpPr>
        <p:spPr bwMode="auto">
          <a:xfrm>
            <a:off x="5580063" y="2781300"/>
            <a:ext cx="1008062" cy="180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a:latin typeface="Courier New" panose="02070309020205020404" pitchFamily="49" charset="0"/>
              </a:rPr>
              <a:t>10233232</a:t>
            </a:r>
          </a:p>
        </p:txBody>
      </p:sp>
      <p:sp>
        <p:nvSpPr>
          <p:cNvPr id="38968" name="Rectangle 55">
            <a:extLst>
              <a:ext uri="{FF2B5EF4-FFF2-40B4-BE49-F238E27FC236}">
                <a16:creationId xmlns:a16="http://schemas.microsoft.com/office/drawing/2014/main" id="{A9922327-CF5D-43DA-9703-D03DA0129C56}"/>
              </a:ext>
            </a:extLst>
          </p:cNvPr>
          <p:cNvSpPr>
            <a:spLocks noChangeArrowheads="1"/>
          </p:cNvSpPr>
          <p:nvPr/>
        </p:nvSpPr>
        <p:spPr bwMode="auto">
          <a:xfrm>
            <a:off x="3419475" y="2349500"/>
            <a:ext cx="1008063" cy="1825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latin typeface="Courier New" panose="02070309020205020404" pitchFamily="49" charset="0"/>
              </a:rPr>
              <a:t>&lt; SMALLER</a:t>
            </a:r>
          </a:p>
        </p:txBody>
      </p:sp>
      <p:sp>
        <p:nvSpPr>
          <p:cNvPr id="38969" name="Rectangle 56">
            <a:extLst>
              <a:ext uri="{FF2B5EF4-FFF2-40B4-BE49-F238E27FC236}">
                <a16:creationId xmlns:a16="http://schemas.microsoft.com/office/drawing/2014/main" id="{46F52D3A-8290-4611-9921-33EA0C9B5573}"/>
              </a:ext>
            </a:extLst>
          </p:cNvPr>
          <p:cNvSpPr>
            <a:spLocks noChangeArrowheads="1"/>
          </p:cNvSpPr>
          <p:nvPr/>
        </p:nvSpPr>
        <p:spPr bwMode="auto">
          <a:xfrm>
            <a:off x="4498975" y="2349500"/>
            <a:ext cx="1008063" cy="1825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Courier New" panose="02070309020205020404" pitchFamily="49" charset="0"/>
              </a:rPr>
              <a:t>LARGER &gt;</a:t>
            </a:r>
            <a:endParaRPr kumimoji="0" lang="en-US" altLang="zh-CN" sz="1200" b="1">
              <a:latin typeface="MS Mincho" panose="02020609040205080304" pitchFamily="49" charset="-128"/>
              <a:ea typeface="MS Mincho" panose="02020609040205080304" pitchFamily="49" charset="-128"/>
            </a:endParaRPr>
          </a:p>
        </p:txBody>
      </p:sp>
      <p:sp>
        <p:nvSpPr>
          <p:cNvPr id="38970" name="Line 57">
            <a:extLst>
              <a:ext uri="{FF2B5EF4-FFF2-40B4-BE49-F238E27FC236}">
                <a16:creationId xmlns:a16="http://schemas.microsoft.com/office/drawing/2014/main" id="{86CDB25F-35E9-4824-AFA4-6C6723539A46}"/>
              </a:ext>
            </a:extLst>
          </p:cNvPr>
          <p:cNvSpPr>
            <a:spLocks noChangeShapeType="1"/>
          </p:cNvSpPr>
          <p:nvPr/>
        </p:nvSpPr>
        <p:spPr bwMode="auto">
          <a:xfrm>
            <a:off x="1835150" y="2492375"/>
            <a:ext cx="431800" cy="2159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1" name="Text Box 58">
            <a:extLst>
              <a:ext uri="{FF2B5EF4-FFF2-40B4-BE49-F238E27FC236}">
                <a16:creationId xmlns:a16="http://schemas.microsoft.com/office/drawing/2014/main" id="{D6D66E1D-173B-44A3-8754-CE32A16825EE}"/>
              </a:ext>
            </a:extLst>
          </p:cNvPr>
          <p:cNvSpPr txBox="1">
            <a:spLocks noChangeArrowheads="1"/>
          </p:cNvSpPr>
          <p:nvPr/>
        </p:nvSpPr>
        <p:spPr bwMode="auto">
          <a:xfrm>
            <a:off x="523875" y="1970088"/>
            <a:ext cx="1412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zh-CN" altLang="en-US" sz="1600" b="1">
                <a:latin typeface="Arial" panose="020B0604020202020204" pitchFamily="34" charset="0"/>
              </a:rPr>
              <a:t>节点</a:t>
            </a:r>
            <a:r>
              <a:rPr kumimoji="0" lang="en-US" altLang="zh-CN" sz="1600" b="1">
                <a:latin typeface="Arial" panose="020B0604020202020204" pitchFamily="34" charset="0"/>
              </a:rPr>
              <a:t>ID</a:t>
            </a:r>
            <a:r>
              <a:rPr kumimoji="0" lang="zh-CN" altLang="en-US" sz="1600" b="1">
                <a:latin typeface="Arial" panose="020B0604020202020204" pitchFamily="34" charset="0"/>
              </a:rPr>
              <a:t>最接近</a:t>
            </a:r>
          </a:p>
          <a:p>
            <a:pPr algn="r" eaLnBrk="1" hangingPunct="1">
              <a:spcBef>
                <a:spcPct val="0"/>
              </a:spcBef>
              <a:buClrTx/>
              <a:buFontTx/>
              <a:buNone/>
            </a:pPr>
            <a:r>
              <a:rPr kumimoji="0" lang="zh-CN" altLang="en-US" sz="1600" b="1">
                <a:latin typeface="Arial" panose="020B0604020202020204" pitchFamily="34" charset="0"/>
              </a:rPr>
              <a:t>本节点的节点</a:t>
            </a:r>
            <a:endParaRPr kumimoji="0" lang="zh-CN" altLang="en-US" sz="1600" b="1">
              <a:solidFill>
                <a:srgbClr val="CC3300"/>
              </a:solidFill>
              <a:latin typeface="Arial" panose="020B0604020202020204" pitchFamily="34" charset="0"/>
            </a:endParaRPr>
          </a:p>
        </p:txBody>
      </p:sp>
      <p:sp>
        <p:nvSpPr>
          <p:cNvPr id="38972" name="Line 59">
            <a:extLst>
              <a:ext uri="{FF2B5EF4-FFF2-40B4-BE49-F238E27FC236}">
                <a16:creationId xmlns:a16="http://schemas.microsoft.com/office/drawing/2014/main" id="{D0FB4C7C-4AB7-42A4-AB51-15EB9EAB0338}"/>
              </a:ext>
            </a:extLst>
          </p:cNvPr>
          <p:cNvSpPr>
            <a:spLocks noChangeShapeType="1"/>
          </p:cNvSpPr>
          <p:nvPr/>
        </p:nvSpPr>
        <p:spPr bwMode="auto">
          <a:xfrm flipV="1">
            <a:off x="5795963" y="1484313"/>
            <a:ext cx="1081087" cy="4318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3" name="Text Box 60">
            <a:extLst>
              <a:ext uri="{FF2B5EF4-FFF2-40B4-BE49-F238E27FC236}">
                <a16:creationId xmlns:a16="http://schemas.microsoft.com/office/drawing/2014/main" id="{9A8C18F6-293B-402A-8D8F-B700E6FAFCC4}"/>
              </a:ext>
            </a:extLst>
          </p:cNvPr>
          <p:cNvSpPr txBox="1">
            <a:spLocks noChangeArrowheads="1"/>
          </p:cNvSpPr>
          <p:nvPr/>
        </p:nvSpPr>
        <p:spPr bwMode="auto">
          <a:xfrm>
            <a:off x="6858000" y="1192213"/>
            <a:ext cx="1971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i="1">
                <a:latin typeface="Arial" panose="020B0604020202020204" pitchFamily="34" charset="0"/>
              </a:rPr>
              <a:t>b=2</a:t>
            </a:r>
            <a:r>
              <a:rPr kumimoji="0" lang="zh-CN" altLang="en-US" sz="1600" b="1">
                <a:latin typeface="Arial" panose="020B0604020202020204" pitchFamily="34" charset="0"/>
              </a:rPr>
              <a:t>，因此节点</a:t>
            </a:r>
            <a:r>
              <a:rPr kumimoji="0" lang="en-US" altLang="zh-CN" sz="1600" b="1">
                <a:latin typeface="Arial" panose="020B0604020202020204" pitchFamily="34" charset="0"/>
              </a:rPr>
              <a:t>ID</a:t>
            </a:r>
            <a:r>
              <a:rPr kumimoji="0" lang="zh-CN" altLang="en-US" sz="1600" b="1">
                <a:latin typeface="Arial" panose="020B0604020202020204" pitchFamily="34" charset="0"/>
              </a:rPr>
              <a:t>的</a:t>
            </a:r>
          </a:p>
          <a:p>
            <a:pPr eaLnBrk="1" hangingPunct="1">
              <a:spcBef>
                <a:spcPct val="0"/>
              </a:spcBef>
              <a:buClrTx/>
              <a:buFontTx/>
              <a:buNone/>
            </a:pPr>
            <a:r>
              <a:rPr kumimoji="0" lang="zh-CN" altLang="en-US" sz="1600" b="1">
                <a:latin typeface="Arial" panose="020B0604020202020204" pitchFamily="34" charset="0"/>
              </a:rPr>
              <a:t>基数为</a:t>
            </a:r>
            <a:r>
              <a:rPr kumimoji="0" lang="en-US" altLang="zh-CN" sz="1600" b="1">
                <a:latin typeface="Arial" panose="020B0604020202020204" pitchFamily="34" charset="0"/>
              </a:rPr>
              <a:t>4 (16 bits)</a:t>
            </a:r>
          </a:p>
        </p:txBody>
      </p:sp>
      <p:sp>
        <p:nvSpPr>
          <p:cNvPr id="38974" name="Text Box 61">
            <a:extLst>
              <a:ext uri="{FF2B5EF4-FFF2-40B4-BE49-F238E27FC236}">
                <a16:creationId xmlns:a16="http://schemas.microsoft.com/office/drawing/2014/main" id="{C7794C8E-F0E2-4579-BEB2-4B896844F1AB}"/>
              </a:ext>
            </a:extLst>
          </p:cNvPr>
          <p:cNvSpPr txBox="1">
            <a:spLocks noChangeArrowheads="1"/>
          </p:cNvSpPr>
          <p:nvPr/>
        </p:nvSpPr>
        <p:spPr bwMode="auto">
          <a:xfrm rot="-5400000">
            <a:off x="1556544" y="4115594"/>
            <a:ext cx="808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600" b="1" i="1">
                <a:solidFill>
                  <a:srgbClr val="CC3300"/>
                </a:solidFill>
                <a:latin typeface="Arial" panose="020B0604020202020204" pitchFamily="34" charset="0"/>
              </a:rPr>
              <a:t>m/b</a:t>
            </a:r>
            <a:r>
              <a:rPr kumimoji="0" lang="en-US" altLang="zh-CN" sz="1600" b="1">
                <a:solidFill>
                  <a:srgbClr val="CC3300"/>
                </a:solidFill>
                <a:latin typeface="Arial" panose="020B0604020202020204" pitchFamily="34" charset="0"/>
              </a:rPr>
              <a:t> </a:t>
            </a:r>
            <a:r>
              <a:rPr kumimoji="0" lang="zh-CN" altLang="en-US" sz="1600" b="1">
                <a:solidFill>
                  <a:srgbClr val="CC3300"/>
                </a:solidFill>
                <a:latin typeface="Arial" panose="020B0604020202020204" pitchFamily="34" charset="0"/>
              </a:rPr>
              <a:t>行</a:t>
            </a:r>
          </a:p>
        </p:txBody>
      </p:sp>
      <p:sp>
        <p:nvSpPr>
          <p:cNvPr id="38975" name="AutoShape 62">
            <a:extLst>
              <a:ext uri="{FF2B5EF4-FFF2-40B4-BE49-F238E27FC236}">
                <a16:creationId xmlns:a16="http://schemas.microsoft.com/office/drawing/2014/main" id="{0E20A2AF-6DB2-4DA2-94FC-C6C9488B5237}"/>
              </a:ext>
            </a:extLst>
          </p:cNvPr>
          <p:cNvSpPr>
            <a:spLocks/>
          </p:cNvSpPr>
          <p:nvPr/>
        </p:nvSpPr>
        <p:spPr bwMode="auto">
          <a:xfrm>
            <a:off x="2124075" y="3429000"/>
            <a:ext cx="215900" cy="1692275"/>
          </a:xfrm>
          <a:prstGeom prst="leftBrace">
            <a:avLst>
              <a:gd name="adj1" fmla="val 65319"/>
              <a:gd name="adj2" fmla="val 50000"/>
            </a:avLst>
          </a:prstGeom>
          <a:noFill/>
          <a:ln w="190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8976" name="Text Box 63">
            <a:extLst>
              <a:ext uri="{FF2B5EF4-FFF2-40B4-BE49-F238E27FC236}">
                <a16:creationId xmlns:a16="http://schemas.microsoft.com/office/drawing/2014/main" id="{148BFBA9-788E-464A-A626-0CD697A8FE41}"/>
              </a:ext>
            </a:extLst>
          </p:cNvPr>
          <p:cNvSpPr txBox="1">
            <a:spLocks noChangeArrowheads="1"/>
          </p:cNvSpPr>
          <p:nvPr/>
        </p:nvSpPr>
        <p:spPr bwMode="auto">
          <a:xfrm>
            <a:off x="82550" y="5018088"/>
            <a:ext cx="18224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zh-CN" altLang="en-US" sz="1600" b="1">
                <a:latin typeface="Arial" panose="020B0604020202020204" pitchFamily="34" charset="0"/>
              </a:rPr>
              <a:t>依据邻近性度量最</a:t>
            </a:r>
          </a:p>
          <a:p>
            <a:pPr algn="r" eaLnBrk="1" hangingPunct="1">
              <a:spcBef>
                <a:spcPct val="0"/>
              </a:spcBef>
              <a:buClrTx/>
              <a:buFontTx/>
              <a:buNone/>
            </a:pPr>
            <a:r>
              <a:rPr kumimoji="0" lang="zh-CN" altLang="en-US" sz="1600" b="1">
                <a:latin typeface="Arial" panose="020B0604020202020204" pitchFamily="34" charset="0"/>
              </a:rPr>
              <a:t>接近本节点的节点</a:t>
            </a:r>
          </a:p>
        </p:txBody>
      </p:sp>
      <p:sp>
        <p:nvSpPr>
          <p:cNvPr id="38977" name="Line 64">
            <a:extLst>
              <a:ext uri="{FF2B5EF4-FFF2-40B4-BE49-F238E27FC236}">
                <a16:creationId xmlns:a16="http://schemas.microsoft.com/office/drawing/2014/main" id="{EAFBAD06-90E8-480E-B673-07A5B48FB506}"/>
              </a:ext>
            </a:extLst>
          </p:cNvPr>
          <p:cNvSpPr>
            <a:spLocks noChangeShapeType="1"/>
          </p:cNvSpPr>
          <p:nvPr/>
        </p:nvSpPr>
        <p:spPr bwMode="auto">
          <a:xfrm>
            <a:off x="1835150" y="5516563"/>
            <a:ext cx="431800" cy="2159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8" name="Text Box 65">
            <a:extLst>
              <a:ext uri="{FF2B5EF4-FFF2-40B4-BE49-F238E27FC236}">
                <a16:creationId xmlns:a16="http://schemas.microsoft.com/office/drawing/2014/main" id="{548CA871-834E-414B-B525-A33A88C6394C}"/>
              </a:ext>
            </a:extLst>
          </p:cNvPr>
          <p:cNvSpPr txBox="1">
            <a:spLocks noChangeArrowheads="1"/>
          </p:cNvSpPr>
          <p:nvPr/>
        </p:nvSpPr>
        <p:spPr bwMode="auto">
          <a:xfrm>
            <a:off x="4695825" y="5300663"/>
            <a:ext cx="11001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200" b="1">
                <a:solidFill>
                  <a:srgbClr val="CC3300"/>
                </a:solidFill>
                <a:latin typeface="Arial" panose="020B0604020202020204" pitchFamily="34" charset="0"/>
              </a:rPr>
              <a:t>每行</a:t>
            </a:r>
            <a:r>
              <a:rPr kumimoji="0" lang="en-US" altLang="zh-CN" sz="1200" b="1" i="1">
                <a:solidFill>
                  <a:srgbClr val="CC3300"/>
                </a:solidFill>
                <a:latin typeface="Arial" panose="020B0604020202020204" pitchFamily="34" charset="0"/>
              </a:rPr>
              <a:t>2</a:t>
            </a:r>
            <a:r>
              <a:rPr kumimoji="0" lang="en-US" altLang="zh-CN" sz="1200" b="1" i="1" baseline="30000">
                <a:solidFill>
                  <a:srgbClr val="CC3300"/>
                </a:solidFill>
                <a:latin typeface="Arial" panose="020B0604020202020204" pitchFamily="34" charset="0"/>
              </a:rPr>
              <a:t>b</a:t>
            </a:r>
            <a:r>
              <a:rPr kumimoji="0" lang="zh-CN" altLang="en-US" sz="1200" b="1">
                <a:solidFill>
                  <a:srgbClr val="CC3300"/>
                </a:solidFill>
                <a:latin typeface="Arial" panose="020B0604020202020204" pitchFamily="34" charset="0"/>
              </a:rPr>
              <a:t>个表项</a:t>
            </a:r>
          </a:p>
        </p:txBody>
      </p:sp>
      <p:sp>
        <p:nvSpPr>
          <p:cNvPr id="38979" name="AutoShape 66">
            <a:extLst>
              <a:ext uri="{FF2B5EF4-FFF2-40B4-BE49-F238E27FC236}">
                <a16:creationId xmlns:a16="http://schemas.microsoft.com/office/drawing/2014/main" id="{98E37286-8A11-4571-AF2C-C8FAEAD53C27}"/>
              </a:ext>
            </a:extLst>
          </p:cNvPr>
          <p:cNvSpPr>
            <a:spLocks/>
          </p:cNvSpPr>
          <p:nvPr/>
        </p:nvSpPr>
        <p:spPr bwMode="auto">
          <a:xfrm rot="-5400000">
            <a:off x="4320381" y="3140869"/>
            <a:ext cx="287338" cy="4248150"/>
          </a:xfrm>
          <a:prstGeom prst="leftBrace">
            <a:avLst>
              <a:gd name="adj1" fmla="val 123204"/>
              <a:gd name="adj2" fmla="val 50000"/>
            </a:avLst>
          </a:prstGeom>
          <a:noFill/>
          <a:ln w="190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8980" name="Line 67">
            <a:extLst>
              <a:ext uri="{FF2B5EF4-FFF2-40B4-BE49-F238E27FC236}">
                <a16:creationId xmlns:a16="http://schemas.microsoft.com/office/drawing/2014/main" id="{0AAD79C7-10CC-4516-B942-21E77D30897E}"/>
              </a:ext>
            </a:extLst>
          </p:cNvPr>
          <p:cNvSpPr>
            <a:spLocks noChangeShapeType="1"/>
          </p:cNvSpPr>
          <p:nvPr/>
        </p:nvSpPr>
        <p:spPr bwMode="auto">
          <a:xfrm>
            <a:off x="5076825" y="4689475"/>
            <a:ext cx="1800225" cy="1793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81" name="Text Box 68">
            <a:extLst>
              <a:ext uri="{FF2B5EF4-FFF2-40B4-BE49-F238E27FC236}">
                <a16:creationId xmlns:a16="http://schemas.microsoft.com/office/drawing/2014/main" id="{10A62BBB-B8C5-4623-AA00-A35ABDBDBBDE}"/>
              </a:ext>
            </a:extLst>
          </p:cNvPr>
          <p:cNvSpPr txBox="1">
            <a:spLocks noChangeArrowheads="1"/>
          </p:cNvSpPr>
          <p:nvPr/>
        </p:nvSpPr>
        <p:spPr bwMode="auto">
          <a:xfrm>
            <a:off x="6877050" y="4481513"/>
            <a:ext cx="22082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600" b="1" dirty="0">
                <a:latin typeface="Arial" panose="020B0604020202020204" pitchFamily="34" charset="0"/>
              </a:rPr>
              <a:t>第</a:t>
            </a:r>
            <a:r>
              <a:rPr kumimoji="0" lang="en-US" altLang="zh-CN" sz="1600" b="1" dirty="0">
                <a:latin typeface="Arial" panose="020B0604020202020204" pitchFamily="34" charset="0"/>
              </a:rPr>
              <a:t>n</a:t>
            </a:r>
            <a:r>
              <a:rPr kumimoji="0" lang="zh-CN" altLang="en-US" sz="1600" b="1" dirty="0">
                <a:latin typeface="Arial" panose="020B0604020202020204" pitchFamily="34" charset="0"/>
              </a:rPr>
              <a:t>行的前</a:t>
            </a:r>
            <a:r>
              <a:rPr kumimoji="0" lang="en-US" altLang="zh-CN" sz="1600" b="1" dirty="0">
                <a:latin typeface="Arial" panose="020B0604020202020204" pitchFamily="34" charset="0"/>
              </a:rPr>
              <a:t>n-1</a:t>
            </a:r>
            <a:r>
              <a:rPr kumimoji="0" lang="zh-CN" altLang="en-US" sz="1600" b="1" dirty="0">
                <a:latin typeface="Arial" panose="020B0604020202020204" pitchFamily="34" charset="0"/>
              </a:rPr>
              <a:t>个数</a:t>
            </a:r>
          </a:p>
          <a:p>
            <a:pPr eaLnBrk="1" hangingPunct="1">
              <a:spcBef>
                <a:spcPct val="0"/>
              </a:spcBef>
              <a:buClrTx/>
              <a:buFontTx/>
              <a:buNone/>
            </a:pPr>
            <a:r>
              <a:rPr kumimoji="0" lang="zh-CN" altLang="en-US" sz="1600" b="1" dirty="0">
                <a:latin typeface="Arial" panose="020B0604020202020204" pitchFamily="34" charset="0"/>
              </a:rPr>
              <a:t>位与本节点相同</a:t>
            </a:r>
          </a:p>
          <a:p>
            <a:pPr eaLnBrk="1" hangingPunct="1">
              <a:spcBef>
                <a:spcPct val="0"/>
              </a:spcBef>
              <a:buClrTx/>
              <a:buFontTx/>
              <a:buNone/>
            </a:pPr>
            <a:r>
              <a:rPr kumimoji="0" lang="en-US" altLang="zh-CN" sz="1600" b="1" dirty="0">
                <a:latin typeface="Arial" panose="020B0604020202020204" pitchFamily="34" charset="0"/>
              </a:rPr>
              <a:t>[ </a:t>
            </a:r>
            <a:r>
              <a:rPr kumimoji="0" lang="zh-CN" altLang="en-US" sz="1600" b="1" dirty="0">
                <a:latin typeface="Arial" panose="020B0604020202020204" pitchFamily="34" charset="0"/>
              </a:rPr>
              <a:t>相同前缀</a:t>
            </a:r>
            <a:r>
              <a:rPr kumimoji="0" lang="zh-CN" altLang="en-US" sz="1600" b="1" dirty="0">
                <a:solidFill>
                  <a:srgbClr val="CC3300"/>
                </a:solidFill>
                <a:latin typeface="Arial" panose="020B0604020202020204" pitchFamily="34" charset="0"/>
              </a:rPr>
              <a:t> 下一数位 </a:t>
            </a:r>
            <a:r>
              <a:rPr kumimoji="0" lang="zh-CN" altLang="en-US" sz="1600" b="1" dirty="0">
                <a:latin typeface="Arial" panose="020B0604020202020204" pitchFamily="34" charset="0"/>
              </a:rPr>
              <a:t> </a:t>
            </a:r>
            <a:r>
              <a:rPr kumimoji="0" lang="en-US" altLang="zh-CN" sz="1600" b="1" dirty="0">
                <a:latin typeface="Arial" panose="020B0604020202020204" pitchFamily="34" charset="0"/>
              </a:rPr>
              <a:t>]</a:t>
            </a:r>
          </a:p>
        </p:txBody>
      </p:sp>
      <p:sp>
        <p:nvSpPr>
          <p:cNvPr id="38982" name="Line 69">
            <a:extLst>
              <a:ext uri="{FF2B5EF4-FFF2-40B4-BE49-F238E27FC236}">
                <a16:creationId xmlns:a16="http://schemas.microsoft.com/office/drawing/2014/main" id="{8EDD51C7-752F-4494-8242-9C0941462496}"/>
              </a:ext>
            </a:extLst>
          </p:cNvPr>
          <p:cNvSpPr>
            <a:spLocks noChangeShapeType="1"/>
          </p:cNvSpPr>
          <p:nvPr/>
        </p:nvSpPr>
        <p:spPr bwMode="auto">
          <a:xfrm flipV="1">
            <a:off x="6156325" y="4292600"/>
            <a:ext cx="720725" cy="73025"/>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83" name="Text Box 70">
            <a:extLst>
              <a:ext uri="{FF2B5EF4-FFF2-40B4-BE49-F238E27FC236}">
                <a16:creationId xmlns:a16="http://schemas.microsoft.com/office/drawing/2014/main" id="{09ED6C07-75B1-4F19-BC9F-3B1F6640CD49}"/>
              </a:ext>
            </a:extLst>
          </p:cNvPr>
          <p:cNvSpPr txBox="1">
            <a:spLocks noChangeArrowheads="1"/>
          </p:cNvSpPr>
          <p:nvPr/>
        </p:nvSpPr>
        <p:spPr bwMode="auto">
          <a:xfrm>
            <a:off x="6877050" y="4049713"/>
            <a:ext cx="2151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600" b="1" i="1" dirty="0">
                <a:latin typeface="Arial" panose="020B0604020202020204" pitchFamily="34" charset="0"/>
              </a:rPr>
              <a:t>当前节点的第</a:t>
            </a:r>
            <a:r>
              <a:rPr kumimoji="0" lang="en-US" altLang="zh-CN" sz="1600" b="1" i="1" dirty="0">
                <a:latin typeface="Arial" panose="020B0604020202020204" pitchFamily="34" charset="0"/>
              </a:rPr>
              <a:t>n</a:t>
            </a:r>
            <a:r>
              <a:rPr kumimoji="0" lang="zh-CN" altLang="en-US" sz="1600" b="1" i="1" dirty="0">
                <a:latin typeface="Arial" panose="020B0604020202020204" pitchFamily="34" charset="0"/>
              </a:rPr>
              <a:t>个数位</a:t>
            </a:r>
            <a:endParaRPr kumimoji="0" lang="zh-CN" altLang="en-US" sz="1600" b="1" dirty="0">
              <a:latin typeface="Arial" panose="020B0604020202020204" pitchFamily="34" charset="0"/>
            </a:endParaRPr>
          </a:p>
        </p:txBody>
      </p:sp>
      <p:sp>
        <p:nvSpPr>
          <p:cNvPr id="38984" name="Line 71">
            <a:extLst>
              <a:ext uri="{FF2B5EF4-FFF2-40B4-BE49-F238E27FC236}">
                <a16:creationId xmlns:a16="http://schemas.microsoft.com/office/drawing/2014/main" id="{BB3130FD-E745-4625-953E-0E738A4E2058}"/>
              </a:ext>
            </a:extLst>
          </p:cNvPr>
          <p:cNvSpPr>
            <a:spLocks noChangeShapeType="1"/>
          </p:cNvSpPr>
          <p:nvPr/>
        </p:nvSpPr>
        <p:spPr bwMode="auto">
          <a:xfrm flipV="1">
            <a:off x="5940425" y="3789363"/>
            <a:ext cx="936625" cy="71437"/>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85" name="Text Box 72">
            <a:extLst>
              <a:ext uri="{FF2B5EF4-FFF2-40B4-BE49-F238E27FC236}">
                <a16:creationId xmlns:a16="http://schemas.microsoft.com/office/drawing/2014/main" id="{AD7EC001-D47A-4CDF-8C55-403BA3AC1F1B}"/>
              </a:ext>
            </a:extLst>
          </p:cNvPr>
          <p:cNvSpPr txBox="1">
            <a:spLocks noChangeArrowheads="1"/>
          </p:cNvSpPr>
          <p:nvPr/>
        </p:nvSpPr>
        <p:spPr bwMode="auto">
          <a:xfrm>
            <a:off x="6992938" y="3352800"/>
            <a:ext cx="16081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600" b="1" dirty="0">
                <a:latin typeface="Arial" panose="020B0604020202020204" pitchFamily="34" charset="0"/>
              </a:rPr>
              <a:t>第</a:t>
            </a:r>
            <a:r>
              <a:rPr kumimoji="0" lang="en-US" altLang="zh-CN" sz="1600" b="1" dirty="0">
                <a:latin typeface="Arial" panose="020B0604020202020204" pitchFamily="34" charset="0"/>
              </a:rPr>
              <a:t>m</a:t>
            </a:r>
            <a:r>
              <a:rPr kumimoji="0" lang="zh-CN" altLang="en-US" sz="1600" b="1" dirty="0">
                <a:latin typeface="Arial" panose="020B0604020202020204" pitchFamily="34" charset="0"/>
              </a:rPr>
              <a:t>列表项中的</a:t>
            </a:r>
          </a:p>
          <a:p>
            <a:pPr eaLnBrk="1" hangingPunct="1">
              <a:spcBef>
                <a:spcPct val="0"/>
              </a:spcBef>
              <a:buClrTx/>
              <a:buFontTx/>
              <a:buNone/>
            </a:pPr>
            <a:r>
              <a:rPr kumimoji="0" lang="zh-CN" altLang="en-US" sz="1600" b="1" dirty="0">
                <a:latin typeface="Arial" panose="020B0604020202020204" pitchFamily="34" charset="0"/>
              </a:rPr>
              <a:t>行号数位为</a:t>
            </a:r>
            <a:r>
              <a:rPr kumimoji="0" lang="en-US" altLang="zh-CN" sz="1600" b="1" dirty="0">
                <a:latin typeface="Arial" panose="020B0604020202020204" pitchFamily="34" charset="0"/>
              </a:rPr>
              <a:t>m-1</a:t>
            </a:r>
          </a:p>
        </p:txBody>
      </p:sp>
      <p:sp>
        <p:nvSpPr>
          <p:cNvPr id="38986" name="Line 73">
            <a:extLst>
              <a:ext uri="{FF2B5EF4-FFF2-40B4-BE49-F238E27FC236}">
                <a16:creationId xmlns:a16="http://schemas.microsoft.com/office/drawing/2014/main" id="{507BE024-8562-4435-BD45-7EFE89BB4598}"/>
              </a:ext>
            </a:extLst>
          </p:cNvPr>
          <p:cNvSpPr>
            <a:spLocks noChangeShapeType="1"/>
          </p:cNvSpPr>
          <p:nvPr/>
        </p:nvSpPr>
        <p:spPr bwMode="auto">
          <a:xfrm>
            <a:off x="6156325" y="5013325"/>
            <a:ext cx="720725" cy="6477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87" name="Text Box 74">
            <a:extLst>
              <a:ext uri="{FF2B5EF4-FFF2-40B4-BE49-F238E27FC236}">
                <a16:creationId xmlns:a16="http://schemas.microsoft.com/office/drawing/2014/main" id="{1480D604-8860-4A62-B43B-477F02F9B38F}"/>
              </a:ext>
            </a:extLst>
          </p:cNvPr>
          <p:cNvSpPr txBox="1">
            <a:spLocks noChangeArrowheads="1"/>
          </p:cNvSpPr>
          <p:nvPr/>
        </p:nvSpPr>
        <p:spPr bwMode="auto">
          <a:xfrm>
            <a:off x="6877050" y="5478463"/>
            <a:ext cx="1412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zh-CN" altLang="en-US" sz="1600" b="1">
                <a:latin typeface="Arial" panose="020B0604020202020204" pitchFamily="34" charset="0"/>
              </a:rPr>
              <a:t>没有合适节点</a:t>
            </a:r>
          </a:p>
          <a:p>
            <a:pPr eaLnBrk="1" hangingPunct="1">
              <a:spcBef>
                <a:spcPct val="0"/>
              </a:spcBef>
              <a:buClrTx/>
              <a:buFontTx/>
              <a:buNone/>
            </a:pPr>
            <a:r>
              <a:rPr kumimoji="0" lang="zh-CN" altLang="en-US" sz="1600" b="1">
                <a:latin typeface="Arial" panose="020B0604020202020204" pitchFamily="34" charset="0"/>
              </a:rPr>
              <a:t>的表项为空</a:t>
            </a:r>
          </a:p>
        </p:txBody>
      </p:sp>
      <p:sp>
        <p:nvSpPr>
          <p:cNvPr id="38988" name="Rectangle 75">
            <a:extLst>
              <a:ext uri="{FF2B5EF4-FFF2-40B4-BE49-F238E27FC236}">
                <a16:creationId xmlns:a16="http://schemas.microsoft.com/office/drawing/2014/main" id="{1AECDCC0-D2A3-4AFF-9AA4-30FDF0B37996}"/>
              </a:ext>
            </a:extLst>
          </p:cNvPr>
          <p:cNvSpPr>
            <a:spLocks noChangeArrowheads="1"/>
          </p:cNvSpPr>
          <p:nvPr/>
        </p:nvSpPr>
        <p:spPr bwMode="auto">
          <a:xfrm>
            <a:off x="4572000" y="4508500"/>
            <a:ext cx="539750" cy="180975"/>
          </a:xfrm>
          <a:prstGeom prst="rect">
            <a:avLst/>
          </a:prstGeom>
          <a:noFill/>
          <a:ln w="1905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8989" name="Rectangle 76">
            <a:extLst>
              <a:ext uri="{FF2B5EF4-FFF2-40B4-BE49-F238E27FC236}">
                <a16:creationId xmlns:a16="http://schemas.microsoft.com/office/drawing/2014/main" id="{A4FC40B7-E0D8-4DF7-B8C8-2B2BFB941D94}"/>
              </a:ext>
            </a:extLst>
          </p:cNvPr>
          <p:cNvSpPr>
            <a:spLocks noChangeArrowheads="1"/>
          </p:cNvSpPr>
          <p:nvPr/>
        </p:nvSpPr>
        <p:spPr bwMode="auto">
          <a:xfrm>
            <a:off x="5867400" y="3860800"/>
            <a:ext cx="109538" cy="180975"/>
          </a:xfrm>
          <a:prstGeom prst="rect">
            <a:avLst/>
          </a:prstGeom>
          <a:noFill/>
          <a:ln w="1905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8990" name="Rectangle 77">
            <a:extLst>
              <a:ext uri="{FF2B5EF4-FFF2-40B4-BE49-F238E27FC236}">
                <a16:creationId xmlns:a16="http://schemas.microsoft.com/office/drawing/2014/main" id="{24D4739D-1B83-429B-817F-8BD8E09BAE58}"/>
              </a:ext>
            </a:extLst>
          </p:cNvPr>
          <p:cNvSpPr>
            <a:spLocks noChangeArrowheads="1"/>
          </p:cNvSpPr>
          <p:nvPr/>
        </p:nvSpPr>
        <p:spPr bwMode="auto">
          <a:xfrm>
            <a:off x="1619250" y="1484313"/>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b=2</a:t>
            </a:r>
          </a:p>
        </p:txBody>
      </p:sp>
      <p:sp>
        <p:nvSpPr>
          <p:cNvPr id="38991" name="Rectangle 78">
            <a:extLst>
              <a:ext uri="{FF2B5EF4-FFF2-40B4-BE49-F238E27FC236}">
                <a16:creationId xmlns:a16="http://schemas.microsoft.com/office/drawing/2014/main" id="{9702AB57-9F5D-4AB2-9CCB-F020B5DCBD25}"/>
              </a:ext>
            </a:extLst>
          </p:cNvPr>
          <p:cNvSpPr>
            <a:spLocks noChangeArrowheads="1"/>
          </p:cNvSpPr>
          <p:nvPr/>
        </p:nvSpPr>
        <p:spPr bwMode="auto">
          <a:xfrm>
            <a:off x="1116013" y="1484313"/>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m=16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F66CA6F8-E610-47A9-B916-655E2CB71FE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D6F31D2-E68B-4E1E-B475-03B40D66099C}" type="slidenum">
              <a:rPr kumimoji="0" lang="zh-CN" altLang="en-US" sz="1400">
                <a:latin typeface="Tahoma" panose="020B0604030504040204" pitchFamily="34" charset="0"/>
              </a:rPr>
              <a:pPr>
                <a:spcBef>
                  <a:spcPct val="0"/>
                </a:spcBef>
                <a:buClrTx/>
                <a:buFontTx/>
                <a:buNone/>
              </a:pPr>
              <a:t>31</a:t>
            </a:fld>
            <a:endParaRPr kumimoji="0" lang="en-US" altLang="zh-CN" sz="1400">
              <a:latin typeface="Tahoma" panose="020B0604030504040204" pitchFamily="34" charset="0"/>
            </a:endParaRPr>
          </a:p>
        </p:txBody>
      </p:sp>
      <p:sp>
        <p:nvSpPr>
          <p:cNvPr id="39939" name="Rectangle 2">
            <a:extLst>
              <a:ext uri="{FF2B5EF4-FFF2-40B4-BE49-F238E27FC236}">
                <a16:creationId xmlns:a16="http://schemas.microsoft.com/office/drawing/2014/main" id="{EA2AA906-3B9F-4A47-A89E-281F82EDC666}"/>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Pastry</a:t>
            </a:r>
            <a:r>
              <a:rPr lang="zh-CN" altLang="en-US"/>
              <a:t>：节点维护状态表</a:t>
            </a:r>
            <a:endParaRPr lang="en-US" altLang="zh-CN"/>
          </a:p>
        </p:txBody>
      </p:sp>
      <p:pic>
        <p:nvPicPr>
          <p:cNvPr id="39940" name="Picture 79">
            <a:extLst>
              <a:ext uri="{FF2B5EF4-FFF2-40B4-BE49-F238E27FC236}">
                <a16:creationId xmlns:a16="http://schemas.microsoft.com/office/drawing/2014/main" id="{EA2CC631-462C-453A-8EF3-FF2E26203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71625"/>
            <a:ext cx="69342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A829F7AB-AC9B-4897-A428-E6E9B3AE6A86}"/>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4CED2C3-6B1A-4253-B7A4-33520677F042}" type="slidenum">
              <a:rPr kumimoji="0" lang="zh-CN" altLang="en-US" sz="1400">
                <a:latin typeface="Tahoma" panose="020B0604030504040204" pitchFamily="34" charset="0"/>
              </a:rPr>
              <a:pPr>
                <a:spcBef>
                  <a:spcPct val="0"/>
                </a:spcBef>
                <a:buClrTx/>
                <a:buFontTx/>
                <a:buNone/>
              </a:pPr>
              <a:t>32</a:t>
            </a:fld>
            <a:endParaRPr kumimoji="0" lang="en-US" altLang="zh-CN" sz="1400">
              <a:latin typeface="Tahoma" panose="020B0604030504040204" pitchFamily="34" charset="0"/>
            </a:endParaRPr>
          </a:p>
        </p:txBody>
      </p:sp>
      <p:sp>
        <p:nvSpPr>
          <p:cNvPr id="40963" name="Rectangle 2">
            <a:extLst>
              <a:ext uri="{FF2B5EF4-FFF2-40B4-BE49-F238E27FC236}">
                <a16:creationId xmlns:a16="http://schemas.microsoft.com/office/drawing/2014/main" id="{173C2C66-75F1-4919-AB0F-F2BF397D574D}"/>
              </a:ext>
            </a:extLst>
          </p:cNvPr>
          <p:cNvSpPr>
            <a:spLocks noGrp="1" noChangeArrowheads="1"/>
          </p:cNvSpPr>
          <p:nvPr>
            <p:ph type="title"/>
          </p:nvPr>
        </p:nvSpPr>
        <p:spPr>
          <a:xfrm>
            <a:off x="1143000" y="357188"/>
            <a:ext cx="7793038" cy="777875"/>
          </a:xfrm>
        </p:spPr>
        <p:txBody>
          <a:bodyPr/>
          <a:lstStyle/>
          <a:p>
            <a:pPr eaLnBrk="1" hangingPunct="1"/>
            <a:r>
              <a:rPr lang="en-US" altLang="zh-CN" sz="4500"/>
              <a:t>(3)</a:t>
            </a:r>
            <a:r>
              <a:rPr lang="en-US" altLang="zh-CN"/>
              <a:t> Pastry</a:t>
            </a:r>
            <a:r>
              <a:rPr lang="zh-CN" altLang="en-US"/>
              <a:t>：查询过程</a:t>
            </a:r>
          </a:p>
        </p:txBody>
      </p:sp>
      <p:sp>
        <p:nvSpPr>
          <p:cNvPr id="40964" name="Rectangle 3">
            <a:extLst>
              <a:ext uri="{FF2B5EF4-FFF2-40B4-BE49-F238E27FC236}">
                <a16:creationId xmlns:a16="http://schemas.microsoft.com/office/drawing/2014/main" id="{7B4F5DCB-098F-43A3-B92D-3F1E047BFCAA}"/>
              </a:ext>
            </a:extLst>
          </p:cNvPr>
          <p:cNvSpPr>
            <a:spLocks noGrp="1" noChangeArrowheads="1"/>
          </p:cNvSpPr>
          <p:nvPr>
            <p:ph type="body" idx="1"/>
          </p:nvPr>
        </p:nvSpPr>
        <p:spPr>
          <a:xfrm>
            <a:off x="457200" y="1676400"/>
            <a:ext cx="8229600" cy="3254375"/>
          </a:xfrm>
        </p:spPr>
        <p:txBody>
          <a:bodyPr/>
          <a:lstStyle/>
          <a:p>
            <a:pPr marL="609600" indent="-609600" eaLnBrk="1" hangingPunct="1">
              <a:lnSpc>
                <a:spcPct val="120000"/>
              </a:lnSpc>
            </a:pPr>
            <a:r>
              <a:rPr lang="zh-CN" altLang="en-US" sz="2800" b="1"/>
              <a:t>当一个</a:t>
            </a:r>
            <a:r>
              <a:rPr lang="en-US" altLang="zh-CN" sz="2800" b="1"/>
              <a:t>K</a:t>
            </a:r>
            <a:r>
              <a:rPr lang="zh-CN" altLang="en-US" sz="2800" b="1"/>
              <a:t>为</a:t>
            </a:r>
            <a:r>
              <a:rPr lang="en-US" altLang="zh-CN" sz="2800" b="1"/>
              <a:t>D</a:t>
            </a:r>
            <a:r>
              <a:rPr lang="zh-CN" altLang="en-US" sz="2800" b="1"/>
              <a:t>的查询消息到达节点</a:t>
            </a:r>
            <a:r>
              <a:rPr lang="en-US" altLang="zh-CN" sz="2800" b="1"/>
              <a:t>A</a:t>
            </a:r>
          </a:p>
          <a:p>
            <a:pPr marL="971550" lvl="1" indent="-514350" eaLnBrk="1" hangingPunct="1">
              <a:lnSpc>
                <a:spcPct val="120000"/>
              </a:lnSpc>
              <a:buFont typeface="Wingdings" panose="05000000000000000000" pitchFamily="2" charset="2"/>
              <a:buNone/>
            </a:pPr>
            <a:r>
              <a:rPr lang="en-US" altLang="zh-CN" sz="2800" b="1"/>
              <a:t>1. </a:t>
            </a:r>
            <a:r>
              <a:rPr lang="zh-CN" altLang="en-US" sz="2800" b="1"/>
              <a:t>节点</a:t>
            </a:r>
            <a:r>
              <a:rPr lang="en-US" altLang="zh-CN" sz="2800" b="1"/>
              <a:t>A</a:t>
            </a:r>
            <a:r>
              <a:rPr lang="zh-CN" altLang="en-US" sz="2800" b="1"/>
              <a:t>首先看</a:t>
            </a:r>
            <a:r>
              <a:rPr lang="en-US" altLang="zh-CN" sz="2800" b="1"/>
              <a:t>D</a:t>
            </a:r>
            <a:r>
              <a:rPr lang="zh-CN" altLang="en-US" sz="2800" b="1"/>
              <a:t>是否在当前节点的</a:t>
            </a:r>
            <a:r>
              <a:rPr lang="zh-CN" altLang="en-US" sz="2800" b="1">
                <a:solidFill>
                  <a:srgbClr val="FF0000"/>
                </a:solidFill>
              </a:rPr>
              <a:t>叶子节点集</a:t>
            </a:r>
            <a:r>
              <a:rPr lang="zh-CN" altLang="en-US" sz="2800" b="1"/>
              <a:t>中，如果是，则查询消息直接被转发到目的节点，也就是叶子节点集中节点</a:t>
            </a:r>
            <a:r>
              <a:rPr lang="en-US" altLang="zh-CN" sz="2800" b="1"/>
              <a:t>ID</a:t>
            </a:r>
            <a:r>
              <a:rPr lang="zh-CN" altLang="en-US" sz="2800" b="1"/>
              <a:t>与</a:t>
            </a:r>
            <a:r>
              <a:rPr lang="en-US" altLang="zh-CN" sz="2800" b="1"/>
              <a:t>D</a:t>
            </a:r>
            <a:r>
              <a:rPr lang="zh-CN" altLang="en-US" sz="2800" b="1"/>
              <a:t>数值最接近的那个节点（有可能就是当前节点），否则进行下一步</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ACC0CBF8-8CF2-4678-8794-5921E262439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2E43A50-9521-49A7-8821-B0B542400455}" type="slidenum">
              <a:rPr kumimoji="0" lang="zh-CN" altLang="en-US" sz="1400">
                <a:latin typeface="Tahoma" panose="020B0604030504040204" pitchFamily="34" charset="0"/>
              </a:rPr>
              <a:pPr>
                <a:spcBef>
                  <a:spcPct val="0"/>
                </a:spcBef>
                <a:buClrTx/>
                <a:buFontTx/>
                <a:buNone/>
              </a:pPr>
              <a:t>33</a:t>
            </a:fld>
            <a:endParaRPr kumimoji="0" lang="en-US" altLang="zh-CN" sz="1400">
              <a:latin typeface="Tahoma" panose="020B0604030504040204" pitchFamily="34" charset="0"/>
            </a:endParaRPr>
          </a:p>
        </p:txBody>
      </p:sp>
      <p:sp>
        <p:nvSpPr>
          <p:cNvPr id="41987" name="Rectangle 2">
            <a:extLst>
              <a:ext uri="{FF2B5EF4-FFF2-40B4-BE49-F238E27FC236}">
                <a16:creationId xmlns:a16="http://schemas.microsoft.com/office/drawing/2014/main" id="{6FB34E59-CBC5-40E9-86A3-C34ADE29476E}"/>
              </a:ext>
            </a:extLst>
          </p:cNvPr>
          <p:cNvSpPr>
            <a:spLocks noGrp="1" noChangeArrowheads="1"/>
          </p:cNvSpPr>
          <p:nvPr>
            <p:ph type="title"/>
          </p:nvPr>
        </p:nvSpPr>
        <p:spPr>
          <a:xfrm>
            <a:off x="1143000" y="323111"/>
            <a:ext cx="7793038" cy="777875"/>
          </a:xfrm>
        </p:spPr>
        <p:txBody>
          <a:bodyPr/>
          <a:lstStyle/>
          <a:p>
            <a:pPr eaLnBrk="1" hangingPunct="1"/>
            <a:r>
              <a:rPr lang="en-US" altLang="zh-CN" sz="4500"/>
              <a:t>(3)</a:t>
            </a:r>
            <a:r>
              <a:rPr lang="en-US" altLang="zh-CN"/>
              <a:t> Pastry</a:t>
            </a:r>
            <a:r>
              <a:rPr lang="zh-CN" altLang="en-US"/>
              <a:t>：查询过程</a:t>
            </a:r>
          </a:p>
        </p:txBody>
      </p:sp>
      <p:sp>
        <p:nvSpPr>
          <p:cNvPr id="41988" name="Rectangle 3">
            <a:extLst>
              <a:ext uri="{FF2B5EF4-FFF2-40B4-BE49-F238E27FC236}">
                <a16:creationId xmlns:a16="http://schemas.microsoft.com/office/drawing/2014/main" id="{CAEFFE0C-00BD-4B75-8E49-F1E1217FBE9C}"/>
              </a:ext>
            </a:extLst>
          </p:cNvPr>
          <p:cNvSpPr>
            <a:spLocks noGrp="1" noChangeArrowheads="1"/>
          </p:cNvSpPr>
          <p:nvPr>
            <p:ph type="body" idx="1"/>
          </p:nvPr>
        </p:nvSpPr>
        <p:spPr>
          <a:xfrm>
            <a:off x="381000" y="1371600"/>
            <a:ext cx="8229600" cy="4102100"/>
          </a:xfrm>
        </p:spPr>
        <p:txBody>
          <a:bodyPr/>
          <a:lstStyle/>
          <a:p>
            <a:pPr marL="971550" lvl="1" indent="-514350" eaLnBrk="1" hangingPunct="1">
              <a:lnSpc>
                <a:spcPct val="115000"/>
              </a:lnSpc>
              <a:buFont typeface="Wingdings" panose="05000000000000000000" pitchFamily="2" charset="2"/>
              <a:buNone/>
            </a:pPr>
            <a:r>
              <a:rPr lang="en-US" altLang="zh-CN" sz="2800" b="1"/>
              <a:t>2. </a:t>
            </a:r>
            <a:r>
              <a:rPr lang="zh-CN" altLang="en-US" sz="2800" b="1"/>
              <a:t>在</a:t>
            </a:r>
            <a:r>
              <a:rPr lang="zh-CN" altLang="en-US" sz="2800" b="1">
                <a:solidFill>
                  <a:srgbClr val="FF0000"/>
                </a:solidFill>
              </a:rPr>
              <a:t>路由表</a:t>
            </a:r>
            <a:r>
              <a:rPr lang="zh-CN" altLang="en-US" sz="2800" b="1"/>
              <a:t>中根据</a:t>
            </a:r>
            <a:r>
              <a:rPr lang="zh-CN" altLang="en-US" sz="2800" b="1">
                <a:solidFill>
                  <a:srgbClr val="FF0000"/>
                </a:solidFill>
              </a:rPr>
              <a:t>最长前缀优先</a:t>
            </a:r>
            <a:r>
              <a:rPr lang="zh-CN" altLang="en-US" sz="2800" b="1"/>
              <a:t>的原则选择一个节点作为路由目标，转发路由消息</a:t>
            </a:r>
            <a:r>
              <a:rPr lang="zh-CN" altLang="en-US" sz="2800"/>
              <a:t> </a:t>
            </a:r>
            <a:r>
              <a:rPr lang="zh-CN" altLang="en-US" sz="2800" b="1"/>
              <a:t>，如果该表项不为空，则将查询消息直接转发到该节点，否则进行下一步</a:t>
            </a:r>
          </a:p>
          <a:p>
            <a:pPr marL="971550" lvl="1" indent="-514350" eaLnBrk="1" hangingPunct="1">
              <a:lnSpc>
                <a:spcPct val="115000"/>
              </a:lnSpc>
              <a:buFont typeface="Wingdings" panose="05000000000000000000" pitchFamily="2" charset="2"/>
              <a:buNone/>
            </a:pPr>
            <a:r>
              <a:rPr lang="en-US" altLang="zh-CN" sz="2800" b="1"/>
              <a:t>3. </a:t>
            </a:r>
            <a:r>
              <a:rPr lang="zh-CN" altLang="en-US" sz="2800" b="1"/>
              <a:t>如果不存在这样的节点，当前节点将会从其维护的所有</a:t>
            </a:r>
            <a:r>
              <a:rPr lang="zh-CN" altLang="en-US" sz="2800" b="1">
                <a:solidFill>
                  <a:srgbClr val="FF0000"/>
                </a:solidFill>
              </a:rPr>
              <a:t>邻居节点集合</a:t>
            </a:r>
            <a:r>
              <a:rPr lang="en-US" altLang="zh-CN" sz="2800" b="1"/>
              <a:t>(</a:t>
            </a:r>
            <a:r>
              <a:rPr lang="zh-CN" altLang="en-US" sz="2800" b="1"/>
              <a:t>包括路由表叶子集合及邻居集合中的节点</a:t>
            </a:r>
            <a:r>
              <a:rPr lang="en-US" altLang="zh-CN" sz="2800" b="1"/>
              <a:t>)</a:t>
            </a:r>
            <a:r>
              <a:rPr lang="zh-CN" altLang="en-US" sz="2800" b="1"/>
              <a:t>中选择一个距离消息键值最近的节点作为转发目标。</a:t>
            </a:r>
            <a:r>
              <a:rPr lang="zh-CN" altLang="en-US" sz="2800"/>
              <a:t> </a:t>
            </a:r>
          </a:p>
        </p:txBody>
      </p:sp>
      <p:sp>
        <p:nvSpPr>
          <p:cNvPr id="41989" name="Rectangle 5">
            <a:extLst>
              <a:ext uri="{FF2B5EF4-FFF2-40B4-BE49-F238E27FC236}">
                <a16:creationId xmlns:a16="http://schemas.microsoft.com/office/drawing/2014/main" id="{39A0D617-A92E-4BA4-927A-986BD4085DD9}"/>
              </a:ext>
            </a:extLst>
          </p:cNvPr>
          <p:cNvSpPr>
            <a:spLocks noChangeArrowheads="1"/>
          </p:cNvSpPr>
          <p:nvPr/>
        </p:nvSpPr>
        <p:spPr bwMode="auto">
          <a:xfrm>
            <a:off x="838200" y="5638800"/>
            <a:ext cx="7543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b="1">
                <a:latin typeface="Arial" panose="020B0604020202020204" pitchFamily="34" charset="0"/>
              </a:rPr>
              <a:t>路由查询消息的逻辑跳数： </a:t>
            </a:r>
            <a:r>
              <a:rPr kumimoji="0" lang="en-US" altLang="zh-CN" b="1" i="1">
                <a:solidFill>
                  <a:srgbClr val="000000"/>
                </a:solidFill>
                <a:latin typeface="Arial" panose="020B0604020202020204" pitchFamily="34" charset="0"/>
              </a:rPr>
              <a:t>O(log</a:t>
            </a:r>
            <a:r>
              <a:rPr kumimoji="0" lang="en-US" altLang="zh-CN" b="1" i="1" baseline="-25000">
                <a:solidFill>
                  <a:srgbClr val="000000"/>
                </a:solidFill>
                <a:latin typeface="Arial" panose="020B0604020202020204" pitchFamily="34" charset="0"/>
              </a:rPr>
              <a:t>2</a:t>
            </a:r>
            <a:r>
              <a:rPr kumimoji="0" lang="en-US" altLang="zh-CN" sz="1800" b="1" i="1">
                <a:solidFill>
                  <a:srgbClr val="000000"/>
                </a:solidFill>
                <a:latin typeface="Arial" panose="020B0604020202020204" pitchFamily="34" charset="0"/>
              </a:rPr>
              <a:t>b</a:t>
            </a:r>
            <a:r>
              <a:rPr kumimoji="0" lang="en-US" altLang="zh-CN" b="1" i="1">
                <a:solidFill>
                  <a:srgbClr val="000000"/>
                </a:solidFill>
                <a:latin typeface="Arial" panose="020B0604020202020204" pitchFamily="34" charset="0"/>
              </a:rPr>
              <a:t> N)</a:t>
            </a:r>
            <a:r>
              <a:rPr kumimoji="0" lang="en-US" altLang="zh-CN" b="1">
                <a:latin typeface="Arial" panose="020B0604020202020204"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E99F4737-9AB5-4D11-8B5B-2084657FA9F5}"/>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373A167-DC3D-467F-A389-7003BF71665C}" type="slidenum">
              <a:rPr kumimoji="0" lang="zh-CN" altLang="en-US" sz="1400">
                <a:latin typeface="Tahoma" panose="020B0604030504040204" pitchFamily="34" charset="0"/>
              </a:rPr>
              <a:pPr>
                <a:spcBef>
                  <a:spcPct val="0"/>
                </a:spcBef>
                <a:buClrTx/>
                <a:buFontTx/>
                <a:buNone/>
              </a:pPr>
              <a:t>34</a:t>
            </a:fld>
            <a:endParaRPr kumimoji="0" lang="en-US" altLang="zh-CN" sz="1400">
              <a:latin typeface="Tahoma" panose="020B0604030504040204" pitchFamily="34" charset="0"/>
            </a:endParaRPr>
          </a:p>
        </p:txBody>
      </p:sp>
      <p:sp>
        <p:nvSpPr>
          <p:cNvPr id="44035" name="Rectangle 2">
            <a:extLst>
              <a:ext uri="{FF2B5EF4-FFF2-40B4-BE49-F238E27FC236}">
                <a16:creationId xmlns:a16="http://schemas.microsoft.com/office/drawing/2014/main" id="{94ED34C1-4669-45AE-A667-992DBF407434}"/>
              </a:ext>
            </a:extLst>
          </p:cNvPr>
          <p:cNvSpPr>
            <a:spLocks noGrp="1" noChangeArrowheads="1"/>
          </p:cNvSpPr>
          <p:nvPr>
            <p:ph type="title"/>
          </p:nvPr>
        </p:nvSpPr>
        <p:spPr>
          <a:xfrm>
            <a:off x="1143000" y="357188"/>
            <a:ext cx="7793038" cy="777875"/>
          </a:xfrm>
        </p:spPr>
        <p:txBody>
          <a:bodyPr/>
          <a:lstStyle/>
          <a:p>
            <a:pPr eaLnBrk="1" hangingPunct="1"/>
            <a:r>
              <a:rPr lang="en-US" altLang="zh-CN" sz="4500"/>
              <a:t>(4)</a:t>
            </a:r>
            <a:r>
              <a:rPr lang="en-US" altLang="zh-CN"/>
              <a:t> Pastry</a:t>
            </a:r>
            <a:r>
              <a:rPr lang="zh-CN" altLang="en-US"/>
              <a:t>：节点状态表和查询</a:t>
            </a:r>
          </a:p>
        </p:txBody>
      </p:sp>
      <p:sp>
        <p:nvSpPr>
          <p:cNvPr id="344067" name="Rectangle 3">
            <a:extLst>
              <a:ext uri="{FF2B5EF4-FFF2-40B4-BE49-F238E27FC236}">
                <a16:creationId xmlns:a16="http://schemas.microsoft.com/office/drawing/2014/main" id="{A562768F-CF30-4F07-A3E1-FF8B0E5CC5C3}"/>
              </a:ext>
            </a:extLst>
          </p:cNvPr>
          <p:cNvSpPr>
            <a:spLocks noGrp="1" noChangeArrowheads="1"/>
          </p:cNvSpPr>
          <p:nvPr>
            <p:ph type="body" idx="1"/>
          </p:nvPr>
        </p:nvSpPr>
        <p:spPr>
          <a:xfrm>
            <a:off x="457200" y="1524000"/>
            <a:ext cx="3641725" cy="4651375"/>
          </a:xfrm>
          <a:extLst>
            <a:ext uri="{91240B29-F687-4F45-9708-019B960494DF}">
              <a14:hiddenLine xmlns:a14="http://schemas.microsoft.com/office/drawing/2010/main" w="9525">
                <a:solidFill>
                  <a:srgbClr val="669900"/>
                </a:solidFill>
                <a:miter lim="800000"/>
                <a:headEnd/>
                <a:tailEnd/>
              </a14:hiddenLine>
            </a:ext>
          </a:extLst>
        </p:spPr>
        <p:txBody>
          <a:bodyPr/>
          <a:lstStyle/>
          <a:p>
            <a:pPr eaLnBrk="1" hangingPunct="1">
              <a:lnSpc>
                <a:spcPct val="80000"/>
              </a:lnSpc>
              <a:defRPr/>
            </a:pPr>
            <a:r>
              <a:rPr lang="zh-CN" altLang="en-US" sz="2400" b="1"/>
              <a:t>节点路由表</a:t>
            </a:r>
            <a:r>
              <a:rPr lang="en-US" altLang="zh-CN" sz="2400" b="1"/>
              <a:t>R</a:t>
            </a:r>
            <a:r>
              <a:rPr lang="zh-CN" altLang="en-US" sz="2400" b="1"/>
              <a:t>中的每项与本节点具有相同的</a:t>
            </a:r>
            <a:r>
              <a:rPr lang="en-US" altLang="zh-CN" sz="2400" b="1"/>
              <a:t>n</a:t>
            </a:r>
            <a:r>
              <a:rPr lang="zh-CN" altLang="en-US" sz="2400" b="1"/>
              <a:t>数位长度前缀，但是下一个数位不同</a:t>
            </a:r>
          </a:p>
          <a:p>
            <a:pPr eaLnBrk="1" hangingPunct="1">
              <a:lnSpc>
                <a:spcPct val="80000"/>
              </a:lnSpc>
              <a:defRPr/>
            </a:pPr>
            <a:r>
              <a:rPr lang="zh-CN" altLang="en-US" sz="2400" b="1"/>
              <a:t>例如，对于节点</a:t>
            </a:r>
            <a:r>
              <a:rPr lang="en-US" altLang="zh-CN" sz="2400" b="1"/>
              <a:t>N0201</a:t>
            </a:r>
            <a:r>
              <a:rPr lang="zh-CN" altLang="en-US" sz="2400" b="1"/>
              <a:t>：</a:t>
            </a:r>
          </a:p>
          <a:p>
            <a:pPr lvl="1" eaLnBrk="1" hangingPunct="1">
              <a:lnSpc>
                <a:spcPct val="80000"/>
              </a:lnSpc>
              <a:buFont typeface="Wingdings" panose="05000000000000000000" pitchFamily="2" charset="2"/>
              <a:buNone/>
              <a:defRPr/>
            </a:pPr>
            <a:r>
              <a:rPr lang="en-US" altLang="zh-CN" sz="1800" b="1">
                <a:effectLst>
                  <a:outerShdw blurRad="38100" dist="38100" dir="2700000" algn="tl">
                    <a:srgbClr val="C0C0C0"/>
                  </a:outerShdw>
                </a:effectLst>
              </a:rPr>
              <a:t>N-</a:t>
            </a:r>
            <a:r>
              <a:rPr lang="en-US" altLang="zh-CN" sz="1800" b="1"/>
              <a:t>: </a:t>
            </a:r>
            <a:r>
              <a:rPr lang="en-US" altLang="zh-CN" sz="1800" b="1">
                <a:solidFill>
                  <a:srgbClr val="CC3300"/>
                </a:solidFill>
                <a:effectLst>
                  <a:outerShdw blurRad="38100" dist="38100" dir="2700000" algn="tl">
                    <a:srgbClr val="C0C0C0"/>
                  </a:outerShdw>
                </a:effectLst>
              </a:rPr>
              <a:t>N1???, N2???, N3???</a:t>
            </a:r>
          </a:p>
          <a:p>
            <a:pPr lvl="1" eaLnBrk="1" hangingPunct="1">
              <a:lnSpc>
                <a:spcPct val="80000"/>
              </a:lnSpc>
              <a:buFont typeface="Wingdings" panose="05000000000000000000" pitchFamily="2" charset="2"/>
              <a:buNone/>
              <a:defRPr/>
            </a:pPr>
            <a:r>
              <a:rPr lang="en-US" altLang="zh-CN" sz="1800" b="1">
                <a:effectLst>
                  <a:outerShdw blurRad="38100" dist="38100" dir="2700000" algn="tl">
                    <a:srgbClr val="C0C0C0"/>
                  </a:outerShdw>
                </a:effectLst>
              </a:rPr>
              <a:t>N0</a:t>
            </a:r>
            <a:r>
              <a:rPr lang="en-US" altLang="zh-CN" sz="1800" b="1"/>
              <a:t>: </a:t>
            </a:r>
            <a:r>
              <a:rPr lang="en-US" altLang="zh-CN" sz="1800" b="1">
                <a:solidFill>
                  <a:srgbClr val="009900"/>
                </a:solidFill>
                <a:effectLst>
                  <a:outerShdw blurRad="38100" dist="38100" dir="2700000" algn="tl">
                    <a:srgbClr val="C0C0C0"/>
                  </a:outerShdw>
                </a:effectLst>
              </a:rPr>
              <a:t>N00??, N01??, N03??</a:t>
            </a:r>
          </a:p>
          <a:p>
            <a:pPr lvl="1" eaLnBrk="1" hangingPunct="1">
              <a:lnSpc>
                <a:spcPct val="80000"/>
              </a:lnSpc>
              <a:buFont typeface="Wingdings" panose="05000000000000000000" pitchFamily="2" charset="2"/>
              <a:buNone/>
              <a:defRPr/>
            </a:pPr>
            <a:r>
              <a:rPr lang="en-US" altLang="zh-CN" sz="1800" b="1">
                <a:effectLst>
                  <a:outerShdw blurRad="38100" dist="38100" dir="2700000" algn="tl">
                    <a:srgbClr val="C0C0C0"/>
                  </a:outerShdw>
                </a:effectLst>
              </a:rPr>
              <a:t>N02</a:t>
            </a:r>
            <a:r>
              <a:rPr lang="en-US" altLang="zh-CN" sz="1800" b="1"/>
              <a:t>: </a:t>
            </a:r>
            <a:r>
              <a:rPr lang="en-US" altLang="zh-CN" sz="1800" b="1">
                <a:solidFill>
                  <a:srgbClr val="FF9900"/>
                </a:solidFill>
                <a:effectLst>
                  <a:outerShdw blurRad="38100" dist="38100" dir="2700000" algn="tl">
                    <a:srgbClr val="C0C0C0"/>
                  </a:outerShdw>
                </a:effectLst>
              </a:rPr>
              <a:t>N021?, N022?, N023?</a:t>
            </a:r>
          </a:p>
          <a:p>
            <a:pPr lvl="1" eaLnBrk="1" hangingPunct="1">
              <a:lnSpc>
                <a:spcPct val="80000"/>
              </a:lnSpc>
              <a:buFont typeface="Wingdings" panose="05000000000000000000" pitchFamily="2" charset="2"/>
              <a:buNone/>
              <a:defRPr/>
            </a:pPr>
            <a:r>
              <a:rPr lang="en-US" altLang="zh-CN" sz="1800" b="1">
                <a:effectLst>
                  <a:outerShdw blurRad="38100" dist="38100" dir="2700000" algn="tl">
                    <a:srgbClr val="C0C0C0"/>
                  </a:outerShdw>
                </a:effectLst>
              </a:rPr>
              <a:t>N020</a:t>
            </a:r>
            <a:r>
              <a:rPr lang="en-US" altLang="zh-CN" sz="1800" b="1"/>
              <a:t>: </a:t>
            </a:r>
            <a:r>
              <a:rPr lang="en-US" altLang="zh-CN" sz="1800" b="1">
                <a:solidFill>
                  <a:srgbClr val="669900"/>
                </a:solidFill>
                <a:effectLst>
                  <a:outerShdw blurRad="38100" dist="38100" dir="2700000" algn="tl">
                    <a:srgbClr val="C0C0C0"/>
                  </a:outerShdw>
                </a:effectLst>
              </a:rPr>
              <a:t>N0200, N0202, N0203</a:t>
            </a:r>
          </a:p>
          <a:p>
            <a:pPr eaLnBrk="1" hangingPunct="1">
              <a:lnSpc>
                <a:spcPct val="80000"/>
              </a:lnSpc>
              <a:defRPr/>
            </a:pPr>
            <a:r>
              <a:rPr lang="zh-CN" altLang="en-US" sz="2400" b="1"/>
              <a:t>当有多个节点时，根据邻近性度量选择最近的节点</a:t>
            </a:r>
          </a:p>
          <a:p>
            <a:pPr lvl="1" eaLnBrk="1" hangingPunct="1">
              <a:lnSpc>
                <a:spcPct val="80000"/>
              </a:lnSpc>
              <a:defRPr/>
            </a:pPr>
            <a:r>
              <a:rPr lang="zh-CN" altLang="en-US" sz="2500" b="1"/>
              <a:t>维持了较好的本地性</a:t>
            </a:r>
          </a:p>
        </p:txBody>
      </p:sp>
      <p:sp>
        <p:nvSpPr>
          <p:cNvPr id="44037" name="Oval 4">
            <a:extLst>
              <a:ext uri="{FF2B5EF4-FFF2-40B4-BE49-F238E27FC236}">
                <a16:creationId xmlns:a16="http://schemas.microsoft.com/office/drawing/2014/main" id="{6990A138-8B93-45C5-9C7A-8BA4F0DB9660}"/>
              </a:ext>
            </a:extLst>
          </p:cNvPr>
          <p:cNvSpPr>
            <a:spLocks noChangeArrowheads="1"/>
          </p:cNvSpPr>
          <p:nvPr/>
        </p:nvSpPr>
        <p:spPr bwMode="auto">
          <a:xfrm>
            <a:off x="4867275" y="2351088"/>
            <a:ext cx="3600450" cy="3600450"/>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38" name="Line 5">
            <a:extLst>
              <a:ext uri="{FF2B5EF4-FFF2-40B4-BE49-F238E27FC236}">
                <a16:creationId xmlns:a16="http://schemas.microsoft.com/office/drawing/2014/main" id="{4ECB5055-7654-4FAB-86AF-06BDF4BE7663}"/>
              </a:ext>
            </a:extLst>
          </p:cNvPr>
          <p:cNvSpPr>
            <a:spLocks noChangeShapeType="1"/>
          </p:cNvSpPr>
          <p:nvPr/>
        </p:nvSpPr>
        <p:spPr bwMode="auto">
          <a:xfrm flipV="1">
            <a:off x="6659563" y="2060575"/>
            <a:ext cx="0" cy="2889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9" name="Oval 6">
            <a:extLst>
              <a:ext uri="{FF2B5EF4-FFF2-40B4-BE49-F238E27FC236}">
                <a16:creationId xmlns:a16="http://schemas.microsoft.com/office/drawing/2014/main" id="{88D96BFB-C9B2-43DC-9906-163A59A491F5}"/>
              </a:ext>
            </a:extLst>
          </p:cNvPr>
          <p:cNvSpPr>
            <a:spLocks noChangeArrowheads="1"/>
          </p:cNvSpPr>
          <p:nvPr/>
        </p:nvSpPr>
        <p:spPr bwMode="auto">
          <a:xfrm>
            <a:off x="7904163" y="2843213"/>
            <a:ext cx="144462" cy="14287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0" name="Oval 7">
            <a:extLst>
              <a:ext uri="{FF2B5EF4-FFF2-40B4-BE49-F238E27FC236}">
                <a16:creationId xmlns:a16="http://schemas.microsoft.com/office/drawing/2014/main" id="{8672F723-37C2-402F-8496-8EE671D2A359}"/>
              </a:ext>
            </a:extLst>
          </p:cNvPr>
          <p:cNvSpPr>
            <a:spLocks noChangeArrowheads="1"/>
          </p:cNvSpPr>
          <p:nvPr/>
        </p:nvSpPr>
        <p:spPr bwMode="auto">
          <a:xfrm>
            <a:off x="6729413" y="2274888"/>
            <a:ext cx="144462"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1" name="Oval 8">
            <a:extLst>
              <a:ext uri="{FF2B5EF4-FFF2-40B4-BE49-F238E27FC236}">
                <a16:creationId xmlns:a16="http://schemas.microsoft.com/office/drawing/2014/main" id="{994194A5-67D7-4500-BA1F-4110D374FC83}"/>
              </a:ext>
            </a:extLst>
          </p:cNvPr>
          <p:cNvSpPr>
            <a:spLocks noChangeArrowheads="1"/>
          </p:cNvSpPr>
          <p:nvPr/>
        </p:nvSpPr>
        <p:spPr bwMode="auto">
          <a:xfrm>
            <a:off x="4789488" y="4005263"/>
            <a:ext cx="144462"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2" name="Oval 9">
            <a:extLst>
              <a:ext uri="{FF2B5EF4-FFF2-40B4-BE49-F238E27FC236}">
                <a16:creationId xmlns:a16="http://schemas.microsoft.com/office/drawing/2014/main" id="{E9CF5F33-40D2-4C5E-9E17-46E08D93798F}"/>
              </a:ext>
            </a:extLst>
          </p:cNvPr>
          <p:cNvSpPr>
            <a:spLocks noChangeArrowheads="1"/>
          </p:cNvSpPr>
          <p:nvPr/>
        </p:nvSpPr>
        <p:spPr bwMode="auto">
          <a:xfrm>
            <a:off x="8389938" y="3932238"/>
            <a:ext cx="144462"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3" name="Oval 10">
            <a:extLst>
              <a:ext uri="{FF2B5EF4-FFF2-40B4-BE49-F238E27FC236}">
                <a16:creationId xmlns:a16="http://schemas.microsoft.com/office/drawing/2014/main" id="{2EAA42B7-0C97-4BD9-8796-C3729791BA88}"/>
              </a:ext>
            </a:extLst>
          </p:cNvPr>
          <p:cNvSpPr>
            <a:spLocks noChangeArrowheads="1"/>
          </p:cNvSpPr>
          <p:nvPr/>
        </p:nvSpPr>
        <p:spPr bwMode="auto">
          <a:xfrm>
            <a:off x="8048625" y="5146675"/>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4" name="Oval 11">
            <a:extLst>
              <a:ext uri="{FF2B5EF4-FFF2-40B4-BE49-F238E27FC236}">
                <a16:creationId xmlns:a16="http://schemas.microsoft.com/office/drawing/2014/main" id="{8E748CBF-61CE-437C-80D3-6A48A7AC8D5D}"/>
              </a:ext>
            </a:extLst>
          </p:cNvPr>
          <p:cNvSpPr>
            <a:spLocks noChangeArrowheads="1"/>
          </p:cNvSpPr>
          <p:nvPr/>
        </p:nvSpPr>
        <p:spPr bwMode="auto">
          <a:xfrm>
            <a:off x="6516688" y="5876925"/>
            <a:ext cx="144462"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45" name="Text Box 12">
            <a:extLst>
              <a:ext uri="{FF2B5EF4-FFF2-40B4-BE49-F238E27FC236}">
                <a16:creationId xmlns:a16="http://schemas.microsoft.com/office/drawing/2014/main" id="{A84D428C-0D3A-4BC7-A33D-9191AF6F56FE}"/>
              </a:ext>
            </a:extLst>
          </p:cNvPr>
          <p:cNvSpPr txBox="1">
            <a:spLocks noChangeArrowheads="1"/>
          </p:cNvSpPr>
          <p:nvPr/>
        </p:nvSpPr>
        <p:spPr bwMode="auto">
          <a:xfrm>
            <a:off x="6877050" y="2132013"/>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N0002</a:t>
            </a:r>
          </a:p>
        </p:txBody>
      </p:sp>
      <p:sp>
        <p:nvSpPr>
          <p:cNvPr id="44046" name="Text Box 13">
            <a:extLst>
              <a:ext uri="{FF2B5EF4-FFF2-40B4-BE49-F238E27FC236}">
                <a16:creationId xmlns:a16="http://schemas.microsoft.com/office/drawing/2014/main" id="{2A49DDC6-CB34-434F-BC54-10C81688F0D9}"/>
              </a:ext>
            </a:extLst>
          </p:cNvPr>
          <p:cNvSpPr txBox="1">
            <a:spLocks noChangeArrowheads="1"/>
          </p:cNvSpPr>
          <p:nvPr/>
        </p:nvSpPr>
        <p:spPr bwMode="auto">
          <a:xfrm>
            <a:off x="8029575" y="2781300"/>
            <a:ext cx="6302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N0201</a:t>
            </a:r>
          </a:p>
        </p:txBody>
      </p:sp>
      <p:sp>
        <p:nvSpPr>
          <p:cNvPr id="44047" name="Text Box 14">
            <a:extLst>
              <a:ext uri="{FF2B5EF4-FFF2-40B4-BE49-F238E27FC236}">
                <a16:creationId xmlns:a16="http://schemas.microsoft.com/office/drawing/2014/main" id="{4F689031-AF05-4EA7-A71A-597681484FC0}"/>
              </a:ext>
            </a:extLst>
          </p:cNvPr>
          <p:cNvSpPr txBox="1">
            <a:spLocks noChangeArrowheads="1"/>
          </p:cNvSpPr>
          <p:nvPr/>
        </p:nvSpPr>
        <p:spPr bwMode="auto">
          <a:xfrm>
            <a:off x="5988050" y="5948363"/>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N2001</a:t>
            </a:r>
          </a:p>
        </p:txBody>
      </p:sp>
      <p:sp>
        <p:nvSpPr>
          <p:cNvPr id="44048" name="Text Box 15">
            <a:extLst>
              <a:ext uri="{FF2B5EF4-FFF2-40B4-BE49-F238E27FC236}">
                <a16:creationId xmlns:a16="http://schemas.microsoft.com/office/drawing/2014/main" id="{72411678-9CD6-4A44-B27D-32013755BA1E}"/>
              </a:ext>
            </a:extLst>
          </p:cNvPr>
          <p:cNvSpPr txBox="1">
            <a:spLocks noChangeArrowheads="1"/>
          </p:cNvSpPr>
          <p:nvPr/>
        </p:nvSpPr>
        <p:spPr bwMode="auto">
          <a:xfrm>
            <a:off x="8174038" y="5084763"/>
            <a:ext cx="6302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N1113</a:t>
            </a:r>
          </a:p>
        </p:txBody>
      </p:sp>
      <p:sp>
        <p:nvSpPr>
          <p:cNvPr id="44049" name="Oval 16">
            <a:extLst>
              <a:ext uri="{FF2B5EF4-FFF2-40B4-BE49-F238E27FC236}">
                <a16:creationId xmlns:a16="http://schemas.microsoft.com/office/drawing/2014/main" id="{52C52443-7415-4EF2-8FAD-F907071BEFEC}"/>
              </a:ext>
            </a:extLst>
          </p:cNvPr>
          <p:cNvSpPr>
            <a:spLocks noChangeArrowheads="1"/>
          </p:cNvSpPr>
          <p:nvPr/>
        </p:nvSpPr>
        <p:spPr bwMode="auto">
          <a:xfrm>
            <a:off x="5508625" y="5516563"/>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50" name="Oval 17">
            <a:extLst>
              <a:ext uri="{FF2B5EF4-FFF2-40B4-BE49-F238E27FC236}">
                <a16:creationId xmlns:a16="http://schemas.microsoft.com/office/drawing/2014/main" id="{D44325E7-8167-4861-BF45-7BAD3A50592B}"/>
              </a:ext>
            </a:extLst>
          </p:cNvPr>
          <p:cNvSpPr>
            <a:spLocks noChangeArrowheads="1"/>
          </p:cNvSpPr>
          <p:nvPr/>
        </p:nvSpPr>
        <p:spPr bwMode="auto">
          <a:xfrm>
            <a:off x="5057775" y="5013325"/>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51" name="Text Box 18">
            <a:extLst>
              <a:ext uri="{FF2B5EF4-FFF2-40B4-BE49-F238E27FC236}">
                <a16:creationId xmlns:a16="http://schemas.microsoft.com/office/drawing/2014/main" id="{2BEE3ADE-FD8E-4DEA-86FA-F4F1A6D1ED16}"/>
              </a:ext>
            </a:extLst>
          </p:cNvPr>
          <p:cNvSpPr txBox="1">
            <a:spLocks noChangeArrowheads="1"/>
          </p:cNvSpPr>
          <p:nvPr/>
        </p:nvSpPr>
        <p:spPr bwMode="auto">
          <a:xfrm>
            <a:off x="4843463" y="5446713"/>
            <a:ext cx="6302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N2120</a:t>
            </a:r>
          </a:p>
        </p:txBody>
      </p:sp>
      <p:sp>
        <p:nvSpPr>
          <p:cNvPr id="44052" name="Text Box 19">
            <a:extLst>
              <a:ext uri="{FF2B5EF4-FFF2-40B4-BE49-F238E27FC236}">
                <a16:creationId xmlns:a16="http://schemas.microsoft.com/office/drawing/2014/main" id="{DA6E4253-3685-4FFD-AE1F-792D8C4349D8}"/>
              </a:ext>
            </a:extLst>
          </p:cNvPr>
          <p:cNvSpPr txBox="1">
            <a:spLocks noChangeArrowheads="1"/>
          </p:cNvSpPr>
          <p:nvPr/>
        </p:nvSpPr>
        <p:spPr bwMode="auto">
          <a:xfrm>
            <a:off x="4476750" y="4940300"/>
            <a:ext cx="6302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N2222</a:t>
            </a:r>
          </a:p>
        </p:txBody>
      </p:sp>
      <p:sp>
        <p:nvSpPr>
          <p:cNvPr id="44053" name="Text Box 20">
            <a:extLst>
              <a:ext uri="{FF2B5EF4-FFF2-40B4-BE49-F238E27FC236}">
                <a16:creationId xmlns:a16="http://schemas.microsoft.com/office/drawing/2014/main" id="{2B6E151F-0BFF-460D-A75D-D9CCE8EEF9D4}"/>
              </a:ext>
            </a:extLst>
          </p:cNvPr>
          <p:cNvSpPr txBox="1">
            <a:spLocks noChangeArrowheads="1"/>
          </p:cNvSpPr>
          <p:nvPr/>
        </p:nvSpPr>
        <p:spPr bwMode="auto">
          <a:xfrm>
            <a:off x="4187825" y="3932238"/>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N3001</a:t>
            </a:r>
          </a:p>
        </p:txBody>
      </p:sp>
      <p:sp>
        <p:nvSpPr>
          <p:cNvPr id="44054" name="Oval 21">
            <a:extLst>
              <a:ext uri="{FF2B5EF4-FFF2-40B4-BE49-F238E27FC236}">
                <a16:creationId xmlns:a16="http://schemas.microsoft.com/office/drawing/2014/main" id="{354B09DD-8C6D-4E11-82E2-32C4D88D0674}"/>
              </a:ext>
            </a:extLst>
          </p:cNvPr>
          <p:cNvSpPr>
            <a:spLocks noChangeArrowheads="1"/>
          </p:cNvSpPr>
          <p:nvPr/>
        </p:nvSpPr>
        <p:spPr bwMode="auto">
          <a:xfrm>
            <a:off x="4913313" y="3438525"/>
            <a:ext cx="144462"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55" name="Oval 22">
            <a:extLst>
              <a:ext uri="{FF2B5EF4-FFF2-40B4-BE49-F238E27FC236}">
                <a16:creationId xmlns:a16="http://schemas.microsoft.com/office/drawing/2014/main" id="{902402CC-B2C9-465B-8452-6DB1D2C08E28}"/>
              </a:ext>
            </a:extLst>
          </p:cNvPr>
          <p:cNvSpPr>
            <a:spLocks noChangeArrowheads="1"/>
          </p:cNvSpPr>
          <p:nvPr/>
        </p:nvSpPr>
        <p:spPr bwMode="auto">
          <a:xfrm>
            <a:off x="5327650" y="2790825"/>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56" name="Text Box 23">
            <a:extLst>
              <a:ext uri="{FF2B5EF4-FFF2-40B4-BE49-F238E27FC236}">
                <a16:creationId xmlns:a16="http://schemas.microsoft.com/office/drawing/2014/main" id="{5E431B06-B9DC-467A-8A26-A99AE927112F}"/>
              </a:ext>
            </a:extLst>
          </p:cNvPr>
          <p:cNvSpPr txBox="1">
            <a:spLocks noChangeArrowheads="1"/>
          </p:cNvSpPr>
          <p:nvPr/>
        </p:nvSpPr>
        <p:spPr bwMode="auto">
          <a:xfrm>
            <a:off x="4332288" y="3355975"/>
            <a:ext cx="6302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N3033</a:t>
            </a:r>
          </a:p>
        </p:txBody>
      </p:sp>
      <p:sp>
        <p:nvSpPr>
          <p:cNvPr id="44057" name="Text Box 24">
            <a:extLst>
              <a:ext uri="{FF2B5EF4-FFF2-40B4-BE49-F238E27FC236}">
                <a16:creationId xmlns:a16="http://schemas.microsoft.com/office/drawing/2014/main" id="{61768871-4832-4957-9FA0-151D3D8CFA76}"/>
              </a:ext>
            </a:extLst>
          </p:cNvPr>
          <p:cNvSpPr txBox="1">
            <a:spLocks noChangeArrowheads="1"/>
          </p:cNvSpPr>
          <p:nvPr/>
        </p:nvSpPr>
        <p:spPr bwMode="auto">
          <a:xfrm>
            <a:off x="4692650" y="2708275"/>
            <a:ext cx="6302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chemeClr val="tx2"/>
                </a:solidFill>
                <a:latin typeface="Arial" panose="020B0604020202020204" pitchFamily="34" charset="0"/>
              </a:rPr>
              <a:t>N3200</a:t>
            </a:r>
          </a:p>
        </p:txBody>
      </p:sp>
      <p:sp>
        <p:nvSpPr>
          <p:cNvPr id="44058" name="Rectangle 25">
            <a:extLst>
              <a:ext uri="{FF2B5EF4-FFF2-40B4-BE49-F238E27FC236}">
                <a16:creationId xmlns:a16="http://schemas.microsoft.com/office/drawing/2014/main" id="{1DB4C48C-03DE-4CDE-A280-69394F39D78C}"/>
              </a:ext>
            </a:extLst>
          </p:cNvPr>
          <p:cNvSpPr>
            <a:spLocks noChangeArrowheads="1"/>
          </p:cNvSpPr>
          <p:nvPr/>
        </p:nvSpPr>
        <p:spPr bwMode="auto">
          <a:xfrm>
            <a:off x="5076825" y="1773238"/>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m=8</a:t>
            </a:r>
          </a:p>
        </p:txBody>
      </p:sp>
      <p:sp>
        <p:nvSpPr>
          <p:cNvPr id="44059" name="AutoShape 26">
            <a:extLst>
              <a:ext uri="{FF2B5EF4-FFF2-40B4-BE49-F238E27FC236}">
                <a16:creationId xmlns:a16="http://schemas.microsoft.com/office/drawing/2014/main" id="{B63A6266-DD8B-4B38-925D-4394ADD8A569}"/>
              </a:ext>
            </a:extLst>
          </p:cNvPr>
          <p:cNvSpPr>
            <a:spLocks noChangeArrowheads="1"/>
          </p:cNvSpPr>
          <p:nvPr/>
        </p:nvSpPr>
        <p:spPr bwMode="auto">
          <a:xfrm rot="5400000">
            <a:off x="6553200" y="2311400"/>
            <a:ext cx="142875" cy="73025"/>
          </a:xfrm>
          <a:prstGeom prst="triangle">
            <a:avLst>
              <a:gd name="adj" fmla="val 5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60" name="Text Box 27">
            <a:extLst>
              <a:ext uri="{FF2B5EF4-FFF2-40B4-BE49-F238E27FC236}">
                <a16:creationId xmlns:a16="http://schemas.microsoft.com/office/drawing/2014/main" id="{CD398921-94AE-410F-835E-240A1727A951}"/>
              </a:ext>
            </a:extLst>
          </p:cNvPr>
          <p:cNvSpPr txBox="1">
            <a:spLocks noChangeArrowheads="1"/>
          </p:cNvSpPr>
          <p:nvPr/>
        </p:nvSpPr>
        <p:spPr bwMode="auto">
          <a:xfrm>
            <a:off x="6227763" y="1989138"/>
            <a:ext cx="649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tabLst>
                <a:tab pos="447675" algn="r"/>
              </a:tabLs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i="1">
                <a:solidFill>
                  <a:schemeClr val="tx2"/>
                </a:solidFill>
                <a:latin typeface="Arial" panose="020B0604020202020204" pitchFamily="34" charset="0"/>
              </a:rPr>
              <a:t>2</a:t>
            </a:r>
            <a:r>
              <a:rPr kumimoji="0" lang="en-US" altLang="zh-CN" sz="1200" i="1" baseline="30000">
                <a:solidFill>
                  <a:schemeClr val="tx2"/>
                </a:solidFill>
                <a:latin typeface="Arial" panose="020B0604020202020204" pitchFamily="34" charset="0"/>
              </a:rPr>
              <a:t>m</a:t>
            </a:r>
            <a:r>
              <a:rPr kumimoji="0" lang="en-US" altLang="zh-CN" sz="1200" i="1">
                <a:solidFill>
                  <a:schemeClr val="tx2"/>
                </a:solidFill>
                <a:latin typeface="Arial" panose="020B0604020202020204" pitchFamily="34" charset="0"/>
              </a:rPr>
              <a:t>-1	0</a:t>
            </a:r>
          </a:p>
        </p:txBody>
      </p:sp>
      <p:sp>
        <p:nvSpPr>
          <p:cNvPr id="44061" name="Rectangle 28">
            <a:extLst>
              <a:ext uri="{FF2B5EF4-FFF2-40B4-BE49-F238E27FC236}">
                <a16:creationId xmlns:a16="http://schemas.microsoft.com/office/drawing/2014/main" id="{28DEBF9F-E1D2-4D11-909B-1A7DA4A1D1E2}"/>
              </a:ext>
            </a:extLst>
          </p:cNvPr>
          <p:cNvSpPr>
            <a:spLocks noChangeArrowheads="1"/>
          </p:cNvSpPr>
          <p:nvPr/>
        </p:nvSpPr>
        <p:spPr bwMode="auto">
          <a:xfrm>
            <a:off x="5076825" y="2060575"/>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b=2</a:t>
            </a:r>
          </a:p>
        </p:txBody>
      </p:sp>
      <p:sp>
        <p:nvSpPr>
          <p:cNvPr id="44062" name="Oval 29">
            <a:extLst>
              <a:ext uri="{FF2B5EF4-FFF2-40B4-BE49-F238E27FC236}">
                <a16:creationId xmlns:a16="http://schemas.microsoft.com/office/drawing/2014/main" id="{E910E4A9-B138-4B46-A889-5849996B8AE6}"/>
              </a:ext>
            </a:extLst>
          </p:cNvPr>
          <p:cNvSpPr>
            <a:spLocks noChangeArrowheads="1"/>
          </p:cNvSpPr>
          <p:nvPr/>
        </p:nvSpPr>
        <p:spPr bwMode="auto">
          <a:xfrm>
            <a:off x="7451725" y="2492375"/>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63" name="Text Box 30">
            <a:extLst>
              <a:ext uri="{FF2B5EF4-FFF2-40B4-BE49-F238E27FC236}">
                <a16:creationId xmlns:a16="http://schemas.microsoft.com/office/drawing/2014/main" id="{62F10804-F3ED-42AF-A0D1-B76456C90E5E}"/>
              </a:ext>
            </a:extLst>
          </p:cNvPr>
          <p:cNvSpPr txBox="1">
            <a:spLocks noChangeArrowheads="1"/>
          </p:cNvSpPr>
          <p:nvPr/>
        </p:nvSpPr>
        <p:spPr bwMode="auto">
          <a:xfrm>
            <a:off x="7596188" y="2420938"/>
            <a:ext cx="6302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N0122</a:t>
            </a:r>
          </a:p>
        </p:txBody>
      </p:sp>
      <p:sp>
        <p:nvSpPr>
          <p:cNvPr id="44064" name="Oval 31">
            <a:extLst>
              <a:ext uri="{FF2B5EF4-FFF2-40B4-BE49-F238E27FC236}">
                <a16:creationId xmlns:a16="http://schemas.microsoft.com/office/drawing/2014/main" id="{2FEF372E-BFF2-4B7A-AD98-C74DC59A3F8D}"/>
              </a:ext>
            </a:extLst>
          </p:cNvPr>
          <p:cNvSpPr>
            <a:spLocks noChangeArrowheads="1"/>
          </p:cNvSpPr>
          <p:nvPr/>
        </p:nvSpPr>
        <p:spPr bwMode="auto">
          <a:xfrm>
            <a:off x="8064500" y="3033713"/>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65" name="Oval 32">
            <a:extLst>
              <a:ext uri="{FF2B5EF4-FFF2-40B4-BE49-F238E27FC236}">
                <a16:creationId xmlns:a16="http://schemas.microsoft.com/office/drawing/2014/main" id="{649F871E-5830-4504-870D-E8B0034B2EB7}"/>
              </a:ext>
            </a:extLst>
          </p:cNvPr>
          <p:cNvSpPr>
            <a:spLocks noChangeArrowheads="1"/>
          </p:cNvSpPr>
          <p:nvPr/>
        </p:nvSpPr>
        <p:spPr bwMode="auto">
          <a:xfrm>
            <a:off x="8172450" y="3213100"/>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66" name="Text Box 33">
            <a:extLst>
              <a:ext uri="{FF2B5EF4-FFF2-40B4-BE49-F238E27FC236}">
                <a16:creationId xmlns:a16="http://schemas.microsoft.com/office/drawing/2014/main" id="{9BC189B9-9AB4-4EDC-A479-B5FD77C9D67A}"/>
              </a:ext>
            </a:extLst>
          </p:cNvPr>
          <p:cNvSpPr txBox="1">
            <a:spLocks noChangeArrowheads="1"/>
          </p:cNvSpPr>
          <p:nvPr/>
        </p:nvSpPr>
        <p:spPr bwMode="auto">
          <a:xfrm>
            <a:off x="8172450" y="2960688"/>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N0212</a:t>
            </a:r>
          </a:p>
        </p:txBody>
      </p:sp>
      <p:sp>
        <p:nvSpPr>
          <p:cNvPr id="44067" name="Oval 34">
            <a:extLst>
              <a:ext uri="{FF2B5EF4-FFF2-40B4-BE49-F238E27FC236}">
                <a16:creationId xmlns:a16="http://schemas.microsoft.com/office/drawing/2014/main" id="{555AB1E0-080C-4184-9821-84B31CD04310}"/>
              </a:ext>
            </a:extLst>
          </p:cNvPr>
          <p:cNvSpPr>
            <a:spLocks noChangeArrowheads="1"/>
          </p:cNvSpPr>
          <p:nvPr/>
        </p:nvSpPr>
        <p:spPr bwMode="auto">
          <a:xfrm>
            <a:off x="8280400" y="3429000"/>
            <a:ext cx="144463" cy="142875"/>
          </a:xfrm>
          <a:prstGeom prst="ellipse">
            <a:avLst/>
          </a:prstGeom>
          <a:solidFill>
            <a:schemeClr va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68" name="Text Box 35">
            <a:extLst>
              <a:ext uri="{FF2B5EF4-FFF2-40B4-BE49-F238E27FC236}">
                <a16:creationId xmlns:a16="http://schemas.microsoft.com/office/drawing/2014/main" id="{31ABC980-4A05-4261-9263-716874E1466F}"/>
              </a:ext>
            </a:extLst>
          </p:cNvPr>
          <p:cNvSpPr txBox="1">
            <a:spLocks noChangeArrowheads="1"/>
          </p:cNvSpPr>
          <p:nvPr/>
        </p:nvSpPr>
        <p:spPr bwMode="auto">
          <a:xfrm>
            <a:off x="8280400" y="3141663"/>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N0221</a:t>
            </a:r>
          </a:p>
        </p:txBody>
      </p:sp>
      <p:sp>
        <p:nvSpPr>
          <p:cNvPr id="44069" name="Text Box 36">
            <a:extLst>
              <a:ext uri="{FF2B5EF4-FFF2-40B4-BE49-F238E27FC236}">
                <a16:creationId xmlns:a16="http://schemas.microsoft.com/office/drawing/2014/main" id="{95FEB8DB-C15D-4DCC-BB63-8B2B91F8F5A3}"/>
              </a:ext>
            </a:extLst>
          </p:cNvPr>
          <p:cNvSpPr txBox="1">
            <a:spLocks noChangeArrowheads="1"/>
          </p:cNvSpPr>
          <p:nvPr/>
        </p:nvSpPr>
        <p:spPr bwMode="auto">
          <a:xfrm>
            <a:off x="8388350" y="3357563"/>
            <a:ext cx="6302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N0233</a:t>
            </a:r>
          </a:p>
        </p:txBody>
      </p:sp>
      <p:sp>
        <p:nvSpPr>
          <p:cNvPr id="44070" name="Rectangle 37">
            <a:extLst>
              <a:ext uri="{FF2B5EF4-FFF2-40B4-BE49-F238E27FC236}">
                <a16:creationId xmlns:a16="http://schemas.microsoft.com/office/drawing/2014/main" id="{16969D13-6224-41F2-8A39-96CC8A757A58}"/>
              </a:ext>
            </a:extLst>
          </p:cNvPr>
          <p:cNvSpPr>
            <a:spLocks noChangeArrowheads="1"/>
          </p:cNvSpPr>
          <p:nvPr/>
        </p:nvSpPr>
        <p:spPr bwMode="auto">
          <a:xfrm>
            <a:off x="8243888" y="1844675"/>
            <a:ext cx="649287" cy="5746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71" name="Text Box 38">
            <a:extLst>
              <a:ext uri="{FF2B5EF4-FFF2-40B4-BE49-F238E27FC236}">
                <a16:creationId xmlns:a16="http://schemas.microsoft.com/office/drawing/2014/main" id="{A7C81231-C02E-4A05-A907-766E2CB86B66}"/>
              </a:ext>
            </a:extLst>
          </p:cNvPr>
          <p:cNvSpPr txBox="1">
            <a:spLocks noChangeArrowheads="1"/>
          </p:cNvSpPr>
          <p:nvPr/>
        </p:nvSpPr>
        <p:spPr bwMode="auto">
          <a:xfrm>
            <a:off x="8172450" y="1412875"/>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latin typeface="Arial" panose="020B0604020202020204" pitchFamily="34" charset="0"/>
              </a:rPr>
              <a:t>Routing</a:t>
            </a:r>
          </a:p>
          <a:p>
            <a:pPr eaLnBrk="1" hangingPunct="1">
              <a:spcBef>
                <a:spcPct val="0"/>
              </a:spcBef>
              <a:buClrTx/>
              <a:buFontTx/>
              <a:buNone/>
            </a:pPr>
            <a:r>
              <a:rPr kumimoji="0" lang="en-US" altLang="zh-CN" sz="1200" b="1">
                <a:latin typeface="Arial" panose="020B0604020202020204" pitchFamily="34" charset="0"/>
              </a:rPr>
              <a:t>table</a:t>
            </a:r>
          </a:p>
        </p:txBody>
      </p:sp>
      <p:sp>
        <p:nvSpPr>
          <p:cNvPr id="44072" name="Line 39">
            <a:extLst>
              <a:ext uri="{FF2B5EF4-FFF2-40B4-BE49-F238E27FC236}">
                <a16:creationId xmlns:a16="http://schemas.microsoft.com/office/drawing/2014/main" id="{B103E774-2E26-45D9-8109-595E4E5149A7}"/>
              </a:ext>
            </a:extLst>
          </p:cNvPr>
          <p:cNvSpPr>
            <a:spLocks noChangeShapeType="1"/>
          </p:cNvSpPr>
          <p:nvPr/>
        </p:nvSpPr>
        <p:spPr bwMode="auto">
          <a:xfrm flipV="1">
            <a:off x="8027988" y="2420938"/>
            <a:ext cx="360362"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44104" name="Group 40">
            <a:extLst>
              <a:ext uri="{FF2B5EF4-FFF2-40B4-BE49-F238E27FC236}">
                <a16:creationId xmlns:a16="http://schemas.microsoft.com/office/drawing/2014/main" id="{66799301-39BC-4733-A876-72E84A900341}"/>
              </a:ext>
            </a:extLst>
          </p:cNvPr>
          <p:cNvGrpSpPr>
            <a:grpSpLocks/>
          </p:cNvGrpSpPr>
          <p:nvPr/>
        </p:nvGrpSpPr>
        <p:grpSpPr bwMode="auto">
          <a:xfrm>
            <a:off x="8243888" y="2276475"/>
            <a:ext cx="649287" cy="144463"/>
            <a:chOff x="5193" y="1434"/>
            <a:chExt cx="409" cy="91"/>
          </a:xfrm>
        </p:grpSpPr>
        <p:sp>
          <p:nvSpPr>
            <p:cNvPr id="44102" name="Rectangle 41">
              <a:extLst>
                <a:ext uri="{FF2B5EF4-FFF2-40B4-BE49-F238E27FC236}">
                  <a16:creationId xmlns:a16="http://schemas.microsoft.com/office/drawing/2014/main" id="{6C353C83-D480-4261-92A8-C4E2B56BED30}"/>
                </a:ext>
              </a:extLst>
            </p:cNvPr>
            <p:cNvSpPr>
              <a:spLocks noChangeArrowheads="1"/>
            </p:cNvSpPr>
            <p:nvPr/>
          </p:nvSpPr>
          <p:spPr bwMode="auto">
            <a:xfrm>
              <a:off x="5193" y="1434"/>
              <a:ext cx="136" cy="91"/>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103" name="Rectangle 42">
              <a:extLst>
                <a:ext uri="{FF2B5EF4-FFF2-40B4-BE49-F238E27FC236}">
                  <a16:creationId xmlns:a16="http://schemas.microsoft.com/office/drawing/2014/main" id="{91B8ABF6-3A48-4E16-AA9C-2E806AB7250F}"/>
                </a:ext>
              </a:extLst>
            </p:cNvPr>
            <p:cNvSpPr>
              <a:spLocks noChangeArrowheads="1"/>
            </p:cNvSpPr>
            <p:nvPr/>
          </p:nvSpPr>
          <p:spPr bwMode="auto">
            <a:xfrm>
              <a:off x="5329" y="1434"/>
              <a:ext cx="136" cy="91"/>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104" name="Rectangle 43">
              <a:extLst>
                <a:ext uri="{FF2B5EF4-FFF2-40B4-BE49-F238E27FC236}">
                  <a16:creationId xmlns:a16="http://schemas.microsoft.com/office/drawing/2014/main" id="{42FC6710-7915-4397-801B-7CE5602F819D}"/>
                </a:ext>
              </a:extLst>
            </p:cNvPr>
            <p:cNvSpPr>
              <a:spLocks noChangeArrowheads="1"/>
            </p:cNvSpPr>
            <p:nvPr/>
          </p:nvSpPr>
          <p:spPr bwMode="auto">
            <a:xfrm>
              <a:off x="5466" y="1434"/>
              <a:ext cx="136" cy="91"/>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grpSp>
        <p:nvGrpSpPr>
          <p:cNvPr id="344108" name="Group 44">
            <a:extLst>
              <a:ext uri="{FF2B5EF4-FFF2-40B4-BE49-F238E27FC236}">
                <a16:creationId xmlns:a16="http://schemas.microsoft.com/office/drawing/2014/main" id="{8D71EB70-87B1-4320-9CAD-58FD1D23E84B}"/>
              </a:ext>
            </a:extLst>
          </p:cNvPr>
          <p:cNvGrpSpPr>
            <a:grpSpLocks/>
          </p:cNvGrpSpPr>
          <p:nvPr/>
        </p:nvGrpSpPr>
        <p:grpSpPr bwMode="auto">
          <a:xfrm>
            <a:off x="7956550" y="2133600"/>
            <a:ext cx="1042988" cy="1439863"/>
            <a:chOff x="5012" y="1344"/>
            <a:chExt cx="657" cy="907"/>
          </a:xfrm>
        </p:grpSpPr>
        <p:sp>
          <p:nvSpPr>
            <p:cNvPr id="44096" name="Rectangle 45">
              <a:extLst>
                <a:ext uri="{FF2B5EF4-FFF2-40B4-BE49-F238E27FC236}">
                  <a16:creationId xmlns:a16="http://schemas.microsoft.com/office/drawing/2014/main" id="{114FD5F1-E84A-4880-90EC-A0D67DFA99A3}"/>
                </a:ext>
              </a:extLst>
            </p:cNvPr>
            <p:cNvSpPr>
              <a:spLocks noChangeArrowheads="1"/>
            </p:cNvSpPr>
            <p:nvPr/>
          </p:nvSpPr>
          <p:spPr bwMode="auto">
            <a:xfrm>
              <a:off x="5012" y="1911"/>
              <a:ext cx="544" cy="90"/>
            </a:xfrm>
            <a:prstGeom prst="rect">
              <a:avLst/>
            </a:prstGeom>
            <a:noFill/>
            <a:ln w="19050">
              <a:solidFill>
                <a:srgbClr val="FF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7" name="Rectangle 46">
              <a:extLst>
                <a:ext uri="{FF2B5EF4-FFF2-40B4-BE49-F238E27FC236}">
                  <a16:creationId xmlns:a16="http://schemas.microsoft.com/office/drawing/2014/main" id="{0A3F03DA-44F4-4629-8CA0-40B6520B89EA}"/>
                </a:ext>
              </a:extLst>
            </p:cNvPr>
            <p:cNvSpPr>
              <a:spLocks noChangeArrowheads="1"/>
            </p:cNvSpPr>
            <p:nvPr/>
          </p:nvSpPr>
          <p:spPr bwMode="auto">
            <a:xfrm>
              <a:off x="5080" y="2024"/>
              <a:ext cx="544" cy="91"/>
            </a:xfrm>
            <a:prstGeom prst="rect">
              <a:avLst/>
            </a:prstGeom>
            <a:noFill/>
            <a:ln w="19050">
              <a:solidFill>
                <a:srgbClr val="FF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8" name="Rectangle 47">
              <a:extLst>
                <a:ext uri="{FF2B5EF4-FFF2-40B4-BE49-F238E27FC236}">
                  <a16:creationId xmlns:a16="http://schemas.microsoft.com/office/drawing/2014/main" id="{295BF766-7170-455A-B2DB-95D288BC6903}"/>
                </a:ext>
              </a:extLst>
            </p:cNvPr>
            <p:cNvSpPr>
              <a:spLocks noChangeArrowheads="1"/>
            </p:cNvSpPr>
            <p:nvPr/>
          </p:nvSpPr>
          <p:spPr bwMode="auto">
            <a:xfrm>
              <a:off x="5125" y="2160"/>
              <a:ext cx="544" cy="91"/>
            </a:xfrm>
            <a:prstGeom prst="rect">
              <a:avLst/>
            </a:prstGeom>
            <a:noFill/>
            <a:ln w="19050">
              <a:solidFill>
                <a:srgbClr val="FF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9" name="Rectangle 48">
              <a:extLst>
                <a:ext uri="{FF2B5EF4-FFF2-40B4-BE49-F238E27FC236}">
                  <a16:creationId xmlns:a16="http://schemas.microsoft.com/office/drawing/2014/main" id="{BD5318B2-914C-4B62-88EE-0697D86F59CB}"/>
                </a:ext>
              </a:extLst>
            </p:cNvPr>
            <p:cNvSpPr>
              <a:spLocks noChangeArrowheads="1"/>
            </p:cNvSpPr>
            <p:nvPr/>
          </p:nvSpPr>
          <p:spPr bwMode="auto">
            <a:xfrm>
              <a:off x="5193" y="1344"/>
              <a:ext cx="136" cy="91"/>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100" name="Rectangle 49">
              <a:extLst>
                <a:ext uri="{FF2B5EF4-FFF2-40B4-BE49-F238E27FC236}">
                  <a16:creationId xmlns:a16="http://schemas.microsoft.com/office/drawing/2014/main" id="{D2432F89-D859-40EF-AD5C-C8883E6206E2}"/>
                </a:ext>
              </a:extLst>
            </p:cNvPr>
            <p:cNvSpPr>
              <a:spLocks noChangeArrowheads="1"/>
            </p:cNvSpPr>
            <p:nvPr/>
          </p:nvSpPr>
          <p:spPr bwMode="auto">
            <a:xfrm>
              <a:off x="5329" y="1344"/>
              <a:ext cx="136" cy="91"/>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101" name="Rectangle 50">
              <a:extLst>
                <a:ext uri="{FF2B5EF4-FFF2-40B4-BE49-F238E27FC236}">
                  <a16:creationId xmlns:a16="http://schemas.microsoft.com/office/drawing/2014/main" id="{CA1C4781-903D-4668-B443-2E4651DBF313}"/>
                </a:ext>
              </a:extLst>
            </p:cNvPr>
            <p:cNvSpPr>
              <a:spLocks noChangeArrowheads="1"/>
            </p:cNvSpPr>
            <p:nvPr/>
          </p:nvSpPr>
          <p:spPr bwMode="auto">
            <a:xfrm>
              <a:off x="5466" y="1344"/>
              <a:ext cx="136" cy="91"/>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grpSp>
        <p:nvGrpSpPr>
          <p:cNvPr id="344115" name="Group 51">
            <a:extLst>
              <a:ext uri="{FF2B5EF4-FFF2-40B4-BE49-F238E27FC236}">
                <a16:creationId xmlns:a16="http://schemas.microsoft.com/office/drawing/2014/main" id="{86AF4325-318B-4D18-BECF-90E143DD71E4}"/>
              </a:ext>
            </a:extLst>
          </p:cNvPr>
          <p:cNvGrpSpPr>
            <a:grpSpLocks/>
          </p:cNvGrpSpPr>
          <p:nvPr/>
        </p:nvGrpSpPr>
        <p:grpSpPr bwMode="auto">
          <a:xfrm>
            <a:off x="6659563" y="1989138"/>
            <a:ext cx="2233612" cy="2339975"/>
            <a:chOff x="4195" y="1253"/>
            <a:chExt cx="1407" cy="1474"/>
          </a:xfrm>
        </p:grpSpPr>
        <p:sp>
          <p:nvSpPr>
            <p:cNvPr id="44090" name="Rectangle 52">
              <a:extLst>
                <a:ext uri="{FF2B5EF4-FFF2-40B4-BE49-F238E27FC236}">
                  <a16:creationId xmlns:a16="http://schemas.microsoft.com/office/drawing/2014/main" id="{4640866A-5EF3-4B89-914D-FDE6B881761E}"/>
                </a:ext>
              </a:extLst>
            </p:cNvPr>
            <p:cNvSpPr>
              <a:spLocks noChangeArrowheads="1"/>
            </p:cNvSpPr>
            <p:nvPr/>
          </p:nvSpPr>
          <p:spPr bwMode="auto">
            <a:xfrm>
              <a:off x="4195" y="1253"/>
              <a:ext cx="363" cy="431"/>
            </a:xfrm>
            <a:prstGeom prst="rect">
              <a:avLst/>
            </a:prstGeom>
            <a:noFill/>
            <a:ln w="38100">
              <a:solidFill>
                <a:srgbClr val="00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1" name="Rectangle 53">
              <a:extLst>
                <a:ext uri="{FF2B5EF4-FFF2-40B4-BE49-F238E27FC236}">
                  <a16:creationId xmlns:a16="http://schemas.microsoft.com/office/drawing/2014/main" id="{6AD2C9BD-FFB8-442B-9CB8-311AC4F850DF}"/>
                </a:ext>
              </a:extLst>
            </p:cNvPr>
            <p:cNvSpPr>
              <a:spLocks noChangeArrowheads="1"/>
            </p:cNvSpPr>
            <p:nvPr/>
          </p:nvSpPr>
          <p:spPr bwMode="auto">
            <a:xfrm>
              <a:off x="4649" y="1344"/>
              <a:ext cx="363" cy="362"/>
            </a:xfrm>
            <a:prstGeom prst="rect">
              <a:avLst/>
            </a:prstGeom>
            <a:noFill/>
            <a:ln w="38100">
              <a:solidFill>
                <a:srgbClr val="00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2" name="Rectangle 54">
              <a:extLst>
                <a:ext uri="{FF2B5EF4-FFF2-40B4-BE49-F238E27FC236}">
                  <a16:creationId xmlns:a16="http://schemas.microsoft.com/office/drawing/2014/main" id="{B1BB5AD8-F9C0-481D-806D-62E85872AAF1}"/>
                </a:ext>
              </a:extLst>
            </p:cNvPr>
            <p:cNvSpPr>
              <a:spLocks noChangeArrowheads="1"/>
            </p:cNvSpPr>
            <p:nvPr/>
          </p:nvSpPr>
          <p:spPr bwMode="auto">
            <a:xfrm>
              <a:off x="5216" y="2319"/>
              <a:ext cx="363" cy="408"/>
            </a:xfrm>
            <a:prstGeom prst="rect">
              <a:avLst/>
            </a:prstGeom>
            <a:noFill/>
            <a:ln w="38100">
              <a:solidFill>
                <a:srgbClr val="0099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3" name="Rectangle 55">
              <a:extLst>
                <a:ext uri="{FF2B5EF4-FFF2-40B4-BE49-F238E27FC236}">
                  <a16:creationId xmlns:a16="http://schemas.microsoft.com/office/drawing/2014/main" id="{F03ED8CD-E38F-4554-A4C7-59D60F525DAD}"/>
                </a:ext>
              </a:extLst>
            </p:cNvPr>
            <p:cNvSpPr>
              <a:spLocks noChangeArrowheads="1"/>
            </p:cNvSpPr>
            <p:nvPr/>
          </p:nvSpPr>
          <p:spPr bwMode="auto">
            <a:xfrm>
              <a:off x="5193" y="1253"/>
              <a:ext cx="136" cy="91"/>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4" name="Rectangle 56">
              <a:extLst>
                <a:ext uri="{FF2B5EF4-FFF2-40B4-BE49-F238E27FC236}">
                  <a16:creationId xmlns:a16="http://schemas.microsoft.com/office/drawing/2014/main" id="{059F6B3B-DBB2-43A0-8AB1-D71BCF452C14}"/>
                </a:ext>
              </a:extLst>
            </p:cNvPr>
            <p:cNvSpPr>
              <a:spLocks noChangeArrowheads="1"/>
            </p:cNvSpPr>
            <p:nvPr/>
          </p:nvSpPr>
          <p:spPr bwMode="auto">
            <a:xfrm>
              <a:off x="5329" y="1253"/>
              <a:ext cx="136" cy="91"/>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95" name="Rectangle 57">
              <a:extLst>
                <a:ext uri="{FF2B5EF4-FFF2-40B4-BE49-F238E27FC236}">
                  <a16:creationId xmlns:a16="http://schemas.microsoft.com/office/drawing/2014/main" id="{3E4FCE6C-5D66-4F1C-9111-313881C859DD}"/>
                </a:ext>
              </a:extLst>
            </p:cNvPr>
            <p:cNvSpPr>
              <a:spLocks noChangeArrowheads="1"/>
            </p:cNvSpPr>
            <p:nvPr/>
          </p:nvSpPr>
          <p:spPr bwMode="auto">
            <a:xfrm>
              <a:off x="5466" y="1253"/>
              <a:ext cx="136" cy="91"/>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grpSp>
        <p:nvGrpSpPr>
          <p:cNvPr id="344122" name="Group 58">
            <a:extLst>
              <a:ext uri="{FF2B5EF4-FFF2-40B4-BE49-F238E27FC236}">
                <a16:creationId xmlns:a16="http://schemas.microsoft.com/office/drawing/2014/main" id="{655EFE71-69DE-46A1-8C8C-933B250FD49A}"/>
              </a:ext>
            </a:extLst>
          </p:cNvPr>
          <p:cNvGrpSpPr>
            <a:grpSpLocks/>
          </p:cNvGrpSpPr>
          <p:nvPr/>
        </p:nvGrpSpPr>
        <p:grpSpPr bwMode="auto">
          <a:xfrm>
            <a:off x="4248150" y="1844675"/>
            <a:ext cx="4645025" cy="4392613"/>
            <a:chOff x="2676" y="1162"/>
            <a:chExt cx="2926" cy="2767"/>
          </a:xfrm>
        </p:grpSpPr>
        <p:sp>
          <p:nvSpPr>
            <p:cNvPr id="44084" name="Rectangle 59">
              <a:extLst>
                <a:ext uri="{FF2B5EF4-FFF2-40B4-BE49-F238E27FC236}">
                  <a16:creationId xmlns:a16="http://schemas.microsoft.com/office/drawing/2014/main" id="{4AE0211D-369E-43C2-93ED-02EDE3D83F29}"/>
                </a:ext>
              </a:extLst>
            </p:cNvPr>
            <p:cNvSpPr>
              <a:spLocks noChangeArrowheads="1"/>
            </p:cNvSpPr>
            <p:nvPr/>
          </p:nvSpPr>
          <p:spPr bwMode="auto">
            <a:xfrm>
              <a:off x="2676" y="1570"/>
              <a:ext cx="839" cy="1134"/>
            </a:xfrm>
            <a:prstGeom prst="rect">
              <a:avLst/>
            </a:prstGeom>
            <a:noFill/>
            <a:ln w="38100">
              <a:solidFill>
                <a:srgbClr val="CC33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85" name="Rectangle 60">
              <a:extLst>
                <a:ext uri="{FF2B5EF4-FFF2-40B4-BE49-F238E27FC236}">
                  <a16:creationId xmlns:a16="http://schemas.microsoft.com/office/drawing/2014/main" id="{4DAA71A3-41A7-4939-8442-F39503EFF8B5}"/>
                </a:ext>
              </a:extLst>
            </p:cNvPr>
            <p:cNvSpPr>
              <a:spLocks noChangeArrowheads="1"/>
            </p:cNvSpPr>
            <p:nvPr/>
          </p:nvSpPr>
          <p:spPr bwMode="auto">
            <a:xfrm>
              <a:off x="2857" y="3022"/>
              <a:ext cx="1384" cy="907"/>
            </a:xfrm>
            <a:prstGeom prst="rect">
              <a:avLst/>
            </a:prstGeom>
            <a:noFill/>
            <a:ln w="38100">
              <a:solidFill>
                <a:srgbClr val="CC33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86" name="Rectangle 61">
              <a:extLst>
                <a:ext uri="{FF2B5EF4-FFF2-40B4-BE49-F238E27FC236}">
                  <a16:creationId xmlns:a16="http://schemas.microsoft.com/office/drawing/2014/main" id="{B190B8B6-4F8E-43E4-9351-ACCB56DCFCD8}"/>
                </a:ext>
              </a:extLst>
            </p:cNvPr>
            <p:cNvSpPr>
              <a:spLocks noChangeArrowheads="1"/>
            </p:cNvSpPr>
            <p:nvPr/>
          </p:nvSpPr>
          <p:spPr bwMode="auto">
            <a:xfrm>
              <a:off x="4513" y="2840"/>
              <a:ext cx="1043" cy="953"/>
            </a:xfrm>
            <a:prstGeom prst="rect">
              <a:avLst/>
            </a:prstGeom>
            <a:noFill/>
            <a:ln w="38100">
              <a:solidFill>
                <a:srgbClr val="CC3300">
                  <a:alpha val="74901"/>
                </a:srgb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87" name="Rectangle 62">
              <a:extLst>
                <a:ext uri="{FF2B5EF4-FFF2-40B4-BE49-F238E27FC236}">
                  <a16:creationId xmlns:a16="http://schemas.microsoft.com/office/drawing/2014/main" id="{4430F12E-FFC6-42D9-8FC3-35146D6E19A0}"/>
                </a:ext>
              </a:extLst>
            </p:cNvPr>
            <p:cNvSpPr>
              <a:spLocks noChangeArrowheads="1"/>
            </p:cNvSpPr>
            <p:nvPr/>
          </p:nvSpPr>
          <p:spPr bwMode="auto">
            <a:xfrm>
              <a:off x="5193" y="1162"/>
              <a:ext cx="136" cy="91"/>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88" name="Rectangle 63">
              <a:extLst>
                <a:ext uri="{FF2B5EF4-FFF2-40B4-BE49-F238E27FC236}">
                  <a16:creationId xmlns:a16="http://schemas.microsoft.com/office/drawing/2014/main" id="{7B48D89E-7F52-49E5-AFFC-F432B24A8DF9}"/>
                </a:ext>
              </a:extLst>
            </p:cNvPr>
            <p:cNvSpPr>
              <a:spLocks noChangeArrowheads="1"/>
            </p:cNvSpPr>
            <p:nvPr/>
          </p:nvSpPr>
          <p:spPr bwMode="auto">
            <a:xfrm>
              <a:off x="5329" y="1162"/>
              <a:ext cx="136" cy="91"/>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89" name="Rectangle 64">
              <a:extLst>
                <a:ext uri="{FF2B5EF4-FFF2-40B4-BE49-F238E27FC236}">
                  <a16:creationId xmlns:a16="http://schemas.microsoft.com/office/drawing/2014/main" id="{FD765516-262D-44B9-BB36-38198D1A8B0E}"/>
                </a:ext>
              </a:extLst>
            </p:cNvPr>
            <p:cNvSpPr>
              <a:spLocks noChangeArrowheads="1"/>
            </p:cNvSpPr>
            <p:nvPr/>
          </p:nvSpPr>
          <p:spPr bwMode="auto">
            <a:xfrm>
              <a:off x="5466" y="1162"/>
              <a:ext cx="136" cy="91"/>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sp>
        <p:nvSpPr>
          <p:cNvPr id="44077" name="Rectangle 65">
            <a:extLst>
              <a:ext uri="{FF2B5EF4-FFF2-40B4-BE49-F238E27FC236}">
                <a16:creationId xmlns:a16="http://schemas.microsoft.com/office/drawing/2014/main" id="{6D647F26-1BFE-4346-8B19-BD42D349CB94}"/>
              </a:ext>
            </a:extLst>
          </p:cNvPr>
          <p:cNvSpPr>
            <a:spLocks noChangeArrowheads="1"/>
          </p:cNvSpPr>
          <p:nvPr/>
        </p:nvSpPr>
        <p:spPr bwMode="auto">
          <a:xfrm>
            <a:off x="5443538" y="5591175"/>
            <a:ext cx="144462" cy="142875"/>
          </a:xfrm>
          <a:prstGeom prst="rect">
            <a:avLst/>
          </a:prstGeom>
          <a:solidFill>
            <a:srgbClr val="99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4078" name="Text Box 66">
            <a:extLst>
              <a:ext uri="{FF2B5EF4-FFF2-40B4-BE49-F238E27FC236}">
                <a16:creationId xmlns:a16="http://schemas.microsoft.com/office/drawing/2014/main" id="{6AC77C54-670A-4669-8C95-D8FE5C99CD14}"/>
              </a:ext>
            </a:extLst>
          </p:cNvPr>
          <p:cNvSpPr txBox="1">
            <a:spLocks noChangeArrowheads="1"/>
          </p:cNvSpPr>
          <p:nvPr/>
        </p:nvSpPr>
        <p:spPr bwMode="auto">
          <a:xfrm>
            <a:off x="4843463" y="5591175"/>
            <a:ext cx="6302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rgbClr val="009900"/>
                </a:solidFill>
                <a:latin typeface="Arial" panose="020B0604020202020204" pitchFamily="34" charset="0"/>
              </a:rPr>
              <a:t>K2120</a:t>
            </a:r>
          </a:p>
        </p:txBody>
      </p:sp>
      <p:grpSp>
        <p:nvGrpSpPr>
          <p:cNvPr id="344131" name="Group 67">
            <a:extLst>
              <a:ext uri="{FF2B5EF4-FFF2-40B4-BE49-F238E27FC236}">
                <a16:creationId xmlns:a16="http://schemas.microsoft.com/office/drawing/2014/main" id="{C5C6ED99-CD09-46CD-9770-8672E4B47B62}"/>
              </a:ext>
            </a:extLst>
          </p:cNvPr>
          <p:cNvGrpSpPr>
            <a:grpSpLocks/>
          </p:cNvGrpSpPr>
          <p:nvPr/>
        </p:nvGrpSpPr>
        <p:grpSpPr bwMode="auto">
          <a:xfrm>
            <a:off x="5148263" y="2889250"/>
            <a:ext cx="2771775" cy="2627313"/>
            <a:chOff x="3243" y="1820"/>
            <a:chExt cx="1746" cy="1655"/>
          </a:xfrm>
        </p:grpSpPr>
        <p:sp>
          <p:nvSpPr>
            <p:cNvPr id="44081" name="Rectangle 68">
              <a:extLst>
                <a:ext uri="{FF2B5EF4-FFF2-40B4-BE49-F238E27FC236}">
                  <a16:creationId xmlns:a16="http://schemas.microsoft.com/office/drawing/2014/main" id="{017B3824-53B2-42FF-91FA-15511A9A638B}"/>
                </a:ext>
              </a:extLst>
            </p:cNvPr>
            <p:cNvSpPr>
              <a:spLocks noChangeArrowheads="1"/>
            </p:cNvSpPr>
            <p:nvPr/>
          </p:nvSpPr>
          <p:spPr bwMode="auto">
            <a:xfrm>
              <a:off x="3923" y="1820"/>
              <a:ext cx="77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200" b="1">
                  <a:solidFill>
                    <a:srgbClr val="CC3300"/>
                  </a:solidFill>
                  <a:latin typeface="Arial" panose="020B0604020202020204" pitchFamily="34" charset="0"/>
                </a:rPr>
                <a:t>lookup(K2120)</a:t>
              </a:r>
            </a:p>
          </p:txBody>
        </p:sp>
        <p:sp>
          <p:nvSpPr>
            <p:cNvPr id="44082" name="Freeform 69">
              <a:extLst>
                <a:ext uri="{FF2B5EF4-FFF2-40B4-BE49-F238E27FC236}">
                  <a16:creationId xmlns:a16="http://schemas.microsoft.com/office/drawing/2014/main" id="{AE5C1FAC-DB15-4F4F-AFF0-61D16827B8C3}"/>
                </a:ext>
              </a:extLst>
            </p:cNvPr>
            <p:cNvSpPr>
              <a:spLocks/>
            </p:cNvSpPr>
            <p:nvPr/>
          </p:nvSpPr>
          <p:spPr bwMode="auto">
            <a:xfrm>
              <a:off x="3243" y="1865"/>
              <a:ext cx="1746" cy="1293"/>
            </a:xfrm>
            <a:custGeom>
              <a:avLst/>
              <a:gdLst>
                <a:gd name="T0" fmla="*/ 1957 w 1724"/>
                <a:gd name="T1" fmla="*/ 0 h 1316"/>
                <a:gd name="T2" fmla="*/ 849 w 1724"/>
                <a:gd name="T3" fmla="*/ 332 h 1316"/>
                <a:gd name="T4" fmla="*/ 0 w 1724"/>
                <a:gd name="T5" fmla="*/ 1103 h 1316"/>
                <a:gd name="T6" fmla="*/ 0 60000 65536"/>
                <a:gd name="T7" fmla="*/ 0 60000 65536"/>
                <a:gd name="T8" fmla="*/ 0 60000 65536"/>
              </a:gdLst>
              <a:ahLst/>
              <a:cxnLst>
                <a:cxn ang="T6">
                  <a:pos x="T0" y="T1"/>
                </a:cxn>
                <a:cxn ang="T7">
                  <a:pos x="T2" y="T3"/>
                </a:cxn>
                <a:cxn ang="T8">
                  <a:pos x="T4" y="T5"/>
                </a:cxn>
              </a:cxnLst>
              <a:rect l="0" t="0" r="r" b="b"/>
              <a:pathLst>
                <a:path w="1724" h="1316">
                  <a:moveTo>
                    <a:pt x="1724" y="0"/>
                  </a:moveTo>
                  <a:cubicBezTo>
                    <a:pt x="1561" y="66"/>
                    <a:pt x="1034" y="177"/>
                    <a:pt x="747" y="396"/>
                  </a:cubicBezTo>
                  <a:cubicBezTo>
                    <a:pt x="460" y="615"/>
                    <a:pt x="156" y="1124"/>
                    <a:pt x="0" y="1316"/>
                  </a:cubicBez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83" name="Freeform 70">
              <a:extLst>
                <a:ext uri="{FF2B5EF4-FFF2-40B4-BE49-F238E27FC236}">
                  <a16:creationId xmlns:a16="http://schemas.microsoft.com/office/drawing/2014/main" id="{79F51985-5AE7-4904-B9D6-BC651892DAED}"/>
                </a:ext>
              </a:extLst>
            </p:cNvPr>
            <p:cNvSpPr>
              <a:spLocks/>
            </p:cNvSpPr>
            <p:nvPr/>
          </p:nvSpPr>
          <p:spPr bwMode="auto">
            <a:xfrm>
              <a:off x="3266" y="3226"/>
              <a:ext cx="249" cy="249"/>
            </a:xfrm>
            <a:custGeom>
              <a:avLst/>
              <a:gdLst>
                <a:gd name="T0" fmla="*/ 0 w 249"/>
                <a:gd name="T1" fmla="*/ 0 h 272"/>
                <a:gd name="T2" fmla="*/ 184 w 249"/>
                <a:gd name="T3" fmla="*/ 35 h 272"/>
                <a:gd name="T4" fmla="*/ 249 w 249"/>
                <a:gd name="T5" fmla="*/ 113 h 272"/>
                <a:gd name="T6" fmla="*/ 0 60000 65536"/>
                <a:gd name="T7" fmla="*/ 0 60000 65536"/>
                <a:gd name="T8" fmla="*/ 0 60000 65536"/>
              </a:gdLst>
              <a:ahLst/>
              <a:cxnLst>
                <a:cxn ang="T6">
                  <a:pos x="T0" y="T1"/>
                </a:cxn>
                <a:cxn ang="T7">
                  <a:pos x="T2" y="T3"/>
                </a:cxn>
                <a:cxn ang="T8">
                  <a:pos x="T4" y="T5"/>
                </a:cxn>
              </a:cxnLst>
              <a:rect l="0" t="0" r="r" b="b"/>
              <a:pathLst>
                <a:path w="249" h="272">
                  <a:moveTo>
                    <a:pt x="0" y="0"/>
                  </a:moveTo>
                  <a:cubicBezTo>
                    <a:pt x="31" y="14"/>
                    <a:pt x="142" y="40"/>
                    <a:pt x="184" y="85"/>
                  </a:cubicBezTo>
                  <a:cubicBezTo>
                    <a:pt x="226" y="130"/>
                    <a:pt x="236" y="233"/>
                    <a:pt x="249" y="272"/>
                  </a:cubicBez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80" name="Text Box 71">
            <a:extLst>
              <a:ext uri="{FF2B5EF4-FFF2-40B4-BE49-F238E27FC236}">
                <a16:creationId xmlns:a16="http://schemas.microsoft.com/office/drawing/2014/main" id="{D6390301-8CEA-452D-9FFD-A0EB925236A2}"/>
              </a:ext>
            </a:extLst>
          </p:cNvPr>
          <p:cNvSpPr txBox="1">
            <a:spLocks noChangeArrowheads="1"/>
          </p:cNvSpPr>
          <p:nvPr/>
        </p:nvSpPr>
        <p:spPr bwMode="auto">
          <a:xfrm>
            <a:off x="8532813" y="3860800"/>
            <a:ext cx="6302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200" b="1">
                <a:solidFill>
                  <a:schemeClr val="tx2"/>
                </a:solidFill>
                <a:latin typeface="Arial" panose="020B0604020202020204" pitchFamily="34" charset="0"/>
              </a:rPr>
              <a:t>N0322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4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4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41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41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4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E0EEA3FE-B14A-4C5F-84A1-ED43C0808648}"/>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3173AB4-4EE9-4645-B447-6F2F60E0FDAE}" type="slidenum">
              <a:rPr kumimoji="0" lang="zh-CN" altLang="en-US" sz="1400">
                <a:latin typeface="Tahoma" panose="020B0604030504040204" pitchFamily="34" charset="0"/>
              </a:rPr>
              <a:pPr>
                <a:spcBef>
                  <a:spcPct val="0"/>
                </a:spcBef>
                <a:buClrTx/>
                <a:buFontTx/>
                <a:buNone/>
              </a:pPr>
              <a:t>35</a:t>
            </a:fld>
            <a:endParaRPr kumimoji="0" lang="en-US" altLang="zh-CN" sz="1400">
              <a:latin typeface="Tahoma" panose="020B0604030504040204" pitchFamily="34" charset="0"/>
            </a:endParaRPr>
          </a:p>
        </p:txBody>
      </p:sp>
      <p:sp>
        <p:nvSpPr>
          <p:cNvPr id="45059" name="Rectangle 2">
            <a:extLst>
              <a:ext uri="{FF2B5EF4-FFF2-40B4-BE49-F238E27FC236}">
                <a16:creationId xmlns:a16="http://schemas.microsoft.com/office/drawing/2014/main" id="{4AAF0A6F-E50E-4C26-A04E-1B4D1CF04F41}"/>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Pastry</a:t>
            </a:r>
            <a:r>
              <a:rPr lang="zh-CN" altLang="en-US"/>
              <a:t>：节点加入</a:t>
            </a:r>
            <a:endParaRPr lang="en-US" altLang="zh-CN"/>
          </a:p>
        </p:txBody>
      </p:sp>
      <p:sp>
        <p:nvSpPr>
          <p:cNvPr id="45060" name="Rectangle 3">
            <a:extLst>
              <a:ext uri="{FF2B5EF4-FFF2-40B4-BE49-F238E27FC236}">
                <a16:creationId xmlns:a16="http://schemas.microsoft.com/office/drawing/2014/main" id="{6F943128-8A13-4FC5-8870-3D520442BF6C}"/>
              </a:ext>
            </a:extLst>
          </p:cNvPr>
          <p:cNvSpPr>
            <a:spLocks noGrp="1" noChangeArrowheads="1"/>
          </p:cNvSpPr>
          <p:nvPr>
            <p:ph type="body" idx="1"/>
          </p:nvPr>
        </p:nvSpPr>
        <p:spPr>
          <a:xfrm>
            <a:off x="457200" y="1828800"/>
            <a:ext cx="8382000" cy="3783013"/>
          </a:xfrm>
        </p:spPr>
        <p:txBody>
          <a:bodyPr/>
          <a:lstStyle/>
          <a:p>
            <a:pPr marL="457200" indent="-457200" eaLnBrk="1" hangingPunct="1">
              <a:lnSpc>
                <a:spcPct val="115000"/>
              </a:lnSpc>
            </a:pPr>
            <a:r>
              <a:rPr lang="zh-CN" altLang="en-US" sz="2800" b="1"/>
              <a:t>初始化状态表</a:t>
            </a:r>
          </a:p>
          <a:p>
            <a:pPr marL="838200" lvl="1" indent="-381000" eaLnBrk="1" hangingPunct="1">
              <a:lnSpc>
                <a:spcPct val="115000"/>
              </a:lnSpc>
              <a:buFont typeface="Wingdings" panose="05000000000000000000" pitchFamily="2" charset="2"/>
              <a:buAutoNum type="arabicPeriod"/>
            </a:pPr>
            <a:r>
              <a:rPr lang="zh-CN" altLang="en-US" sz="2800" b="1"/>
              <a:t>新节点开始时知道一个根据邻近性度量接近自己的节点</a:t>
            </a:r>
            <a:r>
              <a:rPr lang="en-US" altLang="zh-CN" sz="2800" b="1"/>
              <a:t>A</a:t>
            </a:r>
          </a:p>
          <a:p>
            <a:pPr marL="1257300" lvl="2" indent="-342900" eaLnBrk="1" hangingPunct="1">
              <a:lnSpc>
                <a:spcPct val="115000"/>
              </a:lnSpc>
            </a:pPr>
            <a:r>
              <a:rPr lang="zh-CN" altLang="en-US" sz="2800" b="1"/>
              <a:t>节点</a:t>
            </a:r>
            <a:r>
              <a:rPr lang="en-US" altLang="zh-CN" sz="2800" b="1"/>
              <a:t>A</a:t>
            </a:r>
            <a:r>
              <a:rPr lang="zh-CN" altLang="en-US" sz="2800" b="1"/>
              <a:t>可以通过使用扩展环</a:t>
            </a:r>
            <a:r>
              <a:rPr lang="en-US" altLang="zh-CN" sz="2800" b="1"/>
              <a:t>IP</a:t>
            </a:r>
            <a:r>
              <a:rPr lang="zh-CN" altLang="en-US" sz="2800" b="1"/>
              <a:t>组播等机制自动定位，或由系统管理员通过其他手段获得</a:t>
            </a:r>
          </a:p>
          <a:p>
            <a:pPr marL="838200" lvl="1" indent="-381000" eaLnBrk="1" hangingPunct="1">
              <a:lnSpc>
                <a:spcPct val="115000"/>
              </a:lnSpc>
              <a:buFont typeface="Wingdings" panose="05000000000000000000" pitchFamily="2" charset="2"/>
              <a:buAutoNum type="arabicPeriod"/>
            </a:pPr>
            <a:r>
              <a:rPr lang="zh-CN" altLang="en-US" sz="2800" b="1"/>
              <a:t>新节点通过运行</a:t>
            </a:r>
            <a:r>
              <a:rPr lang="en-US" altLang="zh-CN" sz="2800" b="1"/>
              <a:t>SHA-1</a:t>
            </a:r>
            <a:r>
              <a:rPr lang="zh-CN" altLang="en-US" sz="2800" b="1"/>
              <a:t>算法计算自己的</a:t>
            </a:r>
            <a:r>
              <a:rPr lang="en-US" altLang="zh-CN" sz="2800" b="1"/>
              <a:t>IP</a:t>
            </a:r>
            <a:r>
              <a:rPr lang="zh-CN" altLang="en-US" sz="2800" b="1"/>
              <a:t>地址</a:t>
            </a:r>
            <a:r>
              <a:rPr lang="en-US" altLang="zh-CN" sz="2800" b="1"/>
              <a:t>(</a:t>
            </a:r>
            <a:r>
              <a:rPr lang="zh-CN" altLang="en-US" sz="2800" b="1"/>
              <a:t>或者</a:t>
            </a:r>
            <a:r>
              <a:rPr lang="en-US" altLang="zh-CN" sz="2800" b="1"/>
              <a:t>public key)</a:t>
            </a:r>
            <a:r>
              <a:rPr lang="zh-CN" altLang="en-US" sz="2800" b="1"/>
              <a:t>的摘要得到节点</a:t>
            </a:r>
            <a:r>
              <a:rPr lang="en-US" altLang="zh-CN" sz="2800" b="1"/>
              <a:t>ID</a:t>
            </a:r>
            <a:r>
              <a:rPr lang="zh-CN" altLang="en-US" sz="2800" b="1"/>
              <a:t>为</a:t>
            </a:r>
            <a:r>
              <a:rPr lang="en-US" altLang="zh-CN" sz="2800" b="1"/>
              <a:t>X</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0FF7B514-EDAB-4B7A-8955-3B1229F45356}"/>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1E01DD1-037D-48D0-A5EE-C7653C878E84}" type="slidenum">
              <a:rPr kumimoji="0" lang="zh-CN" altLang="en-US" sz="1400">
                <a:latin typeface="Tahoma" panose="020B0604030504040204" pitchFamily="34" charset="0"/>
              </a:rPr>
              <a:pPr>
                <a:spcBef>
                  <a:spcPct val="0"/>
                </a:spcBef>
                <a:buClrTx/>
                <a:buFontTx/>
                <a:buNone/>
              </a:pPr>
              <a:t>36</a:t>
            </a:fld>
            <a:endParaRPr kumimoji="0" lang="en-US" altLang="zh-CN" sz="1400">
              <a:latin typeface="Tahoma" panose="020B0604030504040204" pitchFamily="34" charset="0"/>
            </a:endParaRPr>
          </a:p>
        </p:txBody>
      </p:sp>
      <p:sp>
        <p:nvSpPr>
          <p:cNvPr id="46083" name="Rectangle 2">
            <a:extLst>
              <a:ext uri="{FF2B5EF4-FFF2-40B4-BE49-F238E27FC236}">
                <a16:creationId xmlns:a16="http://schemas.microsoft.com/office/drawing/2014/main" id="{B1E39BDC-BE20-445A-80F3-FE91D9AD6534}"/>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Pastry</a:t>
            </a:r>
            <a:r>
              <a:rPr lang="zh-CN" altLang="en-US"/>
              <a:t>：节点加入</a:t>
            </a:r>
            <a:endParaRPr lang="en-US" altLang="zh-CN"/>
          </a:p>
        </p:txBody>
      </p:sp>
      <p:sp>
        <p:nvSpPr>
          <p:cNvPr id="46084" name="Rectangle 3">
            <a:extLst>
              <a:ext uri="{FF2B5EF4-FFF2-40B4-BE49-F238E27FC236}">
                <a16:creationId xmlns:a16="http://schemas.microsoft.com/office/drawing/2014/main" id="{25E94EAD-5BEB-4445-9BC6-9BDF39F7069E}"/>
              </a:ext>
            </a:extLst>
          </p:cNvPr>
          <p:cNvSpPr>
            <a:spLocks noGrp="1" noChangeArrowheads="1"/>
          </p:cNvSpPr>
          <p:nvPr>
            <p:ph type="body" idx="1"/>
          </p:nvPr>
        </p:nvSpPr>
        <p:spPr>
          <a:xfrm>
            <a:off x="228600" y="1447800"/>
            <a:ext cx="8686800" cy="5378450"/>
          </a:xfrm>
        </p:spPr>
        <p:txBody>
          <a:bodyPr/>
          <a:lstStyle/>
          <a:p>
            <a:pPr marL="457200" indent="-457200" eaLnBrk="1" hangingPunct="1">
              <a:lnSpc>
                <a:spcPct val="105000"/>
              </a:lnSpc>
              <a:buFont typeface="Wingdings" panose="05000000000000000000" pitchFamily="2" charset="2"/>
              <a:buNone/>
            </a:pPr>
            <a:r>
              <a:rPr lang="en-US" altLang="zh-CN" sz="2400" b="1"/>
              <a:t>3. </a:t>
            </a:r>
            <a:r>
              <a:rPr lang="zh-CN" altLang="en-US" sz="2400" b="1"/>
              <a:t>节点</a:t>
            </a:r>
            <a:r>
              <a:rPr lang="en-US" altLang="zh-CN" sz="2400" b="1"/>
              <a:t>X</a:t>
            </a:r>
            <a:r>
              <a:rPr lang="zh-CN" altLang="en-US" sz="2400" b="1"/>
              <a:t>向节点</a:t>
            </a:r>
            <a:r>
              <a:rPr lang="en-US" altLang="zh-CN" sz="2400" b="1"/>
              <a:t>A</a:t>
            </a:r>
            <a:r>
              <a:rPr lang="zh-CN" altLang="en-US" sz="2400" b="1"/>
              <a:t>发送</a:t>
            </a:r>
            <a:r>
              <a:rPr lang="en-US" altLang="zh-CN" sz="2400" b="1"/>
              <a:t>K</a:t>
            </a:r>
            <a:r>
              <a:rPr lang="zh-CN" altLang="en-US" sz="2400" b="1"/>
              <a:t>为</a:t>
            </a:r>
            <a:r>
              <a:rPr lang="en-US" altLang="zh-CN" sz="2400" b="1"/>
              <a:t>X</a:t>
            </a:r>
            <a:r>
              <a:rPr lang="zh-CN" altLang="en-US" sz="2400" b="1"/>
              <a:t>的</a:t>
            </a:r>
            <a:r>
              <a:rPr lang="en-US" altLang="zh-CN" sz="2400" b="1"/>
              <a:t>Join</a:t>
            </a:r>
            <a:r>
              <a:rPr lang="zh-CN" altLang="en-US" sz="2400" b="1"/>
              <a:t>消息，</a:t>
            </a:r>
            <a:r>
              <a:rPr lang="en-US" altLang="zh-CN" sz="2400" b="1"/>
              <a:t>Pastry</a:t>
            </a:r>
            <a:r>
              <a:rPr lang="zh-CN" altLang="en-US" sz="2400" b="1"/>
              <a:t>将该消息路由到节点</a:t>
            </a:r>
            <a:r>
              <a:rPr lang="en-US" altLang="zh-CN" sz="2400" b="1"/>
              <a:t>ID</a:t>
            </a:r>
            <a:r>
              <a:rPr lang="zh-CN" altLang="en-US" sz="2400" b="1"/>
              <a:t>在数值上最接近</a:t>
            </a:r>
            <a:r>
              <a:rPr lang="en-US" altLang="zh-CN" sz="2400" b="1"/>
              <a:t>X</a:t>
            </a:r>
            <a:r>
              <a:rPr lang="zh-CN" altLang="en-US" sz="2400" b="1"/>
              <a:t>的节点</a:t>
            </a:r>
            <a:r>
              <a:rPr lang="en-US" altLang="zh-CN" sz="2400" b="1"/>
              <a:t>Z</a:t>
            </a:r>
          </a:p>
          <a:p>
            <a:pPr marL="838200" lvl="1" indent="-381000" eaLnBrk="1" hangingPunct="1">
              <a:lnSpc>
                <a:spcPct val="105000"/>
              </a:lnSpc>
            </a:pPr>
            <a:r>
              <a:rPr lang="zh-CN" altLang="en-US" sz="2400" b="1"/>
              <a:t>接收到</a:t>
            </a:r>
            <a:r>
              <a:rPr lang="en-US" altLang="zh-CN" sz="2400" b="1"/>
              <a:t>Join</a:t>
            </a:r>
            <a:r>
              <a:rPr lang="zh-CN" altLang="en-US" sz="2400" b="1"/>
              <a:t>消息的节点，包括</a:t>
            </a:r>
            <a:r>
              <a:rPr lang="en-US" altLang="zh-CN" sz="2400" b="1"/>
              <a:t>A</a:t>
            </a:r>
            <a:r>
              <a:rPr lang="zh-CN" altLang="en-US" sz="2400" b="1"/>
              <a:t>、</a:t>
            </a:r>
            <a:r>
              <a:rPr lang="en-US" altLang="zh-CN" sz="2400" b="1"/>
              <a:t>Z</a:t>
            </a:r>
            <a:r>
              <a:rPr lang="zh-CN" altLang="en-US" sz="2400" b="1"/>
              <a:t>，以及</a:t>
            </a:r>
            <a:r>
              <a:rPr lang="en-US" altLang="zh-CN" sz="2400" b="1"/>
              <a:t>A</a:t>
            </a:r>
            <a:r>
              <a:rPr lang="zh-CN" altLang="en-US" sz="2400" b="1"/>
              <a:t>到</a:t>
            </a:r>
            <a:r>
              <a:rPr lang="en-US" altLang="zh-CN" sz="2400" b="1"/>
              <a:t>Z</a:t>
            </a:r>
            <a:r>
              <a:rPr lang="zh-CN" altLang="en-US" sz="2400" b="1"/>
              <a:t>路径上所有的节点将发送它们的状态表给</a:t>
            </a:r>
            <a:r>
              <a:rPr lang="en-US" altLang="zh-CN" sz="2400" b="1"/>
              <a:t>X</a:t>
            </a:r>
            <a:r>
              <a:rPr lang="zh-CN" altLang="en-US" sz="2400" b="1"/>
              <a:t>，</a:t>
            </a:r>
            <a:r>
              <a:rPr lang="en-US" altLang="zh-CN" sz="2400" b="1"/>
              <a:t>X</a:t>
            </a:r>
            <a:r>
              <a:rPr lang="zh-CN" altLang="en-US" sz="2400" b="1"/>
              <a:t>检查这些信息，并且可能从其他的节点请求状态，然后节点根据下面的过程初始化状态表</a:t>
            </a:r>
            <a:r>
              <a:rPr lang="en-US" altLang="zh-CN" sz="2400" b="1"/>
              <a:t>:</a:t>
            </a:r>
          </a:p>
          <a:p>
            <a:pPr marL="1257300" lvl="2" indent="-342900" eaLnBrk="1" hangingPunct="1">
              <a:lnSpc>
                <a:spcPct val="105000"/>
              </a:lnSpc>
            </a:pPr>
            <a:r>
              <a:rPr lang="zh-CN" altLang="en-US" sz="2400" b="1"/>
              <a:t>由于</a:t>
            </a:r>
            <a:r>
              <a:rPr lang="en-US" altLang="zh-CN" sz="2400" b="1"/>
              <a:t>A</a:t>
            </a:r>
            <a:r>
              <a:rPr lang="zh-CN" altLang="en-US" sz="2400" b="1"/>
              <a:t>与</a:t>
            </a:r>
            <a:r>
              <a:rPr lang="en-US" altLang="zh-CN" sz="2400" b="1"/>
              <a:t>X</a:t>
            </a:r>
            <a:r>
              <a:rPr lang="zh-CN" altLang="en-US" sz="2400" b="1"/>
              <a:t>在邻近性度量上接近，所以使用</a:t>
            </a:r>
            <a:r>
              <a:rPr lang="en-US" altLang="zh-CN" sz="2400" b="1"/>
              <a:t>A</a:t>
            </a:r>
            <a:r>
              <a:rPr lang="zh-CN" altLang="en-US" sz="2400" b="1"/>
              <a:t>的邻居节点集来初始化</a:t>
            </a:r>
            <a:r>
              <a:rPr lang="en-US" altLang="zh-CN" sz="2400" b="1"/>
              <a:t>X</a:t>
            </a:r>
            <a:r>
              <a:rPr lang="zh-CN" altLang="en-US" sz="2400" b="1"/>
              <a:t>的邻居节点集</a:t>
            </a:r>
          </a:p>
          <a:p>
            <a:pPr marL="1257300" lvl="2" indent="-342900" eaLnBrk="1" hangingPunct="1">
              <a:lnSpc>
                <a:spcPct val="105000"/>
              </a:lnSpc>
            </a:pPr>
            <a:r>
              <a:rPr lang="zh-CN" altLang="en-US" sz="2400" b="1"/>
              <a:t>由于</a:t>
            </a:r>
            <a:r>
              <a:rPr lang="en-US" altLang="zh-CN" sz="2400" b="1"/>
              <a:t>Z</a:t>
            </a:r>
            <a:r>
              <a:rPr lang="zh-CN" altLang="en-US" sz="2400" b="1"/>
              <a:t>的节点</a:t>
            </a:r>
            <a:r>
              <a:rPr lang="en-US" altLang="zh-CN" sz="2400" b="1"/>
              <a:t>ID</a:t>
            </a:r>
            <a:r>
              <a:rPr lang="zh-CN" altLang="en-US" sz="2400" b="1"/>
              <a:t>与</a:t>
            </a:r>
            <a:r>
              <a:rPr lang="en-US" altLang="zh-CN" sz="2400" b="1"/>
              <a:t>X</a:t>
            </a:r>
            <a:r>
              <a:rPr lang="zh-CN" altLang="en-US" sz="2400" b="1"/>
              <a:t>最相近，因此使用</a:t>
            </a:r>
            <a:r>
              <a:rPr lang="en-US" altLang="zh-CN" sz="2400" b="1"/>
              <a:t>Z</a:t>
            </a:r>
            <a:r>
              <a:rPr lang="zh-CN" altLang="en-US" sz="2400" b="1"/>
              <a:t>的叶子节点集来初始化</a:t>
            </a:r>
            <a:r>
              <a:rPr lang="en-US" altLang="zh-CN" sz="2400" b="1"/>
              <a:t>X</a:t>
            </a:r>
            <a:r>
              <a:rPr lang="zh-CN" altLang="en-US" sz="2400" b="1"/>
              <a:t>的叶子节点集</a:t>
            </a:r>
          </a:p>
          <a:p>
            <a:pPr marL="1257300" lvl="2" indent="-342900" eaLnBrk="1" hangingPunct="1">
              <a:lnSpc>
                <a:spcPct val="105000"/>
              </a:lnSpc>
            </a:pPr>
            <a:r>
              <a:rPr lang="en-US" altLang="zh-CN" sz="2400" b="1"/>
              <a:t>X</a:t>
            </a:r>
            <a:r>
              <a:rPr lang="zh-CN" altLang="en-US" sz="2400" b="1"/>
              <a:t>将</a:t>
            </a:r>
            <a:r>
              <a:rPr lang="en-US" altLang="zh-CN" sz="2400" b="1"/>
              <a:t>Join</a:t>
            </a:r>
            <a:r>
              <a:rPr lang="zh-CN" altLang="en-US" sz="2400" b="1"/>
              <a:t>消息经过的第</a:t>
            </a:r>
            <a:r>
              <a:rPr lang="en-US" altLang="zh-CN" sz="2400" b="1"/>
              <a:t>i</a:t>
            </a:r>
            <a:r>
              <a:rPr lang="zh-CN" altLang="en-US" sz="2400" b="1"/>
              <a:t>个节点的路由表的第</a:t>
            </a:r>
            <a:r>
              <a:rPr lang="en-US" altLang="zh-CN" sz="2400" b="1"/>
              <a:t>i</a:t>
            </a:r>
            <a:r>
              <a:rPr lang="zh-CN" altLang="en-US" sz="2400" b="1"/>
              <a:t>行作为自己路由表的第</a:t>
            </a:r>
            <a:r>
              <a:rPr lang="en-US" altLang="zh-CN" sz="2400" b="1"/>
              <a:t>i</a:t>
            </a:r>
            <a:r>
              <a:rPr lang="zh-CN" altLang="en-US" sz="2400" b="1"/>
              <a:t>行，因为</a:t>
            </a:r>
            <a:r>
              <a:rPr lang="en-US" altLang="zh-CN" sz="2400" b="1"/>
              <a:t>Join</a:t>
            </a:r>
            <a:r>
              <a:rPr lang="zh-CN" altLang="en-US" sz="2400" b="1"/>
              <a:t>消息经过的第</a:t>
            </a:r>
            <a:r>
              <a:rPr lang="en-US" altLang="zh-CN" sz="2400" b="1"/>
              <a:t>i</a:t>
            </a:r>
            <a:r>
              <a:rPr lang="zh-CN" altLang="en-US" sz="2400" b="1"/>
              <a:t>个节点与</a:t>
            </a:r>
            <a:r>
              <a:rPr lang="en-US" altLang="zh-CN" sz="2400" b="1"/>
              <a:t>X</a:t>
            </a:r>
            <a:r>
              <a:rPr lang="zh-CN" altLang="en-US" sz="2400" b="1"/>
              <a:t>的前</a:t>
            </a:r>
            <a:r>
              <a:rPr lang="en-US" altLang="zh-CN" sz="2400" b="1"/>
              <a:t>i</a:t>
            </a:r>
            <a:r>
              <a:rPr lang="zh-CN" altLang="en-US" sz="2400" b="1"/>
              <a:t>个数位相同</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4BC74B91-BF89-41B6-99C2-34A69A84DCF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E6A7A32-DF6C-489E-8BD8-D8AF09805A9F}" type="slidenum">
              <a:rPr kumimoji="0" lang="zh-CN" altLang="en-US" sz="1400">
                <a:latin typeface="Tahoma" panose="020B0604030504040204" pitchFamily="34" charset="0"/>
              </a:rPr>
              <a:pPr>
                <a:spcBef>
                  <a:spcPct val="0"/>
                </a:spcBef>
                <a:buClrTx/>
                <a:buFontTx/>
                <a:buNone/>
              </a:pPr>
              <a:t>37</a:t>
            </a:fld>
            <a:endParaRPr kumimoji="0" lang="en-US" altLang="zh-CN" sz="1400">
              <a:latin typeface="Tahoma" panose="020B0604030504040204" pitchFamily="34" charset="0"/>
            </a:endParaRPr>
          </a:p>
        </p:txBody>
      </p:sp>
      <p:sp>
        <p:nvSpPr>
          <p:cNvPr id="47107" name="Rectangle 2">
            <a:extLst>
              <a:ext uri="{FF2B5EF4-FFF2-40B4-BE49-F238E27FC236}">
                <a16:creationId xmlns:a16="http://schemas.microsoft.com/office/drawing/2014/main" id="{6C6BD822-CEAE-4E32-B42A-DE83B6E0FB7E}"/>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Pastry</a:t>
            </a:r>
            <a:r>
              <a:rPr lang="zh-CN" altLang="en-US"/>
              <a:t>：节点加入</a:t>
            </a:r>
            <a:endParaRPr lang="en-US" altLang="zh-CN"/>
          </a:p>
        </p:txBody>
      </p:sp>
      <p:sp>
        <p:nvSpPr>
          <p:cNvPr id="47108" name="Rectangle 3">
            <a:extLst>
              <a:ext uri="{FF2B5EF4-FFF2-40B4-BE49-F238E27FC236}">
                <a16:creationId xmlns:a16="http://schemas.microsoft.com/office/drawing/2014/main" id="{E090E892-700C-40DF-9E83-55B852457AE0}"/>
              </a:ext>
            </a:extLst>
          </p:cNvPr>
          <p:cNvSpPr>
            <a:spLocks noGrp="1" noChangeArrowheads="1"/>
          </p:cNvSpPr>
          <p:nvPr>
            <p:ph type="body" idx="1"/>
          </p:nvPr>
        </p:nvSpPr>
        <p:spPr>
          <a:xfrm>
            <a:off x="609600" y="1676400"/>
            <a:ext cx="8229600" cy="2430463"/>
          </a:xfrm>
        </p:spPr>
        <p:txBody>
          <a:bodyPr/>
          <a:lstStyle/>
          <a:p>
            <a:pPr marL="457200" indent="-457200" eaLnBrk="1" hangingPunct="1">
              <a:lnSpc>
                <a:spcPct val="115000"/>
              </a:lnSpc>
            </a:pPr>
            <a:r>
              <a:rPr lang="zh-CN" altLang="en-US" b="1"/>
              <a:t>向其他相关节点通告自己的到来</a:t>
            </a:r>
          </a:p>
          <a:p>
            <a:pPr marL="838200" lvl="1" indent="-381000" eaLnBrk="1" hangingPunct="1">
              <a:lnSpc>
                <a:spcPct val="115000"/>
              </a:lnSpc>
            </a:pPr>
            <a:r>
              <a:rPr lang="zh-CN" altLang="en-US" b="1"/>
              <a:t>新节点向邻居节点集、叶子节点集和路由表中的每个节点发送自己的状态，以更新这些节点的状态表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5C521492-A827-4ED1-9D93-71A06DE8C1BA}"/>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3CF412C-A74E-4417-8DE3-BE12B1C36446}" type="slidenum">
              <a:rPr kumimoji="0" lang="zh-CN" altLang="en-US" sz="1400">
                <a:latin typeface="Tahoma" panose="020B0604030504040204" pitchFamily="34" charset="0"/>
              </a:rPr>
              <a:pPr>
                <a:spcBef>
                  <a:spcPct val="0"/>
                </a:spcBef>
                <a:buClrTx/>
                <a:buFontTx/>
                <a:buNone/>
              </a:pPr>
              <a:t>38</a:t>
            </a:fld>
            <a:endParaRPr kumimoji="0" lang="en-US" altLang="zh-CN" sz="1400">
              <a:latin typeface="Tahoma" panose="020B0604030504040204" pitchFamily="34" charset="0"/>
            </a:endParaRPr>
          </a:p>
        </p:txBody>
      </p:sp>
      <p:sp>
        <p:nvSpPr>
          <p:cNvPr id="48131" name="Rectangle 2">
            <a:extLst>
              <a:ext uri="{FF2B5EF4-FFF2-40B4-BE49-F238E27FC236}">
                <a16:creationId xmlns:a16="http://schemas.microsoft.com/office/drawing/2014/main" id="{E0BC9417-266B-4442-BAE4-2A61EF898456}"/>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Pastry</a:t>
            </a:r>
            <a:r>
              <a:rPr lang="zh-CN" altLang="en-US"/>
              <a:t>：节点加入</a:t>
            </a:r>
            <a:endParaRPr lang="en-US" altLang="zh-CN"/>
          </a:p>
        </p:txBody>
      </p:sp>
      <p:sp>
        <p:nvSpPr>
          <p:cNvPr id="48132" name="AutoShape 3">
            <a:extLst>
              <a:ext uri="{FF2B5EF4-FFF2-40B4-BE49-F238E27FC236}">
                <a16:creationId xmlns:a16="http://schemas.microsoft.com/office/drawing/2014/main" id="{C668BC6C-0860-4C5A-B897-41E9C9A0D9BA}"/>
              </a:ext>
            </a:extLst>
          </p:cNvPr>
          <p:cNvSpPr>
            <a:spLocks noChangeArrowheads="1"/>
          </p:cNvSpPr>
          <p:nvPr/>
        </p:nvSpPr>
        <p:spPr bwMode="auto">
          <a:xfrm>
            <a:off x="1260475" y="3178175"/>
            <a:ext cx="1828800" cy="1676400"/>
          </a:xfrm>
          <a:prstGeom prst="roundRect">
            <a:avLst>
              <a:gd name="adj" fmla="val 6343"/>
            </a:avLst>
          </a:prstGeom>
          <a:solidFill>
            <a:schemeClr val="folHlink"/>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8133" name="Oval 4">
            <a:extLst>
              <a:ext uri="{FF2B5EF4-FFF2-40B4-BE49-F238E27FC236}">
                <a16:creationId xmlns:a16="http://schemas.microsoft.com/office/drawing/2014/main" id="{38B1ED38-037E-4EC3-AADB-DB0E5E5A2487}"/>
              </a:ext>
            </a:extLst>
          </p:cNvPr>
          <p:cNvSpPr>
            <a:spLocks noChangeArrowheads="1"/>
          </p:cNvSpPr>
          <p:nvPr/>
        </p:nvSpPr>
        <p:spPr bwMode="auto">
          <a:xfrm>
            <a:off x="2160588" y="1917700"/>
            <a:ext cx="838200" cy="838200"/>
          </a:xfrm>
          <a:prstGeom prst="ellipse">
            <a:avLst/>
          </a:prstGeom>
          <a:solidFill>
            <a:schemeClr val="folHlink"/>
          </a:solidFill>
          <a:ln w="12700" cap="sq">
            <a:solidFill>
              <a:schemeClr val="tx1"/>
            </a:solidFill>
            <a:round/>
            <a:headEnd type="none" w="sm" len="sm"/>
            <a:tailEnd type="none" w="sm" len="sm"/>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en-US" altLang="zh-CN" sz="2400" b="1">
                <a:solidFill>
                  <a:schemeClr val="bg1"/>
                </a:solidFill>
                <a:latin typeface="Arial" panose="020B0604020202020204" pitchFamily="34" charset="0"/>
                <a:cs typeface="Times New Roman (Hebrew)" charset="0"/>
              </a:rPr>
              <a:t>X</a:t>
            </a:r>
          </a:p>
          <a:p>
            <a:pPr algn="ctr" rtl="1" eaLnBrk="1" hangingPunct="1">
              <a:spcBef>
                <a:spcPct val="0"/>
              </a:spcBef>
              <a:buClrTx/>
              <a:buFontTx/>
              <a:buNone/>
            </a:pPr>
            <a:r>
              <a:rPr kumimoji="0" lang="en-US" altLang="zh-CN" sz="1600" b="1">
                <a:solidFill>
                  <a:schemeClr val="bg1"/>
                </a:solidFill>
                <a:latin typeface="Arial" panose="020B0604020202020204" pitchFamily="34" charset="0"/>
                <a:sym typeface="Wingdings" panose="05000000000000000000" pitchFamily="2" charset="2"/>
              </a:rPr>
              <a:t>0629</a:t>
            </a:r>
          </a:p>
        </p:txBody>
      </p:sp>
      <p:sp>
        <p:nvSpPr>
          <p:cNvPr id="48134" name="AutoShape 5">
            <a:extLst>
              <a:ext uri="{FF2B5EF4-FFF2-40B4-BE49-F238E27FC236}">
                <a16:creationId xmlns:a16="http://schemas.microsoft.com/office/drawing/2014/main" id="{B0275BC5-7F7E-4FE7-8011-1F4E9659A673}"/>
              </a:ext>
            </a:extLst>
          </p:cNvPr>
          <p:cNvSpPr>
            <a:spLocks noChangeArrowheads="1"/>
          </p:cNvSpPr>
          <p:nvPr/>
        </p:nvSpPr>
        <p:spPr bwMode="auto">
          <a:xfrm>
            <a:off x="838200" y="1649413"/>
            <a:ext cx="1541463" cy="484187"/>
          </a:xfrm>
          <a:prstGeom prst="wedgeEllipseCallout">
            <a:avLst>
              <a:gd name="adj1" fmla="val 35171"/>
              <a:gd name="adj2" fmla="val 59838"/>
            </a:avLst>
          </a:prstGeom>
          <a:solidFill>
            <a:schemeClr val="bg1"/>
          </a:solidFill>
          <a:ln w="19050" cap="sq">
            <a:solidFill>
              <a:schemeClr val="tx1"/>
            </a:solidFill>
            <a:miter lim="800000"/>
            <a:headEnd type="none" w="sm" len="sm"/>
            <a:tailEnd type="none" w="sm" len="sm"/>
          </a:ln>
          <a:effectLst>
            <a:outerShdw dist="35921" dir="2700000" algn="ctr" rotWithShape="0">
              <a:schemeClr val="bg2"/>
            </a:outerShdw>
          </a:effec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zh-CN" altLang="en-US" sz="1800" b="1" i="1">
                <a:latin typeface="Arial" panose="020B0604020202020204" pitchFamily="34" charset="0"/>
                <a:cs typeface="Times New Roman (Hebrew)" charset="0"/>
              </a:rPr>
              <a:t>节点</a:t>
            </a:r>
            <a:r>
              <a:rPr kumimoji="0" lang="zh-CN" altLang="en-US" sz="1800" b="1">
                <a:latin typeface="Arial" panose="020B0604020202020204" pitchFamily="34" charset="0"/>
                <a:cs typeface="Times New Roman (Hebrew)" charset="0"/>
              </a:rPr>
              <a:t>加入</a:t>
            </a:r>
            <a:endParaRPr kumimoji="0" lang="zh-CN" altLang="he-IL" sz="1800" b="1">
              <a:latin typeface="Arial" panose="020B0604020202020204" pitchFamily="34" charset="0"/>
              <a:cs typeface="Times New Roman (Hebrew)" charset="0"/>
            </a:endParaRPr>
          </a:p>
        </p:txBody>
      </p:sp>
      <p:grpSp>
        <p:nvGrpSpPr>
          <p:cNvPr id="346118" name="Group 6">
            <a:extLst>
              <a:ext uri="{FF2B5EF4-FFF2-40B4-BE49-F238E27FC236}">
                <a16:creationId xmlns:a16="http://schemas.microsoft.com/office/drawing/2014/main" id="{F2B90B41-0E2C-4734-A4E1-6B0CD0F9CE18}"/>
              </a:ext>
            </a:extLst>
          </p:cNvPr>
          <p:cNvGrpSpPr>
            <a:grpSpLocks/>
          </p:cNvGrpSpPr>
          <p:nvPr/>
        </p:nvGrpSpPr>
        <p:grpSpPr bwMode="auto">
          <a:xfrm>
            <a:off x="2998788" y="2289175"/>
            <a:ext cx="2436812" cy="366713"/>
            <a:chOff x="1889" y="1442"/>
            <a:chExt cx="1535" cy="231"/>
          </a:xfrm>
        </p:grpSpPr>
        <p:cxnSp>
          <p:nvCxnSpPr>
            <p:cNvPr id="48157" name="AutoShape 7">
              <a:extLst>
                <a:ext uri="{FF2B5EF4-FFF2-40B4-BE49-F238E27FC236}">
                  <a16:creationId xmlns:a16="http://schemas.microsoft.com/office/drawing/2014/main" id="{BE57C982-1BB2-483B-9E6C-95681382D51D}"/>
                </a:ext>
              </a:extLst>
            </p:cNvPr>
            <p:cNvCxnSpPr>
              <a:cxnSpLocks noChangeShapeType="1"/>
              <a:stCxn id="48133" idx="6"/>
              <a:endCxn id="48155" idx="2"/>
            </p:cNvCxnSpPr>
            <p:nvPr/>
          </p:nvCxnSpPr>
          <p:spPr bwMode="auto">
            <a:xfrm>
              <a:off x="1889" y="1472"/>
              <a:ext cx="153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8" name="Text Box 8">
              <a:extLst>
                <a:ext uri="{FF2B5EF4-FFF2-40B4-BE49-F238E27FC236}">
                  <a16:creationId xmlns:a16="http://schemas.microsoft.com/office/drawing/2014/main" id="{CD818C46-1C33-45BD-BF05-E337D8D61F87}"/>
                </a:ext>
              </a:extLst>
            </p:cNvPr>
            <p:cNvSpPr txBox="1">
              <a:spLocks noChangeArrowheads="1"/>
            </p:cNvSpPr>
            <p:nvPr/>
          </p:nvSpPr>
          <p:spPr bwMode="auto">
            <a:xfrm>
              <a:off x="2257" y="1442"/>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Join</a:t>
              </a:r>
              <a:r>
                <a:rPr kumimoji="0" lang="zh-CN" altLang="en-US" sz="1800" b="1">
                  <a:latin typeface="Arial" panose="020B0604020202020204" pitchFamily="34" charset="0"/>
                </a:rPr>
                <a:t>消息</a:t>
              </a:r>
            </a:p>
          </p:txBody>
        </p:sp>
      </p:grpSp>
      <p:grpSp>
        <p:nvGrpSpPr>
          <p:cNvPr id="346121" name="Group 9">
            <a:extLst>
              <a:ext uri="{FF2B5EF4-FFF2-40B4-BE49-F238E27FC236}">
                <a16:creationId xmlns:a16="http://schemas.microsoft.com/office/drawing/2014/main" id="{3E42D343-BB66-4431-A0B1-84FD8E1C667A}"/>
              </a:ext>
            </a:extLst>
          </p:cNvPr>
          <p:cNvGrpSpPr>
            <a:grpSpLocks/>
          </p:cNvGrpSpPr>
          <p:nvPr/>
        </p:nvGrpSpPr>
        <p:grpSpPr bwMode="auto">
          <a:xfrm>
            <a:off x="3276600" y="1371600"/>
            <a:ext cx="2997200" cy="1285875"/>
            <a:chOff x="2064" y="686"/>
            <a:chExt cx="1888" cy="1050"/>
          </a:xfrm>
        </p:grpSpPr>
        <p:sp>
          <p:nvSpPr>
            <p:cNvPr id="48155" name="Oval 10">
              <a:extLst>
                <a:ext uri="{FF2B5EF4-FFF2-40B4-BE49-F238E27FC236}">
                  <a16:creationId xmlns:a16="http://schemas.microsoft.com/office/drawing/2014/main" id="{EE537857-3852-47E9-9C72-E51AE783B214}"/>
                </a:ext>
              </a:extLst>
            </p:cNvPr>
            <p:cNvSpPr>
              <a:spLocks noChangeArrowheads="1"/>
            </p:cNvSpPr>
            <p:nvPr/>
          </p:nvSpPr>
          <p:spPr bwMode="auto">
            <a:xfrm>
              <a:off x="3424" y="1208"/>
              <a:ext cx="528" cy="528"/>
            </a:xfrm>
            <a:prstGeom prst="ellipse">
              <a:avLst/>
            </a:prstGeom>
            <a:solidFill>
              <a:srgbClr val="FFFF99"/>
            </a:solidFill>
            <a:ln w="12700" cap="sq">
              <a:solidFill>
                <a:schemeClr val="tx1"/>
              </a:solidFill>
              <a:round/>
              <a:headEnd type="none" w="sm" len="sm"/>
              <a:tailEnd type="none" w="sm" len="sm"/>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en-US" altLang="zh-CN" sz="1800" b="1">
                  <a:latin typeface="Arial" panose="020B0604020202020204" pitchFamily="34" charset="0"/>
                  <a:cs typeface="Times New Roman (Hebrew)" charset="0"/>
                </a:rPr>
                <a:t>A</a:t>
              </a:r>
            </a:p>
            <a:p>
              <a:pPr algn="ctr" rtl="1" eaLnBrk="1" hangingPunct="1">
                <a:spcBef>
                  <a:spcPct val="0"/>
                </a:spcBef>
                <a:buClrTx/>
                <a:buFontTx/>
                <a:buNone/>
              </a:pPr>
              <a:r>
                <a:rPr kumimoji="0" lang="en-US" altLang="zh-CN" sz="1800" b="1">
                  <a:latin typeface="Arial" panose="020B0604020202020204" pitchFamily="34" charset="0"/>
                </a:rPr>
                <a:t>5324</a:t>
              </a:r>
            </a:p>
          </p:txBody>
        </p:sp>
        <p:sp>
          <p:nvSpPr>
            <p:cNvPr id="48156" name="AutoShape 11">
              <a:extLst>
                <a:ext uri="{FF2B5EF4-FFF2-40B4-BE49-F238E27FC236}">
                  <a16:creationId xmlns:a16="http://schemas.microsoft.com/office/drawing/2014/main" id="{90FC0BE8-F068-4641-90A9-4EB48E21F4AB}"/>
                </a:ext>
              </a:extLst>
            </p:cNvPr>
            <p:cNvSpPr>
              <a:spLocks noChangeArrowheads="1"/>
            </p:cNvSpPr>
            <p:nvPr/>
          </p:nvSpPr>
          <p:spPr bwMode="auto">
            <a:xfrm>
              <a:off x="2064" y="686"/>
              <a:ext cx="1584" cy="542"/>
            </a:xfrm>
            <a:prstGeom prst="wedgeEllipseCallout">
              <a:avLst>
                <a:gd name="adj1" fmla="val -58458"/>
                <a:gd name="adj2" fmla="val 70481"/>
              </a:avLst>
            </a:prstGeom>
            <a:solidFill>
              <a:schemeClr val="bg1"/>
            </a:solidFill>
            <a:ln w="19050">
              <a:solidFill>
                <a:schemeClr val="tx1"/>
              </a:solidFill>
              <a:miter lim="800000"/>
              <a:headEnd/>
              <a:tailEnd/>
            </a:ln>
            <a:effectLst>
              <a:outerShdw dist="35921" dir="2700000" algn="ctr" rotWithShape="0">
                <a:schemeClr val="bg2"/>
              </a:outerShdw>
            </a:effec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i="1">
                  <a:latin typeface="Arial" panose="020B0604020202020204" pitchFamily="34" charset="0"/>
                </a:rPr>
                <a:t>X</a:t>
              </a:r>
              <a:r>
                <a:rPr kumimoji="0" lang="en-US" altLang="zh-CN" sz="1800" b="1">
                  <a:latin typeface="Arial" panose="020B0604020202020204" pitchFamily="34" charset="0"/>
                </a:rPr>
                <a:t> </a:t>
              </a:r>
              <a:r>
                <a:rPr kumimoji="0" lang="zh-CN" altLang="en-US" sz="1800" b="1">
                  <a:latin typeface="Arial" panose="020B0604020202020204" pitchFamily="34" charset="0"/>
                </a:rPr>
                <a:t>知道 </a:t>
              </a:r>
              <a:r>
                <a:rPr kumimoji="0" lang="en-US" altLang="zh-CN" sz="1800" b="1" i="1">
                  <a:latin typeface="Arial" panose="020B0604020202020204" pitchFamily="34" charset="0"/>
                </a:rPr>
                <a:t>A</a:t>
              </a:r>
            </a:p>
            <a:p>
              <a:pPr algn="ctr" eaLnBrk="1" hangingPunct="1">
                <a:spcBef>
                  <a:spcPct val="0"/>
                </a:spcBef>
                <a:buClrTx/>
                <a:buFontTx/>
                <a:buNone/>
              </a:pPr>
              <a:r>
                <a:rPr kumimoji="0" lang="en-US" altLang="zh-CN" sz="1800" b="1">
                  <a:latin typeface="Arial" panose="020B0604020202020204" pitchFamily="34" charset="0"/>
                </a:rPr>
                <a:t>(</a:t>
              </a:r>
              <a:r>
                <a:rPr kumimoji="0" lang="en-US" altLang="zh-CN" sz="1800" b="1" i="1">
                  <a:latin typeface="Arial" panose="020B0604020202020204" pitchFamily="34" charset="0"/>
                </a:rPr>
                <a:t>A</a:t>
              </a:r>
              <a:r>
                <a:rPr kumimoji="0" lang="en-US" altLang="zh-CN" sz="1800" b="1">
                  <a:latin typeface="Arial" panose="020B0604020202020204" pitchFamily="34" charset="0"/>
                </a:rPr>
                <a:t> </a:t>
              </a:r>
              <a:r>
                <a:rPr kumimoji="0" lang="zh-CN" altLang="en-US" sz="1800" b="1">
                  <a:latin typeface="Arial" panose="020B0604020202020204" pitchFamily="34" charset="0"/>
                </a:rPr>
                <a:t>与 </a:t>
              </a:r>
              <a:r>
                <a:rPr kumimoji="0" lang="en-US" altLang="zh-CN" sz="1800" b="1" i="1">
                  <a:latin typeface="Arial" panose="020B0604020202020204" pitchFamily="34" charset="0"/>
                </a:rPr>
                <a:t>X</a:t>
              </a:r>
              <a:r>
                <a:rPr kumimoji="0" lang="zh-CN" altLang="en-US" sz="1800" b="1">
                  <a:latin typeface="Arial" panose="020B0604020202020204" pitchFamily="34" charset="0"/>
                </a:rPr>
                <a:t>邻近</a:t>
              </a:r>
              <a:r>
                <a:rPr kumimoji="0" lang="en-US" altLang="zh-CN" sz="1800" b="1">
                  <a:latin typeface="Arial" panose="020B0604020202020204" pitchFamily="34" charset="0"/>
                </a:rPr>
                <a:t>)</a:t>
              </a:r>
            </a:p>
          </p:txBody>
        </p:sp>
      </p:grpSp>
      <p:grpSp>
        <p:nvGrpSpPr>
          <p:cNvPr id="346124" name="Group 12">
            <a:extLst>
              <a:ext uri="{FF2B5EF4-FFF2-40B4-BE49-F238E27FC236}">
                <a16:creationId xmlns:a16="http://schemas.microsoft.com/office/drawing/2014/main" id="{FD012492-64FE-451A-A3A9-9670B919E696}"/>
              </a:ext>
            </a:extLst>
          </p:cNvPr>
          <p:cNvGrpSpPr>
            <a:grpSpLocks/>
          </p:cNvGrpSpPr>
          <p:nvPr/>
        </p:nvGrpSpPr>
        <p:grpSpPr bwMode="auto">
          <a:xfrm>
            <a:off x="5435600" y="2133600"/>
            <a:ext cx="3460750" cy="4402138"/>
            <a:chOff x="3424" y="1415"/>
            <a:chExt cx="2180" cy="2702"/>
          </a:xfrm>
        </p:grpSpPr>
        <p:sp>
          <p:nvSpPr>
            <p:cNvPr id="48148" name="Oval 13">
              <a:extLst>
                <a:ext uri="{FF2B5EF4-FFF2-40B4-BE49-F238E27FC236}">
                  <a16:creationId xmlns:a16="http://schemas.microsoft.com/office/drawing/2014/main" id="{6CCC7CB0-790A-49AB-A25F-E6EB6ED14EB7}"/>
                </a:ext>
              </a:extLst>
            </p:cNvPr>
            <p:cNvSpPr>
              <a:spLocks noChangeArrowheads="1"/>
            </p:cNvSpPr>
            <p:nvPr/>
          </p:nvSpPr>
          <p:spPr bwMode="auto">
            <a:xfrm>
              <a:off x="3424" y="2796"/>
              <a:ext cx="528" cy="528"/>
            </a:xfrm>
            <a:prstGeom prst="ellipse">
              <a:avLst/>
            </a:prstGeom>
            <a:solidFill>
              <a:srgbClr val="C0C0C0"/>
            </a:solidFill>
            <a:ln w="12700" cap="sq">
              <a:solidFill>
                <a:schemeClr val="tx1"/>
              </a:solidFill>
              <a:round/>
              <a:headEnd type="none" w="sm" len="sm"/>
              <a:tailEnd type="none" w="sm" len="sm"/>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en-US" altLang="zh-CN" sz="2400" b="1">
                  <a:latin typeface="Arial" panose="020B0604020202020204" pitchFamily="34" charset="0"/>
                  <a:cs typeface="Times New Roman (Hebrew)" charset="0"/>
                </a:rPr>
                <a:t>C</a:t>
              </a:r>
            </a:p>
            <a:p>
              <a:pPr algn="ctr" rtl="1" eaLnBrk="1" hangingPunct="1">
                <a:spcBef>
                  <a:spcPct val="0"/>
                </a:spcBef>
                <a:buClrTx/>
                <a:buFontTx/>
                <a:buNone/>
              </a:pPr>
              <a:r>
                <a:rPr kumimoji="0" lang="en-US" altLang="zh-CN" sz="1600" b="1">
                  <a:solidFill>
                    <a:srgbClr val="CC3300"/>
                  </a:solidFill>
                  <a:latin typeface="Arial" panose="020B0604020202020204" pitchFamily="34" charset="0"/>
                  <a:sym typeface="Wingdings" panose="05000000000000000000" pitchFamily="2" charset="2"/>
                </a:rPr>
                <a:t>06</a:t>
              </a:r>
              <a:r>
                <a:rPr kumimoji="0" lang="en-US" altLang="zh-CN" sz="1600" b="1">
                  <a:latin typeface="Arial" panose="020B0604020202020204" pitchFamily="34" charset="0"/>
                  <a:sym typeface="Wingdings" panose="05000000000000000000" pitchFamily="2" charset="2"/>
                </a:rPr>
                <a:t>05</a:t>
              </a:r>
            </a:p>
          </p:txBody>
        </p:sp>
        <p:cxnSp>
          <p:nvCxnSpPr>
            <p:cNvPr id="48149" name="AutoShape 14">
              <a:extLst>
                <a:ext uri="{FF2B5EF4-FFF2-40B4-BE49-F238E27FC236}">
                  <a16:creationId xmlns:a16="http://schemas.microsoft.com/office/drawing/2014/main" id="{EAB90EB2-8EA7-4E42-BC02-C5C7BBBD7503}"/>
                </a:ext>
              </a:extLst>
            </p:cNvPr>
            <p:cNvCxnSpPr>
              <a:cxnSpLocks noChangeShapeType="1"/>
              <a:stCxn id="48152" idx="4"/>
              <a:endCxn id="48148" idx="0"/>
            </p:cNvCxnSpPr>
            <p:nvPr/>
          </p:nvCxnSpPr>
          <p:spPr bwMode="auto">
            <a:xfrm>
              <a:off x="3688" y="2530"/>
              <a:ext cx="0" cy="26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0" name="Oval 15">
              <a:extLst>
                <a:ext uri="{FF2B5EF4-FFF2-40B4-BE49-F238E27FC236}">
                  <a16:creationId xmlns:a16="http://schemas.microsoft.com/office/drawing/2014/main" id="{C8A98AC7-1143-4D59-A5C3-80AD4F377BA7}"/>
                </a:ext>
              </a:extLst>
            </p:cNvPr>
            <p:cNvSpPr>
              <a:spLocks noChangeArrowheads="1"/>
            </p:cNvSpPr>
            <p:nvPr/>
          </p:nvSpPr>
          <p:spPr bwMode="auto">
            <a:xfrm>
              <a:off x="3424" y="3589"/>
              <a:ext cx="528" cy="528"/>
            </a:xfrm>
            <a:prstGeom prst="ellipse">
              <a:avLst/>
            </a:prstGeom>
            <a:solidFill>
              <a:srgbClr val="FFCCFF"/>
            </a:solidFill>
            <a:ln w="12700" cap="sq">
              <a:solidFill>
                <a:schemeClr val="tx1"/>
              </a:solidFill>
              <a:round/>
              <a:headEnd type="none" w="sm" len="sm"/>
              <a:tailEnd type="none" w="sm" len="sm"/>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en-US" altLang="zh-CN" sz="2400" b="1">
                  <a:latin typeface="Arial" panose="020B0604020202020204" pitchFamily="34" charset="0"/>
                  <a:cs typeface="Times New Roman (Hebrew)" charset="0"/>
                </a:rPr>
                <a:t>Z</a:t>
              </a:r>
            </a:p>
            <a:p>
              <a:pPr algn="ctr" rtl="1" eaLnBrk="1" hangingPunct="1">
                <a:spcBef>
                  <a:spcPct val="0"/>
                </a:spcBef>
                <a:buClrTx/>
                <a:buFontTx/>
                <a:buNone/>
              </a:pPr>
              <a:r>
                <a:rPr kumimoji="0" lang="en-US" altLang="zh-CN" sz="1600" b="1">
                  <a:solidFill>
                    <a:srgbClr val="CC3300"/>
                  </a:solidFill>
                  <a:latin typeface="Arial" panose="020B0604020202020204" pitchFamily="34" charset="0"/>
                  <a:sym typeface="Wingdings" panose="05000000000000000000" pitchFamily="2" charset="2"/>
                </a:rPr>
                <a:t>062</a:t>
              </a:r>
              <a:r>
                <a:rPr kumimoji="0" lang="en-US" altLang="zh-CN" sz="1600" b="1">
                  <a:latin typeface="Arial" panose="020B0604020202020204" pitchFamily="34" charset="0"/>
                  <a:sym typeface="Wingdings" panose="05000000000000000000" pitchFamily="2" charset="2"/>
                </a:rPr>
                <a:t>0</a:t>
              </a:r>
            </a:p>
          </p:txBody>
        </p:sp>
        <p:cxnSp>
          <p:nvCxnSpPr>
            <p:cNvPr id="48151" name="AutoShape 16">
              <a:extLst>
                <a:ext uri="{FF2B5EF4-FFF2-40B4-BE49-F238E27FC236}">
                  <a16:creationId xmlns:a16="http://schemas.microsoft.com/office/drawing/2014/main" id="{F2A5BA57-F4D5-4AF9-8274-89A7B984EBEB}"/>
                </a:ext>
              </a:extLst>
            </p:cNvPr>
            <p:cNvCxnSpPr>
              <a:cxnSpLocks noChangeShapeType="1"/>
              <a:stCxn id="48148" idx="4"/>
              <a:endCxn id="48150" idx="0"/>
            </p:cNvCxnSpPr>
            <p:nvPr/>
          </p:nvCxnSpPr>
          <p:spPr bwMode="auto">
            <a:xfrm>
              <a:off x="3688" y="3324"/>
              <a:ext cx="0" cy="26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2" name="Oval 17">
              <a:extLst>
                <a:ext uri="{FF2B5EF4-FFF2-40B4-BE49-F238E27FC236}">
                  <a16:creationId xmlns:a16="http://schemas.microsoft.com/office/drawing/2014/main" id="{268FD62C-75CF-4AA2-8B39-763F0F7D8264}"/>
                </a:ext>
              </a:extLst>
            </p:cNvPr>
            <p:cNvSpPr>
              <a:spLocks noChangeArrowheads="1"/>
            </p:cNvSpPr>
            <p:nvPr/>
          </p:nvSpPr>
          <p:spPr bwMode="auto">
            <a:xfrm>
              <a:off x="3424" y="2002"/>
              <a:ext cx="528" cy="528"/>
            </a:xfrm>
            <a:prstGeom prst="ellipse">
              <a:avLst/>
            </a:prstGeom>
            <a:solidFill>
              <a:schemeClr val="accent1"/>
            </a:solidFill>
            <a:ln w="12700" cap="sq">
              <a:solidFill>
                <a:schemeClr val="tx1"/>
              </a:solidFill>
              <a:round/>
              <a:headEnd type="none" w="sm" len="sm"/>
              <a:tailEnd type="none" w="sm" len="sm"/>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en-US" altLang="zh-CN" sz="2400" b="1" dirty="0">
                  <a:latin typeface="Arial" panose="020B0604020202020204" pitchFamily="34" charset="0"/>
                  <a:cs typeface="Times New Roman (Hebrew)" charset="0"/>
                </a:rPr>
                <a:t>B</a:t>
              </a:r>
            </a:p>
            <a:p>
              <a:pPr algn="ctr" rtl="1" eaLnBrk="1" hangingPunct="1">
                <a:spcBef>
                  <a:spcPct val="0"/>
                </a:spcBef>
                <a:buClrTx/>
                <a:buFontTx/>
                <a:buNone/>
              </a:pPr>
              <a:r>
                <a:rPr kumimoji="0" lang="en-US" altLang="zh-CN" sz="1600" b="1" dirty="0">
                  <a:solidFill>
                    <a:srgbClr val="CC3300"/>
                  </a:solidFill>
                  <a:latin typeface="Arial" panose="020B0604020202020204" pitchFamily="34" charset="0"/>
                  <a:sym typeface="Wingdings" panose="05000000000000000000" pitchFamily="2" charset="2"/>
                </a:rPr>
                <a:t>0</a:t>
              </a:r>
              <a:r>
                <a:rPr kumimoji="0" lang="en-US" altLang="zh-CN" sz="1600" b="1" dirty="0">
                  <a:latin typeface="Arial" panose="020B0604020202020204" pitchFamily="34" charset="0"/>
                  <a:sym typeface="Wingdings" panose="05000000000000000000" pitchFamily="2" charset="2"/>
                </a:rPr>
                <a:t>748</a:t>
              </a:r>
            </a:p>
          </p:txBody>
        </p:sp>
        <p:cxnSp>
          <p:nvCxnSpPr>
            <p:cNvPr id="48153" name="AutoShape 18">
              <a:extLst>
                <a:ext uri="{FF2B5EF4-FFF2-40B4-BE49-F238E27FC236}">
                  <a16:creationId xmlns:a16="http://schemas.microsoft.com/office/drawing/2014/main" id="{518F411A-673C-4CF1-9F23-AD3BD3D85353}"/>
                </a:ext>
              </a:extLst>
            </p:cNvPr>
            <p:cNvCxnSpPr>
              <a:cxnSpLocks noChangeShapeType="1"/>
              <a:stCxn id="48155" idx="4"/>
              <a:endCxn id="48152" idx="0"/>
            </p:cNvCxnSpPr>
            <p:nvPr/>
          </p:nvCxnSpPr>
          <p:spPr bwMode="auto">
            <a:xfrm>
              <a:off x="3688" y="1736"/>
              <a:ext cx="0" cy="26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4" name="AutoShape 19">
              <a:extLst>
                <a:ext uri="{FF2B5EF4-FFF2-40B4-BE49-F238E27FC236}">
                  <a16:creationId xmlns:a16="http://schemas.microsoft.com/office/drawing/2014/main" id="{2495B081-44E2-4496-A904-3D9E2C06623F}"/>
                </a:ext>
              </a:extLst>
            </p:cNvPr>
            <p:cNvSpPr>
              <a:spLocks noChangeArrowheads="1"/>
            </p:cNvSpPr>
            <p:nvPr/>
          </p:nvSpPr>
          <p:spPr bwMode="auto">
            <a:xfrm>
              <a:off x="3949" y="1415"/>
              <a:ext cx="1655" cy="672"/>
            </a:xfrm>
            <a:prstGeom prst="wedgeEllipseCallout">
              <a:avLst>
                <a:gd name="adj1" fmla="val -63171"/>
                <a:gd name="adj2" fmla="val 15329"/>
              </a:avLst>
            </a:prstGeom>
            <a:solidFill>
              <a:schemeClr val="bg1"/>
            </a:solidFill>
            <a:ln w="19050">
              <a:solidFill>
                <a:schemeClr val="tx1"/>
              </a:solidFill>
              <a:miter lim="800000"/>
              <a:headEnd/>
              <a:tailEnd/>
            </a:ln>
            <a:effectLst>
              <a:outerShdw dist="35921" dir="2700000" algn="ctr" rotWithShape="0">
                <a:schemeClr val="bg2"/>
              </a:outerShdw>
            </a:effec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rtl="1" eaLnBrk="1" hangingPunct="1">
                <a:spcBef>
                  <a:spcPct val="0"/>
                </a:spcBef>
                <a:buClrTx/>
                <a:buFontTx/>
                <a:buNone/>
              </a:pPr>
              <a:r>
                <a:rPr kumimoji="0" lang="zh-CN" altLang="en-US" sz="1800" b="1" dirty="0">
                  <a:latin typeface="Arial" panose="020B0604020202020204" pitchFamily="34" charset="0"/>
                  <a:cs typeface="Times New Roman (Hebrew)" charset="0"/>
                </a:rPr>
                <a:t>将消息路由到与节点</a:t>
              </a:r>
              <a:r>
                <a:rPr kumimoji="0" lang="en-US" altLang="zh-CN" sz="1800" b="1" dirty="0">
                  <a:latin typeface="Arial" panose="020B0604020202020204" pitchFamily="34" charset="0"/>
                  <a:cs typeface="Times New Roman (Hebrew)" charset="0"/>
                </a:rPr>
                <a:t>ID</a:t>
              </a:r>
              <a:r>
                <a:rPr kumimoji="0" lang="zh-CN" altLang="en-US" sz="1800" b="1" dirty="0">
                  <a:latin typeface="Arial" panose="020B0604020202020204" pitchFamily="34" charset="0"/>
                  <a:cs typeface="Times New Roman (Hebrew)" charset="0"/>
                </a:rPr>
                <a:t>在数值上最接近</a:t>
              </a:r>
              <a:r>
                <a:rPr kumimoji="0" lang="en-US" altLang="zh-CN" sz="1800" b="1" dirty="0">
                  <a:latin typeface="Arial" panose="020B0604020202020204" pitchFamily="34" charset="0"/>
                  <a:cs typeface="Times New Roman (Hebrew)" charset="0"/>
                </a:rPr>
                <a:t>X</a:t>
              </a:r>
              <a:r>
                <a:rPr kumimoji="0" lang="zh-CN" altLang="en-US" sz="1800" b="1" dirty="0">
                  <a:latin typeface="Arial" panose="020B0604020202020204" pitchFamily="34" charset="0"/>
                  <a:cs typeface="Times New Roman (Hebrew)" charset="0"/>
                </a:rPr>
                <a:t>的节点</a:t>
              </a:r>
            </a:p>
          </p:txBody>
        </p:sp>
      </p:grpSp>
      <p:grpSp>
        <p:nvGrpSpPr>
          <p:cNvPr id="346132" name="Group 20">
            <a:extLst>
              <a:ext uri="{FF2B5EF4-FFF2-40B4-BE49-F238E27FC236}">
                <a16:creationId xmlns:a16="http://schemas.microsoft.com/office/drawing/2014/main" id="{7E32BD1A-C6EF-47E0-8B30-D9C66F5E13C0}"/>
              </a:ext>
            </a:extLst>
          </p:cNvPr>
          <p:cNvGrpSpPr>
            <a:grpSpLocks/>
          </p:cNvGrpSpPr>
          <p:nvPr/>
        </p:nvGrpSpPr>
        <p:grpSpPr bwMode="auto">
          <a:xfrm>
            <a:off x="1336675" y="2633663"/>
            <a:ext cx="4221163" cy="3186112"/>
            <a:chOff x="842" y="1659"/>
            <a:chExt cx="2659" cy="2007"/>
          </a:xfrm>
        </p:grpSpPr>
        <p:cxnSp>
          <p:nvCxnSpPr>
            <p:cNvPr id="48140" name="AutoShape 21">
              <a:extLst>
                <a:ext uri="{FF2B5EF4-FFF2-40B4-BE49-F238E27FC236}">
                  <a16:creationId xmlns:a16="http://schemas.microsoft.com/office/drawing/2014/main" id="{A11B43A7-A84F-4E2D-8F36-BEE2DDE84230}"/>
                </a:ext>
              </a:extLst>
            </p:cNvPr>
            <p:cNvCxnSpPr>
              <a:cxnSpLocks noChangeShapeType="1"/>
              <a:stCxn id="48150" idx="1"/>
              <a:endCxn id="48133" idx="5"/>
            </p:cNvCxnSpPr>
            <p:nvPr/>
          </p:nvCxnSpPr>
          <p:spPr bwMode="auto">
            <a:xfrm flipH="1" flipV="1">
              <a:off x="1812" y="1659"/>
              <a:ext cx="1689" cy="2007"/>
            </a:xfrm>
            <a:prstGeom prst="straightConnector1">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141" name="Group 22">
              <a:extLst>
                <a:ext uri="{FF2B5EF4-FFF2-40B4-BE49-F238E27FC236}">
                  <a16:creationId xmlns:a16="http://schemas.microsoft.com/office/drawing/2014/main" id="{E2D10C51-C728-456F-B24D-26D4FE227F6F}"/>
                </a:ext>
              </a:extLst>
            </p:cNvPr>
            <p:cNvGrpSpPr>
              <a:grpSpLocks/>
            </p:cNvGrpSpPr>
            <p:nvPr/>
          </p:nvGrpSpPr>
          <p:grpSpPr bwMode="auto">
            <a:xfrm>
              <a:off x="842" y="2050"/>
              <a:ext cx="1056" cy="960"/>
              <a:chOff x="842" y="2050"/>
              <a:chExt cx="1056" cy="960"/>
            </a:xfrm>
          </p:grpSpPr>
          <p:sp>
            <p:nvSpPr>
              <p:cNvPr id="48142" name="Rectangle 23">
                <a:extLst>
                  <a:ext uri="{FF2B5EF4-FFF2-40B4-BE49-F238E27FC236}">
                    <a16:creationId xmlns:a16="http://schemas.microsoft.com/office/drawing/2014/main" id="{1C1134E7-3071-411E-9944-415BD1F2A04D}"/>
                  </a:ext>
                </a:extLst>
              </p:cNvPr>
              <p:cNvSpPr>
                <a:spLocks noChangeArrowheads="1"/>
              </p:cNvSpPr>
              <p:nvPr/>
            </p:nvSpPr>
            <p:spPr bwMode="auto">
              <a:xfrm>
                <a:off x="842" y="2866"/>
                <a:ext cx="1056" cy="14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A</a:t>
                </a:r>
                <a:r>
                  <a:rPr kumimoji="0" lang="zh-CN" altLang="en-US" sz="1400" b="1">
                    <a:latin typeface="Arial" panose="020B0604020202020204" pitchFamily="34" charset="0"/>
                  </a:rPr>
                  <a:t>邻居节点集</a:t>
                </a:r>
              </a:p>
            </p:txBody>
          </p:sp>
          <p:sp>
            <p:nvSpPr>
              <p:cNvPr id="48143" name="Rectangle 24">
                <a:extLst>
                  <a:ext uri="{FF2B5EF4-FFF2-40B4-BE49-F238E27FC236}">
                    <a16:creationId xmlns:a16="http://schemas.microsoft.com/office/drawing/2014/main" id="{9ED08F2C-A645-440E-B398-FBF939913E13}"/>
                  </a:ext>
                </a:extLst>
              </p:cNvPr>
              <p:cNvSpPr>
                <a:spLocks noChangeArrowheads="1"/>
              </p:cNvSpPr>
              <p:nvPr/>
            </p:nvSpPr>
            <p:spPr bwMode="auto">
              <a:xfrm>
                <a:off x="842" y="2050"/>
                <a:ext cx="1056" cy="14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Z</a:t>
                </a:r>
                <a:r>
                  <a:rPr kumimoji="0" lang="zh-CN" altLang="en-US" sz="1400" b="1">
                    <a:latin typeface="Arial" panose="020B0604020202020204" pitchFamily="34" charset="0"/>
                  </a:rPr>
                  <a:t>的叶子节点集</a:t>
                </a:r>
              </a:p>
            </p:txBody>
          </p:sp>
          <p:sp>
            <p:nvSpPr>
              <p:cNvPr id="48144" name="Rectangle 25">
                <a:extLst>
                  <a:ext uri="{FF2B5EF4-FFF2-40B4-BE49-F238E27FC236}">
                    <a16:creationId xmlns:a16="http://schemas.microsoft.com/office/drawing/2014/main" id="{DC6B658F-8592-43B3-804F-BE3063B823D1}"/>
                  </a:ext>
                </a:extLst>
              </p:cNvPr>
              <p:cNvSpPr>
                <a:spLocks noChangeArrowheads="1"/>
              </p:cNvSpPr>
              <p:nvPr/>
            </p:nvSpPr>
            <p:spPr bwMode="auto">
              <a:xfrm>
                <a:off x="842" y="2242"/>
                <a:ext cx="105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A</a:t>
                </a:r>
                <a:r>
                  <a:rPr kumimoji="0" lang="en-US" altLang="zh-CN" sz="1400" b="1" i="1" baseline="-25000">
                    <a:latin typeface="Arial" panose="020B0604020202020204" pitchFamily="34" charset="0"/>
                  </a:rPr>
                  <a:t>1</a:t>
                </a:r>
                <a:r>
                  <a:rPr kumimoji="0" lang="en-US" altLang="zh-CN" sz="1400" b="1">
                    <a:latin typeface="Arial" panose="020B0604020202020204" pitchFamily="34" charset="0"/>
                  </a:rPr>
                  <a:t> </a:t>
                </a:r>
                <a:r>
                  <a:rPr kumimoji="0" lang="en-US" altLang="zh-CN" sz="1400" b="1">
                    <a:latin typeface="Arial" panose="020B0604020202020204" pitchFamily="34" charset="0"/>
                    <a:cs typeface="Arial" panose="020B0604020202020204" pitchFamily="34" charset="0"/>
                  </a:rPr>
                  <a:t>— ????</a:t>
                </a:r>
              </a:p>
            </p:txBody>
          </p:sp>
          <p:sp>
            <p:nvSpPr>
              <p:cNvPr id="48145" name="Rectangle 26">
                <a:extLst>
                  <a:ext uri="{FF2B5EF4-FFF2-40B4-BE49-F238E27FC236}">
                    <a16:creationId xmlns:a16="http://schemas.microsoft.com/office/drawing/2014/main" id="{9AF86D28-F48D-4425-B4CF-F436AB4BB557}"/>
                  </a:ext>
                </a:extLst>
              </p:cNvPr>
              <p:cNvSpPr>
                <a:spLocks noChangeArrowheads="1"/>
              </p:cNvSpPr>
              <p:nvPr/>
            </p:nvSpPr>
            <p:spPr bwMode="auto">
              <a:xfrm>
                <a:off x="842" y="2386"/>
                <a:ext cx="105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B</a:t>
                </a:r>
                <a:r>
                  <a:rPr kumimoji="0" lang="en-US" altLang="zh-CN" sz="1400" b="1" i="1" baseline="-25000">
                    <a:latin typeface="Arial" panose="020B0604020202020204" pitchFamily="34" charset="0"/>
                  </a:rPr>
                  <a:t>2</a:t>
                </a:r>
                <a:r>
                  <a:rPr kumimoji="0" lang="en-US" altLang="zh-CN" sz="1400" b="1" baseline="-25000">
                    <a:latin typeface="Arial" panose="020B0604020202020204" pitchFamily="34" charset="0"/>
                  </a:rPr>
                  <a:t> </a:t>
                </a:r>
                <a:r>
                  <a:rPr kumimoji="0" lang="en-US" altLang="zh-CN" sz="1400" b="1">
                    <a:latin typeface="Arial" panose="020B0604020202020204" pitchFamily="34" charset="0"/>
                  </a:rPr>
                  <a:t>— </a:t>
                </a:r>
                <a:r>
                  <a:rPr kumimoji="0" lang="en-US" altLang="zh-CN" sz="1400" b="1">
                    <a:solidFill>
                      <a:srgbClr val="CC3300"/>
                    </a:solidFill>
                    <a:latin typeface="Arial" panose="020B0604020202020204" pitchFamily="34" charset="0"/>
                  </a:rPr>
                  <a:t>0</a:t>
                </a:r>
                <a:r>
                  <a:rPr kumimoji="0" lang="en-US" altLang="zh-CN" sz="1400" b="1">
                    <a:latin typeface="Arial" panose="020B0604020202020204" pitchFamily="34" charset="0"/>
                  </a:rPr>
                  <a:t>???</a:t>
                </a:r>
              </a:p>
            </p:txBody>
          </p:sp>
          <p:sp>
            <p:nvSpPr>
              <p:cNvPr id="48146" name="Rectangle 27">
                <a:extLst>
                  <a:ext uri="{FF2B5EF4-FFF2-40B4-BE49-F238E27FC236}">
                    <a16:creationId xmlns:a16="http://schemas.microsoft.com/office/drawing/2014/main" id="{9F1F0F3D-8591-4ED2-9DDC-EA410C51DA26}"/>
                  </a:ext>
                </a:extLst>
              </p:cNvPr>
              <p:cNvSpPr>
                <a:spLocks noChangeArrowheads="1"/>
              </p:cNvSpPr>
              <p:nvPr/>
            </p:nvSpPr>
            <p:spPr bwMode="auto">
              <a:xfrm>
                <a:off x="842" y="2530"/>
                <a:ext cx="105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C</a:t>
                </a:r>
                <a:r>
                  <a:rPr kumimoji="0" lang="en-US" altLang="zh-CN" sz="1400" b="1" i="1" baseline="-25000">
                    <a:latin typeface="Arial" panose="020B0604020202020204" pitchFamily="34" charset="0"/>
                  </a:rPr>
                  <a:t>3</a:t>
                </a:r>
                <a:r>
                  <a:rPr kumimoji="0" lang="en-US" altLang="zh-CN" sz="1400" b="1" baseline="-25000">
                    <a:latin typeface="Arial" panose="020B0604020202020204" pitchFamily="34" charset="0"/>
                  </a:rPr>
                  <a:t> </a:t>
                </a:r>
                <a:r>
                  <a:rPr kumimoji="0" lang="en-US" altLang="zh-CN" sz="1400" b="1">
                    <a:latin typeface="Arial" panose="020B0604020202020204" pitchFamily="34" charset="0"/>
                  </a:rPr>
                  <a:t>— </a:t>
                </a:r>
                <a:r>
                  <a:rPr kumimoji="0" lang="en-US" altLang="zh-CN" sz="1400" b="1">
                    <a:solidFill>
                      <a:srgbClr val="CC3300"/>
                    </a:solidFill>
                    <a:latin typeface="Arial" panose="020B0604020202020204" pitchFamily="34" charset="0"/>
                  </a:rPr>
                  <a:t>06</a:t>
                </a:r>
                <a:r>
                  <a:rPr kumimoji="0" lang="en-US" altLang="zh-CN" sz="1400" b="1">
                    <a:latin typeface="Arial" panose="020B0604020202020204" pitchFamily="34" charset="0"/>
                  </a:rPr>
                  <a:t>??</a:t>
                </a:r>
              </a:p>
            </p:txBody>
          </p:sp>
          <p:sp>
            <p:nvSpPr>
              <p:cNvPr id="48147" name="Rectangle 28">
                <a:extLst>
                  <a:ext uri="{FF2B5EF4-FFF2-40B4-BE49-F238E27FC236}">
                    <a16:creationId xmlns:a16="http://schemas.microsoft.com/office/drawing/2014/main" id="{A3F164A4-87DF-4AA0-9AC5-0FABE10D768C}"/>
                  </a:ext>
                </a:extLst>
              </p:cNvPr>
              <p:cNvSpPr>
                <a:spLocks noChangeArrowheads="1"/>
              </p:cNvSpPr>
              <p:nvPr/>
            </p:nvSpPr>
            <p:spPr bwMode="auto">
              <a:xfrm>
                <a:off x="842" y="2674"/>
                <a:ext cx="105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400" b="1" i="1">
                    <a:latin typeface="Arial" panose="020B0604020202020204" pitchFamily="34" charset="0"/>
                  </a:rPr>
                  <a:t>D</a:t>
                </a:r>
                <a:r>
                  <a:rPr kumimoji="0" lang="en-US" altLang="zh-CN" sz="1400" b="1" i="1" baseline="-25000">
                    <a:latin typeface="Arial" panose="020B0604020202020204" pitchFamily="34" charset="0"/>
                  </a:rPr>
                  <a:t>4</a:t>
                </a:r>
                <a:r>
                  <a:rPr kumimoji="0" lang="en-US" altLang="zh-CN" sz="1400" b="1" baseline="-25000">
                    <a:latin typeface="Arial" panose="020B0604020202020204" pitchFamily="34" charset="0"/>
                  </a:rPr>
                  <a:t> </a:t>
                </a:r>
                <a:r>
                  <a:rPr kumimoji="0" lang="en-US" altLang="zh-CN" sz="1400" b="1">
                    <a:latin typeface="Arial" panose="020B0604020202020204" pitchFamily="34" charset="0"/>
                  </a:rPr>
                  <a:t>— </a:t>
                </a:r>
                <a:r>
                  <a:rPr kumimoji="0" lang="en-US" altLang="zh-CN" sz="1400" b="1">
                    <a:solidFill>
                      <a:srgbClr val="CC3300"/>
                    </a:solidFill>
                    <a:latin typeface="Arial" panose="020B0604020202020204" pitchFamily="34" charset="0"/>
                  </a:rPr>
                  <a:t>062</a:t>
                </a:r>
                <a:r>
                  <a:rPr kumimoji="0" lang="en-US" altLang="zh-CN" sz="1400" b="1">
                    <a:latin typeface="Arial" panose="020B0604020202020204" pitchFamily="34" charset="0"/>
                  </a:rPr>
                  <a:t>?</a:t>
                </a:r>
              </a:p>
            </p:txBody>
          </p:sp>
        </p:grpSp>
      </p:grpSp>
      <p:sp>
        <p:nvSpPr>
          <p:cNvPr id="48139" name="Rectangle 29">
            <a:extLst>
              <a:ext uri="{FF2B5EF4-FFF2-40B4-BE49-F238E27FC236}">
                <a16:creationId xmlns:a16="http://schemas.microsoft.com/office/drawing/2014/main" id="{BEEF17D9-1005-4533-A1A3-3BD3EF424A78}"/>
              </a:ext>
            </a:extLst>
          </p:cNvPr>
          <p:cNvSpPr>
            <a:spLocks noChangeArrowheads="1"/>
          </p:cNvSpPr>
          <p:nvPr/>
        </p:nvSpPr>
        <p:spPr bwMode="auto">
          <a:xfrm>
            <a:off x="1146175" y="2876550"/>
            <a:ext cx="2093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600" b="1">
                <a:solidFill>
                  <a:srgbClr val="CC3300"/>
                </a:solidFill>
                <a:latin typeface="Arial" panose="020B0604020202020204" pitchFamily="34" charset="0"/>
                <a:sym typeface="Wingdings" panose="05000000000000000000" pitchFamily="2" charset="2"/>
              </a:rPr>
              <a:t>0629’s routing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61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61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6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FEB962B0-B7FC-444E-B418-0DF4CC9AF52A}"/>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D78C6AC-BFE7-4910-AD43-FCBD6B4790B5}" type="slidenum">
              <a:rPr kumimoji="0" lang="zh-CN" altLang="en-US" sz="1400">
                <a:latin typeface="Tahoma" panose="020B0604030504040204" pitchFamily="34" charset="0"/>
              </a:rPr>
              <a:pPr>
                <a:spcBef>
                  <a:spcPct val="0"/>
                </a:spcBef>
                <a:buClrTx/>
                <a:buFontTx/>
                <a:buNone/>
              </a:pPr>
              <a:t>39</a:t>
            </a:fld>
            <a:endParaRPr kumimoji="0" lang="en-US" altLang="zh-CN" sz="1400">
              <a:latin typeface="Tahoma" panose="020B0604030504040204" pitchFamily="34" charset="0"/>
            </a:endParaRPr>
          </a:p>
        </p:txBody>
      </p:sp>
      <p:sp>
        <p:nvSpPr>
          <p:cNvPr id="49155" name="Rectangle 2">
            <a:extLst>
              <a:ext uri="{FF2B5EF4-FFF2-40B4-BE49-F238E27FC236}">
                <a16:creationId xmlns:a16="http://schemas.microsoft.com/office/drawing/2014/main" id="{ADA97FDF-2675-4580-B2CA-93047093A99E}"/>
              </a:ext>
            </a:extLst>
          </p:cNvPr>
          <p:cNvSpPr>
            <a:spLocks noGrp="1" noChangeArrowheads="1"/>
          </p:cNvSpPr>
          <p:nvPr>
            <p:ph type="title"/>
          </p:nvPr>
        </p:nvSpPr>
        <p:spPr>
          <a:xfrm>
            <a:off x="1143000" y="357188"/>
            <a:ext cx="7793038" cy="777875"/>
          </a:xfrm>
        </p:spPr>
        <p:txBody>
          <a:bodyPr/>
          <a:lstStyle/>
          <a:p>
            <a:pPr eaLnBrk="1" hangingPunct="1"/>
            <a:r>
              <a:rPr lang="en-US" altLang="zh-CN" sz="4500"/>
              <a:t>(6)</a:t>
            </a:r>
            <a:r>
              <a:rPr lang="en-US" altLang="zh-CN"/>
              <a:t> Pastry</a:t>
            </a:r>
            <a:r>
              <a:rPr lang="zh-CN" altLang="en-US"/>
              <a:t>：节点退出</a:t>
            </a:r>
            <a:r>
              <a:rPr lang="en-US" altLang="zh-CN"/>
              <a:t>/</a:t>
            </a:r>
            <a:r>
              <a:rPr lang="zh-CN" altLang="en-US"/>
              <a:t>失效</a:t>
            </a:r>
          </a:p>
        </p:txBody>
      </p:sp>
      <p:sp>
        <p:nvSpPr>
          <p:cNvPr id="49156" name="Rectangle 3">
            <a:extLst>
              <a:ext uri="{FF2B5EF4-FFF2-40B4-BE49-F238E27FC236}">
                <a16:creationId xmlns:a16="http://schemas.microsoft.com/office/drawing/2014/main" id="{B3195BF5-FA6F-44A3-A919-83A7301EF8A2}"/>
              </a:ext>
            </a:extLst>
          </p:cNvPr>
          <p:cNvSpPr>
            <a:spLocks noGrp="1" noChangeArrowheads="1"/>
          </p:cNvSpPr>
          <p:nvPr>
            <p:ph type="body" idx="1"/>
          </p:nvPr>
        </p:nvSpPr>
        <p:spPr>
          <a:xfrm>
            <a:off x="457200" y="1600200"/>
            <a:ext cx="8458200" cy="3252788"/>
          </a:xfrm>
        </p:spPr>
        <p:txBody>
          <a:bodyPr/>
          <a:lstStyle/>
          <a:p>
            <a:pPr eaLnBrk="1" hangingPunct="1"/>
            <a:r>
              <a:rPr lang="zh-CN" altLang="en-US" sz="2800" b="1"/>
              <a:t>叶子节点集</a:t>
            </a:r>
            <a:r>
              <a:rPr lang="en-US" altLang="zh-CN" sz="2800" b="1"/>
              <a:t>L</a:t>
            </a:r>
            <a:r>
              <a:rPr lang="zh-CN" altLang="en-US" sz="2800" b="1"/>
              <a:t>中的节点失效：联系</a:t>
            </a:r>
            <a:r>
              <a:rPr lang="en-US" altLang="zh-CN" sz="2800" b="1"/>
              <a:t>L</a:t>
            </a:r>
            <a:r>
              <a:rPr lang="zh-CN" altLang="en-US" sz="2800" b="1"/>
              <a:t>中失效节点一边具有最大索引的存活节点（即节点</a:t>
            </a:r>
            <a:r>
              <a:rPr lang="en-US" altLang="zh-CN" sz="2800" b="1"/>
              <a:t>ID</a:t>
            </a:r>
            <a:r>
              <a:rPr lang="zh-CN" altLang="en-US" sz="2800" b="1"/>
              <a:t>最小或者最大的存活节点），并且请求该节点的叶子节点集</a:t>
            </a:r>
          </a:p>
          <a:p>
            <a:pPr lvl="1" eaLnBrk="1" hangingPunct="1"/>
            <a:r>
              <a:rPr lang="zh-CN" altLang="en-US" sz="2800" b="1"/>
              <a:t>除非</a:t>
            </a:r>
            <a:r>
              <a:rPr lang="en-US" altLang="zh-CN" sz="2800" b="1"/>
              <a:t>|L|/2</a:t>
            </a:r>
            <a:r>
              <a:rPr lang="zh-CN" altLang="en-US" sz="2800" b="1"/>
              <a:t>个节点同时失效，否恢复过程始终是有效的</a:t>
            </a:r>
          </a:p>
          <a:p>
            <a:pPr lvl="1" eaLnBrk="1" hangingPunct="1"/>
            <a:r>
              <a:rPr lang="zh-CN" altLang="en-US" sz="2800" b="1"/>
              <a:t>失效检测：和叶子节点集中的节点周期性交换存活消息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5A637E8A-4AA0-4FCA-A668-826F74233AD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BE8F3DF-C255-46EE-8983-60EA9A4E2244}" type="slidenum">
              <a:rPr kumimoji="0" lang="zh-CN" altLang="en-US" sz="1400">
                <a:latin typeface="Tahoma" panose="020B0604030504040204" pitchFamily="34" charset="0"/>
              </a:rPr>
              <a:pPr>
                <a:spcBef>
                  <a:spcPct val="0"/>
                </a:spcBef>
                <a:buClrTx/>
                <a:buFontTx/>
                <a:buNone/>
              </a:pPr>
              <a:t>4</a:t>
            </a:fld>
            <a:endParaRPr kumimoji="0" lang="en-US" altLang="zh-CN" sz="1400">
              <a:latin typeface="Tahoma" panose="020B0604030504040204" pitchFamily="34" charset="0"/>
            </a:endParaRPr>
          </a:p>
        </p:txBody>
      </p:sp>
      <p:sp>
        <p:nvSpPr>
          <p:cNvPr id="7171" name="Rectangle 2">
            <a:extLst>
              <a:ext uri="{FF2B5EF4-FFF2-40B4-BE49-F238E27FC236}">
                <a16:creationId xmlns:a16="http://schemas.microsoft.com/office/drawing/2014/main" id="{C23ADEA2-7C01-4062-9239-E846EE0ECBED}"/>
              </a:ext>
            </a:extLst>
          </p:cNvPr>
          <p:cNvSpPr>
            <a:spLocks noGrp="1" noChangeArrowheads="1"/>
          </p:cNvSpPr>
          <p:nvPr>
            <p:ph type="title"/>
          </p:nvPr>
        </p:nvSpPr>
        <p:spPr>
          <a:xfrm>
            <a:off x="1143000" y="433388"/>
            <a:ext cx="7793038" cy="701675"/>
          </a:xfrm>
        </p:spPr>
        <p:txBody>
          <a:bodyPr/>
          <a:lstStyle/>
          <a:p>
            <a:pPr eaLnBrk="1" hangingPunct="1"/>
            <a:r>
              <a:rPr lang="en-US" altLang="zh-CN" sz="4000"/>
              <a:t>2.2 Hash</a:t>
            </a:r>
            <a:r>
              <a:rPr lang="zh-CN" altLang="en-US" sz="4000"/>
              <a:t>函数应用于</a:t>
            </a:r>
            <a:r>
              <a:rPr lang="en-US" altLang="zh-CN" sz="4000"/>
              <a:t>P2P</a:t>
            </a:r>
            <a:r>
              <a:rPr lang="zh-CN" altLang="en-US" sz="4000"/>
              <a:t>的特性</a:t>
            </a:r>
          </a:p>
        </p:txBody>
      </p:sp>
      <p:sp>
        <p:nvSpPr>
          <p:cNvPr id="7172" name="Rectangle 3">
            <a:extLst>
              <a:ext uri="{FF2B5EF4-FFF2-40B4-BE49-F238E27FC236}">
                <a16:creationId xmlns:a16="http://schemas.microsoft.com/office/drawing/2014/main" id="{DB72F634-59A7-4E29-BF9B-C6EA86CC467E}"/>
              </a:ext>
            </a:extLst>
          </p:cNvPr>
          <p:cNvSpPr>
            <a:spLocks noGrp="1" noChangeArrowheads="1"/>
          </p:cNvSpPr>
          <p:nvPr>
            <p:ph type="body" idx="1"/>
          </p:nvPr>
        </p:nvSpPr>
        <p:spPr>
          <a:xfrm>
            <a:off x="609600" y="1600200"/>
            <a:ext cx="8193088" cy="4845050"/>
          </a:xfrm>
        </p:spPr>
        <p:txBody>
          <a:bodyPr/>
          <a:lstStyle/>
          <a:p>
            <a:pPr eaLnBrk="1" hangingPunct="1">
              <a:lnSpc>
                <a:spcPct val="110000"/>
              </a:lnSpc>
            </a:pPr>
            <a:r>
              <a:rPr lang="zh-CN" altLang="en-US" b="1"/>
              <a:t>惟一性：不同的输入明文，对应着不同的输出摘要</a:t>
            </a:r>
          </a:p>
          <a:p>
            <a:pPr lvl="1" eaLnBrk="1" hangingPunct="1">
              <a:lnSpc>
                <a:spcPct val="110000"/>
              </a:lnSpc>
            </a:pPr>
            <a:r>
              <a:rPr lang="zh-CN" altLang="en-US" b="1"/>
              <a:t>将节点</a:t>
            </a:r>
            <a:r>
              <a:rPr lang="en-US" altLang="zh-CN" b="1"/>
              <a:t>IP</a:t>
            </a:r>
            <a:r>
              <a:rPr lang="zh-CN" altLang="en-US" b="1"/>
              <a:t>地址的摘要作为节点</a:t>
            </a:r>
            <a:r>
              <a:rPr lang="en-US" altLang="zh-CN" b="1"/>
              <a:t>ID</a:t>
            </a:r>
            <a:r>
              <a:rPr lang="zh-CN" altLang="en-US" b="1"/>
              <a:t>，保证了节点</a:t>
            </a:r>
            <a:r>
              <a:rPr lang="en-US" altLang="zh-CN" b="1"/>
              <a:t>ID</a:t>
            </a:r>
            <a:r>
              <a:rPr lang="zh-CN" altLang="en-US" b="1"/>
              <a:t>在</a:t>
            </a:r>
            <a:r>
              <a:rPr lang="en-US" altLang="zh-CN" b="1"/>
              <a:t>P2P</a:t>
            </a:r>
            <a:r>
              <a:rPr lang="zh-CN" altLang="en-US" b="1"/>
              <a:t>环境下的惟一性</a:t>
            </a:r>
          </a:p>
          <a:p>
            <a:pPr lvl="1" eaLnBrk="1" hangingPunct="1">
              <a:lnSpc>
                <a:spcPct val="110000"/>
              </a:lnSpc>
              <a:buFont typeface="Wingdings" panose="05000000000000000000" pitchFamily="2" charset="2"/>
              <a:buNone/>
            </a:pPr>
            <a:endParaRPr lang="zh-CN" altLang="en-US" b="1"/>
          </a:p>
          <a:p>
            <a:pPr lvl="1" eaLnBrk="1" hangingPunct="1">
              <a:lnSpc>
                <a:spcPct val="110000"/>
              </a:lnSpc>
              <a:buFont typeface="Wingdings" panose="05000000000000000000" pitchFamily="2" charset="2"/>
              <a:buNone/>
            </a:pPr>
            <a:r>
              <a:rPr lang="en-US" altLang="zh-CN" sz="2000" b="1"/>
              <a:t>SHA-1(“202.38.64.1”) =24b92cb1d2b81a47472a93d06af3d85a42e463ea</a:t>
            </a:r>
          </a:p>
          <a:p>
            <a:pPr lvl="1" eaLnBrk="1" hangingPunct="1">
              <a:lnSpc>
                <a:spcPct val="110000"/>
              </a:lnSpc>
              <a:buFont typeface="Wingdings" panose="05000000000000000000" pitchFamily="2" charset="2"/>
              <a:buNone/>
            </a:pPr>
            <a:r>
              <a:rPr lang="en-US" altLang="zh-CN" sz="2000" b="1"/>
              <a:t>SHA-1(“202.38.64.2”) =e1d9b25dee874b0c51db4c4ba7c9ae2b766fbf27</a:t>
            </a:r>
          </a:p>
          <a:p>
            <a:pPr lvl="2" eaLnBrk="1" hangingPunct="1">
              <a:lnSpc>
                <a:spcPct val="110000"/>
              </a:lnSpc>
            </a:pPr>
            <a:endParaRPr lang="zh-CN" altLang="en-US" sz="21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436BE04A-6E00-49A0-BF14-CF29508A752D}"/>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F50BE155-EF70-45D6-8529-C89909ABC9F5}" type="slidenum">
              <a:rPr kumimoji="0" lang="zh-CN" altLang="en-US" sz="1400">
                <a:latin typeface="Tahoma" panose="020B0604030504040204" pitchFamily="34" charset="0"/>
              </a:rPr>
              <a:pPr>
                <a:spcBef>
                  <a:spcPct val="0"/>
                </a:spcBef>
                <a:buClrTx/>
                <a:buFontTx/>
                <a:buNone/>
              </a:pPr>
              <a:t>40</a:t>
            </a:fld>
            <a:endParaRPr kumimoji="0" lang="en-US" altLang="zh-CN" sz="1400">
              <a:latin typeface="Tahoma" panose="020B0604030504040204" pitchFamily="34" charset="0"/>
            </a:endParaRPr>
          </a:p>
        </p:txBody>
      </p:sp>
      <p:sp>
        <p:nvSpPr>
          <p:cNvPr id="50179" name="Rectangle 2">
            <a:extLst>
              <a:ext uri="{FF2B5EF4-FFF2-40B4-BE49-F238E27FC236}">
                <a16:creationId xmlns:a16="http://schemas.microsoft.com/office/drawing/2014/main" id="{5EA6797A-5075-4A0F-ACA2-F42015710B22}"/>
              </a:ext>
            </a:extLst>
          </p:cNvPr>
          <p:cNvSpPr>
            <a:spLocks noGrp="1" noChangeArrowheads="1"/>
          </p:cNvSpPr>
          <p:nvPr>
            <p:ph type="title"/>
          </p:nvPr>
        </p:nvSpPr>
        <p:spPr>
          <a:xfrm>
            <a:off x="1143000" y="357188"/>
            <a:ext cx="7793038" cy="777875"/>
          </a:xfrm>
        </p:spPr>
        <p:txBody>
          <a:bodyPr/>
          <a:lstStyle/>
          <a:p>
            <a:pPr eaLnBrk="1" hangingPunct="1"/>
            <a:r>
              <a:rPr lang="en-US" altLang="zh-CN" sz="4500"/>
              <a:t>(6)</a:t>
            </a:r>
            <a:r>
              <a:rPr lang="en-US" altLang="zh-CN"/>
              <a:t> Pastry</a:t>
            </a:r>
            <a:r>
              <a:rPr lang="zh-CN" altLang="en-US"/>
              <a:t>：节点退出</a:t>
            </a:r>
            <a:r>
              <a:rPr lang="en-US" altLang="zh-CN"/>
              <a:t>/</a:t>
            </a:r>
            <a:r>
              <a:rPr lang="zh-CN" altLang="en-US"/>
              <a:t>失效</a:t>
            </a:r>
          </a:p>
        </p:txBody>
      </p:sp>
      <p:sp>
        <p:nvSpPr>
          <p:cNvPr id="50180" name="Rectangle 3">
            <a:extLst>
              <a:ext uri="{FF2B5EF4-FFF2-40B4-BE49-F238E27FC236}">
                <a16:creationId xmlns:a16="http://schemas.microsoft.com/office/drawing/2014/main" id="{88268E8C-0778-4786-ACF9-9DD94ACB1BD9}"/>
              </a:ext>
            </a:extLst>
          </p:cNvPr>
          <p:cNvSpPr>
            <a:spLocks noGrp="1" noChangeArrowheads="1"/>
          </p:cNvSpPr>
          <p:nvPr>
            <p:ph type="body" idx="1"/>
          </p:nvPr>
        </p:nvSpPr>
        <p:spPr>
          <a:xfrm>
            <a:off x="457200" y="1447800"/>
            <a:ext cx="8458200" cy="2741613"/>
          </a:xfrm>
        </p:spPr>
        <p:txBody>
          <a:bodyPr/>
          <a:lstStyle/>
          <a:p>
            <a:pPr eaLnBrk="1" hangingPunct="1">
              <a:lnSpc>
                <a:spcPct val="120000"/>
              </a:lnSpc>
            </a:pPr>
            <a:r>
              <a:rPr lang="zh-CN" altLang="en-US" sz="2800" b="1"/>
              <a:t>邻居节点表</a:t>
            </a:r>
            <a:r>
              <a:rPr lang="en-US" altLang="zh-CN" sz="2800" b="1"/>
              <a:t>M</a:t>
            </a:r>
            <a:r>
              <a:rPr lang="zh-CN" altLang="en-US" sz="2800" b="1"/>
              <a:t>中的节点失效：向</a:t>
            </a:r>
            <a:r>
              <a:rPr lang="en-US" altLang="zh-CN" sz="2800" b="1"/>
              <a:t>M</a:t>
            </a:r>
            <a:r>
              <a:rPr lang="zh-CN" altLang="en-US" sz="2800" b="1"/>
              <a:t>中的其它节点请求邻居节点表，检查每个新发现节点的距离（根据邻近性度量），然后更新自己的邻居节点表</a:t>
            </a:r>
          </a:p>
          <a:p>
            <a:pPr lvl="1" eaLnBrk="1" hangingPunct="1">
              <a:lnSpc>
                <a:spcPct val="120000"/>
              </a:lnSpc>
            </a:pPr>
            <a:r>
              <a:rPr lang="zh-CN" altLang="en-US" sz="2800" b="1"/>
              <a:t>失效检测：和邻居节点表中的每个节点周期性的联系，以确认节点存活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E4FCC9B6-04F0-4A6A-899B-5F91DDBC2A7E}"/>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C61F55A9-328C-433F-B93D-2903D0B0F858}" type="slidenum">
              <a:rPr kumimoji="0" lang="zh-CN" altLang="en-US" sz="1400">
                <a:latin typeface="Tahoma" panose="020B0604030504040204" pitchFamily="34" charset="0"/>
              </a:rPr>
              <a:pPr>
                <a:spcBef>
                  <a:spcPct val="0"/>
                </a:spcBef>
                <a:buClrTx/>
                <a:buFontTx/>
                <a:buNone/>
              </a:pPr>
              <a:t>41</a:t>
            </a:fld>
            <a:endParaRPr kumimoji="0" lang="en-US" altLang="zh-CN" sz="1400">
              <a:latin typeface="Tahoma" panose="020B0604030504040204" pitchFamily="34" charset="0"/>
            </a:endParaRPr>
          </a:p>
        </p:txBody>
      </p:sp>
      <p:sp>
        <p:nvSpPr>
          <p:cNvPr id="51203" name="Rectangle 2">
            <a:extLst>
              <a:ext uri="{FF2B5EF4-FFF2-40B4-BE49-F238E27FC236}">
                <a16:creationId xmlns:a16="http://schemas.microsoft.com/office/drawing/2014/main" id="{C8E4B0E2-AD0E-4199-AF07-A6705EF5DC30}"/>
              </a:ext>
            </a:extLst>
          </p:cNvPr>
          <p:cNvSpPr>
            <a:spLocks noGrp="1" noChangeArrowheads="1"/>
          </p:cNvSpPr>
          <p:nvPr>
            <p:ph type="title"/>
          </p:nvPr>
        </p:nvSpPr>
        <p:spPr>
          <a:xfrm>
            <a:off x="1143000" y="357188"/>
            <a:ext cx="7793038" cy="777875"/>
          </a:xfrm>
        </p:spPr>
        <p:txBody>
          <a:bodyPr/>
          <a:lstStyle/>
          <a:p>
            <a:pPr eaLnBrk="1" hangingPunct="1"/>
            <a:r>
              <a:rPr lang="en-US" altLang="zh-CN" sz="4500"/>
              <a:t>(6)</a:t>
            </a:r>
            <a:r>
              <a:rPr lang="en-US" altLang="zh-CN"/>
              <a:t> Pastry</a:t>
            </a:r>
            <a:r>
              <a:rPr lang="zh-CN" altLang="en-US"/>
              <a:t>：节点退出</a:t>
            </a:r>
            <a:r>
              <a:rPr lang="en-US" altLang="zh-CN"/>
              <a:t>/</a:t>
            </a:r>
            <a:r>
              <a:rPr lang="zh-CN" altLang="en-US"/>
              <a:t>失效</a:t>
            </a:r>
          </a:p>
        </p:txBody>
      </p:sp>
      <p:sp>
        <p:nvSpPr>
          <p:cNvPr id="51204" name="Rectangle 3">
            <a:extLst>
              <a:ext uri="{FF2B5EF4-FFF2-40B4-BE49-F238E27FC236}">
                <a16:creationId xmlns:a16="http://schemas.microsoft.com/office/drawing/2014/main" id="{89432DB0-3724-4728-9B31-96233A1B28F3}"/>
              </a:ext>
            </a:extLst>
          </p:cNvPr>
          <p:cNvSpPr>
            <a:spLocks noGrp="1" noChangeArrowheads="1"/>
          </p:cNvSpPr>
          <p:nvPr>
            <p:ph type="body" idx="1"/>
          </p:nvPr>
        </p:nvSpPr>
        <p:spPr>
          <a:xfrm>
            <a:off x="457200" y="1447800"/>
            <a:ext cx="8458200" cy="3254375"/>
          </a:xfrm>
        </p:spPr>
        <p:txBody>
          <a:bodyPr/>
          <a:lstStyle/>
          <a:p>
            <a:pPr eaLnBrk="1" hangingPunct="1">
              <a:lnSpc>
                <a:spcPct val="120000"/>
              </a:lnSpc>
            </a:pPr>
            <a:r>
              <a:rPr lang="zh-CN" altLang="en-US" sz="2800" b="1"/>
              <a:t>路由表</a:t>
            </a:r>
            <a:r>
              <a:rPr lang="en-US" altLang="zh-CN" sz="2800" b="1"/>
              <a:t>R</a:t>
            </a:r>
            <a:r>
              <a:rPr lang="zh-CN" altLang="en-US" sz="2800" b="1"/>
              <a:t>中的节点失效：如果失效节点对应的表项为</a:t>
            </a:r>
            <a:r>
              <a:rPr lang="en-US" altLang="zh-CN" sz="2800" b="1" i="1"/>
              <a:t>R</a:t>
            </a:r>
            <a:r>
              <a:rPr lang="en-US" altLang="zh-CN" sz="2800" b="1" i="1" baseline="30000"/>
              <a:t>d</a:t>
            </a:r>
            <a:r>
              <a:rPr lang="en-US" altLang="zh-CN" sz="2800" b="1" i="1" baseline="-25000"/>
              <a:t>l </a:t>
            </a:r>
            <a:r>
              <a:rPr lang="en-US" altLang="zh-CN" sz="2800" b="1"/>
              <a:t>(</a:t>
            </a:r>
            <a:r>
              <a:rPr lang="zh-CN" altLang="en-US" sz="2800" b="1"/>
              <a:t>第</a:t>
            </a:r>
            <a:r>
              <a:rPr lang="en-US" altLang="zh-CN" sz="2800" b="1"/>
              <a:t>l</a:t>
            </a:r>
            <a:r>
              <a:rPr lang="zh-CN" altLang="en-US" sz="2800" b="1"/>
              <a:t>行第</a:t>
            </a:r>
            <a:r>
              <a:rPr lang="en-US" altLang="zh-CN" sz="2800" b="1"/>
              <a:t>d</a:t>
            </a:r>
            <a:r>
              <a:rPr lang="zh-CN" altLang="en-US" sz="2800" b="1"/>
              <a:t>列</a:t>
            </a:r>
            <a:r>
              <a:rPr lang="en-US" altLang="zh-CN" sz="2800" b="1"/>
              <a:t>) </a:t>
            </a:r>
            <a:r>
              <a:rPr lang="zh-CN" altLang="en-US" sz="2800" b="1"/>
              <a:t>，则联系同一行中的</a:t>
            </a:r>
            <a:r>
              <a:rPr lang="en-US" altLang="zh-CN" sz="2800" b="1" i="1"/>
              <a:t>R</a:t>
            </a:r>
            <a:r>
              <a:rPr lang="en-US" altLang="zh-CN" sz="2800" b="1" i="1" baseline="30000"/>
              <a:t>i</a:t>
            </a:r>
            <a:r>
              <a:rPr lang="en-US" altLang="zh-CN" sz="2800" b="1" i="1" baseline="-25000"/>
              <a:t>l</a:t>
            </a:r>
            <a:r>
              <a:rPr lang="zh-CN" altLang="en-US" sz="2800" b="1"/>
              <a:t>，</a:t>
            </a:r>
            <a:r>
              <a:rPr lang="en-US" altLang="zh-CN" sz="2800" b="1" i="1"/>
              <a:t>i</a:t>
            </a:r>
            <a:r>
              <a:rPr lang="en-US" altLang="zh-CN" sz="2800" b="1" i="1">
                <a:sym typeface="Symbol" panose="05050102010706020507" pitchFamily="18" charset="2"/>
              </a:rPr>
              <a:t></a:t>
            </a:r>
            <a:r>
              <a:rPr lang="en-US" altLang="zh-CN" sz="2800" b="1" i="1"/>
              <a:t>d</a:t>
            </a:r>
            <a:r>
              <a:rPr lang="zh-CN" altLang="en-US" sz="2800" b="1"/>
              <a:t>所指向的存活节点并且获取该节点的</a:t>
            </a:r>
            <a:r>
              <a:rPr lang="en-US" altLang="zh-CN" sz="2800" b="1" i="1"/>
              <a:t>R</a:t>
            </a:r>
            <a:r>
              <a:rPr lang="en-US" altLang="zh-CN" sz="2800" b="1" i="1" baseline="30000"/>
              <a:t>d</a:t>
            </a:r>
            <a:r>
              <a:rPr lang="en-US" altLang="zh-CN" sz="2800" b="1" i="1" baseline="-25000"/>
              <a:t>l</a:t>
            </a:r>
            <a:r>
              <a:rPr lang="zh-CN" altLang="en-US" sz="2800" b="1"/>
              <a:t>表项，如果</a:t>
            </a:r>
            <a:r>
              <a:rPr lang="en-US" altLang="zh-CN" sz="2800" b="1"/>
              <a:t>l</a:t>
            </a:r>
            <a:r>
              <a:rPr lang="zh-CN" altLang="en-US" sz="2800" b="1"/>
              <a:t>行中没有存活节点，则从下一行选择一个节点</a:t>
            </a:r>
          </a:p>
          <a:p>
            <a:pPr lvl="1" eaLnBrk="1" hangingPunct="1">
              <a:lnSpc>
                <a:spcPct val="120000"/>
              </a:lnSpc>
            </a:pPr>
            <a:r>
              <a:rPr lang="zh-CN" altLang="en-US" sz="2800" b="1"/>
              <a:t>失效检测：和路由表中的节点联系</a:t>
            </a:r>
            <a:r>
              <a:rPr lang="en-US" altLang="zh-CN" sz="2800" b="1"/>
              <a:t>(</a:t>
            </a:r>
            <a:r>
              <a:rPr lang="zh-CN" altLang="en-US" sz="2800" b="1"/>
              <a:t>例如发送查询消息</a:t>
            </a:r>
            <a:r>
              <a:rPr lang="en-US" altLang="zh-CN" sz="2800" b="1"/>
              <a:t>)</a:t>
            </a:r>
            <a:r>
              <a:rPr lang="zh-CN" altLang="en-US" sz="2800" b="1"/>
              <a:t>如果无反应则检测到节点失效</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0FE24C20-61AB-40F6-8ABD-45380AF25DB2}"/>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3A71D4-4B74-4D77-89FE-A9650B9EC9DB}" type="slidenum">
              <a:rPr kumimoji="0" lang="zh-CN" altLang="en-US" sz="1400">
                <a:latin typeface="Tahoma" panose="020B0604030504040204" pitchFamily="34" charset="0"/>
              </a:rPr>
              <a:pPr>
                <a:spcBef>
                  <a:spcPct val="0"/>
                </a:spcBef>
                <a:buClrTx/>
                <a:buFontTx/>
                <a:buNone/>
              </a:pPr>
              <a:t>42</a:t>
            </a:fld>
            <a:endParaRPr kumimoji="0" lang="en-US" altLang="zh-CN" sz="1400">
              <a:latin typeface="Tahoma" panose="020B0604030504040204" pitchFamily="34" charset="0"/>
            </a:endParaRPr>
          </a:p>
        </p:txBody>
      </p:sp>
      <p:sp>
        <p:nvSpPr>
          <p:cNvPr id="52227" name="Rectangle 2">
            <a:extLst>
              <a:ext uri="{FF2B5EF4-FFF2-40B4-BE49-F238E27FC236}">
                <a16:creationId xmlns:a16="http://schemas.microsoft.com/office/drawing/2014/main" id="{8C4630C3-CFD2-40EB-8C86-4179344B7508}"/>
              </a:ext>
            </a:extLst>
          </p:cNvPr>
          <p:cNvSpPr>
            <a:spLocks noGrp="1" noChangeArrowheads="1"/>
          </p:cNvSpPr>
          <p:nvPr>
            <p:ph type="title"/>
          </p:nvPr>
        </p:nvSpPr>
        <p:spPr>
          <a:xfrm>
            <a:off x="1143000" y="357188"/>
            <a:ext cx="7793038" cy="777875"/>
          </a:xfrm>
        </p:spPr>
        <p:txBody>
          <a:bodyPr/>
          <a:lstStyle/>
          <a:p>
            <a:pPr eaLnBrk="1" hangingPunct="1"/>
            <a:r>
              <a:rPr lang="en-US" altLang="zh-CN" sz="4500"/>
              <a:t>(7)</a:t>
            </a:r>
            <a:r>
              <a:rPr lang="en-US" altLang="zh-CN"/>
              <a:t> Pastry</a:t>
            </a:r>
            <a:r>
              <a:rPr lang="zh-CN" altLang="en-US"/>
              <a:t>：路由本地性</a:t>
            </a:r>
          </a:p>
        </p:txBody>
      </p:sp>
      <p:sp>
        <p:nvSpPr>
          <p:cNvPr id="52228" name="Rectangle 3">
            <a:extLst>
              <a:ext uri="{FF2B5EF4-FFF2-40B4-BE49-F238E27FC236}">
                <a16:creationId xmlns:a16="http://schemas.microsoft.com/office/drawing/2014/main" id="{29C3B495-17EE-46F7-A9DB-2B70DE197055}"/>
              </a:ext>
            </a:extLst>
          </p:cNvPr>
          <p:cNvSpPr>
            <a:spLocks noGrp="1" noChangeArrowheads="1"/>
          </p:cNvSpPr>
          <p:nvPr>
            <p:ph type="body" idx="1"/>
          </p:nvPr>
        </p:nvSpPr>
        <p:spPr>
          <a:xfrm>
            <a:off x="685800" y="1524000"/>
            <a:ext cx="8193088" cy="3790950"/>
          </a:xfrm>
        </p:spPr>
        <p:txBody>
          <a:bodyPr/>
          <a:lstStyle/>
          <a:p>
            <a:pPr eaLnBrk="1" hangingPunct="1">
              <a:lnSpc>
                <a:spcPct val="120000"/>
              </a:lnSpc>
            </a:pPr>
            <a:r>
              <a:rPr lang="zh-CN" altLang="en-US" b="1"/>
              <a:t>根据邻近性度量为消息选择一条好的路由</a:t>
            </a:r>
          </a:p>
          <a:p>
            <a:pPr lvl="1" eaLnBrk="1" hangingPunct="1">
              <a:lnSpc>
                <a:spcPct val="120000"/>
              </a:lnSpc>
            </a:pPr>
            <a:r>
              <a:rPr lang="zh-CN" altLang="en-US" b="1"/>
              <a:t>邻近性度量包括</a:t>
            </a:r>
            <a:r>
              <a:rPr lang="en-US" altLang="zh-CN" b="1"/>
              <a:t>IP</a:t>
            </a:r>
            <a:r>
              <a:rPr lang="zh-CN" altLang="en-US" b="1"/>
              <a:t>路由跳数、地理距离、往返延时等</a:t>
            </a:r>
          </a:p>
          <a:p>
            <a:pPr lvl="1" eaLnBrk="1" hangingPunct="1">
              <a:lnSpc>
                <a:spcPct val="120000"/>
              </a:lnSpc>
            </a:pPr>
            <a:r>
              <a:rPr lang="zh-CN" altLang="en-US" b="1"/>
              <a:t>应用层为每个节点提供了根据邻近性度量确定到其他节点距离的功能，例如</a:t>
            </a:r>
            <a:r>
              <a:rPr lang="en-US" altLang="zh-CN" b="1"/>
              <a:t>traceroute</a:t>
            </a:r>
            <a:r>
              <a:rPr lang="zh-CN" altLang="en-US" b="1"/>
              <a:t>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880AA983-EB0E-42E7-84FD-F79A73019D3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C4C4D064-43BA-4B94-985F-2F4EC7B00B42}" type="slidenum">
              <a:rPr kumimoji="0" lang="zh-CN" altLang="en-US" sz="1400">
                <a:latin typeface="Tahoma" panose="020B0604030504040204" pitchFamily="34" charset="0"/>
              </a:rPr>
              <a:pPr>
                <a:spcBef>
                  <a:spcPct val="0"/>
                </a:spcBef>
                <a:buClrTx/>
                <a:buFontTx/>
                <a:buNone/>
              </a:pPr>
              <a:t>43</a:t>
            </a:fld>
            <a:endParaRPr kumimoji="0" lang="en-US" altLang="zh-CN" sz="1400">
              <a:latin typeface="Tahoma" panose="020B0604030504040204" pitchFamily="34" charset="0"/>
            </a:endParaRPr>
          </a:p>
        </p:txBody>
      </p:sp>
      <p:sp>
        <p:nvSpPr>
          <p:cNvPr id="53251" name="Rectangle 2">
            <a:extLst>
              <a:ext uri="{FF2B5EF4-FFF2-40B4-BE49-F238E27FC236}">
                <a16:creationId xmlns:a16="http://schemas.microsoft.com/office/drawing/2014/main" id="{11001C05-FAD8-46D1-B9E2-14B57E6990BA}"/>
              </a:ext>
            </a:extLst>
          </p:cNvPr>
          <p:cNvSpPr>
            <a:spLocks noGrp="1" noChangeArrowheads="1"/>
          </p:cNvSpPr>
          <p:nvPr>
            <p:ph type="title"/>
          </p:nvPr>
        </p:nvSpPr>
        <p:spPr>
          <a:xfrm>
            <a:off x="1143000" y="357188"/>
            <a:ext cx="7793038" cy="777875"/>
          </a:xfrm>
        </p:spPr>
        <p:txBody>
          <a:bodyPr/>
          <a:lstStyle/>
          <a:p>
            <a:pPr eaLnBrk="1" hangingPunct="1"/>
            <a:r>
              <a:rPr lang="en-US" altLang="zh-CN" sz="4500"/>
              <a:t>(7)</a:t>
            </a:r>
            <a:r>
              <a:rPr lang="en-US" altLang="zh-CN"/>
              <a:t> Pastry</a:t>
            </a:r>
            <a:r>
              <a:rPr lang="zh-CN" altLang="en-US"/>
              <a:t>：路由本地性</a:t>
            </a:r>
          </a:p>
        </p:txBody>
      </p:sp>
      <p:sp>
        <p:nvSpPr>
          <p:cNvPr id="53252" name="Rectangle 3">
            <a:extLst>
              <a:ext uri="{FF2B5EF4-FFF2-40B4-BE49-F238E27FC236}">
                <a16:creationId xmlns:a16="http://schemas.microsoft.com/office/drawing/2014/main" id="{3ABF1692-0B21-45FA-B1D6-305FF9695325}"/>
              </a:ext>
            </a:extLst>
          </p:cNvPr>
          <p:cNvSpPr>
            <a:spLocks noGrp="1" noChangeArrowheads="1"/>
          </p:cNvSpPr>
          <p:nvPr>
            <p:ph type="body" idx="1"/>
          </p:nvPr>
        </p:nvSpPr>
        <p:spPr>
          <a:xfrm>
            <a:off x="381000" y="1371600"/>
            <a:ext cx="8497888" cy="3785652"/>
          </a:xfrm>
        </p:spPr>
        <p:txBody>
          <a:bodyPr/>
          <a:lstStyle/>
          <a:p>
            <a:pPr eaLnBrk="1" hangingPunct="1"/>
            <a:r>
              <a:rPr lang="zh-CN" altLang="en-US" sz="2400" b="1" dirty="0"/>
              <a:t>新节点加入过程保持了本地性</a:t>
            </a:r>
          </a:p>
          <a:p>
            <a:pPr lvl="1" eaLnBrk="1" hangingPunct="1"/>
            <a:r>
              <a:rPr lang="zh-CN" altLang="en-US" sz="2400" b="1" dirty="0"/>
              <a:t>首先：</a:t>
            </a:r>
            <a:r>
              <a:rPr lang="en-US" altLang="zh-CN" sz="2400" b="1" dirty="0"/>
              <a:t>A</a:t>
            </a:r>
            <a:r>
              <a:rPr lang="zh-CN" altLang="en-US" sz="2400" b="1" dirty="0"/>
              <a:t>必定与</a:t>
            </a:r>
            <a:r>
              <a:rPr lang="en-US" altLang="zh-CN" sz="2400" b="1" dirty="0"/>
              <a:t>X</a:t>
            </a:r>
            <a:r>
              <a:rPr lang="zh-CN" altLang="en-US" sz="2400" b="1" dirty="0"/>
              <a:t>相接近</a:t>
            </a:r>
          </a:p>
          <a:p>
            <a:pPr lvl="1" eaLnBrk="1" hangingPunct="1"/>
            <a:r>
              <a:rPr lang="en-US" altLang="zh-CN" sz="2400" b="1" dirty="0"/>
              <a:t>A</a:t>
            </a:r>
            <a:r>
              <a:rPr lang="zh-CN" altLang="en-US" sz="2400" b="1" dirty="0"/>
              <a:t>路由表中第</a:t>
            </a:r>
            <a:r>
              <a:rPr lang="en-US" altLang="zh-CN" sz="2400" b="1" dirty="0"/>
              <a:t>1</a:t>
            </a:r>
            <a:r>
              <a:rPr lang="zh-CN" altLang="en-US" sz="2400" b="1" dirty="0"/>
              <a:t>行表项为</a:t>
            </a:r>
            <a:r>
              <a:rPr lang="en-US" altLang="zh-CN" sz="2400" b="1" dirty="0"/>
              <a:t>A1</a:t>
            </a:r>
            <a:r>
              <a:rPr lang="zh-CN" altLang="en-US" sz="2400" b="1" dirty="0"/>
              <a:t>，而</a:t>
            </a:r>
            <a:r>
              <a:rPr lang="en-US" altLang="zh-CN" sz="2400" b="1" dirty="0"/>
              <a:t>A</a:t>
            </a:r>
            <a:r>
              <a:rPr lang="zh-CN" altLang="en-US" sz="2400" b="1" dirty="0"/>
              <a:t>与</a:t>
            </a:r>
            <a:r>
              <a:rPr lang="en-US" altLang="zh-CN" sz="2400" b="1" dirty="0"/>
              <a:t>X</a:t>
            </a:r>
            <a:r>
              <a:rPr lang="zh-CN" altLang="en-US" sz="2400" b="1" dirty="0"/>
              <a:t>接近，因此</a:t>
            </a:r>
            <a:r>
              <a:rPr lang="en-US" altLang="zh-CN" sz="2400" b="1" dirty="0"/>
              <a:t>A1</a:t>
            </a:r>
            <a:r>
              <a:rPr lang="zh-CN" altLang="en-US" sz="2400" b="1" dirty="0"/>
              <a:t>可作为</a:t>
            </a:r>
            <a:r>
              <a:rPr lang="en-US" altLang="zh-CN" sz="2400" b="1" dirty="0"/>
              <a:t>X</a:t>
            </a:r>
            <a:r>
              <a:rPr lang="zh-CN" altLang="en-US" sz="2400" b="1" dirty="0"/>
              <a:t>路由表中第一行表项</a:t>
            </a:r>
            <a:r>
              <a:rPr lang="en-US" altLang="zh-CN" sz="2400" b="1" dirty="0"/>
              <a:t>X1</a:t>
            </a:r>
          </a:p>
          <a:p>
            <a:pPr lvl="1" eaLnBrk="1" hangingPunct="1"/>
            <a:r>
              <a:rPr lang="en-US" altLang="zh-CN" sz="2400" b="1"/>
              <a:t>B2</a:t>
            </a:r>
            <a:r>
              <a:rPr lang="zh-CN" altLang="en-US" sz="2400" b="1" dirty="0"/>
              <a:t>可作为</a:t>
            </a:r>
            <a:r>
              <a:rPr lang="en-US" altLang="zh-CN" sz="2400" b="1" dirty="0"/>
              <a:t>X2</a:t>
            </a:r>
            <a:r>
              <a:rPr lang="zh-CN" altLang="en-US" sz="2400" b="1" dirty="0"/>
              <a:t>，依此类推，</a:t>
            </a:r>
            <a:r>
              <a:rPr lang="en-US" altLang="zh-CN" sz="2400" b="1" dirty="0"/>
              <a:t>C3</a:t>
            </a:r>
            <a:r>
              <a:rPr lang="zh-CN" altLang="en-US" sz="2400" b="1" dirty="0"/>
              <a:t>可作为</a:t>
            </a:r>
            <a:r>
              <a:rPr lang="en-US" altLang="zh-CN" sz="2400" b="1" dirty="0"/>
              <a:t>X3</a:t>
            </a:r>
          </a:p>
          <a:p>
            <a:pPr lvl="1" eaLnBrk="1" hangingPunct="1"/>
            <a:r>
              <a:rPr lang="en-US" altLang="zh-CN" sz="2400" b="1" dirty="0"/>
              <a:t>X</a:t>
            </a:r>
            <a:r>
              <a:rPr lang="zh-CN" altLang="en-US" sz="2400" b="1" dirty="0"/>
              <a:t>向路由表和邻居节点集中的每个节点请求状态，并且使用更近的节点来更新自己的状态</a:t>
            </a:r>
          </a:p>
          <a:p>
            <a:pPr lvl="2" eaLnBrk="1" hangingPunct="1"/>
            <a:r>
              <a:rPr lang="zh-CN" altLang="en-US" sz="2400" b="1" dirty="0"/>
              <a:t>由于邻居节点集根据邻近性度量而不是节点</a:t>
            </a:r>
            <a:r>
              <a:rPr lang="en-US" altLang="zh-CN" sz="2400" b="1" dirty="0"/>
              <a:t>ID</a:t>
            </a:r>
            <a:r>
              <a:rPr lang="zh-CN" altLang="en-US" sz="2400" b="1" dirty="0"/>
              <a:t>前缀来维护节点信息，因此在此过程中发挥重要作用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EE591F0F-A6BA-4613-B454-62AFC0DA7B23}"/>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7AEC4F9-9597-4DB2-8847-D0A5FF8CB197}" type="slidenum">
              <a:rPr kumimoji="0" lang="zh-CN" altLang="en-US" sz="1400">
                <a:latin typeface="Tahoma" panose="020B0604030504040204" pitchFamily="34" charset="0"/>
              </a:rPr>
              <a:pPr>
                <a:spcBef>
                  <a:spcPct val="0"/>
                </a:spcBef>
                <a:buClrTx/>
                <a:buFontTx/>
                <a:buNone/>
              </a:pPr>
              <a:t>44</a:t>
            </a:fld>
            <a:endParaRPr kumimoji="0" lang="en-US" altLang="zh-CN" sz="1400">
              <a:latin typeface="Tahoma" panose="020B0604030504040204" pitchFamily="34" charset="0"/>
            </a:endParaRPr>
          </a:p>
        </p:txBody>
      </p:sp>
      <p:sp>
        <p:nvSpPr>
          <p:cNvPr id="54275" name="Rectangle 2">
            <a:extLst>
              <a:ext uri="{FF2B5EF4-FFF2-40B4-BE49-F238E27FC236}">
                <a16:creationId xmlns:a16="http://schemas.microsoft.com/office/drawing/2014/main" id="{A2B28DA9-57F6-4EE3-AD6C-C6A1A5F29DF4}"/>
              </a:ext>
            </a:extLst>
          </p:cNvPr>
          <p:cNvSpPr>
            <a:spLocks noGrp="1" noChangeArrowheads="1"/>
          </p:cNvSpPr>
          <p:nvPr>
            <p:ph type="title"/>
          </p:nvPr>
        </p:nvSpPr>
        <p:spPr>
          <a:xfrm>
            <a:off x="1143000" y="357188"/>
            <a:ext cx="7793038" cy="777875"/>
          </a:xfrm>
        </p:spPr>
        <p:txBody>
          <a:bodyPr/>
          <a:lstStyle/>
          <a:p>
            <a:pPr eaLnBrk="1" hangingPunct="1"/>
            <a:r>
              <a:rPr lang="en-US" altLang="zh-CN" sz="4500"/>
              <a:t>(7)</a:t>
            </a:r>
            <a:r>
              <a:rPr lang="en-US" altLang="zh-CN"/>
              <a:t> Pastry</a:t>
            </a:r>
            <a:r>
              <a:rPr lang="zh-CN" altLang="en-US"/>
              <a:t>：路由本地性</a:t>
            </a:r>
          </a:p>
        </p:txBody>
      </p:sp>
      <p:sp>
        <p:nvSpPr>
          <p:cNvPr id="54276" name="Rectangle 3">
            <a:extLst>
              <a:ext uri="{FF2B5EF4-FFF2-40B4-BE49-F238E27FC236}">
                <a16:creationId xmlns:a16="http://schemas.microsoft.com/office/drawing/2014/main" id="{3A275BD5-448B-4128-8BF6-19C5864E730C}"/>
              </a:ext>
            </a:extLst>
          </p:cNvPr>
          <p:cNvSpPr>
            <a:spLocks noGrp="1" noChangeArrowheads="1"/>
          </p:cNvSpPr>
          <p:nvPr>
            <p:ph type="body" idx="1"/>
          </p:nvPr>
        </p:nvSpPr>
        <p:spPr>
          <a:xfrm>
            <a:off x="685800" y="1524000"/>
            <a:ext cx="8193088" cy="2622550"/>
          </a:xfrm>
        </p:spPr>
        <p:txBody>
          <a:bodyPr/>
          <a:lstStyle/>
          <a:p>
            <a:pPr eaLnBrk="1" hangingPunct="1">
              <a:lnSpc>
                <a:spcPct val="120000"/>
              </a:lnSpc>
            </a:pPr>
            <a:r>
              <a:rPr lang="zh-CN" altLang="en-US" b="1"/>
              <a:t>实践中</a:t>
            </a:r>
            <a:r>
              <a:rPr lang="en-US" altLang="zh-CN" b="1"/>
              <a:t>Pastry</a:t>
            </a:r>
            <a:r>
              <a:rPr lang="zh-CN" altLang="en-US" b="1"/>
              <a:t>保持了良好的本地性</a:t>
            </a:r>
          </a:p>
          <a:p>
            <a:pPr lvl="1" eaLnBrk="1" hangingPunct="1">
              <a:lnSpc>
                <a:spcPct val="120000"/>
              </a:lnSpc>
            </a:pPr>
            <a:r>
              <a:rPr lang="zh-CN" altLang="en-US" b="1"/>
              <a:t>伸展度</a:t>
            </a:r>
            <a:r>
              <a:rPr lang="en-US" altLang="zh-CN" b="1"/>
              <a:t>(Stretch)</a:t>
            </a:r>
            <a:r>
              <a:rPr lang="zh-CN" altLang="en-US" b="1"/>
              <a:t>大约为</a:t>
            </a:r>
            <a:r>
              <a:rPr lang="en-US" altLang="zh-CN" b="1"/>
              <a:t>2~3</a:t>
            </a:r>
          </a:p>
          <a:p>
            <a:pPr lvl="1" eaLnBrk="1" hangingPunct="1">
              <a:lnSpc>
                <a:spcPct val="120000"/>
              </a:lnSpc>
              <a:buFont typeface="Wingdings" panose="05000000000000000000" pitchFamily="2" charset="2"/>
              <a:buNone/>
            </a:pPr>
            <a:r>
              <a:rPr lang="zh-CN" altLang="en-US" b="1"/>
              <a:t>伸展度 </a:t>
            </a:r>
            <a:r>
              <a:rPr lang="en-US" altLang="zh-CN" b="1"/>
              <a:t>= </a:t>
            </a:r>
            <a:r>
              <a:rPr lang="zh-CN" altLang="en-US" b="1"/>
              <a:t>逻辑网络的路由延时</a:t>
            </a:r>
            <a:r>
              <a:rPr lang="en-US" altLang="zh-CN" b="1"/>
              <a:t>/IP</a:t>
            </a:r>
            <a:r>
              <a:rPr lang="zh-CN" altLang="en-US" b="1"/>
              <a:t>网络的单播路由延时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804AE69A-26DD-4559-A5E3-00CD1655972D}"/>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4FEBE81F-B775-4809-AD87-FC4DEB02592E}" type="slidenum">
              <a:rPr kumimoji="0" lang="zh-CN" altLang="en-US" sz="1400">
                <a:latin typeface="Tahoma" panose="020B0604030504040204" pitchFamily="34" charset="0"/>
              </a:rPr>
              <a:pPr>
                <a:spcBef>
                  <a:spcPct val="0"/>
                </a:spcBef>
                <a:buClrTx/>
                <a:buFontTx/>
                <a:buNone/>
              </a:pPr>
              <a:t>45</a:t>
            </a:fld>
            <a:endParaRPr kumimoji="0" lang="en-US" altLang="zh-CN" sz="1400">
              <a:latin typeface="Tahoma" panose="020B0604030504040204" pitchFamily="34" charset="0"/>
            </a:endParaRPr>
          </a:p>
        </p:txBody>
      </p:sp>
      <p:sp>
        <p:nvSpPr>
          <p:cNvPr id="55299" name="Rectangle 2">
            <a:extLst>
              <a:ext uri="{FF2B5EF4-FFF2-40B4-BE49-F238E27FC236}">
                <a16:creationId xmlns:a16="http://schemas.microsoft.com/office/drawing/2014/main" id="{3A6CE05B-CF38-45AB-9BF9-7E79BCE91E33}"/>
              </a:ext>
            </a:extLst>
          </p:cNvPr>
          <p:cNvSpPr>
            <a:spLocks noGrp="1" noChangeArrowheads="1"/>
          </p:cNvSpPr>
          <p:nvPr>
            <p:ph type="title"/>
          </p:nvPr>
        </p:nvSpPr>
        <p:spPr>
          <a:xfrm>
            <a:off x="1143000" y="357188"/>
            <a:ext cx="7793038" cy="777875"/>
          </a:xfrm>
        </p:spPr>
        <p:txBody>
          <a:bodyPr/>
          <a:lstStyle/>
          <a:p>
            <a:pPr eaLnBrk="1" hangingPunct="1"/>
            <a:r>
              <a:rPr lang="en-US" altLang="zh-CN" sz="4500"/>
              <a:t>(8)</a:t>
            </a:r>
            <a:r>
              <a:rPr lang="en-US" altLang="zh-CN"/>
              <a:t> Pastry</a:t>
            </a:r>
            <a:r>
              <a:rPr lang="zh-CN" altLang="en-US"/>
              <a:t>：总结</a:t>
            </a:r>
          </a:p>
        </p:txBody>
      </p:sp>
      <p:sp>
        <p:nvSpPr>
          <p:cNvPr id="55300" name="Rectangle 3">
            <a:extLst>
              <a:ext uri="{FF2B5EF4-FFF2-40B4-BE49-F238E27FC236}">
                <a16:creationId xmlns:a16="http://schemas.microsoft.com/office/drawing/2014/main" id="{ED8A345D-DBE8-4571-BDD1-82BF471E5EC6}"/>
              </a:ext>
            </a:extLst>
          </p:cNvPr>
          <p:cNvSpPr>
            <a:spLocks noGrp="1" noChangeArrowheads="1"/>
          </p:cNvSpPr>
          <p:nvPr>
            <p:ph type="body" idx="1"/>
          </p:nvPr>
        </p:nvSpPr>
        <p:spPr>
          <a:xfrm>
            <a:off x="685800" y="1600200"/>
            <a:ext cx="8193088" cy="4662488"/>
          </a:xfrm>
        </p:spPr>
        <p:txBody>
          <a:bodyPr/>
          <a:lstStyle/>
          <a:p>
            <a:pPr eaLnBrk="1" hangingPunct="1">
              <a:lnSpc>
                <a:spcPct val="120000"/>
              </a:lnSpc>
            </a:pPr>
            <a:r>
              <a:rPr lang="zh-CN" altLang="en-US" b="1"/>
              <a:t>逻辑网络路由跳数</a:t>
            </a:r>
            <a:r>
              <a:rPr lang="en-US" altLang="zh-CN" sz="3300" b="1" i="1"/>
              <a:t>O(log</a:t>
            </a:r>
            <a:r>
              <a:rPr lang="en-US" altLang="zh-CN" sz="3300" b="1" i="1" baseline="-25000"/>
              <a:t>2</a:t>
            </a:r>
            <a:r>
              <a:rPr lang="en-US" altLang="zh-CN" sz="1700" b="1" i="1"/>
              <a:t>b</a:t>
            </a:r>
            <a:r>
              <a:rPr lang="en-US" altLang="zh-CN" sz="3300" b="1" i="1"/>
              <a:t> N)</a:t>
            </a:r>
            <a:r>
              <a:rPr lang="en-US" altLang="zh-CN" sz="3300" b="1"/>
              <a:t> </a:t>
            </a:r>
          </a:p>
          <a:p>
            <a:pPr eaLnBrk="1" hangingPunct="1">
              <a:lnSpc>
                <a:spcPct val="120000"/>
              </a:lnSpc>
            </a:pPr>
            <a:r>
              <a:rPr lang="zh-CN" altLang="en-US" sz="3300" b="1"/>
              <a:t>路由表开销</a:t>
            </a:r>
            <a:r>
              <a:rPr lang="en-US" altLang="zh-CN" sz="3300" b="1" i="1"/>
              <a:t>log</a:t>
            </a:r>
            <a:r>
              <a:rPr lang="en-US" altLang="zh-CN" sz="3300" b="1" i="1" baseline="-25000"/>
              <a:t>2</a:t>
            </a:r>
            <a:r>
              <a:rPr lang="en-US" altLang="zh-CN" sz="1700" b="1" i="1"/>
              <a:t>b</a:t>
            </a:r>
            <a:r>
              <a:rPr lang="en-US" altLang="zh-CN" sz="3300" b="1" i="1"/>
              <a:t> N</a:t>
            </a:r>
            <a:r>
              <a:rPr lang="en-US" altLang="zh-CN" sz="3300" b="1"/>
              <a:t> * </a:t>
            </a:r>
            <a:r>
              <a:rPr lang="en-US" altLang="zh-CN" b="1">
                <a:solidFill>
                  <a:srgbClr val="000000"/>
                </a:solidFill>
                <a:cs typeface="Times New Roman" panose="02020603050405020304" pitchFamily="18" charset="0"/>
              </a:rPr>
              <a:t>2</a:t>
            </a:r>
            <a:r>
              <a:rPr lang="en-US" altLang="zh-CN" b="1" baseline="30000">
                <a:solidFill>
                  <a:srgbClr val="000000"/>
                </a:solidFill>
                <a:cs typeface="Times New Roman" panose="02020603050405020304" pitchFamily="18" charset="0"/>
              </a:rPr>
              <a:t>b</a:t>
            </a:r>
            <a:r>
              <a:rPr lang="en-US" altLang="zh-CN" b="1"/>
              <a:t> </a:t>
            </a:r>
            <a:endParaRPr lang="en-US" altLang="zh-CN" sz="3300" b="1"/>
          </a:p>
          <a:p>
            <a:pPr eaLnBrk="1" hangingPunct="1">
              <a:lnSpc>
                <a:spcPct val="120000"/>
              </a:lnSpc>
            </a:pPr>
            <a:r>
              <a:rPr lang="zh-CN" altLang="en-US" sz="3300" b="1"/>
              <a:t>路由本地性：状态表（路由表、邻居节点集、叶子节点集）中的表项选择在邻近性度量上与本节点相近的节点</a:t>
            </a:r>
          </a:p>
          <a:p>
            <a:pPr eaLnBrk="1" hangingPunct="1">
              <a:lnSpc>
                <a:spcPct val="120000"/>
              </a:lnSpc>
            </a:pPr>
            <a:r>
              <a:rPr lang="zh-CN" altLang="en-US" sz="3300" b="1"/>
              <a:t>稳健性：只有在</a:t>
            </a:r>
            <a:r>
              <a:rPr lang="en-US" altLang="zh-CN" sz="3300" b="1"/>
              <a:t>|L|/2</a:t>
            </a:r>
            <a:r>
              <a:rPr lang="zh-CN" altLang="en-US" sz="3300" b="1"/>
              <a:t>个叶子节点完全失效时才会路由失败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9411A59C-C4F6-4AB5-864B-5493A74D41AB}"/>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85BBB0A-70F4-4EC2-8C1A-CFBD81502C5E}" type="slidenum">
              <a:rPr kumimoji="0" lang="zh-CN" altLang="en-US" sz="1400">
                <a:latin typeface="Tahoma" panose="020B0604030504040204" pitchFamily="34" charset="0"/>
              </a:rPr>
              <a:pPr>
                <a:spcBef>
                  <a:spcPct val="0"/>
                </a:spcBef>
                <a:buClrTx/>
                <a:buFontTx/>
                <a:buNone/>
              </a:pPr>
              <a:t>46</a:t>
            </a:fld>
            <a:endParaRPr kumimoji="0" lang="en-US" altLang="zh-CN" sz="1400">
              <a:latin typeface="Tahoma" panose="020B0604030504040204" pitchFamily="34" charset="0"/>
            </a:endParaRPr>
          </a:p>
        </p:txBody>
      </p:sp>
      <p:sp>
        <p:nvSpPr>
          <p:cNvPr id="56323" name="Rectangle 2">
            <a:extLst>
              <a:ext uri="{FF2B5EF4-FFF2-40B4-BE49-F238E27FC236}">
                <a16:creationId xmlns:a16="http://schemas.microsoft.com/office/drawing/2014/main" id="{A63E38DB-1CBC-47EA-84E4-9D9A607A9AB4}"/>
              </a:ext>
            </a:extLst>
          </p:cNvPr>
          <p:cNvSpPr>
            <a:spLocks noGrp="1" noChangeArrowheads="1"/>
          </p:cNvSpPr>
          <p:nvPr>
            <p:ph type="title"/>
          </p:nvPr>
        </p:nvSpPr>
        <p:spPr>
          <a:xfrm>
            <a:off x="207963" y="493713"/>
            <a:ext cx="8936037" cy="641350"/>
          </a:xfrm>
        </p:spPr>
        <p:txBody>
          <a:bodyPr/>
          <a:lstStyle/>
          <a:p>
            <a:pPr eaLnBrk="1" hangingPunct="1"/>
            <a:r>
              <a:rPr lang="en-US" altLang="zh-CN" sz="3600"/>
              <a:t>     3.3 </a:t>
            </a:r>
            <a:r>
              <a:rPr lang="en-US" altLang="zh-CN" sz="3600">
                <a:solidFill>
                  <a:srgbClr val="FF0000"/>
                </a:solidFill>
              </a:rPr>
              <a:t>CAN</a:t>
            </a:r>
            <a:r>
              <a:rPr lang="en-US" altLang="zh-CN" sz="3600"/>
              <a:t>(Content Addressable Network)</a:t>
            </a:r>
            <a:endParaRPr lang="zh-CN" altLang="en-US" sz="3600"/>
          </a:p>
        </p:txBody>
      </p:sp>
      <p:sp>
        <p:nvSpPr>
          <p:cNvPr id="56324" name="Rectangle 3">
            <a:extLst>
              <a:ext uri="{FF2B5EF4-FFF2-40B4-BE49-F238E27FC236}">
                <a16:creationId xmlns:a16="http://schemas.microsoft.com/office/drawing/2014/main" id="{8F4CEA3D-EFCE-4358-A1BB-319D4221B10C}"/>
              </a:ext>
            </a:extLst>
          </p:cNvPr>
          <p:cNvSpPr>
            <a:spLocks noGrp="1" noChangeArrowheads="1"/>
          </p:cNvSpPr>
          <p:nvPr>
            <p:ph type="body" idx="1"/>
          </p:nvPr>
        </p:nvSpPr>
        <p:spPr>
          <a:xfrm>
            <a:off x="457200" y="1700213"/>
            <a:ext cx="8305800" cy="3938587"/>
          </a:xfrm>
        </p:spPr>
        <p:txBody>
          <a:bodyPr/>
          <a:lstStyle/>
          <a:p>
            <a:pPr eaLnBrk="1" hangingPunct="1">
              <a:lnSpc>
                <a:spcPct val="120000"/>
              </a:lnSpc>
            </a:pPr>
            <a:r>
              <a:rPr lang="zh-CN" altLang="en-US" sz="2800" b="1"/>
              <a:t>内容寻址网络，</a:t>
            </a:r>
            <a:r>
              <a:rPr lang="en-US" altLang="zh-CN" sz="2800" b="1"/>
              <a:t>UC Berkeley</a:t>
            </a:r>
            <a:r>
              <a:rPr lang="zh-CN" altLang="en-US" sz="2800" b="1"/>
              <a:t>提出</a:t>
            </a:r>
          </a:p>
          <a:p>
            <a:pPr eaLnBrk="1" hangingPunct="1">
              <a:lnSpc>
                <a:spcPct val="120000"/>
              </a:lnSpc>
            </a:pPr>
            <a:r>
              <a:rPr lang="zh-CN" altLang="en-US" sz="2800" b="1"/>
              <a:t>实现了文件索引和存放位置的有效映射，不需要任何形式的中央控制点</a:t>
            </a:r>
          </a:p>
          <a:p>
            <a:pPr eaLnBrk="1" hangingPunct="1">
              <a:lnSpc>
                <a:spcPct val="120000"/>
              </a:lnSpc>
            </a:pPr>
            <a:r>
              <a:rPr lang="zh-CN" altLang="en-US" sz="2800" b="1"/>
              <a:t>节点只需要维护少量的控制状态而且状态数量独立于系统中的节点数量</a:t>
            </a:r>
          </a:p>
          <a:p>
            <a:pPr eaLnBrk="1" hangingPunct="1">
              <a:lnSpc>
                <a:spcPct val="120000"/>
              </a:lnSpc>
            </a:pPr>
            <a:r>
              <a:rPr lang="zh-CN" altLang="en-US" sz="2800" b="1"/>
              <a:t>具有完全自组织和分布式的结构，并且有良好的可扩展性和容错性。</a:t>
            </a:r>
            <a:r>
              <a:rPr lang="zh-CN" altLang="en-US" sz="2800"/>
              <a:t>  </a:t>
            </a:r>
            <a:endParaRPr lang="en-US" altLang="zh-CN"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8C057AA3-249D-42A4-8A01-5A133AAA975F}"/>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A40C112-812E-4EDF-A83B-EB9557FA9B6D}" type="slidenum">
              <a:rPr kumimoji="0" lang="zh-CN" altLang="en-US" sz="1400">
                <a:latin typeface="Tahoma" panose="020B0604030504040204" pitchFamily="34" charset="0"/>
              </a:rPr>
              <a:pPr>
                <a:spcBef>
                  <a:spcPct val="0"/>
                </a:spcBef>
                <a:buClrTx/>
                <a:buFontTx/>
                <a:buNone/>
              </a:pPr>
              <a:t>47</a:t>
            </a:fld>
            <a:endParaRPr kumimoji="0" lang="en-US" altLang="zh-CN" sz="1400">
              <a:latin typeface="Tahoma" panose="020B0604030504040204" pitchFamily="34" charset="0"/>
            </a:endParaRPr>
          </a:p>
        </p:txBody>
      </p:sp>
      <p:sp>
        <p:nvSpPr>
          <p:cNvPr id="57347" name="Rectangle 2">
            <a:extLst>
              <a:ext uri="{FF2B5EF4-FFF2-40B4-BE49-F238E27FC236}">
                <a16:creationId xmlns:a16="http://schemas.microsoft.com/office/drawing/2014/main" id="{8ECE5482-B0F8-49CE-BAEC-6CD03FA86047}"/>
              </a:ext>
            </a:extLst>
          </p:cNvPr>
          <p:cNvSpPr>
            <a:spLocks noGrp="1" noChangeArrowheads="1"/>
          </p:cNvSpPr>
          <p:nvPr>
            <p:ph type="title"/>
          </p:nvPr>
        </p:nvSpPr>
        <p:spPr>
          <a:xfrm>
            <a:off x="207963" y="493713"/>
            <a:ext cx="8936037" cy="641350"/>
          </a:xfrm>
        </p:spPr>
        <p:txBody>
          <a:bodyPr/>
          <a:lstStyle/>
          <a:p>
            <a:pPr eaLnBrk="1" hangingPunct="1"/>
            <a:r>
              <a:rPr lang="en-US" altLang="zh-CN" sz="3600"/>
              <a:t>     3.3 </a:t>
            </a:r>
            <a:r>
              <a:rPr lang="en-US" altLang="zh-CN" sz="3600">
                <a:solidFill>
                  <a:srgbClr val="FF0000"/>
                </a:solidFill>
              </a:rPr>
              <a:t>CAN</a:t>
            </a:r>
            <a:r>
              <a:rPr lang="en-US" altLang="zh-CN" sz="3600"/>
              <a:t>(Content Addressable Network)</a:t>
            </a:r>
            <a:endParaRPr lang="zh-CN" altLang="en-US" sz="3600"/>
          </a:p>
        </p:txBody>
      </p:sp>
      <p:sp>
        <p:nvSpPr>
          <p:cNvPr id="57348" name="Rectangle 3">
            <a:extLst>
              <a:ext uri="{FF2B5EF4-FFF2-40B4-BE49-F238E27FC236}">
                <a16:creationId xmlns:a16="http://schemas.microsoft.com/office/drawing/2014/main" id="{C2452DFC-96A9-458E-AD19-362EB95F1A15}"/>
              </a:ext>
            </a:extLst>
          </p:cNvPr>
          <p:cNvSpPr>
            <a:spLocks noGrp="1" noChangeArrowheads="1"/>
          </p:cNvSpPr>
          <p:nvPr>
            <p:ph type="body" idx="1"/>
          </p:nvPr>
        </p:nvSpPr>
        <p:spPr>
          <a:xfrm>
            <a:off x="381000" y="1371600"/>
            <a:ext cx="8305800" cy="5391150"/>
          </a:xfrm>
        </p:spPr>
        <p:txBody>
          <a:bodyPr/>
          <a:lstStyle/>
          <a:p>
            <a:pPr eaLnBrk="1" hangingPunct="1">
              <a:lnSpc>
                <a:spcPct val="120000"/>
              </a:lnSpc>
            </a:pPr>
            <a:r>
              <a:rPr lang="zh-CN" altLang="en-US" sz="2800" b="1"/>
              <a:t>节点</a:t>
            </a:r>
            <a:r>
              <a:rPr lang="en-US" altLang="zh-CN" sz="2800" b="1"/>
              <a:t>ID</a:t>
            </a:r>
            <a:r>
              <a:rPr lang="zh-CN" altLang="en-US" sz="2800" b="1"/>
              <a:t>分布在</a:t>
            </a:r>
            <a:r>
              <a:rPr lang="en-US" altLang="zh-CN" sz="2800" b="1"/>
              <a:t>d</a:t>
            </a:r>
            <a:r>
              <a:rPr lang="zh-CN" altLang="en-US" sz="2800" b="1"/>
              <a:t>维笛卡尔坐标空间，</a:t>
            </a:r>
            <a:r>
              <a:rPr lang="en-US" altLang="zh-CN" sz="2800" b="1"/>
              <a:t>d</a:t>
            </a:r>
            <a:r>
              <a:rPr lang="zh-CN" altLang="en-US" sz="2800" b="1"/>
              <a:t>是一个由系统规模决定的常量。坐标空间完全是逻辑的，和任何物理坐标没有任何关系</a:t>
            </a:r>
          </a:p>
          <a:p>
            <a:pPr eaLnBrk="1" hangingPunct="1">
              <a:lnSpc>
                <a:spcPct val="120000"/>
              </a:lnSpc>
            </a:pPr>
            <a:r>
              <a:rPr lang="zh-CN" altLang="en-US" sz="2800" b="1"/>
              <a:t>在任何时候，整个坐标空间动态地分配给系统中的所有节点，每个节点负责维护独立的互不相交的一块区域</a:t>
            </a:r>
          </a:p>
          <a:p>
            <a:pPr eaLnBrk="1" hangingPunct="1">
              <a:lnSpc>
                <a:spcPct val="120000"/>
              </a:lnSpc>
            </a:pPr>
            <a:r>
              <a:rPr lang="zh-CN" altLang="en-US" sz="2800" b="1"/>
              <a:t>每个节点要了解并维护相邻区域中节点的</a:t>
            </a:r>
            <a:r>
              <a:rPr lang="en-US" altLang="zh-CN" sz="2800" b="1"/>
              <a:t>IP</a:t>
            </a:r>
            <a:r>
              <a:rPr lang="zh-CN" altLang="en-US" sz="2800" b="1"/>
              <a:t>地址，用这些邻居信息构成自身的坐标路由表。有了这张表，</a:t>
            </a:r>
            <a:r>
              <a:rPr lang="en-US" altLang="zh-CN" sz="2800" b="1"/>
              <a:t>CAN</a:t>
            </a:r>
            <a:r>
              <a:rPr lang="zh-CN" altLang="en-US" sz="2800" b="1"/>
              <a:t>可以在坐标空间中任意两点间进行寻路。</a:t>
            </a:r>
            <a:r>
              <a:rPr lang="zh-CN" altLang="en-US" sz="280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0F556A71-B02F-4205-AA2A-D35F346E0700}"/>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B2C2018-FC3B-40AD-AD90-936D0D88E4CA}" type="slidenum">
              <a:rPr kumimoji="0" lang="zh-CN" altLang="en-US" sz="1400">
                <a:latin typeface="Tahoma" panose="020B0604030504040204" pitchFamily="34" charset="0"/>
              </a:rPr>
              <a:pPr>
                <a:spcBef>
                  <a:spcPct val="0"/>
                </a:spcBef>
                <a:buClrTx/>
                <a:buFontTx/>
                <a:buNone/>
              </a:pPr>
              <a:t>48</a:t>
            </a:fld>
            <a:endParaRPr kumimoji="0" lang="en-US" altLang="zh-CN" sz="1400">
              <a:latin typeface="Tahoma" panose="020B0604030504040204" pitchFamily="34" charset="0"/>
            </a:endParaRPr>
          </a:p>
        </p:txBody>
      </p:sp>
      <p:sp>
        <p:nvSpPr>
          <p:cNvPr id="58371" name="Rectangle 2">
            <a:extLst>
              <a:ext uri="{FF2B5EF4-FFF2-40B4-BE49-F238E27FC236}">
                <a16:creationId xmlns:a16="http://schemas.microsoft.com/office/drawing/2014/main" id="{088A1B29-1692-417B-B185-C8FC096E0E78}"/>
              </a:ext>
            </a:extLst>
          </p:cNvPr>
          <p:cNvSpPr>
            <a:spLocks noGrp="1" noChangeArrowheads="1"/>
          </p:cNvSpPr>
          <p:nvPr>
            <p:ph type="title"/>
          </p:nvPr>
        </p:nvSpPr>
        <p:spPr>
          <a:xfrm>
            <a:off x="1143000" y="357188"/>
            <a:ext cx="7793038" cy="777875"/>
          </a:xfrm>
        </p:spPr>
        <p:txBody>
          <a:bodyPr/>
          <a:lstStyle/>
          <a:p>
            <a:pPr eaLnBrk="1" hangingPunct="1"/>
            <a:r>
              <a:rPr lang="en-US" altLang="zh-CN" sz="4500"/>
              <a:t>(1)</a:t>
            </a:r>
            <a:r>
              <a:rPr lang="en-US" altLang="zh-CN"/>
              <a:t> CAN</a:t>
            </a:r>
            <a:r>
              <a:rPr lang="zh-CN" altLang="en-US"/>
              <a:t>：</a:t>
            </a:r>
            <a:r>
              <a:rPr lang="en-US" altLang="zh-CN"/>
              <a:t>Hash</a:t>
            </a:r>
            <a:r>
              <a:rPr lang="zh-CN" altLang="en-US"/>
              <a:t>表分布规则</a:t>
            </a:r>
          </a:p>
        </p:txBody>
      </p:sp>
      <p:sp>
        <p:nvSpPr>
          <p:cNvPr id="58372" name="Rectangle 79">
            <a:extLst>
              <a:ext uri="{FF2B5EF4-FFF2-40B4-BE49-F238E27FC236}">
                <a16:creationId xmlns:a16="http://schemas.microsoft.com/office/drawing/2014/main" id="{60EF0FB7-25E8-4D34-B5AA-A9041C65FD15}"/>
              </a:ext>
            </a:extLst>
          </p:cNvPr>
          <p:cNvSpPr>
            <a:spLocks noChangeArrowheads="1"/>
          </p:cNvSpPr>
          <p:nvPr/>
        </p:nvSpPr>
        <p:spPr bwMode="auto">
          <a:xfrm>
            <a:off x="762000" y="6172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1"/>
              <a:t>2</a:t>
            </a:r>
            <a:r>
              <a:rPr lang="zh-CN" altLang="en-US" sz="2400" b="1"/>
              <a:t>维的</a:t>
            </a:r>
            <a:r>
              <a:rPr lang="en-US" altLang="zh-CN" sz="2400" b="1"/>
              <a:t>[0, 1]×[0, 1]</a:t>
            </a:r>
            <a:r>
              <a:rPr lang="zh-CN" altLang="en-US" sz="2400" b="1"/>
              <a:t>的笛卡儿坐标空间划分成五个节点区域</a:t>
            </a:r>
          </a:p>
        </p:txBody>
      </p:sp>
      <p:sp>
        <p:nvSpPr>
          <p:cNvPr id="58373" name="Rectangle 82">
            <a:extLst>
              <a:ext uri="{FF2B5EF4-FFF2-40B4-BE49-F238E27FC236}">
                <a16:creationId xmlns:a16="http://schemas.microsoft.com/office/drawing/2014/main" id="{1EC5F84B-E41C-4906-9BBC-BD7772D295AC}"/>
              </a:ext>
            </a:extLst>
          </p:cNvPr>
          <p:cNvSpPr>
            <a:spLocks noChangeArrowheads="1"/>
          </p:cNvSpPr>
          <p:nvPr/>
        </p:nvSpPr>
        <p:spPr bwMode="auto">
          <a:xfrm>
            <a:off x="457200" y="1524000"/>
            <a:ext cx="8153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buClr>
                <a:schemeClr val="hlink"/>
              </a:buClr>
              <a:buFont typeface="Wingdings" panose="05000000000000000000" pitchFamily="2" charset="2"/>
              <a:buNone/>
            </a:pPr>
            <a:r>
              <a:rPr lang="zh-CN" altLang="en-US" sz="2400" b="1"/>
              <a:t>两个节点互为邻居：在</a:t>
            </a:r>
            <a:r>
              <a:rPr lang="en-US" altLang="zh-CN" sz="2400" b="1"/>
              <a:t>d</a:t>
            </a:r>
            <a:r>
              <a:rPr lang="zh-CN" altLang="en-US" sz="2400" b="1"/>
              <a:t>维坐标空间中，两个节点维护的区域在</a:t>
            </a:r>
            <a:r>
              <a:rPr lang="en-US" altLang="zh-CN" sz="2400" b="1"/>
              <a:t>d-1</a:t>
            </a:r>
            <a:r>
              <a:rPr lang="zh-CN" altLang="en-US" sz="2400" b="1"/>
              <a:t>维的坐标上有重叠而在剩下的一维坐标上相互邻接，邻居</a:t>
            </a:r>
            <a:r>
              <a:rPr lang="en-US" altLang="zh-CN" sz="2400" b="1"/>
              <a:t>D</a:t>
            </a:r>
            <a:r>
              <a:rPr lang="zh-CN" altLang="en-US" sz="2400" b="1"/>
              <a:t>和</a:t>
            </a:r>
            <a:r>
              <a:rPr lang="en-US" altLang="zh-CN" sz="2400" b="1"/>
              <a:t>E</a:t>
            </a:r>
            <a:r>
              <a:rPr lang="zh-CN" altLang="en-US" sz="2400" b="1"/>
              <a:t>，</a:t>
            </a:r>
            <a:r>
              <a:rPr lang="en-US" altLang="zh-CN" sz="2400" b="1"/>
              <a:t>D</a:t>
            </a:r>
            <a:r>
              <a:rPr lang="zh-CN" altLang="en-US" sz="2400" b="1"/>
              <a:t>与</a:t>
            </a:r>
            <a:r>
              <a:rPr lang="en-US" altLang="zh-CN" sz="2400" b="1"/>
              <a:t>A</a:t>
            </a:r>
            <a:r>
              <a:rPr lang="zh-CN" altLang="en-US" sz="2400" b="1"/>
              <a:t>不是邻居</a:t>
            </a:r>
          </a:p>
        </p:txBody>
      </p:sp>
      <p:pic>
        <p:nvPicPr>
          <p:cNvPr id="58374" name="Picture 83">
            <a:extLst>
              <a:ext uri="{FF2B5EF4-FFF2-40B4-BE49-F238E27FC236}">
                <a16:creationId xmlns:a16="http://schemas.microsoft.com/office/drawing/2014/main" id="{D1AB3BAC-2698-40C2-9A59-915374A5C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71800"/>
            <a:ext cx="62198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2284B6C6-9176-41F4-9BEA-A48D5C346392}"/>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35BF997-FA30-418B-8820-E3C368DED833}" type="slidenum">
              <a:rPr kumimoji="0" lang="zh-CN" altLang="en-US" sz="1400">
                <a:latin typeface="Tahoma" panose="020B0604030504040204" pitchFamily="34" charset="0"/>
              </a:rPr>
              <a:pPr>
                <a:spcBef>
                  <a:spcPct val="0"/>
                </a:spcBef>
                <a:buClrTx/>
                <a:buFontTx/>
                <a:buNone/>
              </a:pPr>
              <a:t>49</a:t>
            </a:fld>
            <a:endParaRPr kumimoji="0" lang="en-US" altLang="zh-CN" sz="1400">
              <a:latin typeface="Tahoma" panose="020B0604030504040204" pitchFamily="34" charset="0"/>
            </a:endParaRPr>
          </a:p>
        </p:txBody>
      </p:sp>
      <p:sp>
        <p:nvSpPr>
          <p:cNvPr id="59395" name="Rectangle 2">
            <a:extLst>
              <a:ext uri="{FF2B5EF4-FFF2-40B4-BE49-F238E27FC236}">
                <a16:creationId xmlns:a16="http://schemas.microsoft.com/office/drawing/2014/main" id="{CE2F6CFB-38E0-430E-A680-63BA67F5DF53}"/>
              </a:ext>
            </a:extLst>
          </p:cNvPr>
          <p:cNvSpPr>
            <a:spLocks noGrp="1" noChangeArrowheads="1"/>
          </p:cNvSpPr>
          <p:nvPr>
            <p:ph type="title"/>
          </p:nvPr>
        </p:nvSpPr>
        <p:spPr>
          <a:xfrm>
            <a:off x="1143000" y="357188"/>
            <a:ext cx="7793038" cy="777875"/>
          </a:xfrm>
        </p:spPr>
        <p:txBody>
          <a:bodyPr/>
          <a:lstStyle/>
          <a:p>
            <a:pPr eaLnBrk="1" hangingPunct="1"/>
            <a:r>
              <a:rPr lang="en-US" altLang="zh-CN" sz="4500"/>
              <a:t>(1)</a:t>
            </a:r>
            <a:r>
              <a:rPr lang="en-US" altLang="zh-CN"/>
              <a:t> CAN</a:t>
            </a:r>
            <a:r>
              <a:rPr lang="zh-CN" altLang="en-US"/>
              <a:t>：</a:t>
            </a:r>
            <a:r>
              <a:rPr lang="en-US" altLang="zh-CN"/>
              <a:t>Hash</a:t>
            </a:r>
            <a:r>
              <a:rPr lang="zh-CN" altLang="en-US"/>
              <a:t>表分布规则</a:t>
            </a:r>
          </a:p>
        </p:txBody>
      </p:sp>
      <p:sp>
        <p:nvSpPr>
          <p:cNvPr id="59396" name="Rectangle 3">
            <a:extLst>
              <a:ext uri="{FF2B5EF4-FFF2-40B4-BE49-F238E27FC236}">
                <a16:creationId xmlns:a16="http://schemas.microsoft.com/office/drawing/2014/main" id="{6DB6F4A1-42E5-42EF-8324-EED164492138}"/>
              </a:ext>
            </a:extLst>
          </p:cNvPr>
          <p:cNvSpPr>
            <a:spLocks noChangeArrowheads="1"/>
          </p:cNvSpPr>
          <p:nvPr/>
        </p:nvSpPr>
        <p:spPr bwMode="auto">
          <a:xfrm>
            <a:off x="179388" y="1863725"/>
            <a:ext cx="4392612"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9900" indent="-4699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08050" indent="-436563">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377950" indent="-468313">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827213" indent="-43815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297113" indent="-468313">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7543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32115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6687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4125913" indent="-468313"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400" b="1"/>
              <a:t>每个节点都维护</a:t>
            </a:r>
            <a:r>
              <a:rPr lang="en-US" altLang="zh-CN" sz="2400" b="1"/>
              <a:t>d</a:t>
            </a:r>
            <a:r>
              <a:rPr lang="zh-CN" altLang="en-US" sz="2400" b="1"/>
              <a:t>维笛卡尔坐标空间中的一块区域</a:t>
            </a:r>
          </a:p>
          <a:p>
            <a:pPr eaLnBrk="1" hangingPunct="1">
              <a:lnSpc>
                <a:spcPct val="110000"/>
              </a:lnSpc>
            </a:pPr>
            <a:r>
              <a:rPr lang="zh-CN" altLang="en-US" sz="2400" b="1"/>
              <a:t>新加入节点时划分坐标空间</a:t>
            </a:r>
          </a:p>
          <a:p>
            <a:pPr eaLnBrk="1" hangingPunct="1">
              <a:lnSpc>
                <a:spcPct val="110000"/>
              </a:lnSpc>
            </a:pPr>
            <a:r>
              <a:rPr lang="zh-CN" altLang="en-US" sz="2400" b="1"/>
              <a:t>对于每个</a:t>
            </a:r>
            <a:r>
              <a:rPr lang="en-US" altLang="zh-CN" sz="2400" b="1"/>
              <a:t>&lt;K, V&gt;</a:t>
            </a:r>
            <a:r>
              <a:rPr lang="zh-CN" altLang="en-US" sz="2400" b="1"/>
              <a:t>，通过</a:t>
            </a:r>
            <a:r>
              <a:rPr lang="en-US" altLang="zh-CN" sz="2400" b="1"/>
              <a:t>Hash</a:t>
            </a:r>
            <a:r>
              <a:rPr lang="zh-CN" altLang="en-US" sz="2400" b="1"/>
              <a:t>函数将</a:t>
            </a:r>
            <a:r>
              <a:rPr lang="en-US" altLang="zh-CN" sz="2400" b="1"/>
              <a:t>K</a:t>
            </a:r>
            <a:r>
              <a:rPr lang="zh-CN" altLang="en-US" sz="2400" b="1"/>
              <a:t>映射到坐标空间中的某点</a:t>
            </a:r>
            <a:r>
              <a:rPr lang="en-US" altLang="zh-CN" sz="2400" b="1"/>
              <a:t>P</a:t>
            </a:r>
            <a:r>
              <a:rPr lang="zh-CN" altLang="en-US" sz="2400" b="1"/>
              <a:t>，存储在维护该点所在区域的节点上</a:t>
            </a:r>
          </a:p>
          <a:p>
            <a:pPr lvl="1" eaLnBrk="1" hangingPunct="1">
              <a:lnSpc>
                <a:spcPct val="110000"/>
              </a:lnSpc>
            </a:pPr>
            <a:r>
              <a:rPr lang="zh-CN" altLang="en-US" sz="2400" b="1"/>
              <a:t>在每一维都对</a:t>
            </a:r>
            <a:r>
              <a:rPr lang="en-US" altLang="zh-CN" sz="2400" b="1"/>
              <a:t>k</a:t>
            </a:r>
            <a:r>
              <a:rPr lang="zh-CN" altLang="en-US" sz="2400" b="1"/>
              <a:t>进行</a:t>
            </a:r>
            <a:r>
              <a:rPr lang="en-US" altLang="zh-CN" sz="2400" b="1"/>
              <a:t>hash</a:t>
            </a:r>
            <a:r>
              <a:rPr lang="zh-CN" altLang="en-US" sz="2400" b="1"/>
              <a:t>运算</a:t>
            </a:r>
          </a:p>
        </p:txBody>
      </p:sp>
      <p:sp>
        <p:nvSpPr>
          <p:cNvPr id="59397" name="Rectangle 4">
            <a:extLst>
              <a:ext uri="{FF2B5EF4-FFF2-40B4-BE49-F238E27FC236}">
                <a16:creationId xmlns:a16="http://schemas.microsoft.com/office/drawing/2014/main" id="{31FCAD6B-490F-4693-8E43-B4004C56F9D8}"/>
              </a:ext>
            </a:extLst>
          </p:cNvPr>
          <p:cNvSpPr>
            <a:spLocks noChangeArrowheads="1"/>
          </p:cNvSpPr>
          <p:nvPr/>
        </p:nvSpPr>
        <p:spPr bwMode="auto">
          <a:xfrm>
            <a:off x="5091113" y="2205038"/>
            <a:ext cx="3455987" cy="3455987"/>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403461" name="Rectangle 5">
            <a:extLst>
              <a:ext uri="{FF2B5EF4-FFF2-40B4-BE49-F238E27FC236}">
                <a16:creationId xmlns:a16="http://schemas.microsoft.com/office/drawing/2014/main" id="{BED37287-67A0-472E-B28A-7EF5C7388023}"/>
              </a:ext>
            </a:extLst>
          </p:cNvPr>
          <p:cNvSpPr>
            <a:spLocks noChangeArrowheads="1"/>
          </p:cNvSpPr>
          <p:nvPr/>
        </p:nvSpPr>
        <p:spPr bwMode="auto">
          <a:xfrm>
            <a:off x="5091113" y="2205038"/>
            <a:ext cx="3455987" cy="3455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1</a:t>
            </a:r>
          </a:p>
        </p:txBody>
      </p:sp>
      <p:grpSp>
        <p:nvGrpSpPr>
          <p:cNvPr id="403462" name="Group 6">
            <a:extLst>
              <a:ext uri="{FF2B5EF4-FFF2-40B4-BE49-F238E27FC236}">
                <a16:creationId xmlns:a16="http://schemas.microsoft.com/office/drawing/2014/main" id="{81DCBE5B-A502-45B1-BE9C-5D3E1445E0A6}"/>
              </a:ext>
            </a:extLst>
          </p:cNvPr>
          <p:cNvGrpSpPr>
            <a:grpSpLocks/>
          </p:cNvGrpSpPr>
          <p:nvPr/>
        </p:nvGrpSpPr>
        <p:grpSpPr bwMode="auto">
          <a:xfrm>
            <a:off x="5091113" y="2205038"/>
            <a:ext cx="3454400" cy="3455987"/>
            <a:chOff x="1134" y="1706"/>
            <a:chExt cx="2176" cy="2177"/>
          </a:xfrm>
        </p:grpSpPr>
        <p:sp>
          <p:nvSpPr>
            <p:cNvPr id="59469" name="Rectangle 7">
              <a:extLst>
                <a:ext uri="{FF2B5EF4-FFF2-40B4-BE49-F238E27FC236}">
                  <a16:creationId xmlns:a16="http://schemas.microsoft.com/office/drawing/2014/main" id="{6EA48B81-382F-4744-B181-EE8BD41D0EFF}"/>
                </a:ext>
              </a:extLst>
            </p:cNvPr>
            <p:cNvSpPr>
              <a:spLocks noChangeArrowheads="1"/>
            </p:cNvSpPr>
            <p:nvPr/>
          </p:nvSpPr>
          <p:spPr bwMode="auto">
            <a:xfrm>
              <a:off x="1134" y="1706"/>
              <a:ext cx="1088" cy="21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1</a:t>
              </a:r>
            </a:p>
          </p:txBody>
        </p:sp>
        <p:sp>
          <p:nvSpPr>
            <p:cNvPr id="59470" name="Rectangle 8">
              <a:extLst>
                <a:ext uri="{FF2B5EF4-FFF2-40B4-BE49-F238E27FC236}">
                  <a16:creationId xmlns:a16="http://schemas.microsoft.com/office/drawing/2014/main" id="{F84B230B-778A-4A63-B8A3-3F8CC8589BDD}"/>
                </a:ext>
              </a:extLst>
            </p:cNvPr>
            <p:cNvSpPr>
              <a:spLocks noChangeArrowheads="1"/>
            </p:cNvSpPr>
            <p:nvPr/>
          </p:nvSpPr>
          <p:spPr bwMode="auto">
            <a:xfrm>
              <a:off x="2222" y="1706"/>
              <a:ext cx="1088" cy="21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2</a:t>
              </a:r>
            </a:p>
          </p:txBody>
        </p:sp>
      </p:grpSp>
      <p:grpSp>
        <p:nvGrpSpPr>
          <p:cNvPr id="403465" name="Group 9">
            <a:extLst>
              <a:ext uri="{FF2B5EF4-FFF2-40B4-BE49-F238E27FC236}">
                <a16:creationId xmlns:a16="http://schemas.microsoft.com/office/drawing/2014/main" id="{D79446CF-F438-4C17-B5EA-9A91FF499F45}"/>
              </a:ext>
            </a:extLst>
          </p:cNvPr>
          <p:cNvGrpSpPr>
            <a:grpSpLocks/>
          </p:cNvGrpSpPr>
          <p:nvPr/>
        </p:nvGrpSpPr>
        <p:grpSpPr bwMode="auto">
          <a:xfrm>
            <a:off x="5091113" y="2205038"/>
            <a:ext cx="3454400" cy="3457575"/>
            <a:chOff x="1134" y="1706"/>
            <a:chExt cx="2176" cy="2178"/>
          </a:xfrm>
        </p:grpSpPr>
        <p:sp>
          <p:nvSpPr>
            <p:cNvPr id="59466" name="Rectangle 10">
              <a:extLst>
                <a:ext uri="{FF2B5EF4-FFF2-40B4-BE49-F238E27FC236}">
                  <a16:creationId xmlns:a16="http://schemas.microsoft.com/office/drawing/2014/main" id="{CBE1A11B-0833-458B-8C91-4573B2CEF0D6}"/>
                </a:ext>
              </a:extLst>
            </p:cNvPr>
            <p:cNvSpPr>
              <a:spLocks noChangeArrowheads="1"/>
            </p:cNvSpPr>
            <p:nvPr/>
          </p:nvSpPr>
          <p:spPr bwMode="auto">
            <a:xfrm>
              <a:off x="1134" y="1706"/>
              <a:ext cx="1088" cy="21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1</a:t>
              </a:r>
            </a:p>
          </p:txBody>
        </p:sp>
        <p:sp>
          <p:nvSpPr>
            <p:cNvPr id="59467" name="Rectangle 11">
              <a:extLst>
                <a:ext uri="{FF2B5EF4-FFF2-40B4-BE49-F238E27FC236}">
                  <a16:creationId xmlns:a16="http://schemas.microsoft.com/office/drawing/2014/main" id="{E5F39297-B142-43AC-A764-9C0E9BABCA18}"/>
                </a:ext>
              </a:extLst>
            </p:cNvPr>
            <p:cNvSpPr>
              <a:spLocks noChangeArrowheads="1"/>
            </p:cNvSpPr>
            <p:nvPr/>
          </p:nvSpPr>
          <p:spPr bwMode="auto">
            <a:xfrm>
              <a:off x="2222" y="1706"/>
              <a:ext cx="1088" cy="10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2</a:t>
              </a:r>
            </a:p>
          </p:txBody>
        </p:sp>
        <p:sp>
          <p:nvSpPr>
            <p:cNvPr id="59468" name="Rectangle 12">
              <a:extLst>
                <a:ext uri="{FF2B5EF4-FFF2-40B4-BE49-F238E27FC236}">
                  <a16:creationId xmlns:a16="http://schemas.microsoft.com/office/drawing/2014/main" id="{54A4A109-A3D3-4E1A-AC2C-0358FDDF0FC9}"/>
                </a:ext>
              </a:extLst>
            </p:cNvPr>
            <p:cNvSpPr>
              <a:spLocks noChangeArrowheads="1"/>
            </p:cNvSpPr>
            <p:nvPr/>
          </p:nvSpPr>
          <p:spPr bwMode="auto">
            <a:xfrm>
              <a:off x="2222" y="2795"/>
              <a:ext cx="1088" cy="10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3</a:t>
              </a:r>
            </a:p>
          </p:txBody>
        </p:sp>
      </p:grpSp>
      <p:grpSp>
        <p:nvGrpSpPr>
          <p:cNvPr id="403469" name="Group 13">
            <a:extLst>
              <a:ext uri="{FF2B5EF4-FFF2-40B4-BE49-F238E27FC236}">
                <a16:creationId xmlns:a16="http://schemas.microsoft.com/office/drawing/2014/main" id="{0DDDCE7C-6980-4BF2-9E0E-F64BA5C60720}"/>
              </a:ext>
            </a:extLst>
          </p:cNvPr>
          <p:cNvGrpSpPr>
            <a:grpSpLocks/>
          </p:cNvGrpSpPr>
          <p:nvPr/>
        </p:nvGrpSpPr>
        <p:grpSpPr bwMode="auto">
          <a:xfrm>
            <a:off x="5091113" y="2205038"/>
            <a:ext cx="3454400" cy="3457575"/>
            <a:chOff x="2064" y="1706"/>
            <a:chExt cx="2176" cy="2178"/>
          </a:xfrm>
        </p:grpSpPr>
        <p:sp>
          <p:nvSpPr>
            <p:cNvPr id="59462" name="Rectangle 14">
              <a:extLst>
                <a:ext uri="{FF2B5EF4-FFF2-40B4-BE49-F238E27FC236}">
                  <a16:creationId xmlns:a16="http://schemas.microsoft.com/office/drawing/2014/main" id="{1902BA55-22B6-4DEA-A393-61B58127923B}"/>
                </a:ext>
              </a:extLst>
            </p:cNvPr>
            <p:cNvSpPr>
              <a:spLocks noChangeArrowheads="1"/>
            </p:cNvSpPr>
            <p:nvPr/>
          </p:nvSpPr>
          <p:spPr bwMode="auto">
            <a:xfrm>
              <a:off x="2064" y="1706"/>
              <a:ext cx="1088" cy="21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1</a:t>
              </a:r>
            </a:p>
          </p:txBody>
        </p:sp>
        <p:sp>
          <p:nvSpPr>
            <p:cNvPr id="59463" name="Rectangle 15">
              <a:extLst>
                <a:ext uri="{FF2B5EF4-FFF2-40B4-BE49-F238E27FC236}">
                  <a16:creationId xmlns:a16="http://schemas.microsoft.com/office/drawing/2014/main" id="{AE556064-64A4-440A-B8FD-97A9ADAB9D37}"/>
                </a:ext>
              </a:extLst>
            </p:cNvPr>
            <p:cNvSpPr>
              <a:spLocks noChangeArrowheads="1"/>
            </p:cNvSpPr>
            <p:nvPr/>
          </p:nvSpPr>
          <p:spPr bwMode="auto">
            <a:xfrm>
              <a:off x="3152" y="1706"/>
              <a:ext cx="1088"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4</a:t>
              </a:r>
            </a:p>
          </p:txBody>
        </p:sp>
        <p:sp>
          <p:nvSpPr>
            <p:cNvPr id="59464" name="Rectangle 16">
              <a:extLst>
                <a:ext uri="{FF2B5EF4-FFF2-40B4-BE49-F238E27FC236}">
                  <a16:creationId xmlns:a16="http://schemas.microsoft.com/office/drawing/2014/main" id="{438DBCBC-FB7E-4EBF-856A-92C0493353A9}"/>
                </a:ext>
              </a:extLst>
            </p:cNvPr>
            <p:cNvSpPr>
              <a:spLocks noChangeArrowheads="1"/>
            </p:cNvSpPr>
            <p:nvPr/>
          </p:nvSpPr>
          <p:spPr bwMode="auto">
            <a:xfrm>
              <a:off x="3152" y="2795"/>
              <a:ext cx="1088" cy="108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3</a:t>
              </a:r>
            </a:p>
          </p:txBody>
        </p:sp>
        <p:sp>
          <p:nvSpPr>
            <p:cNvPr id="59465" name="Rectangle 17">
              <a:extLst>
                <a:ext uri="{FF2B5EF4-FFF2-40B4-BE49-F238E27FC236}">
                  <a16:creationId xmlns:a16="http://schemas.microsoft.com/office/drawing/2014/main" id="{37EEA6E1-66ED-4830-8B3C-388FB3BE53ED}"/>
                </a:ext>
              </a:extLst>
            </p:cNvPr>
            <p:cNvSpPr>
              <a:spLocks noChangeArrowheads="1"/>
            </p:cNvSpPr>
            <p:nvPr/>
          </p:nvSpPr>
          <p:spPr bwMode="auto">
            <a:xfrm>
              <a:off x="3152" y="2251"/>
              <a:ext cx="1088"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2</a:t>
              </a:r>
            </a:p>
          </p:txBody>
        </p:sp>
      </p:grpSp>
      <p:grpSp>
        <p:nvGrpSpPr>
          <p:cNvPr id="403474" name="Group 18">
            <a:extLst>
              <a:ext uri="{FF2B5EF4-FFF2-40B4-BE49-F238E27FC236}">
                <a16:creationId xmlns:a16="http://schemas.microsoft.com/office/drawing/2014/main" id="{8C85B299-3BBF-4D26-810A-0C6B4C833A83}"/>
              </a:ext>
            </a:extLst>
          </p:cNvPr>
          <p:cNvGrpSpPr>
            <a:grpSpLocks/>
          </p:cNvGrpSpPr>
          <p:nvPr/>
        </p:nvGrpSpPr>
        <p:grpSpPr bwMode="auto">
          <a:xfrm>
            <a:off x="5091113" y="2205038"/>
            <a:ext cx="3455987" cy="3455987"/>
            <a:chOff x="3334" y="1389"/>
            <a:chExt cx="2177" cy="2177"/>
          </a:xfrm>
        </p:grpSpPr>
        <p:sp>
          <p:nvSpPr>
            <p:cNvPr id="59420" name="Rectangle 19">
              <a:extLst>
                <a:ext uri="{FF2B5EF4-FFF2-40B4-BE49-F238E27FC236}">
                  <a16:creationId xmlns:a16="http://schemas.microsoft.com/office/drawing/2014/main" id="{37300FF5-BB70-4C93-957C-D9416F3D8256}"/>
                </a:ext>
              </a:extLst>
            </p:cNvPr>
            <p:cNvSpPr>
              <a:spLocks noChangeArrowheads="1"/>
            </p:cNvSpPr>
            <p:nvPr/>
          </p:nvSpPr>
          <p:spPr bwMode="auto">
            <a:xfrm>
              <a:off x="3334" y="1389"/>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1" name="Rectangle 20">
              <a:extLst>
                <a:ext uri="{FF2B5EF4-FFF2-40B4-BE49-F238E27FC236}">
                  <a16:creationId xmlns:a16="http://schemas.microsoft.com/office/drawing/2014/main" id="{EE74632A-0E84-49CC-A4D7-5E44E3EC4F1F}"/>
                </a:ext>
              </a:extLst>
            </p:cNvPr>
            <p:cNvSpPr>
              <a:spLocks noChangeArrowheads="1"/>
            </p:cNvSpPr>
            <p:nvPr/>
          </p:nvSpPr>
          <p:spPr bwMode="auto">
            <a:xfrm>
              <a:off x="3334" y="1661"/>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2" name="Rectangle 21">
              <a:extLst>
                <a:ext uri="{FF2B5EF4-FFF2-40B4-BE49-F238E27FC236}">
                  <a16:creationId xmlns:a16="http://schemas.microsoft.com/office/drawing/2014/main" id="{923B9523-9BB5-4E9F-9962-1FA6C5EF8185}"/>
                </a:ext>
              </a:extLst>
            </p:cNvPr>
            <p:cNvSpPr>
              <a:spLocks noChangeArrowheads="1"/>
            </p:cNvSpPr>
            <p:nvPr/>
          </p:nvSpPr>
          <p:spPr bwMode="auto">
            <a:xfrm>
              <a:off x="3334" y="193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3" name="Rectangle 22">
              <a:extLst>
                <a:ext uri="{FF2B5EF4-FFF2-40B4-BE49-F238E27FC236}">
                  <a16:creationId xmlns:a16="http://schemas.microsoft.com/office/drawing/2014/main" id="{BB5CB663-57A0-4DF9-A4E3-81B57054139B}"/>
                </a:ext>
              </a:extLst>
            </p:cNvPr>
            <p:cNvSpPr>
              <a:spLocks noChangeArrowheads="1"/>
            </p:cNvSpPr>
            <p:nvPr/>
          </p:nvSpPr>
          <p:spPr bwMode="auto">
            <a:xfrm>
              <a:off x="3334" y="2205"/>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4" name="Rectangle 23">
              <a:extLst>
                <a:ext uri="{FF2B5EF4-FFF2-40B4-BE49-F238E27FC236}">
                  <a16:creationId xmlns:a16="http://schemas.microsoft.com/office/drawing/2014/main" id="{D578E5D9-EA2D-4CF2-B9DB-1C1575ED7B53}"/>
                </a:ext>
              </a:extLst>
            </p:cNvPr>
            <p:cNvSpPr>
              <a:spLocks noChangeArrowheads="1"/>
            </p:cNvSpPr>
            <p:nvPr/>
          </p:nvSpPr>
          <p:spPr bwMode="auto">
            <a:xfrm>
              <a:off x="3334" y="2478"/>
              <a:ext cx="544"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5" name="Rectangle 24">
              <a:extLst>
                <a:ext uri="{FF2B5EF4-FFF2-40B4-BE49-F238E27FC236}">
                  <a16:creationId xmlns:a16="http://schemas.microsoft.com/office/drawing/2014/main" id="{A8703B0C-A96F-4D28-AE62-98024836EB35}"/>
                </a:ext>
              </a:extLst>
            </p:cNvPr>
            <p:cNvSpPr>
              <a:spLocks noChangeArrowheads="1"/>
            </p:cNvSpPr>
            <p:nvPr/>
          </p:nvSpPr>
          <p:spPr bwMode="auto">
            <a:xfrm>
              <a:off x="3334" y="3022"/>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6" name="Rectangle 25">
              <a:extLst>
                <a:ext uri="{FF2B5EF4-FFF2-40B4-BE49-F238E27FC236}">
                  <a16:creationId xmlns:a16="http://schemas.microsoft.com/office/drawing/2014/main" id="{E2ABA316-D633-4DB7-A83D-9546ACF007F6}"/>
                </a:ext>
              </a:extLst>
            </p:cNvPr>
            <p:cNvSpPr>
              <a:spLocks noChangeArrowheads="1"/>
            </p:cNvSpPr>
            <p:nvPr/>
          </p:nvSpPr>
          <p:spPr bwMode="auto">
            <a:xfrm>
              <a:off x="3606" y="1389"/>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7" name="Rectangle 26">
              <a:extLst>
                <a:ext uri="{FF2B5EF4-FFF2-40B4-BE49-F238E27FC236}">
                  <a16:creationId xmlns:a16="http://schemas.microsoft.com/office/drawing/2014/main" id="{8EABB942-5B8B-472A-84AD-0061C2B47E2E}"/>
                </a:ext>
              </a:extLst>
            </p:cNvPr>
            <p:cNvSpPr>
              <a:spLocks noChangeArrowheads="1"/>
            </p:cNvSpPr>
            <p:nvPr/>
          </p:nvSpPr>
          <p:spPr bwMode="auto">
            <a:xfrm>
              <a:off x="3606" y="1661"/>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8" name="Rectangle 27">
              <a:extLst>
                <a:ext uri="{FF2B5EF4-FFF2-40B4-BE49-F238E27FC236}">
                  <a16:creationId xmlns:a16="http://schemas.microsoft.com/office/drawing/2014/main" id="{B1FC8356-03BF-41AD-80FC-CEB317E86AB4}"/>
                </a:ext>
              </a:extLst>
            </p:cNvPr>
            <p:cNvSpPr>
              <a:spLocks noChangeArrowheads="1"/>
            </p:cNvSpPr>
            <p:nvPr/>
          </p:nvSpPr>
          <p:spPr bwMode="auto">
            <a:xfrm>
              <a:off x="3606" y="193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29" name="Rectangle 28">
              <a:extLst>
                <a:ext uri="{FF2B5EF4-FFF2-40B4-BE49-F238E27FC236}">
                  <a16:creationId xmlns:a16="http://schemas.microsoft.com/office/drawing/2014/main" id="{0334DB6B-6AE1-48C5-A181-8C2776AACE31}"/>
                </a:ext>
              </a:extLst>
            </p:cNvPr>
            <p:cNvSpPr>
              <a:spLocks noChangeArrowheads="1"/>
            </p:cNvSpPr>
            <p:nvPr/>
          </p:nvSpPr>
          <p:spPr bwMode="auto">
            <a:xfrm>
              <a:off x="3606" y="2205"/>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0" name="Rectangle 29">
              <a:extLst>
                <a:ext uri="{FF2B5EF4-FFF2-40B4-BE49-F238E27FC236}">
                  <a16:creationId xmlns:a16="http://schemas.microsoft.com/office/drawing/2014/main" id="{93F3FF00-46CF-485E-B8BD-226D507111E4}"/>
                </a:ext>
              </a:extLst>
            </p:cNvPr>
            <p:cNvSpPr>
              <a:spLocks noChangeArrowheads="1"/>
            </p:cNvSpPr>
            <p:nvPr/>
          </p:nvSpPr>
          <p:spPr bwMode="auto">
            <a:xfrm>
              <a:off x="3606" y="302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1" name="Rectangle 30">
              <a:extLst>
                <a:ext uri="{FF2B5EF4-FFF2-40B4-BE49-F238E27FC236}">
                  <a16:creationId xmlns:a16="http://schemas.microsoft.com/office/drawing/2014/main" id="{C717F7D3-DB18-4E72-9CC5-978FED54EA6F}"/>
                </a:ext>
              </a:extLst>
            </p:cNvPr>
            <p:cNvSpPr>
              <a:spLocks noChangeArrowheads="1"/>
            </p:cNvSpPr>
            <p:nvPr/>
          </p:nvSpPr>
          <p:spPr bwMode="auto">
            <a:xfrm>
              <a:off x="3606" y="3294"/>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2" name="Rectangle 31">
              <a:extLst>
                <a:ext uri="{FF2B5EF4-FFF2-40B4-BE49-F238E27FC236}">
                  <a16:creationId xmlns:a16="http://schemas.microsoft.com/office/drawing/2014/main" id="{A5D985A8-BF10-4A43-9638-4FED5D73270D}"/>
                </a:ext>
              </a:extLst>
            </p:cNvPr>
            <p:cNvSpPr>
              <a:spLocks noChangeArrowheads="1"/>
            </p:cNvSpPr>
            <p:nvPr/>
          </p:nvSpPr>
          <p:spPr bwMode="auto">
            <a:xfrm>
              <a:off x="3878" y="1389"/>
              <a:ext cx="544"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3" name="Rectangle 32">
              <a:extLst>
                <a:ext uri="{FF2B5EF4-FFF2-40B4-BE49-F238E27FC236}">
                  <a16:creationId xmlns:a16="http://schemas.microsoft.com/office/drawing/2014/main" id="{7A9395D0-69F5-44AA-8149-A5C2EBA3737A}"/>
                </a:ext>
              </a:extLst>
            </p:cNvPr>
            <p:cNvSpPr>
              <a:spLocks noChangeArrowheads="1"/>
            </p:cNvSpPr>
            <p:nvPr/>
          </p:nvSpPr>
          <p:spPr bwMode="auto">
            <a:xfrm>
              <a:off x="3878" y="1933"/>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4" name="Rectangle 33">
              <a:extLst>
                <a:ext uri="{FF2B5EF4-FFF2-40B4-BE49-F238E27FC236}">
                  <a16:creationId xmlns:a16="http://schemas.microsoft.com/office/drawing/2014/main" id="{36BCB1F0-62A3-48F1-8919-BCE0050C9B06}"/>
                </a:ext>
              </a:extLst>
            </p:cNvPr>
            <p:cNvSpPr>
              <a:spLocks noChangeArrowheads="1"/>
            </p:cNvSpPr>
            <p:nvPr/>
          </p:nvSpPr>
          <p:spPr bwMode="auto">
            <a:xfrm>
              <a:off x="3878" y="247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5" name="Rectangle 34">
              <a:extLst>
                <a:ext uri="{FF2B5EF4-FFF2-40B4-BE49-F238E27FC236}">
                  <a16:creationId xmlns:a16="http://schemas.microsoft.com/office/drawing/2014/main" id="{566186D1-2529-4C5A-A9DE-8B15F7428D23}"/>
                </a:ext>
              </a:extLst>
            </p:cNvPr>
            <p:cNvSpPr>
              <a:spLocks noChangeArrowheads="1"/>
            </p:cNvSpPr>
            <p:nvPr/>
          </p:nvSpPr>
          <p:spPr bwMode="auto">
            <a:xfrm>
              <a:off x="3878" y="3022"/>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6" name="Rectangle 35">
              <a:extLst>
                <a:ext uri="{FF2B5EF4-FFF2-40B4-BE49-F238E27FC236}">
                  <a16:creationId xmlns:a16="http://schemas.microsoft.com/office/drawing/2014/main" id="{BCE20411-0A55-4C86-85E3-ADA66B2A3C06}"/>
                </a:ext>
              </a:extLst>
            </p:cNvPr>
            <p:cNvSpPr>
              <a:spLocks noChangeArrowheads="1"/>
            </p:cNvSpPr>
            <p:nvPr/>
          </p:nvSpPr>
          <p:spPr bwMode="auto">
            <a:xfrm>
              <a:off x="4150" y="1933"/>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7" name="Rectangle 36">
              <a:extLst>
                <a:ext uri="{FF2B5EF4-FFF2-40B4-BE49-F238E27FC236}">
                  <a16:creationId xmlns:a16="http://schemas.microsoft.com/office/drawing/2014/main" id="{D318DFCF-937B-47C9-9693-330FEAD78C92}"/>
                </a:ext>
              </a:extLst>
            </p:cNvPr>
            <p:cNvSpPr>
              <a:spLocks noChangeArrowheads="1"/>
            </p:cNvSpPr>
            <p:nvPr/>
          </p:nvSpPr>
          <p:spPr bwMode="auto">
            <a:xfrm>
              <a:off x="4423" y="1389"/>
              <a:ext cx="544"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8" name="Rectangle 37">
              <a:extLst>
                <a:ext uri="{FF2B5EF4-FFF2-40B4-BE49-F238E27FC236}">
                  <a16:creationId xmlns:a16="http://schemas.microsoft.com/office/drawing/2014/main" id="{45B01A30-A321-4FF2-8AD7-2ED1C927478C}"/>
                </a:ext>
              </a:extLst>
            </p:cNvPr>
            <p:cNvSpPr>
              <a:spLocks noChangeArrowheads="1"/>
            </p:cNvSpPr>
            <p:nvPr/>
          </p:nvSpPr>
          <p:spPr bwMode="auto">
            <a:xfrm>
              <a:off x="4423" y="193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39" name="Rectangle 38">
              <a:extLst>
                <a:ext uri="{FF2B5EF4-FFF2-40B4-BE49-F238E27FC236}">
                  <a16:creationId xmlns:a16="http://schemas.microsoft.com/office/drawing/2014/main" id="{3D6F70EB-D9A7-44F6-87DA-F8A1E79463E8}"/>
                </a:ext>
              </a:extLst>
            </p:cNvPr>
            <p:cNvSpPr>
              <a:spLocks noChangeArrowheads="1"/>
            </p:cNvSpPr>
            <p:nvPr/>
          </p:nvSpPr>
          <p:spPr bwMode="auto">
            <a:xfrm>
              <a:off x="4423" y="2205"/>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0" name="Rectangle 39">
              <a:extLst>
                <a:ext uri="{FF2B5EF4-FFF2-40B4-BE49-F238E27FC236}">
                  <a16:creationId xmlns:a16="http://schemas.microsoft.com/office/drawing/2014/main" id="{820C168B-A10B-4F09-BAC8-CB57BA2DA7CE}"/>
                </a:ext>
              </a:extLst>
            </p:cNvPr>
            <p:cNvSpPr>
              <a:spLocks noChangeArrowheads="1"/>
            </p:cNvSpPr>
            <p:nvPr/>
          </p:nvSpPr>
          <p:spPr bwMode="auto">
            <a:xfrm>
              <a:off x="4423" y="247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1" name="Rectangle 40">
              <a:extLst>
                <a:ext uri="{FF2B5EF4-FFF2-40B4-BE49-F238E27FC236}">
                  <a16:creationId xmlns:a16="http://schemas.microsoft.com/office/drawing/2014/main" id="{1986043C-8174-4950-A866-3591F89E753D}"/>
                </a:ext>
              </a:extLst>
            </p:cNvPr>
            <p:cNvSpPr>
              <a:spLocks noChangeArrowheads="1"/>
            </p:cNvSpPr>
            <p:nvPr/>
          </p:nvSpPr>
          <p:spPr bwMode="auto">
            <a:xfrm>
              <a:off x="4423" y="302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2" name="Rectangle 41">
              <a:extLst>
                <a:ext uri="{FF2B5EF4-FFF2-40B4-BE49-F238E27FC236}">
                  <a16:creationId xmlns:a16="http://schemas.microsoft.com/office/drawing/2014/main" id="{1394C90A-4FDC-4E44-AC58-7ECD4EA9F469}"/>
                </a:ext>
              </a:extLst>
            </p:cNvPr>
            <p:cNvSpPr>
              <a:spLocks noChangeArrowheads="1"/>
            </p:cNvSpPr>
            <p:nvPr/>
          </p:nvSpPr>
          <p:spPr bwMode="auto">
            <a:xfrm>
              <a:off x="4423" y="3294"/>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3" name="Rectangle 42">
              <a:extLst>
                <a:ext uri="{FF2B5EF4-FFF2-40B4-BE49-F238E27FC236}">
                  <a16:creationId xmlns:a16="http://schemas.microsoft.com/office/drawing/2014/main" id="{1B4B0C8E-8D9D-496B-8D5F-FC3CD6086BB7}"/>
                </a:ext>
              </a:extLst>
            </p:cNvPr>
            <p:cNvSpPr>
              <a:spLocks noChangeArrowheads="1"/>
            </p:cNvSpPr>
            <p:nvPr/>
          </p:nvSpPr>
          <p:spPr bwMode="auto">
            <a:xfrm>
              <a:off x="4695" y="1933"/>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4" name="Rectangle 43">
              <a:extLst>
                <a:ext uri="{FF2B5EF4-FFF2-40B4-BE49-F238E27FC236}">
                  <a16:creationId xmlns:a16="http://schemas.microsoft.com/office/drawing/2014/main" id="{96743B06-BEC0-46D9-BC95-FFFF68408686}"/>
                </a:ext>
              </a:extLst>
            </p:cNvPr>
            <p:cNvSpPr>
              <a:spLocks noChangeArrowheads="1"/>
            </p:cNvSpPr>
            <p:nvPr/>
          </p:nvSpPr>
          <p:spPr bwMode="auto">
            <a:xfrm>
              <a:off x="4695" y="247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5" name="Rectangle 44">
              <a:extLst>
                <a:ext uri="{FF2B5EF4-FFF2-40B4-BE49-F238E27FC236}">
                  <a16:creationId xmlns:a16="http://schemas.microsoft.com/office/drawing/2014/main" id="{917DD287-36FC-4813-B907-DF6581CD05A9}"/>
                </a:ext>
              </a:extLst>
            </p:cNvPr>
            <p:cNvSpPr>
              <a:spLocks noChangeArrowheads="1"/>
            </p:cNvSpPr>
            <p:nvPr/>
          </p:nvSpPr>
          <p:spPr bwMode="auto">
            <a:xfrm>
              <a:off x="4695" y="2750"/>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6" name="Rectangle 45">
              <a:extLst>
                <a:ext uri="{FF2B5EF4-FFF2-40B4-BE49-F238E27FC236}">
                  <a16:creationId xmlns:a16="http://schemas.microsoft.com/office/drawing/2014/main" id="{DAF9A79A-F98B-49A6-B771-268E71F70D09}"/>
                </a:ext>
              </a:extLst>
            </p:cNvPr>
            <p:cNvSpPr>
              <a:spLocks noChangeArrowheads="1"/>
            </p:cNvSpPr>
            <p:nvPr/>
          </p:nvSpPr>
          <p:spPr bwMode="auto">
            <a:xfrm>
              <a:off x="4695" y="302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7" name="Rectangle 46">
              <a:extLst>
                <a:ext uri="{FF2B5EF4-FFF2-40B4-BE49-F238E27FC236}">
                  <a16:creationId xmlns:a16="http://schemas.microsoft.com/office/drawing/2014/main" id="{9496B6C3-AD03-4958-AE4A-129C516A9A89}"/>
                </a:ext>
              </a:extLst>
            </p:cNvPr>
            <p:cNvSpPr>
              <a:spLocks noChangeArrowheads="1"/>
            </p:cNvSpPr>
            <p:nvPr/>
          </p:nvSpPr>
          <p:spPr bwMode="auto">
            <a:xfrm>
              <a:off x="4695" y="3294"/>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8" name="Rectangle 47">
              <a:extLst>
                <a:ext uri="{FF2B5EF4-FFF2-40B4-BE49-F238E27FC236}">
                  <a16:creationId xmlns:a16="http://schemas.microsoft.com/office/drawing/2014/main" id="{176D3984-E2A2-4402-BDDE-88FFCE1E5C85}"/>
                </a:ext>
              </a:extLst>
            </p:cNvPr>
            <p:cNvSpPr>
              <a:spLocks noChangeArrowheads="1"/>
            </p:cNvSpPr>
            <p:nvPr/>
          </p:nvSpPr>
          <p:spPr bwMode="auto">
            <a:xfrm>
              <a:off x="4967" y="1389"/>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49" name="Rectangle 48">
              <a:extLst>
                <a:ext uri="{FF2B5EF4-FFF2-40B4-BE49-F238E27FC236}">
                  <a16:creationId xmlns:a16="http://schemas.microsoft.com/office/drawing/2014/main" id="{54030319-8906-4A68-A2C1-7068F5AB1A78}"/>
                </a:ext>
              </a:extLst>
            </p:cNvPr>
            <p:cNvSpPr>
              <a:spLocks noChangeArrowheads="1"/>
            </p:cNvSpPr>
            <p:nvPr/>
          </p:nvSpPr>
          <p:spPr bwMode="auto">
            <a:xfrm>
              <a:off x="4967" y="1661"/>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a:latin typeface="Arial" panose="020B0604020202020204" pitchFamily="34" charset="0"/>
              </a:endParaRPr>
            </a:p>
          </p:txBody>
        </p:sp>
        <p:sp>
          <p:nvSpPr>
            <p:cNvPr id="59450" name="Rectangle 49">
              <a:extLst>
                <a:ext uri="{FF2B5EF4-FFF2-40B4-BE49-F238E27FC236}">
                  <a16:creationId xmlns:a16="http://schemas.microsoft.com/office/drawing/2014/main" id="{B6FF1C67-331A-4EA9-9183-74D5FAA1193D}"/>
                </a:ext>
              </a:extLst>
            </p:cNvPr>
            <p:cNvSpPr>
              <a:spLocks noChangeArrowheads="1"/>
            </p:cNvSpPr>
            <p:nvPr/>
          </p:nvSpPr>
          <p:spPr bwMode="auto">
            <a:xfrm>
              <a:off x="4967" y="1933"/>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1" name="Rectangle 50">
              <a:extLst>
                <a:ext uri="{FF2B5EF4-FFF2-40B4-BE49-F238E27FC236}">
                  <a16:creationId xmlns:a16="http://schemas.microsoft.com/office/drawing/2014/main" id="{0A20E59D-A137-4DCB-96D6-598A631BB8D5}"/>
                </a:ext>
              </a:extLst>
            </p:cNvPr>
            <p:cNvSpPr>
              <a:spLocks noChangeArrowheads="1"/>
            </p:cNvSpPr>
            <p:nvPr/>
          </p:nvSpPr>
          <p:spPr bwMode="auto">
            <a:xfrm>
              <a:off x="4967" y="2478"/>
              <a:ext cx="544"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2" name="Rectangle 51">
              <a:extLst>
                <a:ext uri="{FF2B5EF4-FFF2-40B4-BE49-F238E27FC236}">
                  <a16:creationId xmlns:a16="http://schemas.microsoft.com/office/drawing/2014/main" id="{3E9D1EAB-FEBC-4F0F-B68D-7A28170EF0EB}"/>
                </a:ext>
              </a:extLst>
            </p:cNvPr>
            <p:cNvSpPr>
              <a:spLocks noChangeArrowheads="1"/>
            </p:cNvSpPr>
            <p:nvPr/>
          </p:nvSpPr>
          <p:spPr bwMode="auto">
            <a:xfrm>
              <a:off x="4967" y="3022"/>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3" name="Rectangle 52">
              <a:extLst>
                <a:ext uri="{FF2B5EF4-FFF2-40B4-BE49-F238E27FC236}">
                  <a16:creationId xmlns:a16="http://schemas.microsoft.com/office/drawing/2014/main" id="{C75FFC53-1DFC-460B-A0CD-8C99D40E512E}"/>
                </a:ext>
              </a:extLst>
            </p:cNvPr>
            <p:cNvSpPr>
              <a:spLocks noChangeArrowheads="1"/>
            </p:cNvSpPr>
            <p:nvPr/>
          </p:nvSpPr>
          <p:spPr bwMode="auto">
            <a:xfrm>
              <a:off x="5239" y="1389"/>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4" name="Rectangle 53">
              <a:extLst>
                <a:ext uri="{FF2B5EF4-FFF2-40B4-BE49-F238E27FC236}">
                  <a16:creationId xmlns:a16="http://schemas.microsoft.com/office/drawing/2014/main" id="{A4F4FF8B-14E7-410F-BFB9-65B8A4234F48}"/>
                </a:ext>
              </a:extLst>
            </p:cNvPr>
            <p:cNvSpPr>
              <a:spLocks noChangeArrowheads="1"/>
            </p:cNvSpPr>
            <p:nvPr/>
          </p:nvSpPr>
          <p:spPr bwMode="auto">
            <a:xfrm>
              <a:off x="5239" y="1933"/>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5" name="Rectangle 54">
              <a:extLst>
                <a:ext uri="{FF2B5EF4-FFF2-40B4-BE49-F238E27FC236}">
                  <a16:creationId xmlns:a16="http://schemas.microsoft.com/office/drawing/2014/main" id="{939A0F2E-09F0-4682-B8C0-50C61EB35AE3}"/>
                </a:ext>
              </a:extLst>
            </p:cNvPr>
            <p:cNvSpPr>
              <a:spLocks noChangeArrowheads="1"/>
            </p:cNvSpPr>
            <p:nvPr/>
          </p:nvSpPr>
          <p:spPr bwMode="auto">
            <a:xfrm>
              <a:off x="5239" y="3022"/>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6" name="Rectangle 55">
              <a:extLst>
                <a:ext uri="{FF2B5EF4-FFF2-40B4-BE49-F238E27FC236}">
                  <a16:creationId xmlns:a16="http://schemas.microsoft.com/office/drawing/2014/main" id="{23EE7C87-4099-4EF8-B58D-594E222721D5}"/>
                </a:ext>
              </a:extLst>
            </p:cNvPr>
            <p:cNvSpPr>
              <a:spLocks noChangeArrowheads="1"/>
            </p:cNvSpPr>
            <p:nvPr/>
          </p:nvSpPr>
          <p:spPr bwMode="auto">
            <a:xfrm>
              <a:off x="4150" y="247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7" name="Rectangle 56">
              <a:extLst>
                <a:ext uri="{FF2B5EF4-FFF2-40B4-BE49-F238E27FC236}">
                  <a16:creationId xmlns:a16="http://schemas.microsoft.com/office/drawing/2014/main" id="{F329DAE8-1E92-411E-8A45-D3D71F2F52B1}"/>
                </a:ext>
              </a:extLst>
            </p:cNvPr>
            <p:cNvSpPr>
              <a:spLocks noChangeArrowheads="1"/>
            </p:cNvSpPr>
            <p:nvPr/>
          </p:nvSpPr>
          <p:spPr bwMode="auto">
            <a:xfrm>
              <a:off x="3878" y="2750"/>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8" name="Rectangle 57">
              <a:extLst>
                <a:ext uri="{FF2B5EF4-FFF2-40B4-BE49-F238E27FC236}">
                  <a16:creationId xmlns:a16="http://schemas.microsoft.com/office/drawing/2014/main" id="{D9C296D9-4B6B-459E-910D-D6CF4963E13F}"/>
                </a:ext>
              </a:extLst>
            </p:cNvPr>
            <p:cNvSpPr>
              <a:spLocks noChangeArrowheads="1"/>
            </p:cNvSpPr>
            <p:nvPr/>
          </p:nvSpPr>
          <p:spPr bwMode="auto">
            <a:xfrm>
              <a:off x="4150" y="2750"/>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59" name="Rectangle 58">
              <a:extLst>
                <a:ext uri="{FF2B5EF4-FFF2-40B4-BE49-F238E27FC236}">
                  <a16:creationId xmlns:a16="http://schemas.microsoft.com/office/drawing/2014/main" id="{FE353630-7BB2-438C-90C6-75920CB4645A}"/>
                </a:ext>
              </a:extLst>
            </p:cNvPr>
            <p:cNvSpPr>
              <a:spLocks noChangeArrowheads="1"/>
            </p:cNvSpPr>
            <p:nvPr/>
          </p:nvSpPr>
          <p:spPr bwMode="auto">
            <a:xfrm>
              <a:off x="4422" y="2750"/>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60" name="Rectangle 59">
              <a:extLst>
                <a:ext uri="{FF2B5EF4-FFF2-40B4-BE49-F238E27FC236}">
                  <a16:creationId xmlns:a16="http://schemas.microsoft.com/office/drawing/2014/main" id="{C6B4DB3E-4F4E-4477-AF22-5E1F9EA87FB7}"/>
                </a:ext>
              </a:extLst>
            </p:cNvPr>
            <p:cNvSpPr>
              <a:spLocks noChangeArrowheads="1"/>
            </p:cNvSpPr>
            <p:nvPr/>
          </p:nvSpPr>
          <p:spPr bwMode="auto">
            <a:xfrm>
              <a:off x="4150" y="3022"/>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61" name="Rectangle 60">
              <a:extLst>
                <a:ext uri="{FF2B5EF4-FFF2-40B4-BE49-F238E27FC236}">
                  <a16:creationId xmlns:a16="http://schemas.microsoft.com/office/drawing/2014/main" id="{7B6A6C76-57CF-431F-833F-5E2FAC7C30F2}"/>
                </a:ext>
              </a:extLst>
            </p:cNvPr>
            <p:cNvSpPr>
              <a:spLocks noChangeArrowheads="1"/>
            </p:cNvSpPr>
            <p:nvPr/>
          </p:nvSpPr>
          <p:spPr bwMode="auto">
            <a:xfrm>
              <a:off x="4422" y="1661"/>
              <a:ext cx="545"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sp>
        <p:nvSpPr>
          <p:cNvPr id="59403" name="Rectangle 61">
            <a:extLst>
              <a:ext uri="{FF2B5EF4-FFF2-40B4-BE49-F238E27FC236}">
                <a16:creationId xmlns:a16="http://schemas.microsoft.com/office/drawing/2014/main" id="{72FA2D89-29C0-4EE6-8705-CA64A4A3C9B1}"/>
              </a:ext>
            </a:extLst>
          </p:cNvPr>
          <p:cNvSpPr>
            <a:spLocks noChangeArrowheads="1"/>
          </p:cNvSpPr>
          <p:nvPr/>
        </p:nvSpPr>
        <p:spPr bwMode="auto">
          <a:xfrm>
            <a:off x="4875213" y="1628775"/>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d=2</a:t>
            </a:r>
          </a:p>
        </p:txBody>
      </p:sp>
      <p:sp>
        <p:nvSpPr>
          <p:cNvPr id="403518" name="Line 62">
            <a:extLst>
              <a:ext uri="{FF2B5EF4-FFF2-40B4-BE49-F238E27FC236}">
                <a16:creationId xmlns:a16="http://schemas.microsoft.com/office/drawing/2014/main" id="{4819E30C-DBF7-40B8-924F-2267FB54C677}"/>
              </a:ext>
            </a:extLst>
          </p:cNvPr>
          <p:cNvSpPr>
            <a:spLocks noChangeShapeType="1"/>
          </p:cNvSpPr>
          <p:nvPr/>
        </p:nvSpPr>
        <p:spPr bwMode="auto">
          <a:xfrm>
            <a:off x="5414963" y="2457450"/>
            <a:ext cx="2016125" cy="395288"/>
          </a:xfrm>
          <a:prstGeom prst="line">
            <a:avLst/>
          </a:prstGeom>
          <a:noFill/>
          <a:ln w="38100">
            <a:solidFill>
              <a:srgbClr val="CC33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3519" name="Group 63">
            <a:extLst>
              <a:ext uri="{FF2B5EF4-FFF2-40B4-BE49-F238E27FC236}">
                <a16:creationId xmlns:a16="http://schemas.microsoft.com/office/drawing/2014/main" id="{137E5D1F-D17E-4FA0-BF3D-2F30D0A2B1EA}"/>
              </a:ext>
            </a:extLst>
          </p:cNvPr>
          <p:cNvGrpSpPr>
            <a:grpSpLocks/>
          </p:cNvGrpSpPr>
          <p:nvPr/>
        </p:nvGrpSpPr>
        <p:grpSpPr bwMode="auto">
          <a:xfrm>
            <a:off x="6896100" y="1808163"/>
            <a:ext cx="687388" cy="4068762"/>
            <a:chOff x="4471" y="1139"/>
            <a:chExt cx="433" cy="2563"/>
          </a:xfrm>
        </p:grpSpPr>
        <p:sp>
          <p:nvSpPr>
            <p:cNvPr id="59418" name="Line 64">
              <a:extLst>
                <a:ext uri="{FF2B5EF4-FFF2-40B4-BE49-F238E27FC236}">
                  <a16:creationId xmlns:a16="http://schemas.microsoft.com/office/drawing/2014/main" id="{3519BB8A-44D9-48E0-B97A-E556E6000942}"/>
                </a:ext>
              </a:extLst>
            </p:cNvPr>
            <p:cNvSpPr>
              <a:spLocks noChangeShapeType="1"/>
            </p:cNvSpPr>
            <p:nvPr/>
          </p:nvSpPr>
          <p:spPr bwMode="auto">
            <a:xfrm>
              <a:off x="4876" y="1253"/>
              <a:ext cx="0" cy="24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9" name="Text Box 65">
              <a:extLst>
                <a:ext uri="{FF2B5EF4-FFF2-40B4-BE49-F238E27FC236}">
                  <a16:creationId xmlns:a16="http://schemas.microsoft.com/office/drawing/2014/main" id="{E871DD94-3310-48A5-93D9-A7584C600ED3}"/>
                </a:ext>
              </a:extLst>
            </p:cNvPr>
            <p:cNvSpPr txBox="1">
              <a:spLocks noChangeArrowheads="1"/>
            </p:cNvSpPr>
            <p:nvPr/>
          </p:nvSpPr>
          <p:spPr bwMode="auto">
            <a:xfrm>
              <a:off x="4471" y="1139"/>
              <a:ext cx="4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800" b="1">
                  <a:latin typeface="Arial" panose="020B0604020202020204" pitchFamily="34" charset="0"/>
                </a:rPr>
                <a:t>h</a:t>
              </a:r>
              <a:r>
                <a:rPr kumimoji="0" lang="en-US" altLang="zh-CN" sz="1800" b="1" baseline="-25000">
                  <a:latin typeface="Arial" panose="020B0604020202020204" pitchFamily="34" charset="0"/>
                </a:rPr>
                <a:t>x</a:t>
              </a:r>
              <a:r>
                <a:rPr kumimoji="0" lang="en-US" altLang="zh-CN" sz="1800" b="1">
                  <a:latin typeface="Arial" panose="020B0604020202020204" pitchFamily="34" charset="0"/>
                </a:rPr>
                <a:t>(k)</a:t>
              </a:r>
            </a:p>
          </p:txBody>
        </p:sp>
      </p:grpSp>
      <p:grpSp>
        <p:nvGrpSpPr>
          <p:cNvPr id="403522" name="Group 66">
            <a:extLst>
              <a:ext uri="{FF2B5EF4-FFF2-40B4-BE49-F238E27FC236}">
                <a16:creationId xmlns:a16="http://schemas.microsoft.com/office/drawing/2014/main" id="{A5635F40-5A51-4864-84B8-5FE1E4A365FE}"/>
              </a:ext>
            </a:extLst>
          </p:cNvPr>
          <p:cNvGrpSpPr>
            <a:grpSpLocks/>
          </p:cNvGrpSpPr>
          <p:nvPr/>
        </p:nvGrpSpPr>
        <p:grpSpPr bwMode="auto">
          <a:xfrm>
            <a:off x="4411663" y="2565400"/>
            <a:ext cx="4351337" cy="431800"/>
            <a:chOff x="2906" y="1616"/>
            <a:chExt cx="2741" cy="272"/>
          </a:xfrm>
        </p:grpSpPr>
        <p:sp>
          <p:nvSpPr>
            <p:cNvPr id="59414" name="Line 67">
              <a:extLst>
                <a:ext uri="{FF2B5EF4-FFF2-40B4-BE49-F238E27FC236}">
                  <a16:creationId xmlns:a16="http://schemas.microsoft.com/office/drawing/2014/main" id="{6083AAA1-661E-4D91-B465-3FAE00EEE0AD}"/>
                </a:ext>
              </a:extLst>
            </p:cNvPr>
            <p:cNvSpPr>
              <a:spLocks noChangeShapeType="1"/>
            </p:cNvSpPr>
            <p:nvPr/>
          </p:nvSpPr>
          <p:spPr bwMode="auto">
            <a:xfrm rot="-5400000">
              <a:off x="4423" y="617"/>
              <a:ext cx="0" cy="24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5" name="Line 68">
              <a:extLst>
                <a:ext uri="{FF2B5EF4-FFF2-40B4-BE49-F238E27FC236}">
                  <a16:creationId xmlns:a16="http://schemas.microsoft.com/office/drawing/2014/main" id="{5A4E8913-F6A8-499A-8B8E-00290DB2F459}"/>
                </a:ext>
              </a:extLst>
            </p:cNvPr>
            <p:cNvSpPr>
              <a:spLocks noChangeShapeType="1"/>
            </p:cNvSpPr>
            <p:nvPr/>
          </p:nvSpPr>
          <p:spPr bwMode="auto">
            <a:xfrm>
              <a:off x="4830" y="1797"/>
              <a:ext cx="9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6" name="Line 69">
              <a:extLst>
                <a:ext uri="{FF2B5EF4-FFF2-40B4-BE49-F238E27FC236}">
                  <a16:creationId xmlns:a16="http://schemas.microsoft.com/office/drawing/2014/main" id="{85622459-57F4-45CC-A52D-BF1B68EDD185}"/>
                </a:ext>
              </a:extLst>
            </p:cNvPr>
            <p:cNvSpPr>
              <a:spLocks noChangeShapeType="1"/>
            </p:cNvSpPr>
            <p:nvPr/>
          </p:nvSpPr>
          <p:spPr bwMode="auto">
            <a:xfrm flipV="1">
              <a:off x="4830" y="1797"/>
              <a:ext cx="9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7" name="Text Box 70">
              <a:extLst>
                <a:ext uri="{FF2B5EF4-FFF2-40B4-BE49-F238E27FC236}">
                  <a16:creationId xmlns:a16="http://schemas.microsoft.com/office/drawing/2014/main" id="{DE6F5758-BE38-4AAB-B91A-6778D9D2AEFC}"/>
                </a:ext>
              </a:extLst>
            </p:cNvPr>
            <p:cNvSpPr txBox="1">
              <a:spLocks noChangeArrowheads="1"/>
            </p:cNvSpPr>
            <p:nvPr/>
          </p:nvSpPr>
          <p:spPr bwMode="auto">
            <a:xfrm>
              <a:off x="2906" y="1616"/>
              <a:ext cx="4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kumimoji="0" lang="en-US" altLang="zh-CN" sz="1800" b="1">
                  <a:latin typeface="Arial" panose="020B0604020202020204" pitchFamily="34" charset="0"/>
                </a:rPr>
                <a:t>h</a:t>
              </a:r>
              <a:r>
                <a:rPr kumimoji="0" lang="en-US" altLang="zh-CN" sz="1800" b="1" baseline="-25000">
                  <a:latin typeface="Arial" panose="020B0604020202020204" pitchFamily="34" charset="0"/>
                </a:rPr>
                <a:t>y</a:t>
              </a:r>
              <a:r>
                <a:rPr kumimoji="0" lang="en-US" altLang="zh-CN" sz="1800" b="1">
                  <a:latin typeface="Arial" panose="020B0604020202020204" pitchFamily="34" charset="0"/>
                </a:rPr>
                <a:t>(k)</a:t>
              </a:r>
            </a:p>
          </p:txBody>
        </p:sp>
      </p:grpSp>
      <p:grpSp>
        <p:nvGrpSpPr>
          <p:cNvPr id="403527" name="Group 71">
            <a:extLst>
              <a:ext uri="{FF2B5EF4-FFF2-40B4-BE49-F238E27FC236}">
                <a16:creationId xmlns:a16="http://schemas.microsoft.com/office/drawing/2014/main" id="{19B9849E-28FA-49B5-A535-C02AF7230BB7}"/>
              </a:ext>
            </a:extLst>
          </p:cNvPr>
          <p:cNvGrpSpPr>
            <a:grpSpLocks/>
          </p:cNvGrpSpPr>
          <p:nvPr/>
        </p:nvGrpSpPr>
        <p:grpSpPr bwMode="auto">
          <a:xfrm>
            <a:off x="5233988" y="1939925"/>
            <a:ext cx="1508125" cy="552450"/>
            <a:chOff x="3424" y="1222"/>
            <a:chExt cx="950" cy="348"/>
          </a:xfrm>
        </p:grpSpPr>
        <p:sp>
          <p:nvSpPr>
            <p:cNvPr id="59412" name="Text Box 72">
              <a:extLst>
                <a:ext uri="{FF2B5EF4-FFF2-40B4-BE49-F238E27FC236}">
                  <a16:creationId xmlns:a16="http://schemas.microsoft.com/office/drawing/2014/main" id="{031E7676-6856-4AFF-A091-023DAE19289D}"/>
                </a:ext>
              </a:extLst>
            </p:cNvPr>
            <p:cNvSpPr txBox="1">
              <a:spLocks noChangeArrowheads="1"/>
            </p:cNvSpPr>
            <p:nvPr/>
          </p:nvSpPr>
          <p:spPr bwMode="auto">
            <a:xfrm>
              <a:off x="3447" y="1222"/>
              <a:ext cx="927" cy="21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rgbClr val="CC3300"/>
                  </a:solidFill>
                  <a:latin typeface="Arial" panose="020B0604020202020204" pitchFamily="34" charset="0"/>
                </a:rPr>
                <a:t>insert(k,data)</a:t>
              </a:r>
            </a:p>
          </p:txBody>
        </p:sp>
        <p:sp>
          <p:nvSpPr>
            <p:cNvPr id="59413" name="Oval 73">
              <a:extLst>
                <a:ext uri="{FF2B5EF4-FFF2-40B4-BE49-F238E27FC236}">
                  <a16:creationId xmlns:a16="http://schemas.microsoft.com/office/drawing/2014/main" id="{05A7577C-C9C7-47B9-B00D-D17777BAD1FA}"/>
                </a:ext>
              </a:extLst>
            </p:cNvPr>
            <p:cNvSpPr>
              <a:spLocks noChangeArrowheads="1"/>
            </p:cNvSpPr>
            <p:nvPr/>
          </p:nvSpPr>
          <p:spPr bwMode="auto">
            <a:xfrm>
              <a:off x="3424" y="1480"/>
              <a:ext cx="91" cy="90"/>
            </a:xfrm>
            <a:prstGeom prst="ellipse">
              <a:avLst/>
            </a:prstGeom>
            <a:solidFill>
              <a:srgbClr val="CC3300"/>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grpSp>
        <p:nvGrpSpPr>
          <p:cNvPr id="403530" name="Group 74">
            <a:extLst>
              <a:ext uri="{FF2B5EF4-FFF2-40B4-BE49-F238E27FC236}">
                <a16:creationId xmlns:a16="http://schemas.microsoft.com/office/drawing/2014/main" id="{0E805657-DA37-4EED-9CC9-374B27855B97}"/>
              </a:ext>
            </a:extLst>
          </p:cNvPr>
          <p:cNvGrpSpPr>
            <a:grpSpLocks/>
          </p:cNvGrpSpPr>
          <p:nvPr/>
        </p:nvGrpSpPr>
        <p:grpSpPr bwMode="auto">
          <a:xfrm>
            <a:off x="5594350" y="4135438"/>
            <a:ext cx="1177925" cy="515937"/>
            <a:chOff x="3651" y="2605"/>
            <a:chExt cx="742" cy="325"/>
          </a:xfrm>
        </p:grpSpPr>
        <p:sp>
          <p:nvSpPr>
            <p:cNvPr id="59410" name="Oval 75">
              <a:extLst>
                <a:ext uri="{FF2B5EF4-FFF2-40B4-BE49-F238E27FC236}">
                  <a16:creationId xmlns:a16="http://schemas.microsoft.com/office/drawing/2014/main" id="{99AA5917-3BEF-40A6-B469-7874F42F5F5E}"/>
                </a:ext>
              </a:extLst>
            </p:cNvPr>
            <p:cNvSpPr>
              <a:spLocks noChangeArrowheads="1"/>
            </p:cNvSpPr>
            <p:nvPr/>
          </p:nvSpPr>
          <p:spPr bwMode="auto">
            <a:xfrm>
              <a:off x="4241" y="2840"/>
              <a:ext cx="91" cy="90"/>
            </a:xfrm>
            <a:prstGeom prst="ellipse">
              <a:avLst/>
            </a:prstGeom>
            <a:solidFill>
              <a:srgbClr val="009900"/>
            </a:solid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59411" name="Text Box 76">
              <a:extLst>
                <a:ext uri="{FF2B5EF4-FFF2-40B4-BE49-F238E27FC236}">
                  <a16:creationId xmlns:a16="http://schemas.microsoft.com/office/drawing/2014/main" id="{2EF8BB84-76A7-4343-87C6-DEFC69E552BE}"/>
                </a:ext>
              </a:extLst>
            </p:cNvPr>
            <p:cNvSpPr txBox="1">
              <a:spLocks noChangeArrowheads="1"/>
            </p:cNvSpPr>
            <p:nvPr/>
          </p:nvSpPr>
          <p:spPr bwMode="auto">
            <a:xfrm>
              <a:off x="3651" y="2605"/>
              <a:ext cx="742" cy="21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rgbClr val="009900"/>
                  </a:solidFill>
                  <a:latin typeface="Arial" panose="020B0604020202020204" pitchFamily="34" charset="0"/>
                </a:rPr>
                <a:t>retrieve(k)</a:t>
              </a:r>
            </a:p>
          </p:txBody>
        </p:sp>
      </p:grpSp>
      <p:sp>
        <p:nvSpPr>
          <p:cNvPr id="403533" name="Line 77">
            <a:extLst>
              <a:ext uri="{FF2B5EF4-FFF2-40B4-BE49-F238E27FC236}">
                <a16:creationId xmlns:a16="http://schemas.microsoft.com/office/drawing/2014/main" id="{6D16734A-2DAC-4504-B9D9-DFBB473D079F}"/>
              </a:ext>
            </a:extLst>
          </p:cNvPr>
          <p:cNvSpPr>
            <a:spLocks noChangeShapeType="1"/>
          </p:cNvSpPr>
          <p:nvPr/>
        </p:nvSpPr>
        <p:spPr bwMode="auto">
          <a:xfrm flipV="1">
            <a:off x="6675438" y="3033713"/>
            <a:ext cx="790575" cy="1474787"/>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34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34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34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34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35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35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35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3518"/>
                                        </p:tgtEl>
                                        <p:attrNameLst>
                                          <p:attrName>style.visibility</p:attrName>
                                        </p:attrNameLst>
                                      </p:cBhvr>
                                      <p:to>
                                        <p:strVal val="visible"/>
                                      </p:to>
                                    </p:set>
                                  </p:childTnLst>
                                  <p:subTnLst>
                                    <p:set>
                                      <p:cBhvr override="childStyle">
                                        <p:cTn dur="1" fill="hold" display="0" masterRel="nextClick" afterEffect="1"/>
                                        <p:tgtEl>
                                          <p:spTgt spid="403518"/>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35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03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F2A31576-B5DC-4D02-A6FE-2DE9D3D5CA5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E952383-C640-47ED-AC39-6A40E9BFA49B}" type="slidenum">
              <a:rPr kumimoji="0" lang="zh-CN" altLang="en-US" sz="1400">
                <a:latin typeface="Tahoma" panose="020B0604030504040204" pitchFamily="34" charset="0"/>
              </a:rPr>
              <a:pPr>
                <a:spcBef>
                  <a:spcPct val="0"/>
                </a:spcBef>
                <a:buClrTx/>
                <a:buFontTx/>
                <a:buNone/>
              </a:pPr>
              <a:t>5</a:t>
            </a:fld>
            <a:endParaRPr kumimoji="0" lang="en-US" altLang="zh-CN" sz="1400">
              <a:latin typeface="Tahoma" panose="020B0604030504040204" pitchFamily="34" charset="0"/>
            </a:endParaRPr>
          </a:p>
        </p:txBody>
      </p:sp>
      <p:sp>
        <p:nvSpPr>
          <p:cNvPr id="8195" name="Rectangle 2">
            <a:extLst>
              <a:ext uri="{FF2B5EF4-FFF2-40B4-BE49-F238E27FC236}">
                <a16:creationId xmlns:a16="http://schemas.microsoft.com/office/drawing/2014/main" id="{3B626BA6-AE62-45FC-AF4C-4D9D52FDF6E7}"/>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sp>
        <p:nvSpPr>
          <p:cNvPr id="8196" name="Rectangle 3">
            <a:extLst>
              <a:ext uri="{FF2B5EF4-FFF2-40B4-BE49-F238E27FC236}">
                <a16:creationId xmlns:a16="http://schemas.microsoft.com/office/drawing/2014/main" id="{8C78FA33-6EDB-44BB-9FDE-61FF987E2C07}"/>
              </a:ext>
            </a:extLst>
          </p:cNvPr>
          <p:cNvSpPr>
            <a:spLocks noGrp="1" noChangeArrowheads="1"/>
          </p:cNvSpPr>
          <p:nvPr>
            <p:ph type="body" idx="1"/>
          </p:nvPr>
        </p:nvSpPr>
        <p:spPr>
          <a:xfrm>
            <a:off x="609600" y="1447800"/>
            <a:ext cx="8193088" cy="5337175"/>
          </a:xfrm>
        </p:spPr>
        <p:txBody>
          <a:bodyPr/>
          <a:lstStyle/>
          <a:p>
            <a:pPr eaLnBrk="1" hangingPunct="1">
              <a:lnSpc>
                <a:spcPct val="110000"/>
              </a:lnSpc>
            </a:pPr>
            <a:r>
              <a:rPr lang="zh-CN" altLang="en-US" sz="2400" b="1"/>
              <a:t>将内容索引抽象为</a:t>
            </a:r>
            <a:r>
              <a:rPr lang="en-US" altLang="zh-CN" sz="2400" b="1"/>
              <a:t>&lt;K, V&gt;</a:t>
            </a:r>
            <a:r>
              <a:rPr lang="zh-CN" altLang="en-US" sz="2400" b="1"/>
              <a:t>对</a:t>
            </a:r>
          </a:p>
          <a:p>
            <a:pPr lvl="1" eaLnBrk="1" hangingPunct="1">
              <a:lnSpc>
                <a:spcPct val="110000"/>
              </a:lnSpc>
            </a:pPr>
            <a:r>
              <a:rPr lang="en-US" altLang="zh-CN" sz="2400" b="1"/>
              <a:t>K</a:t>
            </a:r>
            <a:r>
              <a:rPr lang="zh-CN" altLang="en-US" sz="2400" b="1"/>
              <a:t>是</a:t>
            </a:r>
            <a:r>
              <a:rPr lang="zh-CN" altLang="en-US" sz="2400" b="1">
                <a:solidFill>
                  <a:srgbClr val="CC3300"/>
                </a:solidFill>
              </a:rPr>
              <a:t>内容关键字的</a:t>
            </a:r>
            <a:r>
              <a:rPr lang="en-US" altLang="zh-CN" sz="2400" b="1">
                <a:solidFill>
                  <a:srgbClr val="CC3300"/>
                </a:solidFill>
              </a:rPr>
              <a:t>Hash</a:t>
            </a:r>
            <a:r>
              <a:rPr lang="zh-CN" altLang="en-US" sz="2400" b="1">
                <a:solidFill>
                  <a:srgbClr val="CC3300"/>
                </a:solidFill>
              </a:rPr>
              <a:t>摘要：</a:t>
            </a:r>
            <a:r>
              <a:rPr lang="en-US" altLang="zh-CN" sz="2400" b="1"/>
              <a:t>K = Hash(key)</a:t>
            </a:r>
          </a:p>
          <a:p>
            <a:pPr lvl="1" eaLnBrk="1" hangingPunct="1">
              <a:lnSpc>
                <a:spcPct val="110000"/>
              </a:lnSpc>
            </a:pPr>
            <a:r>
              <a:rPr lang="en-US" altLang="zh-CN" sz="2400" b="1"/>
              <a:t>V</a:t>
            </a:r>
            <a:r>
              <a:rPr lang="zh-CN" altLang="en-US" sz="2400" b="1"/>
              <a:t>是存放内容的</a:t>
            </a:r>
            <a:r>
              <a:rPr lang="zh-CN" altLang="en-US" sz="2400" b="1">
                <a:solidFill>
                  <a:srgbClr val="FF0000"/>
                </a:solidFill>
              </a:rPr>
              <a:t>实际位置</a:t>
            </a:r>
            <a:r>
              <a:rPr lang="zh-CN" altLang="en-US" sz="2400" b="1"/>
              <a:t>，例如节点</a:t>
            </a:r>
            <a:r>
              <a:rPr lang="en-US" altLang="zh-CN" sz="2400" b="1"/>
              <a:t>IP</a:t>
            </a:r>
            <a:r>
              <a:rPr lang="zh-CN" altLang="en-US" sz="2400" b="1"/>
              <a:t>地址等</a:t>
            </a:r>
          </a:p>
          <a:p>
            <a:pPr eaLnBrk="1" hangingPunct="1">
              <a:lnSpc>
                <a:spcPct val="110000"/>
              </a:lnSpc>
            </a:pPr>
            <a:r>
              <a:rPr lang="zh-CN" altLang="en-US" sz="2400" b="1"/>
              <a:t>所有的</a:t>
            </a:r>
            <a:r>
              <a:rPr lang="en-US" altLang="zh-CN" sz="2400" b="1"/>
              <a:t>&lt;K, V&gt;</a:t>
            </a:r>
            <a:r>
              <a:rPr lang="zh-CN" altLang="en-US" sz="2400" b="1"/>
              <a:t>对组成一张大的</a:t>
            </a:r>
            <a:r>
              <a:rPr lang="en-US" altLang="zh-CN" sz="2400" b="1"/>
              <a:t>Hash</a:t>
            </a:r>
            <a:r>
              <a:rPr lang="zh-CN" altLang="en-US" sz="2400" b="1"/>
              <a:t>表，该表存储了所有内容的信息</a:t>
            </a:r>
          </a:p>
          <a:p>
            <a:pPr eaLnBrk="1" hangingPunct="1">
              <a:lnSpc>
                <a:spcPct val="110000"/>
              </a:lnSpc>
            </a:pPr>
            <a:r>
              <a:rPr lang="zh-CN" altLang="en-US" sz="2400" b="1"/>
              <a:t>每个节点都随机生成一个标识</a:t>
            </a:r>
            <a:r>
              <a:rPr lang="en-US" altLang="zh-CN" sz="2400" b="1"/>
              <a:t>(ID)</a:t>
            </a:r>
            <a:r>
              <a:rPr lang="zh-CN" altLang="en-US" sz="2400" b="1"/>
              <a:t>，把</a:t>
            </a:r>
            <a:r>
              <a:rPr lang="en-US" altLang="zh-CN" sz="2400" b="1"/>
              <a:t>Hash</a:t>
            </a:r>
            <a:r>
              <a:rPr lang="zh-CN" altLang="en-US" sz="2400" b="1"/>
              <a:t>表分割成许多小块，按特定规则（即</a:t>
            </a:r>
            <a:r>
              <a:rPr lang="en-US" altLang="zh-CN" sz="2400" b="1"/>
              <a:t>K</a:t>
            </a:r>
            <a:r>
              <a:rPr lang="zh-CN" altLang="en-US" sz="2400" b="1"/>
              <a:t>和节点</a:t>
            </a:r>
            <a:r>
              <a:rPr lang="en-US" altLang="zh-CN" sz="2400" b="1"/>
              <a:t>ID</a:t>
            </a:r>
            <a:r>
              <a:rPr lang="zh-CN" altLang="en-US" sz="2400" b="1"/>
              <a:t>之间的映射关系）分布到网络中去，节点按这个规则在应用层上形成一个结构化的重叠网络</a:t>
            </a:r>
          </a:p>
          <a:p>
            <a:pPr eaLnBrk="1" hangingPunct="1">
              <a:lnSpc>
                <a:spcPct val="110000"/>
              </a:lnSpc>
            </a:pPr>
            <a:r>
              <a:rPr lang="zh-CN" altLang="en-US" sz="2400" b="1"/>
              <a:t>给定查询内容的</a:t>
            </a:r>
            <a:r>
              <a:rPr lang="en-US" altLang="zh-CN" sz="2400" b="1"/>
              <a:t>K</a:t>
            </a:r>
            <a:r>
              <a:rPr lang="zh-CN" altLang="en-US" sz="2400" b="1"/>
              <a:t>值，可以根据</a:t>
            </a:r>
            <a:r>
              <a:rPr lang="en-US" altLang="zh-CN" sz="2400" b="1"/>
              <a:t>K</a:t>
            </a:r>
            <a:r>
              <a:rPr lang="zh-CN" altLang="en-US" sz="2400" b="1"/>
              <a:t>和节点</a:t>
            </a:r>
            <a:r>
              <a:rPr lang="en-US" altLang="zh-CN" sz="2400" b="1"/>
              <a:t>ID</a:t>
            </a:r>
            <a:r>
              <a:rPr lang="zh-CN" altLang="en-US" sz="2400" b="1"/>
              <a:t>之间的映射关系在重叠（</a:t>
            </a:r>
            <a:r>
              <a:rPr lang="en-US" altLang="zh-CN" sz="2400" b="1"/>
              <a:t>Overlay</a:t>
            </a:r>
            <a:r>
              <a:rPr lang="zh-CN" altLang="en-US" sz="2400" b="1"/>
              <a:t>）网络上找到相应的</a:t>
            </a:r>
            <a:r>
              <a:rPr lang="en-US" altLang="zh-CN" sz="2400" b="1"/>
              <a:t>V</a:t>
            </a:r>
            <a:r>
              <a:rPr lang="zh-CN" altLang="en-US" sz="2400" b="1"/>
              <a:t>值，从而获得存储文件的节点</a:t>
            </a:r>
            <a:r>
              <a:rPr lang="en-US" altLang="zh-CN" sz="2400" b="1"/>
              <a:t>IP</a:t>
            </a:r>
            <a:r>
              <a:rPr lang="zh-CN" altLang="en-US" sz="2400" b="1"/>
              <a:t>地址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95B1AA2-6788-4F6B-BE36-073032357A65}"/>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BF01EF3-20B7-409D-BECE-32D54CA5473D}" type="slidenum">
              <a:rPr kumimoji="0" lang="zh-CN" altLang="en-US" sz="1400">
                <a:latin typeface="Tahoma" panose="020B0604030504040204" pitchFamily="34" charset="0"/>
              </a:rPr>
              <a:pPr>
                <a:spcBef>
                  <a:spcPct val="0"/>
                </a:spcBef>
                <a:buClrTx/>
                <a:buFontTx/>
                <a:buNone/>
              </a:pPr>
              <a:t>50</a:t>
            </a:fld>
            <a:endParaRPr kumimoji="0" lang="en-US" altLang="zh-CN" sz="1400">
              <a:latin typeface="Tahoma" panose="020B0604030504040204" pitchFamily="34" charset="0"/>
            </a:endParaRPr>
          </a:p>
        </p:txBody>
      </p:sp>
      <p:sp>
        <p:nvSpPr>
          <p:cNvPr id="60419" name="Rectangle 2">
            <a:extLst>
              <a:ext uri="{FF2B5EF4-FFF2-40B4-BE49-F238E27FC236}">
                <a16:creationId xmlns:a16="http://schemas.microsoft.com/office/drawing/2014/main" id="{51B705FE-082E-4640-8DF4-AFBC17913A02}"/>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CAN</a:t>
            </a:r>
            <a:r>
              <a:rPr lang="zh-CN" altLang="en-US"/>
              <a:t>：查询过程</a:t>
            </a:r>
          </a:p>
        </p:txBody>
      </p:sp>
      <p:sp>
        <p:nvSpPr>
          <p:cNvPr id="60420" name="Rectangle 3">
            <a:extLst>
              <a:ext uri="{FF2B5EF4-FFF2-40B4-BE49-F238E27FC236}">
                <a16:creationId xmlns:a16="http://schemas.microsoft.com/office/drawing/2014/main" id="{3090127B-AAFF-4374-9292-3E5F116D799C}"/>
              </a:ext>
            </a:extLst>
          </p:cNvPr>
          <p:cNvSpPr>
            <a:spLocks noGrp="1" noChangeArrowheads="1"/>
          </p:cNvSpPr>
          <p:nvPr>
            <p:ph type="body" idx="1"/>
          </p:nvPr>
        </p:nvSpPr>
        <p:spPr>
          <a:xfrm>
            <a:off x="457200" y="1600200"/>
            <a:ext cx="8382000" cy="4471988"/>
          </a:xfrm>
        </p:spPr>
        <p:txBody>
          <a:bodyPr/>
          <a:lstStyle/>
          <a:p>
            <a:pPr eaLnBrk="1" hangingPunct="1">
              <a:lnSpc>
                <a:spcPct val="105000"/>
              </a:lnSpc>
            </a:pPr>
            <a:r>
              <a:rPr lang="zh-CN" altLang="en-US" b="1"/>
              <a:t>节点在坐标路由表中只维护直接邻居信息，包括邻居的</a:t>
            </a:r>
            <a:r>
              <a:rPr lang="en-US" altLang="zh-CN" b="1"/>
              <a:t>IP</a:t>
            </a:r>
            <a:r>
              <a:rPr lang="zh-CN" altLang="en-US" b="1"/>
              <a:t>地址及其维护的区域</a:t>
            </a:r>
          </a:p>
          <a:p>
            <a:pPr eaLnBrk="1" hangingPunct="1">
              <a:lnSpc>
                <a:spcPct val="105000"/>
              </a:lnSpc>
            </a:pPr>
            <a:r>
              <a:rPr lang="zh-CN" altLang="en-US" b="1"/>
              <a:t>查询消息沿着坐标空间从发起请求的点到目的点之间的一条路径转发</a:t>
            </a:r>
          </a:p>
          <a:p>
            <a:pPr marL="900113" lvl="1" indent="-323850" eaLnBrk="1" hangingPunct="1">
              <a:lnSpc>
                <a:spcPct val="105000"/>
              </a:lnSpc>
            </a:pPr>
            <a:r>
              <a:rPr lang="zh-CN" altLang="en-US" b="1"/>
              <a:t>查询消息路由到能够减少坐标空间距离的邻居节点</a:t>
            </a:r>
          </a:p>
          <a:p>
            <a:pPr marL="900113" lvl="1" indent="-323850" eaLnBrk="1" hangingPunct="1">
              <a:lnSpc>
                <a:spcPct val="105000"/>
              </a:lnSpc>
            </a:pPr>
            <a:r>
              <a:rPr lang="zh-CN" altLang="en-US" b="1"/>
              <a:t>有多条路径可以选择，在路由时能够绕开失效节点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F132A256-C4EE-4D24-A716-2226B26F4313}"/>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C5706D3-571B-4078-8EE9-8969E835773A}" type="slidenum">
              <a:rPr kumimoji="0" lang="zh-CN" altLang="en-US" sz="1400">
                <a:latin typeface="Tahoma" panose="020B0604030504040204" pitchFamily="34" charset="0"/>
              </a:rPr>
              <a:pPr>
                <a:spcBef>
                  <a:spcPct val="0"/>
                </a:spcBef>
                <a:buClrTx/>
                <a:buFontTx/>
                <a:buNone/>
              </a:pPr>
              <a:t>51</a:t>
            </a:fld>
            <a:endParaRPr kumimoji="0" lang="en-US" altLang="zh-CN" sz="1400">
              <a:latin typeface="Tahoma" panose="020B0604030504040204" pitchFamily="34" charset="0"/>
            </a:endParaRPr>
          </a:p>
        </p:txBody>
      </p:sp>
      <p:sp>
        <p:nvSpPr>
          <p:cNvPr id="61443" name="Rectangle 2">
            <a:extLst>
              <a:ext uri="{FF2B5EF4-FFF2-40B4-BE49-F238E27FC236}">
                <a16:creationId xmlns:a16="http://schemas.microsoft.com/office/drawing/2014/main" id="{5A869ECB-4203-4069-8C70-7AA31B9B3DE8}"/>
              </a:ext>
            </a:extLst>
          </p:cNvPr>
          <p:cNvSpPr>
            <a:spLocks noGrp="1" noChangeArrowheads="1"/>
          </p:cNvSpPr>
          <p:nvPr>
            <p:ph type="title"/>
          </p:nvPr>
        </p:nvSpPr>
        <p:spPr>
          <a:xfrm>
            <a:off x="1143000" y="357188"/>
            <a:ext cx="7793038" cy="777875"/>
          </a:xfrm>
        </p:spPr>
        <p:txBody>
          <a:bodyPr/>
          <a:lstStyle/>
          <a:p>
            <a:pPr eaLnBrk="1" hangingPunct="1"/>
            <a:r>
              <a:rPr lang="en-US" altLang="zh-CN" sz="4500"/>
              <a:t>(2)</a:t>
            </a:r>
            <a:r>
              <a:rPr lang="en-US" altLang="zh-CN"/>
              <a:t> CAN</a:t>
            </a:r>
            <a:r>
              <a:rPr lang="zh-CN" altLang="en-US"/>
              <a:t>：查询过程</a:t>
            </a:r>
          </a:p>
        </p:txBody>
      </p:sp>
      <p:sp>
        <p:nvSpPr>
          <p:cNvPr id="61444" name="Rectangle 4">
            <a:extLst>
              <a:ext uri="{FF2B5EF4-FFF2-40B4-BE49-F238E27FC236}">
                <a16:creationId xmlns:a16="http://schemas.microsoft.com/office/drawing/2014/main" id="{68D19CBF-C1EA-4226-8547-9636CB1FB5BE}"/>
              </a:ext>
            </a:extLst>
          </p:cNvPr>
          <p:cNvSpPr>
            <a:spLocks noChangeArrowheads="1"/>
          </p:cNvSpPr>
          <p:nvPr/>
        </p:nvSpPr>
        <p:spPr bwMode="auto">
          <a:xfrm>
            <a:off x="2565400" y="2184400"/>
            <a:ext cx="3455988" cy="34559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45" name="Rectangle 5">
            <a:extLst>
              <a:ext uri="{FF2B5EF4-FFF2-40B4-BE49-F238E27FC236}">
                <a16:creationId xmlns:a16="http://schemas.microsoft.com/office/drawing/2014/main" id="{4B261BFF-F84A-40EB-8519-1804719337BD}"/>
              </a:ext>
            </a:extLst>
          </p:cNvPr>
          <p:cNvSpPr>
            <a:spLocks noChangeArrowheads="1"/>
          </p:cNvSpPr>
          <p:nvPr/>
        </p:nvSpPr>
        <p:spPr bwMode="auto">
          <a:xfrm>
            <a:off x="2565400" y="21844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46" name="Rectangle 6">
            <a:extLst>
              <a:ext uri="{FF2B5EF4-FFF2-40B4-BE49-F238E27FC236}">
                <a16:creationId xmlns:a16="http://schemas.microsoft.com/office/drawing/2014/main" id="{7285F4B6-6C42-49FD-913C-D534CB5AA937}"/>
              </a:ext>
            </a:extLst>
          </p:cNvPr>
          <p:cNvSpPr>
            <a:spLocks noChangeArrowheads="1"/>
          </p:cNvSpPr>
          <p:nvPr/>
        </p:nvSpPr>
        <p:spPr bwMode="auto">
          <a:xfrm>
            <a:off x="2565400" y="26162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47" name="Rectangle 7">
            <a:extLst>
              <a:ext uri="{FF2B5EF4-FFF2-40B4-BE49-F238E27FC236}">
                <a16:creationId xmlns:a16="http://schemas.microsoft.com/office/drawing/2014/main" id="{C9B549C3-DBA5-4877-927F-15FC3D6D8F6A}"/>
              </a:ext>
            </a:extLst>
          </p:cNvPr>
          <p:cNvSpPr>
            <a:spLocks noChangeArrowheads="1"/>
          </p:cNvSpPr>
          <p:nvPr/>
        </p:nvSpPr>
        <p:spPr bwMode="auto">
          <a:xfrm>
            <a:off x="2565400" y="30480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48" name="Rectangle 8">
            <a:extLst>
              <a:ext uri="{FF2B5EF4-FFF2-40B4-BE49-F238E27FC236}">
                <a16:creationId xmlns:a16="http://schemas.microsoft.com/office/drawing/2014/main" id="{9B653DDE-E907-4798-A36F-E64C8C24E37D}"/>
              </a:ext>
            </a:extLst>
          </p:cNvPr>
          <p:cNvSpPr>
            <a:spLocks noChangeArrowheads="1"/>
          </p:cNvSpPr>
          <p:nvPr/>
        </p:nvSpPr>
        <p:spPr bwMode="auto">
          <a:xfrm>
            <a:off x="2565400" y="34798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49" name="Rectangle 9">
            <a:extLst>
              <a:ext uri="{FF2B5EF4-FFF2-40B4-BE49-F238E27FC236}">
                <a16:creationId xmlns:a16="http://schemas.microsoft.com/office/drawing/2014/main" id="{6D30EA5E-5218-4C68-9019-C536A2D3E443}"/>
              </a:ext>
            </a:extLst>
          </p:cNvPr>
          <p:cNvSpPr>
            <a:spLocks noChangeArrowheads="1"/>
          </p:cNvSpPr>
          <p:nvPr/>
        </p:nvSpPr>
        <p:spPr bwMode="auto">
          <a:xfrm>
            <a:off x="2565400" y="3913188"/>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0" name="Rectangle 10">
            <a:extLst>
              <a:ext uri="{FF2B5EF4-FFF2-40B4-BE49-F238E27FC236}">
                <a16:creationId xmlns:a16="http://schemas.microsoft.com/office/drawing/2014/main" id="{2FBB37FD-8A19-4A08-9562-260048AB3E1F}"/>
              </a:ext>
            </a:extLst>
          </p:cNvPr>
          <p:cNvSpPr>
            <a:spLocks noChangeArrowheads="1"/>
          </p:cNvSpPr>
          <p:nvPr/>
        </p:nvSpPr>
        <p:spPr bwMode="auto">
          <a:xfrm>
            <a:off x="2565400" y="47767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1" name="Rectangle 11">
            <a:extLst>
              <a:ext uri="{FF2B5EF4-FFF2-40B4-BE49-F238E27FC236}">
                <a16:creationId xmlns:a16="http://schemas.microsoft.com/office/drawing/2014/main" id="{8DDCBE4E-01EF-4C9C-8928-DAD98127949B}"/>
              </a:ext>
            </a:extLst>
          </p:cNvPr>
          <p:cNvSpPr>
            <a:spLocks noChangeArrowheads="1"/>
          </p:cNvSpPr>
          <p:nvPr/>
        </p:nvSpPr>
        <p:spPr bwMode="auto">
          <a:xfrm>
            <a:off x="2997200" y="21844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2" name="Rectangle 12">
            <a:extLst>
              <a:ext uri="{FF2B5EF4-FFF2-40B4-BE49-F238E27FC236}">
                <a16:creationId xmlns:a16="http://schemas.microsoft.com/office/drawing/2014/main" id="{D36BD54F-6EF8-4642-BE16-7CD3A5993936}"/>
              </a:ext>
            </a:extLst>
          </p:cNvPr>
          <p:cNvSpPr>
            <a:spLocks noChangeArrowheads="1"/>
          </p:cNvSpPr>
          <p:nvPr/>
        </p:nvSpPr>
        <p:spPr bwMode="auto">
          <a:xfrm>
            <a:off x="2997200" y="26162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3" name="Rectangle 13">
            <a:extLst>
              <a:ext uri="{FF2B5EF4-FFF2-40B4-BE49-F238E27FC236}">
                <a16:creationId xmlns:a16="http://schemas.microsoft.com/office/drawing/2014/main" id="{CADF23B9-140E-4444-BA64-25F43AF979A5}"/>
              </a:ext>
            </a:extLst>
          </p:cNvPr>
          <p:cNvSpPr>
            <a:spLocks noChangeArrowheads="1"/>
          </p:cNvSpPr>
          <p:nvPr/>
        </p:nvSpPr>
        <p:spPr bwMode="auto">
          <a:xfrm>
            <a:off x="2997200" y="30480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4" name="Rectangle 14">
            <a:extLst>
              <a:ext uri="{FF2B5EF4-FFF2-40B4-BE49-F238E27FC236}">
                <a16:creationId xmlns:a16="http://schemas.microsoft.com/office/drawing/2014/main" id="{457BA513-E57C-4103-8503-2AEFCDAD204E}"/>
              </a:ext>
            </a:extLst>
          </p:cNvPr>
          <p:cNvSpPr>
            <a:spLocks noChangeArrowheads="1"/>
          </p:cNvSpPr>
          <p:nvPr/>
        </p:nvSpPr>
        <p:spPr bwMode="auto">
          <a:xfrm>
            <a:off x="2997200" y="34798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5" name="Rectangle 15">
            <a:extLst>
              <a:ext uri="{FF2B5EF4-FFF2-40B4-BE49-F238E27FC236}">
                <a16:creationId xmlns:a16="http://schemas.microsoft.com/office/drawing/2014/main" id="{55539EA7-2257-47E3-BE1A-3579785AFBEB}"/>
              </a:ext>
            </a:extLst>
          </p:cNvPr>
          <p:cNvSpPr>
            <a:spLocks noChangeArrowheads="1"/>
          </p:cNvSpPr>
          <p:nvPr/>
        </p:nvSpPr>
        <p:spPr bwMode="auto">
          <a:xfrm>
            <a:off x="2997200" y="47767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6" name="Rectangle 16">
            <a:extLst>
              <a:ext uri="{FF2B5EF4-FFF2-40B4-BE49-F238E27FC236}">
                <a16:creationId xmlns:a16="http://schemas.microsoft.com/office/drawing/2014/main" id="{034F0EB0-BC45-4128-B7D7-A6DE3EB8FA79}"/>
              </a:ext>
            </a:extLst>
          </p:cNvPr>
          <p:cNvSpPr>
            <a:spLocks noChangeArrowheads="1"/>
          </p:cNvSpPr>
          <p:nvPr/>
        </p:nvSpPr>
        <p:spPr bwMode="auto">
          <a:xfrm>
            <a:off x="2997200" y="52085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7" name="Rectangle 17">
            <a:extLst>
              <a:ext uri="{FF2B5EF4-FFF2-40B4-BE49-F238E27FC236}">
                <a16:creationId xmlns:a16="http://schemas.microsoft.com/office/drawing/2014/main" id="{8B6FCE4C-15CD-426E-B9FB-28F009D46D0A}"/>
              </a:ext>
            </a:extLst>
          </p:cNvPr>
          <p:cNvSpPr>
            <a:spLocks noChangeArrowheads="1"/>
          </p:cNvSpPr>
          <p:nvPr/>
        </p:nvSpPr>
        <p:spPr bwMode="auto">
          <a:xfrm>
            <a:off x="3429000" y="2184400"/>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8" name="Rectangle 18">
            <a:extLst>
              <a:ext uri="{FF2B5EF4-FFF2-40B4-BE49-F238E27FC236}">
                <a16:creationId xmlns:a16="http://schemas.microsoft.com/office/drawing/2014/main" id="{193382D9-A673-4A04-A690-F6404D411C80}"/>
              </a:ext>
            </a:extLst>
          </p:cNvPr>
          <p:cNvSpPr>
            <a:spLocks noChangeArrowheads="1"/>
          </p:cNvSpPr>
          <p:nvPr/>
        </p:nvSpPr>
        <p:spPr bwMode="auto">
          <a:xfrm>
            <a:off x="3429000" y="30480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59" name="Rectangle 19">
            <a:extLst>
              <a:ext uri="{FF2B5EF4-FFF2-40B4-BE49-F238E27FC236}">
                <a16:creationId xmlns:a16="http://schemas.microsoft.com/office/drawing/2014/main" id="{2EF20293-19FE-4CEC-8A86-3BAFD1143D6C}"/>
              </a:ext>
            </a:extLst>
          </p:cNvPr>
          <p:cNvSpPr>
            <a:spLocks noChangeArrowheads="1"/>
          </p:cNvSpPr>
          <p:nvPr/>
        </p:nvSpPr>
        <p:spPr bwMode="auto">
          <a:xfrm>
            <a:off x="3429000" y="39131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0" name="Rectangle 20">
            <a:extLst>
              <a:ext uri="{FF2B5EF4-FFF2-40B4-BE49-F238E27FC236}">
                <a16:creationId xmlns:a16="http://schemas.microsoft.com/office/drawing/2014/main" id="{5723289E-2495-47EE-8B94-4CACC7488543}"/>
              </a:ext>
            </a:extLst>
          </p:cNvPr>
          <p:cNvSpPr>
            <a:spLocks noChangeArrowheads="1"/>
          </p:cNvSpPr>
          <p:nvPr/>
        </p:nvSpPr>
        <p:spPr bwMode="auto">
          <a:xfrm>
            <a:off x="3429000" y="4344988"/>
            <a:ext cx="431800"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W</a:t>
            </a:r>
          </a:p>
        </p:txBody>
      </p:sp>
      <p:sp>
        <p:nvSpPr>
          <p:cNvPr id="61461" name="Rectangle 21">
            <a:extLst>
              <a:ext uri="{FF2B5EF4-FFF2-40B4-BE49-F238E27FC236}">
                <a16:creationId xmlns:a16="http://schemas.microsoft.com/office/drawing/2014/main" id="{0CA4AF4A-6900-4424-88E8-484E24C4D628}"/>
              </a:ext>
            </a:extLst>
          </p:cNvPr>
          <p:cNvSpPr>
            <a:spLocks noChangeArrowheads="1"/>
          </p:cNvSpPr>
          <p:nvPr/>
        </p:nvSpPr>
        <p:spPr bwMode="auto">
          <a:xfrm>
            <a:off x="3429000" y="47767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2" name="Rectangle 22">
            <a:extLst>
              <a:ext uri="{FF2B5EF4-FFF2-40B4-BE49-F238E27FC236}">
                <a16:creationId xmlns:a16="http://schemas.microsoft.com/office/drawing/2014/main" id="{47BBA972-C847-40A9-B72C-D8D3BDFB19EA}"/>
              </a:ext>
            </a:extLst>
          </p:cNvPr>
          <p:cNvSpPr>
            <a:spLocks noChangeArrowheads="1"/>
          </p:cNvSpPr>
          <p:nvPr/>
        </p:nvSpPr>
        <p:spPr bwMode="auto">
          <a:xfrm>
            <a:off x="3860800" y="30480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3" name="Rectangle 23">
            <a:extLst>
              <a:ext uri="{FF2B5EF4-FFF2-40B4-BE49-F238E27FC236}">
                <a16:creationId xmlns:a16="http://schemas.microsoft.com/office/drawing/2014/main" id="{0F601B45-7353-4B9B-84B5-6DCAF45D9C3E}"/>
              </a:ext>
            </a:extLst>
          </p:cNvPr>
          <p:cNvSpPr>
            <a:spLocks noChangeArrowheads="1"/>
          </p:cNvSpPr>
          <p:nvPr/>
        </p:nvSpPr>
        <p:spPr bwMode="auto">
          <a:xfrm>
            <a:off x="3860800" y="3913188"/>
            <a:ext cx="431800"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N</a:t>
            </a:r>
          </a:p>
        </p:txBody>
      </p:sp>
      <p:sp>
        <p:nvSpPr>
          <p:cNvPr id="61464" name="Rectangle 24">
            <a:extLst>
              <a:ext uri="{FF2B5EF4-FFF2-40B4-BE49-F238E27FC236}">
                <a16:creationId xmlns:a16="http://schemas.microsoft.com/office/drawing/2014/main" id="{BEE4F598-75EA-4FD0-ACE8-FF170F055FAD}"/>
              </a:ext>
            </a:extLst>
          </p:cNvPr>
          <p:cNvSpPr>
            <a:spLocks noChangeArrowheads="1"/>
          </p:cNvSpPr>
          <p:nvPr/>
        </p:nvSpPr>
        <p:spPr bwMode="auto">
          <a:xfrm>
            <a:off x="3860800" y="4344988"/>
            <a:ext cx="431800" cy="4318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A</a:t>
            </a:r>
          </a:p>
        </p:txBody>
      </p:sp>
      <p:sp>
        <p:nvSpPr>
          <p:cNvPr id="61465" name="Rectangle 25">
            <a:extLst>
              <a:ext uri="{FF2B5EF4-FFF2-40B4-BE49-F238E27FC236}">
                <a16:creationId xmlns:a16="http://schemas.microsoft.com/office/drawing/2014/main" id="{D2BC323A-69B0-4CF3-BE75-21D25A23B243}"/>
              </a:ext>
            </a:extLst>
          </p:cNvPr>
          <p:cNvSpPr>
            <a:spLocks noChangeArrowheads="1"/>
          </p:cNvSpPr>
          <p:nvPr/>
        </p:nvSpPr>
        <p:spPr bwMode="auto">
          <a:xfrm>
            <a:off x="3860800" y="4776788"/>
            <a:ext cx="431800" cy="8636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S</a:t>
            </a:r>
          </a:p>
        </p:txBody>
      </p:sp>
      <p:sp>
        <p:nvSpPr>
          <p:cNvPr id="61466" name="Rectangle 26">
            <a:extLst>
              <a:ext uri="{FF2B5EF4-FFF2-40B4-BE49-F238E27FC236}">
                <a16:creationId xmlns:a16="http://schemas.microsoft.com/office/drawing/2014/main" id="{6A722BAE-069F-43D3-B4F2-D9897C7E32C0}"/>
              </a:ext>
            </a:extLst>
          </p:cNvPr>
          <p:cNvSpPr>
            <a:spLocks noChangeArrowheads="1"/>
          </p:cNvSpPr>
          <p:nvPr/>
        </p:nvSpPr>
        <p:spPr bwMode="auto">
          <a:xfrm>
            <a:off x="4294188" y="2184400"/>
            <a:ext cx="8636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7" name="Rectangle 27">
            <a:extLst>
              <a:ext uri="{FF2B5EF4-FFF2-40B4-BE49-F238E27FC236}">
                <a16:creationId xmlns:a16="http://schemas.microsoft.com/office/drawing/2014/main" id="{F461DAED-D18A-4659-9F08-3C9C1FB82C64}"/>
              </a:ext>
            </a:extLst>
          </p:cNvPr>
          <p:cNvSpPr>
            <a:spLocks noChangeArrowheads="1"/>
          </p:cNvSpPr>
          <p:nvPr/>
        </p:nvSpPr>
        <p:spPr bwMode="auto">
          <a:xfrm>
            <a:off x="4294188" y="30480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8" name="Rectangle 28">
            <a:extLst>
              <a:ext uri="{FF2B5EF4-FFF2-40B4-BE49-F238E27FC236}">
                <a16:creationId xmlns:a16="http://schemas.microsoft.com/office/drawing/2014/main" id="{F671853C-0E0D-4915-ACB6-BB422439E813}"/>
              </a:ext>
            </a:extLst>
          </p:cNvPr>
          <p:cNvSpPr>
            <a:spLocks noChangeArrowheads="1"/>
          </p:cNvSpPr>
          <p:nvPr/>
        </p:nvSpPr>
        <p:spPr bwMode="auto">
          <a:xfrm>
            <a:off x="4294188" y="34798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69" name="Rectangle 29">
            <a:extLst>
              <a:ext uri="{FF2B5EF4-FFF2-40B4-BE49-F238E27FC236}">
                <a16:creationId xmlns:a16="http://schemas.microsoft.com/office/drawing/2014/main" id="{689F7DBE-43EF-4784-A24A-D5624AC7BD83}"/>
              </a:ext>
            </a:extLst>
          </p:cNvPr>
          <p:cNvSpPr>
            <a:spLocks noChangeArrowheads="1"/>
          </p:cNvSpPr>
          <p:nvPr/>
        </p:nvSpPr>
        <p:spPr bwMode="auto">
          <a:xfrm>
            <a:off x="4294188" y="39131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0" name="Rectangle 30">
            <a:extLst>
              <a:ext uri="{FF2B5EF4-FFF2-40B4-BE49-F238E27FC236}">
                <a16:creationId xmlns:a16="http://schemas.microsoft.com/office/drawing/2014/main" id="{03CEFE92-2BC8-4CD2-B667-DEA87A56BBCA}"/>
              </a:ext>
            </a:extLst>
          </p:cNvPr>
          <p:cNvSpPr>
            <a:spLocks noChangeArrowheads="1"/>
          </p:cNvSpPr>
          <p:nvPr/>
        </p:nvSpPr>
        <p:spPr bwMode="auto">
          <a:xfrm>
            <a:off x="4294188" y="4344988"/>
            <a:ext cx="431800"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E</a:t>
            </a:r>
          </a:p>
        </p:txBody>
      </p:sp>
      <p:sp>
        <p:nvSpPr>
          <p:cNvPr id="61471" name="Rectangle 31">
            <a:extLst>
              <a:ext uri="{FF2B5EF4-FFF2-40B4-BE49-F238E27FC236}">
                <a16:creationId xmlns:a16="http://schemas.microsoft.com/office/drawing/2014/main" id="{BC59E246-EA12-4CF7-B373-0CBC692572C9}"/>
              </a:ext>
            </a:extLst>
          </p:cNvPr>
          <p:cNvSpPr>
            <a:spLocks noChangeArrowheads="1"/>
          </p:cNvSpPr>
          <p:nvPr/>
        </p:nvSpPr>
        <p:spPr bwMode="auto">
          <a:xfrm>
            <a:off x="4294188" y="47767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2" name="Rectangle 32">
            <a:extLst>
              <a:ext uri="{FF2B5EF4-FFF2-40B4-BE49-F238E27FC236}">
                <a16:creationId xmlns:a16="http://schemas.microsoft.com/office/drawing/2014/main" id="{4C6C04A0-35A3-406D-A788-0716482E3375}"/>
              </a:ext>
            </a:extLst>
          </p:cNvPr>
          <p:cNvSpPr>
            <a:spLocks noChangeArrowheads="1"/>
          </p:cNvSpPr>
          <p:nvPr/>
        </p:nvSpPr>
        <p:spPr bwMode="auto">
          <a:xfrm>
            <a:off x="4294188" y="52085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3" name="Rectangle 33">
            <a:extLst>
              <a:ext uri="{FF2B5EF4-FFF2-40B4-BE49-F238E27FC236}">
                <a16:creationId xmlns:a16="http://schemas.microsoft.com/office/drawing/2014/main" id="{1EECDF98-DABC-4148-89C6-F2A776C80834}"/>
              </a:ext>
            </a:extLst>
          </p:cNvPr>
          <p:cNvSpPr>
            <a:spLocks noChangeArrowheads="1"/>
          </p:cNvSpPr>
          <p:nvPr/>
        </p:nvSpPr>
        <p:spPr bwMode="auto">
          <a:xfrm>
            <a:off x="4292600" y="2616200"/>
            <a:ext cx="865188"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B</a:t>
            </a:r>
          </a:p>
        </p:txBody>
      </p:sp>
      <p:sp>
        <p:nvSpPr>
          <p:cNvPr id="61474" name="Rectangle 34">
            <a:extLst>
              <a:ext uri="{FF2B5EF4-FFF2-40B4-BE49-F238E27FC236}">
                <a16:creationId xmlns:a16="http://schemas.microsoft.com/office/drawing/2014/main" id="{3840DB20-1B51-4AF7-8269-5E4123539861}"/>
              </a:ext>
            </a:extLst>
          </p:cNvPr>
          <p:cNvSpPr>
            <a:spLocks noChangeArrowheads="1"/>
          </p:cNvSpPr>
          <p:nvPr/>
        </p:nvSpPr>
        <p:spPr bwMode="auto">
          <a:xfrm>
            <a:off x="4725988" y="30480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5" name="Rectangle 35">
            <a:extLst>
              <a:ext uri="{FF2B5EF4-FFF2-40B4-BE49-F238E27FC236}">
                <a16:creationId xmlns:a16="http://schemas.microsoft.com/office/drawing/2014/main" id="{8B33F855-9EEA-4189-883B-9A5EED90B0A8}"/>
              </a:ext>
            </a:extLst>
          </p:cNvPr>
          <p:cNvSpPr>
            <a:spLocks noChangeArrowheads="1"/>
          </p:cNvSpPr>
          <p:nvPr/>
        </p:nvSpPr>
        <p:spPr bwMode="auto">
          <a:xfrm>
            <a:off x="4725988" y="39131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6" name="Rectangle 36">
            <a:extLst>
              <a:ext uri="{FF2B5EF4-FFF2-40B4-BE49-F238E27FC236}">
                <a16:creationId xmlns:a16="http://schemas.microsoft.com/office/drawing/2014/main" id="{D6313FAB-6B1C-490B-A798-AD9DA4F1D9A9}"/>
              </a:ext>
            </a:extLst>
          </p:cNvPr>
          <p:cNvSpPr>
            <a:spLocks noChangeArrowheads="1"/>
          </p:cNvSpPr>
          <p:nvPr/>
        </p:nvSpPr>
        <p:spPr bwMode="auto">
          <a:xfrm>
            <a:off x="4725988" y="43449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7" name="Rectangle 37">
            <a:extLst>
              <a:ext uri="{FF2B5EF4-FFF2-40B4-BE49-F238E27FC236}">
                <a16:creationId xmlns:a16="http://schemas.microsoft.com/office/drawing/2014/main" id="{958A88FB-8897-4D94-9F39-6E274E26B6F6}"/>
              </a:ext>
            </a:extLst>
          </p:cNvPr>
          <p:cNvSpPr>
            <a:spLocks noChangeArrowheads="1"/>
          </p:cNvSpPr>
          <p:nvPr/>
        </p:nvSpPr>
        <p:spPr bwMode="auto">
          <a:xfrm>
            <a:off x="4725988" y="47767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8" name="Rectangle 38">
            <a:extLst>
              <a:ext uri="{FF2B5EF4-FFF2-40B4-BE49-F238E27FC236}">
                <a16:creationId xmlns:a16="http://schemas.microsoft.com/office/drawing/2014/main" id="{46D0140A-62F3-4EE7-99F9-2585AB2C3016}"/>
              </a:ext>
            </a:extLst>
          </p:cNvPr>
          <p:cNvSpPr>
            <a:spLocks noChangeArrowheads="1"/>
          </p:cNvSpPr>
          <p:nvPr/>
        </p:nvSpPr>
        <p:spPr bwMode="auto">
          <a:xfrm>
            <a:off x="4725988" y="52085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79" name="Rectangle 39">
            <a:extLst>
              <a:ext uri="{FF2B5EF4-FFF2-40B4-BE49-F238E27FC236}">
                <a16:creationId xmlns:a16="http://schemas.microsoft.com/office/drawing/2014/main" id="{02831281-A245-4C10-8091-63DBC2F9D8CE}"/>
              </a:ext>
            </a:extLst>
          </p:cNvPr>
          <p:cNvSpPr>
            <a:spLocks noChangeArrowheads="1"/>
          </p:cNvSpPr>
          <p:nvPr/>
        </p:nvSpPr>
        <p:spPr bwMode="auto">
          <a:xfrm>
            <a:off x="5157788" y="21844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0" name="Rectangle 40">
            <a:extLst>
              <a:ext uri="{FF2B5EF4-FFF2-40B4-BE49-F238E27FC236}">
                <a16:creationId xmlns:a16="http://schemas.microsoft.com/office/drawing/2014/main" id="{E55E13DE-60E6-428C-8E87-EF2217929893}"/>
              </a:ext>
            </a:extLst>
          </p:cNvPr>
          <p:cNvSpPr>
            <a:spLocks noChangeArrowheads="1"/>
          </p:cNvSpPr>
          <p:nvPr/>
        </p:nvSpPr>
        <p:spPr bwMode="auto">
          <a:xfrm>
            <a:off x="5157788" y="26162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a:latin typeface="Arial" panose="020B0604020202020204" pitchFamily="34" charset="0"/>
            </a:endParaRPr>
          </a:p>
        </p:txBody>
      </p:sp>
      <p:sp>
        <p:nvSpPr>
          <p:cNvPr id="61481" name="Rectangle 41">
            <a:extLst>
              <a:ext uri="{FF2B5EF4-FFF2-40B4-BE49-F238E27FC236}">
                <a16:creationId xmlns:a16="http://schemas.microsoft.com/office/drawing/2014/main" id="{E5A6681A-1F50-4E2F-8209-E60BD6D699C5}"/>
              </a:ext>
            </a:extLst>
          </p:cNvPr>
          <p:cNvSpPr>
            <a:spLocks noChangeArrowheads="1"/>
          </p:cNvSpPr>
          <p:nvPr/>
        </p:nvSpPr>
        <p:spPr bwMode="auto">
          <a:xfrm>
            <a:off x="5157788" y="30480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2" name="Rectangle 42">
            <a:extLst>
              <a:ext uri="{FF2B5EF4-FFF2-40B4-BE49-F238E27FC236}">
                <a16:creationId xmlns:a16="http://schemas.microsoft.com/office/drawing/2014/main" id="{2B1D101A-B5A5-4D36-8262-ED22876C82EB}"/>
              </a:ext>
            </a:extLst>
          </p:cNvPr>
          <p:cNvSpPr>
            <a:spLocks noChangeArrowheads="1"/>
          </p:cNvSpPr>
          <p:nvPr/>
        </p:nvSpPr>
        <p:spPr bwMode="auto">
          <a:xfrm>
            <a:off x="5157788" y="3913188"/>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3" name="Rectangle 43">
            <a:extLst>
              <a:ext uri="{FF2B5EF4-FFF2-40B4-BE49-F238E27FC236}">
                <a16:creationId xmlns:a16="http://schemas.microsoft.com/office/drawing/2014/main" id="{B923B312-39AB-4A02-A514-A094DF8C9215}"/>
              </a:ext>
            </a:extLst>
          </p:cNvPr>
          <p:cNvSpPr>
            <a:spLocks noChangeArrowheads="1"/>
          </p:cNvSpPr>
          <p:nvPr/>
        </p:nvSpPr>
        <p:spPr bwMode="auto">
          <a:xfrm>
            <a:off x="5157788" y="47767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4" name="Rectangle 44">
            <a:extLst>
              <a:ext uri="{FF2B5EF4-FFF2-40B4-BE49-F238E27FC236}">
                <a16:creationId xmlns:a16="http://schemas.microsoft.com/office/drawing/2014/main" id="{7FDDC90D-072A-462A-AF59-AAEC2A02F5AF}"/>
              </a:ext>
            </a:extLst>
          </p:cNvPr>
          <p:cNvSpPr>
            <a:spLocks noChangeArrowheads="1"/>
          </p:cNvSpPr>
          <p:nvPr/>
        </p:nvSpPr>
        <p:spPr bwMode="auto">
          <a:xfrm>
            <a:off x="5589588" y="2184400"/>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5" name="Rectangle 45">
            <a:extLst>
              <a:ext uri="{FF2B5EF4-FFF2-40B4-BE49-F238E27FC236}">
                <a16:creationId xmlns:a16="http://schemas.microsoft.com/office/drawing/2014/main" id="{62B96AE0-2EC6-41EB-8621-727C9D21B2A6}"/>
              </a:ext>
            </a:extLst>
          </p:cNvPr>
          <p:cNvSpPr>
            <a:spLocks noChangeArrowheads="1"/>
          </p:cNvSpPr>
          <p:nvPr/>
        </p:nvSpPr>
        <p:spPr bwMode="auto">
          <a:xfrm>
            <a:off x="5589588" y="30480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6" name="Rectangle 46">
            <a:extLst>
              <a:ext uri="{FF2B5EF4-FFF2-40B4-BE49-F238E27FC236}">
                <a16:creationId xmlns:a16="http://schemas.microsoft.com/office/drawing/2014/main" id="{14B892DE-9117-4AF2-BC6F-5D41087D75F3}"/>
              </a:ext>
            </a:extLst>
          </p:cNvPr>
          <p:cNvSpPr>
            <a:spLocks noChangeArrowheads="1"/>
          </p:cNvSpPr>
          <p:nvPr/>
        </p:nvSpPr>
        <p:spPr bwMode="auto">
          <a:xfrm>
            <a:off x="5589588" y="47767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1487" name="Line 47">
            <a:extLst>
              <a:ext uri="{FF2B5EF4-FFF2-40B4-BE49-F238E27FC236}">
                <a16:creationId xmlns:a16="http://schemas.microsoft.com/office/drawing/2014/main" id="{29F2026E-58E7-47C9-81ED-DC6D0351CAC6}"/>
              </a:ext>
            </a:extLst>
          </p:cNvPr>
          <p:cNvSpPr>
            <a:spLocks noChangeShapeType="1"/>
          </p:cNvSpPr>
          <p:nvPr/>
        </p:nvSpPr>
        <p:spPr bwMode="auto">
          <a:xfrm>
            <a:off x="5013325" y="1968500"/>
            <a:ext cx="0" cy="38877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8" name="Line 48">
            <a:extLst>
              <a:ext uri="{FF2B5EF4-FFF2-40B4-BE49-F238E27FC236}">
                <a16:creationId xmlns:a16="http://schemas.microsoft.com/office/drawing/2014/main" id="{BAE9AAFC-BB81-432E-BBA6-A765ABBAA7F4}"/>
              </a:ext>
            </a:extLst>
          </p:cNvPr>
          <p:cNvSpPr>
            <a:spLocks noChangeShapeType="1"/>
          </p:cNvSpPr>
          <p:nvPr/>
        </p:nvSpPr>
        <p:spPr bwMode="auto">
          <a:xfrm rot="-5400000">
            <a:off x="4293394" y="959644"/>
            <a:ext cx="0" cy="38877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9" name="Line 49">
            <a:extLst>
              <a:ext uri="{FF2B5EF4-FFF2-40B4-BE49-F238E27FC236}">
                <a16:creationId xmlns:a16="http://schemas.microsoft.com/office/drawing/2014/main" id="{A9EF29DC-87CA-4D35-A577-8A2CDF40975F}"/>
              </a:ext>
            </a:extLst>
          </p:cNvPr>
          <p:cNvSpPr>
            <a:spLocks noChangeShapeType="1"/>
          </p:cNvSpPr>
          <p:nvPr/>
        </p:nvSpPr>
        <p:spPr bwMode="auto">
          <a:xfrm>
            <a:off x="4940300" y="2832100"/>
            <a:ext cx="142875"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0" name="Line 50">
            <a:extLst>
              <a:ext uri="{FF2B5EF4-FFF2-40B4-BE49-F238E27FC236}">
                <a16:creationId xmlns:a16="http://schemas.microsoft.com/office/drawing/2014/main" id="{AC2FE753-F43D-412B-AE79-DA09C0DDEFA4}"/>
              </a:ext>
            </a:extLst>
          </p:cNvPr>
          <p:cNvSpPr>
            <a:spLocks noChangeShapeType="1"/>
          </p:cNvSpPr>
          <p:nvPr/>
        </p:nvSpPr>
        <p:spPr bwMode="auto">
          <a:xfrm flipV="1">
            <a:off x="4940300" y="2832100"/>
            <a:ext cx="142875"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2243" name="Group 51">
            <a:extLst>
              <a:ext uri="{FF2B5EF4-FFF2-40B4-BE49-F238E27FC236}">
                <a16:creationId xmlns:a16="http://schemas.microsoft.com/office/drawing/2014/main" id="{2666E589-7870-42DF-90A3-6DE303287D3D}"/>
              </a:ext>
            </a:extLst>
          </p:cNvPr>
          <p:cNvGrpSpPr>
            <a:grpSpLocks/>
          </p:cNvGrpSpPr>
          <p:nvPr/>
        </p:nvGrpSpPr>
        <p:grpSpPr bwMode="auto">
          <a:xfrm>
            <a:off x="4184650" y="2940050"/>
            <a:ext cx="720725" cy="1512888"/>
            <a:chOff x="4354" y="1865"/>
            <a:chExt cx="454" cy="953"/>
          </a:xfrm>
        </p:grpSpPr>
        <p:sp>
          <p:nvSpPr>
            <p:cNvPr id="61496" name="Line 52">
              <a:extLst>
                <a:ext uri="{FF2B5EF4-FFF2-40B4-BE49-F238E27FC236}">
                  <a16:creationId xmlns:a16="http://schemas.microsoft.com/office/drawing/2014/main" id="{2DA1AB0C-4A43-411F-8756-463A15641C08}"/>
                </a:ext>
              </a:extLst>
            </p:cNvPr>
            <p:cNvSpPr>
              <a:spLocks noChangeShapeType="1"/>
            </p:cNvSpPr>
            <p:nvPr/>
          </p:nvSpPr>
          <p:spPr bwMode="auto">
            <a:xfrm flipV="1">
              <a:off x="4354" y="2614"/>
              <a:ext cx="0" cy="204"/>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7" name="Line 53">
              <a:extLst>
                <a:ext uri="{FF2B5EF4-FFF2-40B4-BE49-F238E27FC236}">
                  <a16:creationId xmlns:a16="http://schemas.microsoft.com/office/drawing/2014/main" id="{A7BE3EF7-E9E8-41B5-9633-F5DB32B9C6AC}"/>
                </a:ext>
              </a:extLst>
            </p:cNvPr>
            <p:cNvSpPr>
              <a:spLocks noChangeShapeType="1"/>
            </p:cNvSpPr>
            <p:nvPr/>
          </p:nvSpPr>
          <p:spPr bwMode="auto">
            <a:xfrm flipV="1">
              <a:off x="4558" y="2341"/>
              <a:ext cx="0" cy="272"/>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8" name="Line 54">
              <a:extLst>
                <a:ext uri="{FF2B5EF4-FFF2-40B4-BE49-F238E27FC236}">
                  <a16:creationId xmlns:a16="http://schemas.microsoft.com/office/drawing/2014/main" id="{E05E79D3-5386-46F1-AA80-679AA6ED2F84}"/>
                </a:ext>
              </a:extLst>
            </p:cNvPr>
            <p:cNvSpPr>
              <a:spLocks noChangeShapeType="1"/>
            </p:cNvSpPr>
            <p:nvPr/>
          </p:nvSpPr>
          <p:spPr bwMode="auto">
            <a:xfrm flipV="1">
              <a:off x="4558" y="2341"/>
              <a:ext cx="250" cy="0"/>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9" name="Line 55">
              <a:extLst>
                <a:ext uri="{FF2B5EF4-FFF2-40B4-BE49-F238E27FC236}">
                  <a16:creationId xmlns:a16="http://schemas.microsoft.com/office/drawing/2014/main" id="{A5DEFDC3-8B6C-4A11-9A41-177DB21AEAC9}"/>
                </a:ext>
              </a:extLst>
            </p:cNvPr>
            <p:cNvSpPr>
              <a:spLocks noChangeShapeType="1"/>
            </p:cNvSpPr>
            <p:nvPr/>
          </p:nvSpPr>
          <p:spPr bwMode="auto">
            <a:xfrm>
              <a:off x="4354" y="2614"/>
              <a:ext cx="204" cy="0"/>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0" name="Line 56">
              <a:extLst>
                <a:ext uri="{FF2B5EF4-FFF2-40B4-BE49-F238E27FC236}">
                  <a16:creationId xmlns:a16="http://schemas.microsoft.com/office/drawing/2014/main" id="{2B7BB8FD-737D-4A68-9685-0AC9B3B254A6}"/>
                </a:ext>
              </a:extLst>
            </p:cNvPr>
            <p:cNvSpPr>
              <a:spLocks noChangeShapeType="1"/>
            </p:cNvSpPr>
            <p:nvPr/>
          </p:nvSpPr>
          <p:spPr bwMode="auto">
            <a:xfrm flipV="1">
              <a:off x="4808" y="1865"/>
              <a:ext cx="0" cy="476"/>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492" name="Rectangle 57">
            <a:extLst>
              <a:ext uri="{FF2B5EF4-FFF2-40B4-BE49-F238E27FC236}">
                <a16:creationId xmlns:a16="http://schemas.microsoft.com/office/drawing/2014/main" id="{E766F8C7-232C-4871-9626-AE4873455B9C}"/>
              </a:ext>
            </a:extLst>
          </p:cNvPr>
          <p:cNvSpPr>
            <a:spLocks noChangeArrowheads="1"/>
          </p:cNvSpPr>
          <p:nvPr/>
        </p:nvSpPr>
        <p:spPr bwMode="auto">
          <a:xfrm>
            <a:off x="2349500" y="1608138"/>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600" b="1">
                <a:latin typeface="Arial" panose="020B0604020202020204" pitchFamily="34" charset="0"/>
              </a:rPr>
              <a:t>d=2</a:t>
            </a:r>
          </a:p>
        </p:txBody>
      </p:sp>
      <p:grpSp>
        <p:nvGrpSpPr>
          <p:cNvPr id="392250" name="Group 58">
            <a:extLst>
              <a:ext uri="{FF2B5EF4-FFF2-40B4-BE49-F238E27FC236}">
                <a16:creationId xmlns:a16="http://schemas.microsoft.com/office/drawing/2014/main" id="{E870348A-8CB9-4E17-97F5-C1AF4A40BFD4}"/>
              </a:ext>
            </a:extLst>
          </p:cNvPr>
          <p:cNvGrpSpPr>
            <a:grpSpLocks/>
          </p:cNvGrpSpPr>
          <p:nvPr/>
        </p:nvGrpSpPr>
        <p:grpSpPr bwMode="auto">
          <a:xfrm>
            <a:off x="4184650" y="3695700"/>
            <a:ext cx="323850" cy="431800"/>
            <a:chOff x="4354" y="2341"/>
            <a:chExt cx="204" cy="272"/>
          </a:xfrm>
        </p:grpSpPr>
        <p:sp>
          <p:nvSpPr>
            <p:cNvPr id="61494" name="Line 59">
              <a:extLst>
                <a:ext uri="{FF2B5EF4-FFF2-40B4-BE49-F238E27FC236}">
                  <a16:creationId xmlns:a16="http://schemas.microsoft.com/office/drawing/2014/main" id="{6E5963FB-2177-4015-9222-5FC4E2D0D2F3}"/>
                </a:ext>
              </a:extLst>
            </p:cNvPr>
            <p:cNvSpPr>
              <a:spLocks noChangeShapeType="1"/>
            </p:cNvSpPr>
            <p:nvPr/>
          </p:nvSpPr>
          <p:spPr bwMode="auto">
            <a:xfrm flipV="1">
              <a:off x="4354" y="2341"/>
              <a:ext cx="0" cy="272"/>
            </a:xfrm>
            <a:prstGeom prst="line">
              <a:avLst/>
            </a:prstGeom>
            <a:noFill/>
            <a:ln w="38100">
              <a:solidFill>
                <a:schemeClr val="hlink">
                  <a:alpha val="74901"/>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5" name="Line 60">
              <a:extLst>
                <a:ext uri="{FF2B5EF4-FFF2-40B4-BE49-F238E27FC236}">
                  <a16:creationId xmlns:a16="http://schemas.microsoft.com/office/drawing/2014/main" id="{7C36460F-642B-4B80-A69E-CEFDA1D3C360}"/>
                </a:ext>
              </a:extLst>
            </p:cNvPr>
            <p:cNvSpPr>
              <a:spLocks noChangeShapeType="1"/>
            </p:cNvSpPr>
            <p:nvPr/>
          </p:nvSpPr>
          <p:spPr bwMode="auto">
            <a:xfrm>
              <a:off x="4354" y="2341"/>
              <a:ext cx="204" cy="0"/>
            </a:xfrm>
            <a:prstGeom prst="line">
              <a:avLst/>
            </a:prstGeom>
            <a:noFill/>
            <a:ln w="38100">
              <a:solidFill>
                <a:schemeClr val="hlink">
                  <a:alpha val="74901"/>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2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2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114E525B-4C21-46DC-99E9-0955D34DC9D8}"/>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8D5E6B59-8E5D-40EA-8C36-E03667E2A1E6}" type="slidenum">
              <a:rPr kumimoji="0" lang="zh-CN" altLang="en-US" sz="1400">
                <a:latin typeface="Tahoma" panose="020B0604030504040204" pitchFamily="34" charset="0"/>
              </a:rPr>
              <a:pPr>
                <a:spcBef>
                  <a:spcPct val="0"/>
                </a:spcBef>
                <a:buClrTx/>
                <a:buFontTx/>
                <a:buNone/>
              </a:pPr>
              <a:t>52</a:t>
            </a:fld>
            <a:endParaRPr kumimoji="0" lang="en-US" altLang="zh-CN" sz="1400">
              <a:latin typeface="Tahoma" panose="020B0604030504040204" pitchFamily="34" charset="0"/>
            </a:endParaRPr>
          </a:p>
        </p:txBody>
      </p:sp>
      <p:sp>
        <p:nvSpPr>
          <p:cNvPr id="62467" name="Rectangle 2">
            <a:extLst>
              <a:ext uri="{FF2B5EF4-FFF2-40B4-BE49-F238E27FC236}">
                <a16:creationId xmlns:a16="http://schemas.microsoft.com/office/drawing/2014/main" id="{0C2A1419-7E7E-4DB8-8A8D-26871D028D00}"/>
              </a:ext>
            </a:extLst>
          </p:cNvPr>
          <p:cNvSpPr>
            <a:spLocks noGrp="1" noChangeArrowheads="1"/>
          </p:cNvSpPr>
          <p:nvPr>
            <p:ph type="title"/>
          </p:nvPr>
        </p:nvSpPr>
        <p:spPr>
          <a:xfrm>
            <a:off x="1143000" y="357188"/>
            <a:ext cx="7793038" cy="777875"/>
          </a:xfrm>
        </p:spPr>
        <p:txBody>
          <a:bodyPr/>
          <a:lstStyle/>
          <a:p>
            <a:pPr eaLnBrk="1" hangingPunct="1"/>
            <a:r>
              <a:rPr lang="en-US" altLang="zh-CN" sz="4500"/>
              <a:t>(3)</a:t>
            </a:r>
            <a:r>
              <a:rPr lang="en-US" altLang="zh-CN"/>
              <a:t> CAN</a:t>
            </a:r>
            <a:r>
              <a:rPr lang="zh-CN" altLang="en-US"/>
              <a:t>：节点加入</a:t>
            </a:r>
          </a:p>
        </p:txBody>
      </p:sp>
      <p:sp>
        <p:nvSpPr>
          <p:cNvPr id="62468" name="Rectangle 3">
            <a:extLst>
              <a:ext uri="{FF2B5EF4-FFF2-40B4-BE49-F238E27FC236}">
                <a16:creationId xmlns:a16="http://schemas.microsoft.com/office/drawing/2014/main" id="{1ACCB0E2-5EAE-4AA6-94E7-00C3F58249F2}"/>
              </a:ext>
            </a:extLst>
          </p:cNvPr>
          <p:cNvSpPr>
            <a:spLocks noGrp="1" noChangeArrowheads="1"/>
          </p:cNvSpPr>
          <p:nvPr>
            <p:ph type="body" idx="1"/>
          </p:nvPr>
        </p:nvSpPr>
        <p:spPr>
          <a:xfrm>
            <a:off x="457200" y="1600200"/>
            <a:ext cx="8305800" cy="3852863"/>
          </a:xfrm>
        </p:spPr>
        <p:txBody>
          <a:bodyPr/>
          <a:lstStyle/>
          <a:p>
            <a:pPr marL="609600" indent="-609600" eaLnBrk="1" hangingPunct="1">
              <a:lnSpc>
                <a:spcPct val="120000"/>
              </a:lnSpc>
            </a:pPr>
            <a:r>
              <a:rPr lang="zh-CN" altLang="en-US" sz="2800" b="1"/>
              <a:t>因为整个</a:t>
            </a:r>
            <a:r>
              <a:rPr lang="en-US" altLang="zh-CN" sz="2800" b="1"/>
              <a:t>CAN</a:t>
            </a:r>
            <a:r>
              <a:rPr lang="zh-CN" altLang="en-US" sz="2800" b="1"/>
              <a:t>空间要分配给系统中现有的全部节点，当一个新的节点加入网络时必须得到自己的一块坐标空间。</a:t>
            </a:r>
          </a:p>
          <a:p>
            <a:pPr marL="609600" indent="-609600" eaLnBrk="1" hangingPunct="1">
              <a:lnSpc>
                <a:spcPct val="120000"/>
              </a:lnSpc>
            </a:pPr>
            <a:r>
              <a:rPr lang="en-US" altLang="zh-CN" sz="2800" b="1"/>
              <a:t>CAN</a:t>
            </a:r>
            <a:r>
              <a:rPr lang="zh-CN" altLang="en-US" sz="2800" b="1"/>
              <a:t>通过分割现有的节点区域实现这一过程。</a:t>
            </a:r>
          </a:p>
          <a:p>
            <a:pPr marL="609600" indent="-609600" eaLnBrk="1" hangingPunct="1">
              <a:lnSpc>
                <a:spcPct val="120000"/>
              </a:lnSpc>
            </a:pPr>
            <a:r>
              <a:rPr lang="zh-CN" altLang="en-US" sz="2800" b="1"/>
              <a:t>它把某个现有节点的区域分裂成同样大小的两块，自己保留其中的一块而另一块分给新加入的节点。</a:t>
            </a:r>
            <a:r>
              <a:rPr lang="zh-CN" altLang="en-US" sz="2800"/>
              <a:t> </a:t>
            </a:r>
            <a:endParaRPr lang="en-US" altLang="zh-CN"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39D020E3-216F-410E-BDAD-CF616162DE2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4258FB2-4576-4F08-AD44-AB7312B02A60}" type="slidenum">
              <a:rPr kumimoji="0" lang="zh-CN" altLang="en-US" sz="1400">
                <a:latin typeface="Tahoma" panose="020B0604030504040204" pitchFamily="34" charset="0"/>
              </a:rPr>
              <a:pPr>
                <a:spcBef>
                  <a:spcPct val="0"/>
                </a:spcBef>
                <a:buClrTx/>
                <a:buFontTx/>
                <a:buNone/>
              </a:pPr>
              <a:t>53</a:t>
            </a:fld>
            <a:endParaRPr kumimoji="0" lang="en-US" altLang="zh-CN" sz="1400">
              <a:latin typeface="Tahoma" panose="020B0604030504040204" pitchFamily="34" charset="0"/>
            </a:endParaRPr>
          </a:p>
        </p:txBody>
      </p:sp>
      <p:sp>
        <p:nvSpPr>
          <p:cNvPr id="63491" name="Rectangle 2">
            <a:extLst>
              <a:ext uri="{FF2B5EF4-FFF2-40B4-BE49-F238E27FC236}">
                <a16:creationId xmlns:a16="http://schemas.microsoft.com/office/drawing/2014/main" id="{3A04ED24-FDBC-46DE-AE2C-62BECC528962}"/>
              </a:ext>
            </a:extLst>
          </p:cNvPr>
          <p:cNvSpPr>
            <a:spLocks noGrp="1" noChangeArrowheads="1"/>
          </p:cNvSpPr>
          <p:nvPr>
            <p:ph type="title"/>
          </p:nvPr>
        </p:nvSpPr>
        <p:spPr>
          <a:xfrm>
            <a:off x="1143000" y="357188"/>
            <a:ext cx="7793038" cy="777875"/>
          </a:xfrm>
        </p:spPr>
        <p:txBody>
          <a:bodyPr/>
          <a:lstStyle/>
          <a:p>
            <a:pPr eaLnBrk="1" hangingPunct="1"/>
            <a:r>
              <a:rPr lang="en-US" altLang="zh-CN" sz="4500"/>
              <a:t>(3)</a:t>
            </a:r>
            <a:r>
              <a:rPr lang="en-US" altLang="zh-CN"/>
              <a:t> CAN</a:t>
            </a:r>
            <a:r>
              <a:rPr lang="zh-CN" altLang="en-US"/>
              <a:t>：节点加入</a:t>
            </a:r>
          </a:p>
        </p:txBody>
      </p:sp>
      <p:sp>
        <p:nvSpPr>
          <p:cNvPr id="63492" name="Rectangle 3">
            <a:extLst>
              <a:ext uri="{FF2B5EF4-FFF2-40B4-BE49-F238E27FC236}">
                <a16:creationId xmlns:a16="http://schemas.microsoft.com/office/drawing/2014/main" id="{00DAF21A-689B-4C3F-8C84-7A966A35719E}"/>
              </a:ext>
            </a:extLst>
          </p:cNvPr>
          <p:cNvSpPr>
            <a:spLocks noGrp="1" noChangeArrowheads="1"/>
          </p:cNvSpPr>
          <p:nvPr>
            <p:ph type="body" idx="1"/>
          </p:nvPr>
        </p:nvSpPr>
        <p:spPr>
          <a:xfrm>
            <a:off x="457200" y="1600200"/>
            <a:ext cx="8458200" cy="3938588"/>
          </a:xfrm>
        </p:spPr>
        <p:txBody>
          <a:bodyPr/>
          <a:lstStyle/>
          <a:p>
            <a:pPr marL="609600" indent="-609600" eaLnBrk="1" hangingPunct="1">
              <a:lnSpc>
                <a:spcPct val="120000"/>
              </a:lnSpc>
              <a:buFont typeface="Wingdings" panose="05000000000000000000" pitchFamily="2" charset="2"/>
              <a:buNone/>
            </a:pPr>
            <a:r>
              <a:rPr lang="zh-CN" altLang="en-US" sz="2800" b="1"/>
              <a:t>整个过程分为以下三步：</a:t>
            </a:r>
            <a:r>
              <a:rPr lang="zh-CN" altLang="en-US" sz="2800"/>
              <a:t> </a:t>
            </a:r>
            <a:endParaRPr lang="zh-CN" altLang="en-US" sz="2800" b="1"/>
          </a:p>
          <a:p>
            <a:pPr marL="609600" indent="-609600" eaLnBrk="1" hangingPunct="1">
              <a:lnSpc>
                <a:spcPct val="120000"/>
              </a:lnSpc>
              <a:buFont typeface="Wingdings" panose="05000000000000000000" pitchFamily="2" charset="2"/>
              <a:buAutoNum type="arabicPeriod"/>
            </a:pPr>
            <a:r>
              <a:rPr lang="zh-CN" altLang="en-US" sz="2800" b="1"/>
              <a:t>新加入节点在</a:t>
            </a:r>
            <a:r>
              <a:rPr lang="en-US" altLang="zh-CN" sz="2800" b="1"/>
              <a:t>CAN</a:t>
            </a:r>
            <a:r>
              <a:rPr lang="zh-CN" altLang="en-US" sz="2800" b="1"/>
              <a:t>中查找已经存在的节点，即</a:t>
            </a:r>
            <a:r>
              <a:rPr lang="en-US" altLang="zh-CN" sz="2800" b="1"/>
              <a:t>bootstrap</a:t>
            </a:r>
            <a:r>
              <a:rPr lang="zh-CN" altLang="en-US" sz="2800" b="1"/>
              <a:t>节点</a:t>
            </a:r>
          </a:p>
          <a:p>
            <a:pPr marL="609600" indent="-609600" eaLnBrk="1" hangingPunct="1">
              <a:lnSpc>
                <a:spcPct val="120000"/>
              </a:lnSpc>
              <a:buFont typeface="Wingdings" panose="05000000000000000000" pitchFamily="2" charset="2"/>
              <a:buAutoNum type="arabicPeriod"/>
            </a:pPr>
            <a:r>
              <a:rPr lang="zh-CN" altLang="en-US" sz="2800" b="1"/>
              <a:t>找到一个区域将要被分割的节点</a:t>
            </a:r>
            <a:r>
              <a:rPr lang="zh-CN" altLang="en-US" sz="2800"/>
              <a:t> </a:t>
            </a:r>
            <a:r>
              <a:rPr lang="zh-CN" altLang="en-US" sz="2800" b="1"/>
              <a:t>，进行空间划分</a:t>
            </a:r>
          </a:p>
          <a:p>
            <a:pPr marL="1066800" lvl="1" indent="-609600" eaLnBrk="1" hangingPunct="1">
              <a:lnSpc>
                <a:spcPct val="120000"/>
              </a:lnSpc>
              <a:buFont typeface="Wingdings" panose="05000000000000000000" pitchFamily="2" charset="2"/>
              <a:buChar char="l"/>
            </a:pPr>
            <a:r>
              <a:rPr lang="en-US" altLang="zh-CN" sz="2800" b="1"/>
              <a:t>bootstrap</a:t>
            </a:r>
            <a:r>
              <a:rPr lang="zh-CN" altLang="en-US" sz="2800" b="1"/>
              <a:t>节点提供系统中有效的并且可以划分区域的节点</a:t>
            </a:r>
            <a:r>
              <a:rPr lang="en-US" altLang="zh-CN" sz="2800" b="1"/>
              <a:t>A</a:t>
            </a:r>
            <a:r>
              <a:rPr lang="zh-CN" altLang="en-US" sz="2800" b="1"/>
              <a:t>，新节点向节点</a:t>
            </a:r>
            <a:r>
              <a:rPr lang="en-US" altLang="zh-CN" sz="2800" b="1"/>
              <a:t>A</a:t>
            </a:r>
            <a:r>
              <a:rPr lang="zh-CN" altLang="en-US" sz="2800" b="1"/>
              <a:t>发送一个加入消息，该消息经过</a:t>
            </a:r>
            <a:r>
              <a:rPr lang="en-US" altLang="zh-CN" sz="2800" b="1"/>
              <a:t>CAN</a:t>
            </a:r>
            <a:r>
              <a:rPr lang="zh-CN" altLang="en-US" sz="2800" b="1"/>
              <a:t>的路由机制发送到</a:t>
            </a:r>
            <a:r>
              <a:rPr lang="en-US" altLang="zh-CN" sz="2800" b="1"/>
              <a:t>A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46319480-779F-4AE6-BE43-EFB590A9CC5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D0786E60-8054-48A0-A163-EE36FB899DB3}" type="slidenum">
              <a:rPr kumimoji="0" lang="zh-CN" altLang="en-US" sz="1400">
                <a:latin typeface="Tahoma" panose="020B0604030504040204" pitchFamily="34" charset="0"/>
              </a:rPr>
              <a:pPr>
                <a:spcBef>
                  <a:spcPct val="0"/>
                </a:spcBef>
                <a:buClrTx/>
                <a:buFontTx/>
                <a:buNone/>
              </a:pPr>
              <a:t>54</a:t>
            </a:fld>
            <a:endParaRPr kumimoji="0" lang="en-US" altLang="zh-CN" sz="1400">
              <a:latin typeface="Tahoma" panose="020B0604030504040204" pitchFamily="34" charset="0"/>
            </a:endParaRPr>
          </a:p>
        </p:txBody>
      </p:sp>
      <p:sp>
        <p:nvSpPr>
          <p:cNvPr id="64515" name="Rectangle 2">
            <a:extLst>
              <a:ext uri="{FF2B5EF4-FFF2-40B4-BE49-F238E27FC236}">
                <a16:creationId xmlns:a16="http://schemas.microsoft.com/office/drawing/2014/main" id="{0357714A-2C90-4562-95C1-703E701AFDC4}"/>
              </a:ext>
            </a:extLst>
          </p:cNvPr>
          <p:cNvSpPr>
            <a:spLocks noGrp="1" noChangeArrowheads="1"/>
          </p:cNvSpPr>
          <p:nvPr>
            <p:ph type="title"/>
          </p:nvPr>
        </p:nvSpPr>
        <p:spPr>
          <a:xfrm>
            <a:off x="1143000" y="357188"/>
            <a:ext cx="7793038" cy="777875"/>
          </a:xfrm>
        </p:spPr>
        <p:txBody>
          <a:bodyPr/>
          <a:lstStyle/>
          <a:p>
            <a:pPr eaLnBrk="1" hangingPunct="1"/>
            <a:r>
              <a:rPr lang="en-US" altLang="zh-CN" sz="4500"/>
              <a:t>(3)</a:t>
            </a:r>
            <a:r>
              <a:rPr lang="en-US" altLang="zh-CN"/>
              <a:t> CAN</a:t>
            </a:r>
            <a:r>
              <a:rPr lang="zh-CN" altLang="en-US"/>
              <a:t>：节点加入</a:t>
            </a:r>
          </a:p>
        </p:txBody>
      </p:sp>
      <p:sp>
        <p:nvSpPr>
          <p:cNvPr id="64516" name="Rectangle 3">
            <a:extLst>
              <a:ext uri="{FF2B5EF4-FFF2-40B4-BE49-F238E27FC236}">
                <a16:creationId xmlns:a16="http://schemas.microsoft.com/office/drawing/2014/main" id="{C344A1DC-8E50-40FD-B9FA-86896018A56D}"/>
              </a:ext>
            </a:extLst>
          </p:cNvPr>
          <p:cNvSpPr>
            <a:spLocks noGrp="1" noChangeArrowheads="1"/>
          </p:cNvSpPr>
          <p:nvPr>
            <p:ph type="body" idx="1"/>
          </p:nvPr>
        </p:nvSpPr>
        <p:spPr>
          <a:xfrm>
            <a:off x="457200" y="1600200"/>
            <a:ext cx="7848600" cy="4138613"/>
          </a:xfrm>
        </p:spPr>
        <p:txBody>
          <a:bodyPr/>
          <a:lstStyle/>
          <a:p>
            <a:pPr marL="609600" indent="-609600" eaLnBrk="1" hangingPunct="1">
              <a:lnSpc>
                <a:spcPct val="110000"/>
              </a:lnSpc>
              <a:buFont typeface="Wingdings" panose="05000000000000000000" pitchFamily="2" charset="2"/>
              <a:buNone/>
            </a:pPr>
            <a:r>
              <a:rPr lang="en-US" altLang="zh-CN" b="1"/>
              <a:t>3. </a:t>
            </a:r>
            <a:r>
              <a:rPr lang="zh-CN" altLang="en-US" b="1"/>
              <a:t>通知被划分节点的邻居节点更新路由表</a:t>
            </a:r>
          </a:p>
          <a:p>
            <a:pPr marL="971550" lvl="1" indent="-514350" eaLnBrk="1" hangingPunct="1">
              <a:lnSpc>
                <a:spcPct val="110000"/>
              </a:lnSpc>
              <a:buFont typeface="Wingdings" panose="05000000000000000000" pitchFamily="2" charset="2"/>
              <a:buChar char="l"/>
            </a:pPr>
            <a:r>
              <a:rPr lang="zh-CN" altLang="en-US" b="1"/>
              <a:t>新节点</a:t>
            </a:r>
            <a:r>
              <a:rPr lang="en-US" altLang="zh-CN" b="1"/>
              <a:t>F</a:t>
            </a:r>
            <a:r>
              <a:rPr lang="zh-CN" altLang="en-US" b="1"/>
              <a:t>的邻居表是由节点</a:t>
            </a:r>
            <a:r>
              <a:rPr lang="en-US" altLang="zh-CN" b="1"/>
              <a:t>A</a:t>
            </a:r>
            <a:r>
              <a:rPr lang="zh-CN" altLang="en-US" b="1"/>
              <a:t>的邻居节点的子集合，再加上节点</a:t>
            </a:r>
            <a:r>
              <a:rPr lang="en-US" altLang="zh-CN" b="1"/>
              <a:t>A</a:t>
            </a:r>
            <a:r>
              <a:rPr lang="zh-CN" altLang="en-US" b="1"/>
              <a:t>构成</a:t>
            </a:r>
          </a:p>
          <a:p>
            <a:pPr marL="971550" lvl="1" indent="-514350" eaLnBrk="1" hangingPunct="1">
              <a:lnSpc>
                <a:spcPct val="110000"/>
              </a:lnSpc>
              <a:buFont typeface="Wingdings" panose="05000000000000000000" pitchFamily="2" charset="2"/>
              <a:buChar char="l"/>
            </a:pPr>
            <a:r>
              <a:rPr lang="zh-CN" altLang="en-US" b="1"/>
              <a:t>节点</a:t>
            </a:r>
            <a:r>
              <a:rPr lang="en-US" altLang="zh-CN" b="1"/>
              <a:t>A</a:t>
            </a:r>
            <a:r>
              <a:rPr lang="zh-CN" altLang="en-US" b="1"/>
              <a:t>刷新它的邻居节点空间，以删除那些现在已不是邻居节点的节点 </a:t>
            </a:r>
          </a:p>
          <a:p>
            <a:pPr marL="971550" lvl="1" indent="-514350" eaLnBrk="1" hangingPunct="1">
              <a:lnSpc>
                <a:spcPct val="110000"/>
              </a:lnSpc>
              <a:buFont typeface="Wingdings" panose="05000000000000000000" pitchFamily="2" charset="2"/>
              <a:buChar char="l"/>
            </a:pPr>
            <a:r>
              <a:rPr lang="zh-CN" altLang="en-US" b="1"/>
              <a:t>新节点</a:t>
            </a:r>
            <a:r>
              <a:rPr lang="en-US" altLang="zh-CN" b="1"/>
              <a:t>F</a:t>
            </a:r>
            <a:r>
              <a:rPr lang="zh-CN" altLang="en-US" b="1"/>
              <a:t>发送刷新信息更新邻居节点的坐标路由表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FBA57D63-6E17-4D82-AAC1-51F97783F03A}"/>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2C05082-2A4F-4963-99D5-01381C056D22}" type="slidenum">
              <a:rPr kumimoji="0" lang="zh-CN" altLang="en-US" sz="1400">
                <a:latin typeface="Tahoma" panose="020B0604030504040204" pitchFamily="34" charset="0"/>
              </a:rPr>
              <a:pPr>
                <a:spcBef>
                  <a:spcPct val="0"/>
                </a:spcBef>
                <a:buClrTx/>
                <a:buFontTx/>
                <a:buNone/>
              </a:pPr>
              <a:t>55</a:t>
            </a:fld>
            <a:endParaRPr kumimoji="0" lang="en-US" altLang="zh-CN" sz="1400">
              <a:latin typeface="Tahoma" panose="020B0604030504040204" pitchFamily="34" charset="0"/>
            </a:endParaRPr>
          </a:p>
        </p:txBody>
      </p:sp>
      <p:sp>
        <p:nvSpPr>
          <p:cNvPr id="65539" name="Rectangle 2">
            <a:extLst>
              <a:ext uri="{FF2B5EF4-FFF2-40B4-BE49-F238E27FC236}">
                <a16:creationId xmlns:a16="http://schemas.microsoft.com/office/drawing/2014/main" id="{055E03BF-CC04-474E-8575-CC9EF5F098FE}"/>
              </a:ext>
            </a:extLst>
          </p:cNvPr>
          <p:cNvSpPr>
            <a:spLocks noGrp="1" noChangeArrowheads="1"/>
          </p:cNvSpPr>
          <p:nvPr>
            <p:ph type="title"/>
          </p:nvPr>
        </p:nvSpPr>
        <p:spPr>
          <a:xfrm>
            <a:off x="1143000" y="357188"/>
            <a:ext cx="7793038" cy="777875"/>
          </a:xfrm>
        </p:spPr>
        <p:txBody>
          <a:bodyPr/>
          <a:lstStyle/>
          <a:p>
            <a:pPr eaLnBrk="1" hangingPunct="1"/>
            <a:r>
              <a:rPr lang="en-US" altLang="zh-CN" sz="4500"/>
              <a:t>(3)</a:t>
            </a:r>
            <a:r>
              <a:rPr lang="en-US" altLang="zh-CN"/>
              <a:t> CAN</a:t>
            </a:r>
            <a:r>
              <a:rPr lang="zh-CN" altLang="en-US"/>
              <a:t>：节点加入</a:t>
            </a:r>
          </a:p>
        </p:txBody>
      </p:sp>
      <p:sp>
        <p:nvSpPr>
          <p:cNvPr id="65540" name="Rectangle 4">
            <a:extLst>
              <a:ext uri="{FF2B5EF4-FFF2-40B4-BE49-F238E27FC236}">
                <a16:creationId xmlns:a16="http://schemas.microsoft.com/office/drawing/2014/main" id="{187ADD08-6E72-4924-8267-15C8542BF1B1}"/>
              </a:ext>
            </a:extLst>
          </p:cNvPr>
          <p:cNvSpPr>
            <a:spLocks noChangeArrowheads="1"/>
          </p:cNvSpPr>
          <p:nvPr/>
        </p:nvSpPr>
        <p:spPr bwMode="auto">
          <a:xfrm>
            <a:off x="2654300" y="2176463"/>
            <a:ext cx="3455988" cy="3455987"/>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1" name="Rectangle 5">
            <a:extLst>
              <a:ext uri="{FF2B5EF4-FFF2-40B4-BE49-F238E27FC236}">
                <a16:creationId xmlns:a16="http://schemas.microsoft.com/office/drawing/2014/main" id="{CF88E378-E9E4-478B-AE2D-5F7C7A878039}"/>
              </a:ext>
            </a:extLst>
          </p:cNvPr>
          <p:cNvSpPr>
            <a:spLocks noChangeArrowheads="1"/>
          </p:cNvSpPr>
          <p:nvPr/>
        </p:nvSpPr>
        <p:spPr bwMode="auto">
          <a:xfrm>
            <a:off x="2654300" y="3905250"/>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2" name="Rectangle 6">
            <a:extLst>
              <a:ext uri="{FF2B5EF4-FFF2-40B4-BE49-F238E27FC236}">
                <a16:creationId xmlns:a16="http://schemas.microsoft.com/office/drawing/2014/main" id="{474DD84F-431D-4192-9F3C-B7F373A901A0}"/>
              </a:ext>
            </a:extLst>
          </p:cNvPr>
          <p:cNvSpPr>
            <a:spLocks noChangeArrowheads="1"/>
          </p:cNvSpPr>
          <p:nvPr/>
        </p:nvSpPr>
        <p:spPr bwMode="auto">
          <a:xfrm>
            <a:off x="2654300" y="4768850"/>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3" name="Rectangle 7">
            <a:extLst>
              <a:ext uri="{FF2B5EF4-FFF2-40B4-BE49-F238E27FC236}">
                <a16:creationId xmlns:a16="http://schemas.microsoft.com/office/drawing/2014/main" id="{7E77E262-2FC8-4A54-AF29-63809A4035D5}"/>
              </a:ext>
            </a:extLst>
          </p:cNvPr>
          <p:cNvSpPr>
            <a:spLocks noChangeArrowheads="1"/>
          </p:cNvSpPr>
          <p:nvPr/>
        </p:nvSpPr>
        <p:spPr bwMode="auto">
          <a:xfrm>
            <a:off x="3086100" y="476885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4" name="Rectangle 8">
            <a:extLst>
              <a:ext uri="{FF2B5EF4-FFF2-40B4-BE49-F238E27FC236}">
                <a16:creationId xmlns:a16="http://schemas.microsoft.com/office/drawing/2014/main" id="{0FD4D123-6582-4C0E-B14D-CF59EC702940}"/>
              </a:ext>
            </a:extLst>
          </p:cNvPr>
          <p:cNvSpPr>
            <a:spLocks noChangeArrowheads="1"/>
          </p:cNvSpPr>
          <p:nvPr/>
        </p:nvSpPr>
        <p:spPr bwMode="auto">
          <a:xfrm>
            <a:off x="3086100" y="520065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5" name="Rectangle 9">
            <a:extLst>
              <a:ext uri="{FF2B5EF4-FFF2-40B4-BE49-F238E27FC236}">
                <a16:creationId xmlns:a16="http://schemas.microsoft.com/office/drawing/2014/main" id="{B6003856-FA20-49B2-98AE-BCDBDF9FBAE3}"/>
              </a:ext>
            </a:extLst>
          </p:cNvPr>
          <p:cNvSpPr>
            <a:spLocks noChangeArrowheads="1"/>
          </p:cNvSpPr>
          <p:nvPr/>
        </p:nvSpPr>
        <p:spPr bwMode="auto">
          <a:xfrm>
            <a:off x="3517900" y="2176463"/>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6" name="Rectangle 10">
            <a:extLst>
              <a:ext uri="{FF2B5EF4-FFF2-40B4-BE49-F238E27FC236}">
                <a16:creationId xmlns:a16="http://schemas.microsoft.com/office/drawing/2014/main" id="{417FC101-4B95-4C0F-B7EC-5B3E066CA100}"/>
              </a:ext>
            </a:extLst>
          </p:cNvPr>
          <p:cNvSpPr>
            <a:spLocks noChangeArrowheads="1"/>
          </p:cNvSpPr>
          <p:nvPr/>
        </p:nvSpPr>
        <p:spPr bwMode="auto">
          <a:xfrm>
            <a:off x="3517900" y="3040063"/>
            <a:ext cx="431800"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7" name="Rectangle 11">
            <a:extLst>
              <a:ext uri="{FF2B5EF4-FFF2-40B4-BE49-F238E27FC236}">
                <a16:creationId xmlns:a16="http://schemas.microsoft.com/office/drawing/2014/main" id="{FF10EF39-2BAE-4482-B16A-660E8C4FCFF5}"/>
              </a:ext>
            </a:extLst>
          </p:cNvPr>
          <p:cNvSpPr>
            <a:spLocks noChangeArrowheads="1"/>
          </p:cNvSpPr>
          <p:nvPr/>
        </p:nvSpPr>
        <p:spPr bwMode="auto">
          <a:xfrm>
            <a:off x="3517900" y="4768850"/>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8" name="Rectangle 12">
            <a:extLst>
              <a:ext uri="{FF2B5EF4-FFF2-40B4-BE49-F238E27FC236}">
                <a16:creationId xmlns:a16="http://schemas.microsoft.com/office/drawing/2014/main" id="{1F92DDD5-7389-43F8-80DA-5FAEF6280CD0}"/>
              </a:ext>
            </a:extLst>
          </p:cNvPr>
          <p:cNvSpPr>
            <a:spLocks noChangeArrowheads="1"/>
          </p:cNvSpPr>
          <p:nvPr/>
        </p:nvSpPr>
        <p:spPr bwMode="auto">
          <a:xfrm>
            <a:off x="3949700" y="3040063"/>
            <a:ext cx="431800"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49" name="Rectangle 13">
            <a:extLst>
              <a:ext uri="{FF2B5EF4-FFF2-40B4-BE49-F238E27FC236}">
                <a16:creationId xmlns:a16="http://schemas.microsoft.com/office/drawing/2014/main" id="{3F6E18C0-8AE7-4B15-8107-8CF9896EFC3D}"/>
              </a:ext>
            </a:extLst>
          </p:cNvPr>
          <p:cNvSpPr>
            <a:spLocks noChangeArrowheads="1"/>
          </p:cNvSpPr>
          <p:nvPr/>
        </p:nvSpPr>
        <p:spPr bwMode="auto">
          <a:xfrm>
            <a:off x="3524250" y="3933825"/>
            <a:ext cx="847725" cy="8382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latin typeface="Arial" panose="020B0604020202020204" pitchFamily="34" charset="0"/>
            </a:endParaRPr>
          </a:p>
          <a:p>
            <a:pPr algn="ctr" eaLnBrk="1" hangingPunct="1">
              <a:spcBef>
                <a:spcPct val="0"/>
              </a:spcBef>
              <a:buClrTx/>
              <a:buFontTx/>
              <a:buNone/>
            </a:pPr>
            <a:endParaRPr kumimoji="0" lang="zh-CN" altLang="en-US" sz="1800" b="1">
              <a:latin typeface="Arial" panose="020B0604020202020204" pitchFamily="34" charset="0"/>
            </a:endParaRPr>
          </a:p>
          <a:p>
            <a:pPr algn="ctr" eaLnBrk="1" hangingPunct="1">
              <a:spcBef>
                <a:spcPct val="0"/>
              </a:spcBef>
              <a:buClrTx/>
              <a:buFontTx/>
              <a:buNone/>
            </a:pPr>
            <a:endParaRPr kumimoji="0" lang="zh-CN" altLang="en-US" sz="1800" b="1">
              <a:latin typeface="Arial" panose="020B0604020202020204" pitchFamily="34" charset="0"/>
            </a:endParaRPr>
          </a:p>
          <a:p>
            <a:pPr algn="ctr" eaLnBrk="1" hangingPunct="1">
              <a:spcBef>
                <a:spcPct val="0"/>
              </a:spcBef>
              <a:buClrTx/>
              <a:buFontTx/>
              <a:buNone/>
            </a:pPr>
            <a:r>
              <a:rPr kumimoji="0" lang="en-US" altLang="zh-CN" sz="1800" b="1">
                <a:latin typeface="Arial" panose="020B0604020202020204" pitchFamily="34" charset="0"/>
              </a:rPr>
              <a:t>bootstrap</a:t>
            </a:r>
          </a:p>
        </p:txBody>
      </p:sp>
      <p:sp>
        <p:nvSpPr>
          <p:cNvPr id="65550" name="Rectangle 14">
            <a:extLst>
              <a:ext uri="{FF2B5EF4-FFF2-40B4-BE49-F238E27FC236}">
                <a16:creationId xmlns:a16="http://schemas.microsoft.com/office/drawing/2014/main" id="{BB0098E0-7667-42D9-B8C4-5C193A81A7B9}"/>
              </a:ext>
            </a:extLst>
          </p:cNvPr>
          <p:cNvSpPr>
            <a:spLocks noChangeArrowheads="1"/>
          </p:cNvSpPr>
          <p:nvPr/>
        </p:nvSpPr>
        <p:spPr bwMode="auto">
          <a:xfrm>
            <a:off x="4383088" y="3040063"/>
            <a:ext cx="446087"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1" name="Rectangle 15">
            <a:extLst>
              <a:ext uri="{FF2B5EF4-FFF2-40B4-BE49-F238E27FC236}">
                <a16:creationId xmlns:a16="http://schemas.microsoft.com/office/drawing/2014/main" id="{058DC72B-51DC-4F5F-BB97-6DF1298F2122}"/>
              </a:ext>
            </a:extLst>
          </p:cNvPr>
          <p:cNvSpPr>
            <a:spLocks noChangeArrowheads="1"/>
          </p:cNvSpPr>
          <p:nvPr/>
        </p:nvSpPr>
        <p:spPr bwMode="auto">
          <a:xfrm>
            <a:off x="4383088" y="3471863"/>
            <a:ext cx="431800" cy="4333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2" name="Rectangle 16">
            <a:extLst>
              <a:ext uri="{FF2B5EF4-FFF2-40B4-BE49-F238E27FC236}">
                <a16:creationId xmlns:a16="http://schemas.microsoft.com/office/drawing/2014/main" id="{0A8CA74E-AF04-4056-8169-0767EAA40B74}"/>
              </a:ext>
            </a:extLst>
          </p:cNvPr>
          <p:cNvSpPr>
            <a:spLocks noChangeArrowheads="1"/>
          </p:cNvSpPr>
          <p:nvPr/>
        </p:nvSpPr>
        <p:spPr bwMode="auto">
          <a:xfrm>
            <a:off x="4383088" y="390525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3" name="Rectangle 17">
            <a:extLst>
              <a:ext uri="{FF2B5EF4-FFF2-40B4-BE49-F238E27FC236}">
                <a16:creationId xmlns:a16="http://schemas.microsoft.com/office/drawing/2014/main" id="{D657A6FE-EF47-497B-8663-63D7389B324F}"/>
              </a:ext>
            </a:extLst>
          </p:cNvPr>
          <p:cNvSpPr>
            <a:spLocks noChangeArrowheads="1"/>
          </p:cNvSpPr>
          <p:nvPr/>
        </p:nvSpPr>
        <p:spPr bwMode="auto">
          <a:xfrm>
            <a:off x="4814888" y="3040063"/>
            <a:ext cx="431800"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4" name="Rectangle 18">
            <a:extLst>
              <a:ext uri="{FF2B5EF4-FFF2-40B4-BE49-F238E27FC236}">
                <a16:creationId xmlns:a16="http://schemas.microsoft.com/office/drawing/2014/main" id="{45FFFD7D-1507-4DE0-9A18-7D83EEFC3C8B}"/>
              </a:ext>
            </a:extLst>
          </p:cNvPr>
          <p:cNvSpPr>
            <a:spLocks noChangeArrowheads="1"/>
          </p:cNvSpPr>
          <p:nvPr/>
        </p:nvSpPr>
        <p:spPr bwMode="auto">
          <a:xfrm>
            <a:off x="4814888" y="3905250"/>
            <a:ext cx="395287"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5" name="Rectangle 19">
            <a:extLst>
              <a:ext uri="{FF2B5EF4-FFF2-40B4-BE49-F238E27FC236}">
                <a16:creationId xmlns:a16="http://schemas.microsoft.com/office/drawing/2014/main" id="{92ED708F-32AA-4C47-9D26-79525FA934AB}"/>
              </a:ext>
            </a:extLst>
          </p:cNvPr>
          <p:cNvSpPr>
            <a:spLocks noChangeArrowheads="1"/>
          </p:cNvSpPr>
          <p:nvPr/>
        </p:nvSpPr>
        <p:spPr bwMode="auto">
          <a:xfrm>
            <a:off x="4814888" y="4337050"/>
            <a:ext cx="431800" cy="434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56" name="Rectangle 20">
            <a:extLst>
              <a:ext uri="{FF2B5EF4-FFF2-40B4-BE49-F238E27FC236}">
                <a16:creationId xmlns:a16="http://schemas.microsoft.com/office/drawing/2014/main" id="{F579BBD3-8AD8-452E-BE8A-DB9CEA3AB0E4}"/>
              </a:ext>
            </a:extLst>
          </p:cNvPr>
          <p:cNvSpPr>
            <a:spLocks noChangeArrowheads="1"/>
          </p:cNvSpPr>
          <p:nvPr/>
        </p:nvSpPr>
        <p:spPr bwMode="auto">
          <a:xfrm>
            <a:off x="5210175" y="3905250"/>
            <a:ext cx="900113" cy="866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93237" name="Line 21">
            <a:extLst>
              <a:ext uri="{FF2B5EF4-FFF2-40B4-BE49-F238E27FC236}">
                <a16:creationId xmlns:a16="http://schemas.microsoft.com/office/drawing/2014/main" id="{3C5764D5-E8AD-4FAD-AF93-05829CA287B1}"/>
              </a:ext>
            </a:extLst>
          </p:cNvPr>
          <p:cNvSpPr>
            <a:spLocks noChangeShapeType="1"/>
          </p:cNvSpPr>
          <p:nvPr/>
        </p:nvSpPr>
        <p:spPr bwMode="auto">
          <a:xfrm flipV="1">
            <a:off x="3990975" y="4106863"/>
            <a:ext cx="0" cy="338137"/>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8" name="Line 22">
            <a:extLst>
              <a:ext uri="{FF2B5EF4-FFF2-40B4-BE49-F238E27FC236}">
                <a16:creationId xmlns:a16="http://schemas.microsoft.com/office/drawing/2014/main" id="{1BC5C9EB-A9FA-4C37-AB71-B1FE6ADE114B}"/>
              </a:ext>
            </a:extLst>
          </p:cNvPr>
          <p:cNvSpPr>
            <a:spLocks noChangeShapeType="1"/>
          </p:cNvSpPr>
          <p:nvPr/>
        </p:nvSpPr>
        <p:spPr bwMode="auto">
          <a:xfrm flipV="1">
            <a:off x="4600575" y="3654425"/>
            <a:ext cx="0" cy="450850"/>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39" name="Line 23">
            <a:extLst>
              <a:ext uri="{FF2B5EF4-FFF2-40B4-BE49-F238E27FC236}">
                <a16:creationId xmlns:a16="http://schemas.microsoft.com/office/drawing/2014/main" id="{02CA72F7-2648-4FC7-B1BC-6275006626C5}"/>
              </a:ext>
            </a:extLst>
          </p:cNvPr>
          <p:cNvSpPr>
            <a:spLocks noChangeShapeType="1"/>
          </p:cNvSpPr>
          <p:nvPr/>
        </p:nvSpPr>
        <p:spPr bwMode="auto">
          <a:xfrm flipV="1">
            <a:off x="4600575" y="3654425"/>
            <a:ext cx="393700" cy="17463"/>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0" name="Line 24">
            <a:extLst>
              <a:ext uri="{FF2B5EF4-FFF2-40B4-BE49-F238E27FC236}">
                <a16:creationId xmlns:a16="http://schemas.microsoft.com/office/drawing/2014/main" id="{CAC720D7-77D1-4288-9276-BF052A40EA70}"/>
              </a:ext>
            </a:extLst>
          </p:cNvPr>
          <p:cNvSpPr>
            <a:spLocks noChangeShapeType="1"/>
          </p:cNvSpPr>
          <p:nvPr/>
        </p:nvSpPr>
        <p:spPr bwMode="auto">
          <a:xfrm flipV="1">
            <a:off x="3990975" y="4070350"/>
            <a:ext cx="609600" cy="36513"/>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1" name="Line 25">
            <a:extLst>
              <a:ext uri="{FF2B5EF4-FFF2-40B4-BE49-F238E27FC236}">
                <a16:creationId xmlns:a16="http://schemas.microsoft.com/office/drawing/2014/main" id="{C588D5DF-9270-47DF-B852-734203E220CC}"/>
              </a:ext>
            </a:extLst>
          </p:cNvPr>
          <p:cNvSpPr>
            <a:spLocks noChangeShapeType="1"/>
          </p:cNvSpPr>
          <p:nvPr/>
        </p:nvSpPr>
        <p:spPr bwMode="auto">
          <a:xfrm flipH="1" flipV="1">
            <a:off x="4981575" y="2867025"/>
            <a:ext cx="12700" cy="787400"/>
          </a:xfrm>
          <a:prstGeom prst="line">
            <a:avLst/>
          </a:prstGeom>
          <a:noFill/>
          <a:ln w="38100">
            <a:solidFill>
              <a:srgbClr val="009900">
                <a:alpha val="74901"/>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2" name="Rectangle 26">
            <a:extLst>
              <a:ext uri="{FF2B5EF4-FFF2-40B4-BE49-F238E27FC236}">
                <a16:creationId xmlns:a16="http://schemas.microsoft.com/office/drawing/2014/main" id="{240D94D2-EDDE-4DA5-AEB8-704F2F31405A}"/>
              </a:ext>
            </a:extLst>
          </p:cNvPr>
          <p:cNvSpPr>
            <a:spLocks noChangeArrowheads="1"/>
          </p:cNvSpPr>
          <p:nvPr/>
        </p:nvSpPr>
        <p:spPr bwMode="auto">
          <a:xfrm>
            <a:off x="2438400" y="1600200"/>
            <a:ext cx="431800" cy="2159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d=2</a:t>
            </a:r>
          </a:p>
        </p:txBody>
      </p:sp>
      <p:sp>
        <p:nvSpPr>
          <p:cNvPr id="65563" name="Line 27">
            <a:extLst>
              <a:ext uri="{FF2B5EF4-FFF2-40B4-BE49-F238E27FC236}">
                <a16:creationId xmlns:a16="http://schemas.microsoft.com/office/drawing/2014/main" id="{0D4B7915-3BE7-45CB-9468-E59295E0371C}"/>
              </a:ext>
            </a:extLst>
          </p:cNvPr>
          <p:cNvSpPr>
            <a:spLocks noChangeShapeType="1"/>
          </p:cNvSpPr>
          <p:nvPr/>
        </p:nvSpPr>
        <p:spPr bwMode="auto">
          <a:xfrm>
            <a:off x="4371975" y="477202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3244" name="Line 28">
            <a:extLst>
              <a:ext uri="{FF2B5EF4-FFF2-40B4-BE49-F238E27FC236}">
                <a16:creationId xmlns:a16="http://schemas.microsoft.com/office/drawing/2014/main" id="{690EA643-8311-4A35-8B92-4CA8E5710B95}"/>
              </a:ext>
            </a:extLst>
          </p:cNvPr>
          <p:cNvSpPr>
            <a:spLocks noChangeShapeType="1"/>
          </p:cNvSpPr>
          <p:nvPr/>
        </p:nvSpPr>
        <p:spPr bwMode="auto">
          <a:xfrm flipV="1">
            <a:off x="5210175" y="256222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Text Box 29">
            <a:extLst>
              <a:ext uri="{FF2B5EF4-FFF2-40B4-BE49-F238E27FC236}">
                <a16:creationId xmlns:a16="http://schemas.microsoft.com/office/drawing/2014/main" id="{EEA57B8B-0558-4191-8D3A-658E8CC2A0D7}"/>
              </a:ext>
            </a:extLst>
          </p:cNvPr>
          <p:cNvSpPr txBox="1">
            <a:spLocks noChangeArrowheads="1"/>
          </p:cNvSpPr>
          <p:nvPr/>
        </p:nvSpPr>
        <p:spPr bwMode="auto">
          <a:xfrm>
            <a:off x="4524375" y="256222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A</a:t>
            </a:r>
          </a:p>
        </p:txBody>
      </p:sp>
      <p:sp>
        <p:nvSpPr>
          <p:cNvPr id="393246" name="Text Box 30">
            <a:extLst>
              <a:ext uri="{FF2B5EF4-FFF2-40B4-BE49-F238E27FC236}">
                <a16:creationId xmlns:a16="http://schemas.microsoft.com/office/drawing/2014/main" id="{CBDF9B58-BF06-44D8-9187-3123C7689007}"/>
              </a:ext>
            </a:extLst>
          </p:cNvPr>
          <p:cNvSpPr txBox="1">
            <a:spLocks noChangeArrowheads="1"/>
          </p:cNvSpPr>
          <p:nvPr/>
        </p:nvSpPr>
        <p:spPr bwMode="auto">
          <a:xfrm>
            <a:off x="5133975" y="2562225"/>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2000" b="1">
                <a:solidFill>
                  <a:srgbClr val="CC3300"/>
                </a:solidFill>
                <a:latin typeface="Arial" panose="020B0604020202020204" pitchFamily="34" charset="0"/>
              </a:rPr>
              <a:t>F</a:t>
            </a:r>
          </a:p>
        </p:txBody>
      </p:sp>
      <p:sp>
        <p:nvSpPr>
          <p:cNvPr id="65567" name="Line 31">
            <a:extLst>
              <a:ext uri="{FF2B5EF4-FFF2-40B4-BE49-F238E27FC236}">
                <a16:creationId xmlns:a16="http://schemas.microsoft.com/office/drawing/2014/main" id="{44F6DEF0-1342-4B1E-9B12-CEF10C651444}"/>
              </a:ext>
            </a:extLst>
          </p:cNvPr>
          <p:cNvSpPr>
            <a:spLocks noChangeShapeType="1"/>
          </p:cNvSpPr>
          <p:nvPr/>
        </p:nvSpPr>
        <p:spPr bwMode="auto">
          <a:xfrm>
            <a:off x="4371975" y="256222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Rectangle 32">
            <a:extLst>
              <a:ext uri="{FF2B5EF4-FFF2-40B4-BE49-F238E27FC236}">
                <a16:creationId xmlns:a16="http://schemas.microsoft.com/office/drawing/2014/main" id="{D87E24E1-31FC-4CDF-9637-92ED662CF35F}"/>
              </a:ext>
            </a:extLst>
          </p:cNvPr>
          <p:cNvSpPr>
            <a:spLocks noChangeArrowheads="1"/>
          </p:cNvSpPr>
          <p:nvPr/>
        </p:nvSpPr>
        <p:spPr bwMode="auto">
          <a:xfrm>
            <a:off x="5210175" y="3040063"/>
            <a:ext cx="457200" cy="8651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69" name="Line 33">
            <a:extLst>
              <a:ext uri="{FF2B5EF4-FFF2-40B4-BE49-F238E27FC236}">
                <a16:creationId xmlns:a16="http://schemas.microsoft.com/office/drawing/2014/main" id="{7314CF2C-2079-4FDC-B8AF-2CEF59CEC1FF}"/>
              </a:ext>
            </a:extLst>
          </p:cNvPr>
          <p:cNvSpPr>
            <a:spLocks noChangeShapeType="1"/>
          </p:cNvSpPr>
          <p:nvPr/>
        </p:nvSpPr>
        <p:spPr bwMode="auto">
          <a:xfrm flipV="1">
            <a:off x="4829175" y="256222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Text Box 34">
            <a:extLst>
              <a:ext uri="{FF2B5EF4-FFF2-40B4-BE49-F238E27FC236}">
                <a16:creationId xmlns:a16="http://schemas.microsoft.com/office/drawing/2014/main" id="{D0D232C8-D436-4FE8-B183-91E912DC8A37}"/>
              </a:ext>
            </a:extLst>
          </p:cNvPr>
          <p:cNvSpPr txBox="1">
            <a:spLocks noChangeArrowheads="1"/>
          </p:cNvSpPr>
          <p:nvPr/>
        </p:nvSpPr>
        <p:spPr bwMode="auto">
          <a:xfrm>
            <a:off x="4829175" y="218122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B</a:t>
            </a:r>
          </a:p>
        </p:txBody>
      </p:sp>
      <p:sp>
        <p:nvSpPr>
          <p:cNvPr id="65571" name="Text Box 35">
            <a:extLst>
              <a:ext uri="{FF2B5EF4-FFF2-40B4-BE49-F238E27FC236}">
                <a16:creationId xmlns:a16="http://schemas.microsoft.com/office/drawing/2014/main" id="{1B98CAA0-269A-4419-9FCA-01F7CC161795}"/>
              </a:ext>
            </a:extLst>
          </p:cNvPr>
          <p:cNvSpPr txBox="1">
            <a:spLocks noChangeArrowheads="1"/>
          </p:cNvSpPr>
          <p:nvPr/>
        </p:nvSpPr>
        <p:spPr bwMode="auto">
          <a:xfrm>
            <a:off x="5438775" y="29876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C</a:t>
            </a:r>
          </a:p>
        </p:txBody>
      </p:sp>
      <p:sp>
        <p:nvSpPr>
          <p:cNvPr id="65572" name="Text Box 36">
            <a:extLst>
              <a:ext uri="{FF2B5EF4-FFF2-40B4-BE49-F238E27FC236}">
                <a16:creationId xmlns:a16="http://schemas.microsoft.com/office/drawing/2014/main" id="{05F893B1-4FDD-483D-BAC6-6A03FB0D96DC}"/>
              </a:ext>
            </a:extLst>
          </p:cNvPr>
          <p:cNvSpPr txBox="1">
            <a:spLocks noChangeArrowheads="1"/>
          </p:cNvSpPr>
          <p:nvPr/>
        </p:nvSpPr>
        <p:spPr bwMode="auto">
          <a:xfrm>
            <a:off x="4981575" y="31400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D</a:t>
            </a:r>
          </a:p>
        </p:txBody>
      </p:sp>
      <p:sp>
        <p:nvSpPr>
          <p:cNvPr id="65573" name="Text Box 37">
            <a:extLst>
              <a:ext uri="{FF2B5EF4-FFF2-40B4-BE49-F238E27FC236}">
                <a16:creationId xmlns:a16="http://schemas.microsoft.com/office/drawing/2014/main" id="{64997AA5-E87B-42BB-BC59-18CEFBC5272E}"/>
              </a:ext>
            </a:extLst>
          </p:cNvPr>
          <p:cNvSpPr txBox="1">
            <a:spLocks noChangeArrowheads="1"/>
          </p:cNvSpPr>
          <p:nvPr/>
        </p:nvSpPr>
        <p:spPr bwMode="auto">
          <a:xfrm>
            <a:off x="4600575" y="31400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E</a:t>
            </a:r>
          </a:p>
        </p:txBody>
      </p:sp>
      <p:sp>
        <p:nvSpPr>
          <p:cNvPr id="65574" name="Text Box 38">
            <a:extLst>
              <a:ext uri="{FF2B5EF4-FFF2-40B4-BE49-F238E27FC236}">
                <a16:creationId xmlns:a16="http://schemas.microsoft.com/office/drawing/2014/main" id="{66E5589E-E35C-431A-A295-49FA9587F0A9}"/>
              </a:ext>
            </a:extLst>
          </p:cNvPr>
          <p:cNvSpPr txBox="1">
            <a:spLocks noChangeArrowheads="1"/>
          </p:cNvSpPr>
          <p:nvPr/>
        </p:nvSpPr>
        <p:spPr bwMode="auto">
          <a:xfrm>
            <a:off x="4143375" y="26066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G</a:t>
            </a:r>
          </a:p>
        </p:txBody>
      </p:sp>
      <p:sp>
        <p:nvSpPr>
          <p:cNvPr id="65575" name="Rectangle 39">
            <a:extLst>
              <a:ext uri="{FF2B5EF4-FFF2-40B4-BE49-F238E27FC236}">
                <a16:creationId xmlns:a16="http://schemas.microsoft.com/office/drawing/2014/main" id="{32D11F19-D10D-4FEB-A609-3547C4776EA5}"/>
              </a:ext>
            </a:extLst>
          </p:cNvPr>
          <p:cNvSpPr>
            <a:spLocks noChangeArrowheads="1"/>
          </p:cNvSpPr>
          <p:nvPr/>
        </p:nvSpPr>
        <p:spPr bwMode="auto">
          <a:xfrm>
            <a:off x="5678488" y="2562225"/>
            <a:ext cx="431800" cy="1343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5576" name="Text Box 40">
            <a:extLst>
              <a:ext uri="{FF2B5EF4-FFF2-40B4-BE49-F238E27FC236}">
                <a16:creationId xmlns:a16="http://schemas.microsoft.com/office/drawing/2014/main" id="{37280D0E-3F98-4FBD-B7B9-4E972BC249EA}"/>
              </a:ext>
            </a:extLst>
          </p:cNvPr>
          <p:cNvSpPr txBox="1">
            <a:spLocks noChangeArrowheads="1"/>
          </p:cNvSpPr>
          <p:nvPr/>
        </p:nvSpPr>
        <p:spPr bwMode="auto">
          <a:xfrm>
            <a:off x="5438775" y="3063875"/>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latin typeface="Arial" panose="020B0604020202020204" pitchFamily="34"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3237"/>
                                        </p:tgtEl>
                                        <p:attrNameLst>
                                          <p:attrName>style.visibility</p:attrName>
                                        </p:attrNameLst>
                                      </p:cBhvr>
                                      <p:to>
                                        <p:strVal val="visible"/>
                                      </p:to>
                                    </p:set>
                                    <p:animEffect transition="in" filter="blinds(horizontal)">
                                      <p:cBhvr>
                                        <p:cTn id="7" dur="500"/>
                                        <p:tgtEl>
                                          <p:spTgt spid="393237"/>
                                        </p:tgtEl>
                                      </p:cBhvr>
                                    </p:animEffect>
                                  </p:childTnLst>
                                </p:cTn>
                              </p:par>
                              <p:par>
                                <p:cTn id="8" presetID="3" presetClass="entr" presetSubtype="10" fill="hold" nodeType="withEffect">
                                  <p:stCondLst>
                                    <p:cond delay="0"/>
                                  </p:stCondLst>
                                  <p:childTnLst>
                                    <p:set>
                                      <p:cBhvr>
                                        <p:cTn id="9" dur="1" fill="hold">
                                          <p:stCondLst>
                                            <p:cond delay="0"/>
                                          </p:stCondLst>
                                        </p:cTn>
                                        <p:tgtEl>
                                          <p:spTgt spid="393240"/>
                                        </p:tgtEl>
                                        <p:attrNameLst>
                                          <p:attrName>style.visibility</p:attrName>
                                        </p:attrNameLst>
                                      </p:cBhvr>
                                      <p:to>
                                        <p:strVal val="visible"/>
                                      </p:to>
                                    </p:set>
                                    <p:animEffect transition="in" filter="blinds(horizontal)">
                                      <p:cBhvr>
                                        <p:cTn id="10" dur="500"/>
                                        <p:tgtEl>
                                          <p:spTgt spid="393240"/>
                                        </p:tgtEl>
                                      </p:cBhvr>
                                    </p:animEffect>
                                  </p:childTnLst>
                                </p:cTn>
                              </p:par>
                              <p:par>
                                <p:cTn id="11" presetID="3" presetClass="entr" presetSubtype="10" fill="hold" nodeType="withEffect">
                                  <p:stCondLst>
                                    <p:cond delay="0"/>
                                  </p:stCondLst>
                                  <p:childTnLst>
                                    <p:set>
                                      <p:cBhvr>
                                        <p:cTn id="12" dur="1" fill="hold">
                                          <p:stCondLst>
                                            <p:cond delay="0"/>
                                          </p:stCondLst>
                                        </p:cTn>
                                        <p:tgtEl>
                                          <p:spTgt spid="393238"/>
                                        </p:tgtEl>
                                        <p:attrNameLst>
                                          <p:attrName>style.visibility</p:attrName>
                                        </p:attrNameLst>
                                      </p:cBhvr>
                                      <p:to>
                                        <p:strVal val="visible"/>
                                      </p:to>
                                    </p:set>
                                    <p:animEffect transition="in" filter="blinds(horizontal)">
                                      <p:cBhvr>
                                        <p:cTn id="13" dur="500"/>
                                        <p:tgtEl>
                                          <p:spTgt spid="393238"/>
                                        </p:tgtEl>
                                      </p:cBhvr>
                                    </p:animEffect>
                                  </p:childTnLst>
                                </p:cTn>
                              </p:par>
                              <p:par>
                                <p:cTn id="14" presetID="3" presetClass="entr" presetSubtype="10" fill="hold" nodeType="withEffect">
                                  <p:stCondLst>
                                    <p:cond delay="0"/>
                                  </p:stCondLst>
                                  <p:childTnLst>
                                    <p:set>
                                      <p:cBhvr>
                                        <p:cTn id="15" dur="1" fill="hold">
                                          <p:stCondLst>
                                            <p:cond delay="0"/>
                                          </p:stCondLst>
                                        </p:cTn>
                                        <p:tgtEl>
                                          <p:spTgt spid="393239"/>
                                        </p:tgtEl>
                                        <p:attrNameLst>
                                          <p:attrName>style.visibility</p:attrName>
                                        </p:attrNameLst>
                                      </p:cBhvr>
                                      <p:to>
                                        <p:strVal val="visible"/>
                                      </p:to>
                                    </p:set>
                                    <p:animEffect transition="in" filter="blinds(horizontal)">
                                      <p:cBhvr>
                                        <p:cTn id="16" dur="500"/>
                                        <p:tgtEl>
                                          <p:spTgt spid="393239"/>
                                        </p:tgtEl>
                                      </p:cBhvr>
                                    </p:animEffect>
                                  </p:childTnLst>
                                </p:cTn>
                              </p:par>
                              <p:par>
                                <p:cTn id="17" presetID="3" presetClass="entr" presetSubtype="10" fill="hold" nodeType="withEffect">
                                  <p:stCondLst>
                                    <p:cond delay="0"/>
                                  </p:stCondLst>
                                  <p:childTnLst>
                                    <p:set>
                                      <p:cBhvr>
                                        <p:cTn id="18" dur="1" fill="hold">
                                          <p:stCondLst>
                                            <p:cond delay="0"/>
                                          </p:stCondLst>
                                        </p:cTn>
                                        <p:tgtEl>
                                          <p:spTgt spid="393241"/>
                                        </p:tgtEl>
                                        <p:attrNameLst>
                                          <p:attrName>style.visibility</p:attrName>
                                        </p:attrNameLst>
                                      </p:cBhvr>
                                      <p:to>
                                        <p:strVal val="visible"/>
                                      </p:to>
                                    </p:set>
                                    <p:animEffect transition="in" filter="blinds(horizontal)">
                                      <p:cBhvr>
                                        <p:cTn id="19" dur="500"/>
                                        <p:tgtEl>
                                          <p:spTgt spid="3932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93244"/>
                                        </p:tgtEl>
                                        <p:attrNameLst>
                                          <p:attrName>style.visibility</p:attrName>
                                        </p:attrNameLst>
                                      </p:cBhvr>
                                      <p:to>
                                        <p:strVal val="visible"/>
                                      </p:to>
                                    </p:set>
                                    <p:animEffect transition="in" filter="blinds(horizontal)">
                                      <p:cBhvr>
                                        <p:cTn id="24" dur="500"/>
                                        <p:tgtEl>
                                          <p:spTgt spid="39324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93246"/>
                                        </p:tgtEl>
                                        <p:attrNameLst>
                                          <p:attrName>style.visibility</p:attrName>
                                        </p:attrNameLst>
                                      </p:cBhvr>
                                      <p:to>
                                        <p:strVal val="visible"/>
                                      </p:to>
                                    </p:set>
                                    <p:animEffect transition="in" filter="blinds(horizontal)">
                                      <p:cBhvr>
                                        <p:cTn id="27" dur="500"/>
                                        <p:tgtEl>
                                          <p:spTgt spid="393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809E5EDC-3209-423A-BF47-634D13166AA6}"/>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884AF-9C76-4945-A497-1BAA80F4F114}" type="slidenum">
              <a:rPr kumimoji="0" lang="zh-CN" altLang="en-US" sz="1400">
                <a:latin typeface="Tahoma" panose="020B0604030504040204" pitchFamily="34" charset="0"/>
              </a:rPr>
              <a:pPr>
                <a:spcBef>
                  <a:spcPct val="0"/>
                </a:spcBef>
                <a:buClrTx/>
                <a:buFontTx/>
                <a:buNone/>
              </a:pPr>
              <a:t>56</a:t>
            </a:fld>
            <a:endParaRPr kumimoji="0" lang="en-US" altLang="zh-CN" sz="1400">
              <a:latin typeface="Tahoma" panose="020B0604030504040204" pitchFamily="34" charset="0"/>
            </a:endParaRPr>
          </a:p>
        </p:txBody>
      </p:sp>
      <p:sp>
        <p:nvSpPr>
          <p:cNvPr id="66563" name="Rectangle 2">
            <a:extLst>
              <a:ext uri="{FF2B5EF4-FFF2-40B4-BE49-F238E27FC236}">
                <a16:creationId xmlns:a16="http://schemas.microsoft.com/office/drawing/2014/main" id="{C04DAF62-033D-454C-98D6-00A4F899E44B}"/>
              </a:ext>
            </a:extLst>
          </p:cNvPr>
          <p:cNvSpPr>
            <a:spLocks noGrp="1" noChangeArrowheads="1"/>
          </p:cNvSpPr>
          <p:nvPr>
            <p:ph type="title"/>
          </p:nvPr>
        </p:nvSpPr>
        <p:spPr>
          <a:xfrm>
            <a:off x="1143000" y="357188"/>
            <a:ext cx="7793038" cy="777875"/>
          </a:xfrm>
        </p:spPr>
        <p:txBody>
          <a:bodyPr/>
          <a:lstStyle/>
          <a:p>
            <a:pPr eaLnBrk="1" hangingPunct="1"/>
            <a:r>
              <a:rPr lang="en-US" altLang="zh-CN" sz="4500"/>
              <a:t>(4)</a:t>
            </a:r>
            <a:r>
              <a:rPr lang="en-US" altLang="zh-CN"/>
              <a:t> CAN</a:t>
            </a:r>
            <a:r>
              <a:rPr lang="zh-CN" altLang="en-US"/>
              <a:t>：节点退出</a:t>
            </a:r>
            <a:r>
              <a:rPr lang="en-US" altLang="zh-CN"/>
              <a:t>/</a:t>
            </a:r>
            <a:r>
              <a:rPr lang="zh-CN" altLang="en-US"/>
              <a:t>失效</a:t>
            </a:r>
            <a:endParaRPr lang="en-US" altLang="zh-CN"/>
          </a:p>
        </p:txBody>
      </p:sp>
      <p:sp>
        <p:nvSpPr>
          <p:cNvPr id="66564" name="Rectangle 3">
            <a:extLst>
              <a:ext uri="{FF2B5EF4-FFF2-40B4-BE49-F238E27FC236}">
                <a16:creationId xmlns:a16="http://schemas.microsoft.com/office/drawing/2014/main" id="{6C347BE3-AA20-4ABF-A06A-3B8B885486E4}"/>
              </a:ext>
            </a:extLst>
          </p:cNvPr>
          <p:cNvSpPr>
            <a:spLocks noGrp="1" noChangeArrowheads="1"/>
          </p:cNvSpPr>
          <p:nvPr>
            <p:ph type="body" idx="1"/>
          </p:nvPr>
        </p:nvSpPr>
        <p:spPr>
          <a:xfrm>
            <a:off x="609600" y="1447800"/>
            <a:ext cx="8193088" cy="5016500"/>
          </a:xfrm>
        </p:spPr>
        <p:txBody>
          <a:bodyPr/>
          <a:lstStyle/>
          <a:p>
            <a:pPr eaLnBrk="1" hangingPunct="1">
              <a:lnSpc>
                <a:spcPct val="120000"/>
              </a:lnSpc>
            </a:pPr>
            <a:r>
              <a:rPr lang="zh-CN" altLang="en-US" b="1">
                <a:solidFill>
                  <a:srgbClr val="FF0000"/>
                </a:solidFill>
              </a:rPr>
              <a:t>失效检测</a:t>
            </a:r>
          </a:p>
          <a:p>
            <a:pPr lvl="1" eaLnBrk="1" hangingPunct="1">
              <a:lnSpc>
                <a:spcPct val="120000"/>
              </a:lnSpc>
            </a:pPr>
            <a:r>
              <a:rPr lang="zh-CN" altLang="en-US" b="1"/>
              <a:t>每个节点周期性向邻居节点发送更新消息，如果消息中包括自身的区域范围、它的邻居列表以及这些邻居节点负责的区域范围。</a:t>
            </a:r>
          </a:p>
          <a:p>
            <a:pPr lvl="1" eaLnBrk="1" hangingPunct="1">
              <a:lnSpc>
                <a:spcPct val="120000"/>
              </a:lnSpc>
            </a:pPr>
            <a:r>
              <a:rPr lang="zh-CN" altLang="en-US" b="1"/>
              <a:t>如果多次没有接收到某个邻居的更新消息，那么节点就认为这个邻居失效了，这时将启动接管机制。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5B987ABA-C480-49A7-87A1-5C7B0945D12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910899-7A9C-42D3-8DB1-9A1E75355C8F}" type="slidenum">
              <a:rPr kumimoji="0" lang="zh-CN" altLang="en-US" sz="1400">
                <a:latin typeface="Tahoma" panose="020B0604030504040204" pitchFamily="34" charset="0"/>
              </a:rPr>
              <a:pPr>
                <a:spcBef>
                  <a:spcPct val="0"/>
                </a:spcBef>
                <a:buClrTx/>
                <a:buFontTx/>
                <a:buNone/>
              </a:pPr>
              <a:t>57</a:t>
            </a:fld>
            <a:endParaRPr kumimoji="0" lang="en-US" altLang="zh-CN" sz="1400">
              <a:latin typeface="Tahoma" panose="020B0604030504040204" pitchFamily="34" charset="0"/>
            </a:endParaRPr>
          </a:p>
        </p:txBody>
      </p:sp>
      <p:sp>
        <p:nvSpPr>
          <p:cNvPr id="67587" name="Rectangle 2">
            <a:extLst>
              <a:ext uri="{FF2B5EF4-FFF2-40B4-BE49-F238E27FC236}">
                <a16:creationId xmlns:a16="http://schemas.microsoft.com/office/drawing/2014/main" id="{EE0D7D0F-3717-4FAF-ABC3-CC2B1031C8BE}"/>
              </a:ext>
            </a:extLst>
          </p:cNvPr>
          <p:cNvSpPr>
            <a:spLocks noGrp="1" noChangeArrowheads="1"/>
          </p:cNvSpPr>
          <p:nvPr>
            <p:ph type="title"/>
          </p:nvPr>
        </p:nvSpPr>
        <p:spPr>
          <a:xfrm>
            <a:off x="1143000" y="357188"/>
            <a:ext cx="7793038" cy="777875"/>
          </a:xfrm>
        </p:spPr>
        <p:txBody>
          <a:bodyPr/>
          <a:lstStyle/>
          <a:p>
            <a:pPr eaLnBrk="1" hangingPunct="1"/>
            <a:r>
              <a:rPr lang="en-US" altLang="zh-CN" sz="4500"/>
              <a:t>(4)</a:t>
            </a:r>
            <a:r>
              <a:rPr lang="en-US" altLang="zh-CN"/>
              <a:t> CAN</a:t>
            </a:r>
            <a:r>
              <a:rPr lang="zh-CN" altLang="en-US"/>
              <a:t>：节点退出</a:t>
            </a:r>
            <a:r>
              <a:rPr lang="en-US" altLang="zh-CN"/>
              <a:t>/</a:t>
            </a:r>
            <a:r>
              <a:rPr lang="zh-CN" altLang="en-US"/>
              <a:t>失效</a:t>
            </a:r>
            <a:endParaRPr lang="en-US" altLang="zh-CN"/>
          </a:p>
        </p:txBody>
      </p:sp>
      <p:sp>
        <p:nvSpPr>
          <p:cNvPr id="67588" name="Rectangle 3">
            <a:extLst>
              <a:ext uri="{FF2B5EF4-FFF2-40B4-BE49-F238E27FC236}">
                <a16:creationId xmlns:a16="http://schemas.microsoft.com/office/drawing/2014/main" id="{7BC21A39-5B9D-452A-8581-BC9967EDD47A}"/>
              </a:ext>
            </a:extLst>
          </p:cNvPr>
          <p:cNvSpPr>
            <a:spLocks noGrp="1" noChangeArrowheads="1"/>
          </p:cNvSpPr>
          <p:nvPr>
            <p:ph type="body" idx="1"/>
          </p:nvPr>
        </p:nvSpPr>
        <p:spPr>
          <a:xfrm>
            <a:off x="609600" y="1524000"/>
            <a:ext cx="8193088" cy="4578350"/>
          </a:xfrm>
        </p:spPr>
        <p:txBody>
          <a:bodyPr/>
          <a:lstStyle/>
          <a:p>
            <a:pPr eaLnBrk="1" hangingPunct="1">
              <a:lnSpc>
                <a:spcPct val="110000"/>
              </a:lnSpc>
            </a:pPr>
            <a:r>
              <a:rPr lang="zh-CN" altLang="en-US" sz="2800" b="1">
                <a:solidFill>
                  <a:srgbClr val="FF0000"/>
                </a:solidFill>
              </a:rPr>
              <a:t>接管机制</a:t>
            </a:r>
          </a:p>
          <a:p>
            <a:pPr lvl="1" eaLnBrk="1" hangingPunct="1">
              <a:lnSpc>
                <a:spcPct val="110000"/>
              </a:lnSpc>
            </a:pPr>
            <a:r>
              <a:rPr lang="zh-CN" altLang="en-US" sz="2800" b="1"/>
              <a:t>当节点离开</a:t>
            </a:r>
            <a:r>
              <a:rPr lang="en-US" altLang="zh-CN" sz="2800" b="1"/>
              <a:t>CAN</a:t>
            </a:r>
            <a:r>
              <a:rPr lang="zh-CN" altLang="en-US" sz="2800" b="1"/>
              <a:t>时，必须保证它的区域被系统中剩余的节点接管，即分配给其他仍然在系统中的节点。一般是由某个邻居节点来接管这个区域和所有的索引数据（</a:t>
            </a:r>
            <a:r>
              <a:rPr lang="en-US" altLang="zh-CN" sz="2800" b="1"/>
              <a:t>K</a:t>
            </a:r>
            <a:r>
              <a:rPr lang="zh-CN" altLang="en-US" sz="2800" b="1"/>
              <a:t>，</a:t>
            </a:r>
            <a:r>
              <a:rPr lang="en-US" altLang="zh-CN" sz="2800" b="1"/>
              <a:t>V</a:t>
            </a:r>
            <a:r>
              <a:rPr lang="zh-CN" altLang="en-US" sz="2800" b="1"/>
              <a:t>）对。</a:t>
            </a:r>
          </a:p>
          <a:p>
            <a:pPr lvl="1" eaLnBrk="1" hangingPunct="1">
              <a:lnSpc>
                <a:spcPct val="110000"/>
              </a:lnSpc>
            </a:pPr>
            <a:r>
              <a:rPr lang="zh-CN" altLang="en-US" sz="2800" b="1"/>
              <a:t>接管邻居</a:t>
            </a:r>
            <a:r>
              <a:rPr lang="zh-CN" altLang="en-US" sz="2800" b="1">
                <a:solidFill>
                  <a:srgbClr val="FF0000"/>
                </a:solidFill>
              </a:rPr>
              <a:t>节点的选择</a:t>
            </a:r>
          </a:p>
          <a:p>
            <a:pPr lvl="2" eaLnBrk="1" hangingPunct="1">
              <a:lnSpc>
                <a:spcPct val="110000"/>
              </a:lnSpc>
            </a:pPr>
            <a:r>
              <a:rPr lang="zh-CN" altLang="en-US" sz="2800" b="1"/>
              <a:t>如果某个邻居节点负责的区域可以和离开节点负责的</a:t>
            </a:r>
            <a:r>
              <a:rPr lang="zh-CN" altLang="en-US" sz="2800" b="1">
                <a:solidFill>
                  <a:srgbClr val="FF0000"/>
                </a:solidFill>
              </a:rPr>
              <a:t>区域合并</a:t>
            </a:r>
            <a:r>
              <a:rPr lang="zh-CN" altLang="en-US" sz="2800" b="1"/>
              <a:t>形成一个大的区域，那么将由这个邻居节点执行合并操作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D0474A9B-1952-48DF-8912-EF300EB4CFF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CFE1CC05-4BC1-4A0D-9761-43C366671982}" type="slidenum">
              <a:rPr kumimoji="0" lang="zh-CN" altLang="en-US" sz="1400">
                <a:latin typeface="Tahoma" panose="020B0604030504040204" pitchFamily="34" charset="0"/>
              </a:rPr>
              <a:pPr>
                <a:spcBef>
                  <a:spcPct val="0"/>
                </a:spcBef>
                <a:buClrTx/>
                <a:buFontTx/>
                <a:buNone/>
              </a:pPr>
              <a:t>58</a:t>
            </a:fld>
            <a:endParaRPr kumimoji="0" lang="en-US" altLang="zh-CN" sz="1400">
              <a:latin typeface="Tahoma" panose="020B0604030504040204" pitchFamily="34" charset="0"/>
            </a:endParaRPr>
          </a:p>
        </p:txBody>
      </p:sp>
      <p:sp>
        <p:nvSpPr>
          <p:cNvPr id="68611" name="Rectangle 2">
            <a:extLst>
              <a:ext uri="{FF2B5EF4-FFF2-40B4-BE49-F238E27FC236}">
                <a16:creationId xmlns:a16="http://schemas.microsoft.com/office/drawing/2014/main" id="{A7384BEA-5212-4393-9B28-745B4AE2EB10}"/>
              </a:ext>
            </a:extLst>
          </p:cNvPr>
          <p:cNvSpPr>
            <a:spLocks noGrp="1" noChangeArrowheads="1"/>
          </p:cNvSpPr>
          <p:nvPr>
            <p:ph type="title"/>
          </p:nvPr>
        </p:nvSpPr>
        <p:spPr>
          <a:xfrm>
            <a:off x="1143000" y="357188"/>
            <a:ext cx="7793038" cy="777875"/>
          </a:xfrm>
        </p:spPr>
        <p:txBody>
          <a:bodyPr/>
          <a:lstStyle/>
          <a:p>
            <a:pPr eaLnBrk="1" hangingPunct="1"/>
            <a:r>
              <a:rPr lang="en-US" altLang="zh-CN" sz="4500"/>
              <a:t>(4)</a:t>
            </a:r>
            <a:r>
              <a:rPr lang="en-US" altLang="zh-CN"/>
              <a:t> CAN</a:t>
            </a:r>
            <a:r>
              <a:rPr lang="zh-CN" altLang="en-US"/>
              <a:t>：节点退出</a:t>
            </a:r>
            <a:r>
              <a:rPr lang="en-US" altLang="zh-CN"/>
              <a:t>/</a:t>
            </a:r>
            <a:r>
              <a:rPr lang="zh-CN" altLang="en-US"/>
              <a:t>失效</a:t>
            </a:r>
            <a:endParaRPr lang="en-US" altLang="zh-CN"/>
          </a:p>
        </p:txBody>
      </p:sp>
      <p:sp>
        <p:nvSpPr>
          <p:cNvPr id="68612" name="Rectangle 3">
            <a:extLst>
              <a:ext uri="{FF2B5EF4-FFF2-40B4-BE49-F238E27FC236}">
                <a16:creationId xmlns:a16="http://schemas.microsoft.com/office/drawing/2014/main" id="{26DB01AD-C237-4BE3-A3CB-A829C765AFFB}"/>
              </a:ext>
            </a:extLst>
          </p:cNvPr>
          <p:cNvSpPr>
            <a:spLocks noGrp="1" noChangeArrowheads="1"/>
          </p:cNvSpPr>
          <p:nvPr>
            <p:ph type="body" idx="1"/>
          </p:nvPr>
        </p:nvSpPr>
        <p:spPr>
          <a:xfrm>
            <a:off x="304800" y="1447800"/>
            <a:ext cx="8497888" cy="5048250"/>
          </a:xfrm>
        </p:spPr>
        <p:txBody>
          <a:bodyPr/>
          <a:lstStyle/>
          <a:p>
            <a:pPr marL="812800" lvl="2" indent="-454025" eaLnBrk="1" hangingPunct="1">
              <a:lnSpc>
                <a:spcPct val="110000"/>
              </a:lnSpc>
            </a:pPr>
            <a:r>
              <a:rPr lang="zh-CN" altLang="en-US" sz="2800" b="1"/>
              <a:t>否则由邻居节点中</a:t>
            </a:r>
            <a:r>
              <a:rPr lang="zh-CN" altLang="en-US" sz="2800" b="1">
                <a:solidFill>
                  <a:srgbClr val="FF0000"/>
                </a:solidFill>
              </a:rPr>
              <a:t>区域最小的节点</a:t>
            </a:r>
            <a:r>
              <a:rPr lang="zh-CN" altLang="en-US" sz="2800" b="1"/>
              <a:t>负责该区域</a:t>
            </a:r>
          </a:p>
          <a:p>
            <a:pPr marL="1349375" lvl="3" indent="-357188" eaLnBrk="1" hangingPunct="1">
              <a:lnSpc>
                <a:spcPct val="110000"/>
              </a:lnSpc>
            </a:pPr>
            <a:r>
              <a:rPr lang="zh-CN" altLang="en-US" sz="2800" b="1"/>
              <a:t>失效节点的每个邻居独立地启动一个</a:t>
            </a:r>
            <a:r>
              <a:rPr lang="zh-CN" altLang="en-US" sz="2800" b="1">
                <a:solidFill>
                  <a:srgbClr val="FF0000"/>
                </a:solidFill>
              </a:rPr>
              <a:t>时钟</a:t>
            </a:r>
            <a:r>
              <a:rPr lang="zh-CN" altLang="en-US" sz="2800" b="1"/>
              <a:t>，每个时间长短和相应节点负责的区域面积成比例</a:t>
            </a:r>
          </a:p>
          <a:p>
            <a:pPr marL="1349375" lvl="3" indent="-357188" eaLnBrk="1" hangingPunct="1">
              <a:lnSpc>
                <a:spcPct val="110000"/>
              </a:lnSpc>
            </a:pPr>
            <a:r>
              <a:rPr lang="zh-CN" altLang="en-US" sz="2800" b="1"/>
              <a:t>如果时钟</a:t>
            </a:r>
            <a:r>
              <a:rPr lang="zh-CN" altLang="en-US" sz="2800" b="1">
                <a:solidFill>
                  <a:srgbClr val="FF0000"/>
                </a:solidFill>
              </a:rPr>
              <a:t>超时</a:t>
            </a:r>
            <a:r>
              <a:rPr lang="zh-CN" altLang="en-US" sz="2800" b="1"/>
              <a:t>，节点将向失效节点的所有邻居节点发送接管消息，该消息中包括它自己的区域面积信息</a:t>
            </a:r>
          </a:p>
          <a:p>
            <a:pPr marL="1349375" lvl="3" indent="-357188" eaLnBrk="1" hangingPunct="1">
              <a:lnSpc>
                <a:spcPct val="110000"/>
              </a:lnSpc>
            </a:pPr>
            <a:r>
              <a:rPr lang="zh-CN" altLang="en-US" sz="2800" b="1"/>
              <a:t>当某个节点接收到接管消息后，如果它的区域面积比发出消息的节点大，那么它将取消接管操作。否则它将发出自己的取代消息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63AD0C03-AD8E-42CB-8F6C-80276BAB06AB}"/>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6E49007-D642-4D21-A991-69F6E73D4CFC}" type="slidenum">
              <a:rPr kumimoji="0" lang="zh-CN" altLang="en-US" sz="1400">
                <a:latin typeface="Tahoma" panose="020B0604030504040204" pitchFamily="34" charset="0"/>
              </a:rPr>
              <a:pPr>
                <a:spcBef>
                  <a:spcPct val="0"/>
                </a:spcBef>
                <a:buClrTx/>
                <a:buFontTx/>
                <a:buNone/>
              </a:pPr>
              <a:t>59</a:t>
            </a:fld>
            <a:endParaRPr kumimoji="0" lang="en-US" altLang="zh-CN" sz="1400">
              <a:latin typeface="Tahoma" panose="020B0604030504040204" pitchFamily="34" charset="0"/>
            </a:endParaRPr>
          </a:p>
        </p:txBody>
      </p:sp>
      <p:grpSp>
        <p:nvGrpSpPr>
          <p:cNvPr id="356354" name="Group 2">
            <a:extLst>
              <a:ext uri="{FF2B5EF4-FFF2-40B4-BE49-F238E27FC236}">
                <a16:creationId xmlns:a16="http://schemas.microsoft.com/office/drawing/2014/main" id="{F06732B2-E5D4-49E6-BB3A-EC211688F997}"/>
              </a:ext>
            </a:extLst>
          </p:cNvPr>
          <p:cNvGrpSpPr>
            <a:grpSpLocks/>
          </p:cNvGrpSpPr>
          <p:nvPr/>
        </p:nvGrpSpPr>
        <p:grpSpPr bwMode="auto">
          <a:xfrm>
            <a:off x="4849813" y="1816100"/>
            <a:ext cx="3455987" cy="3455988"/>
            <a:chOff x="2959" y="943"/>
            <a:chExt cx="2177" cy="2177"/>
          </a:xfrm>
        </p:grpSpPr>
        <p:grpSp>
          <p:nvGrpSpPr>
            <p:cNvPr id="69688" name="Group 3">
              <a:extLst>
                <a:ext uri="{FF2B5EF4-FFF2-40B4-BE49-F238E27FC236}">
                  <a16:creationId xmlns:a16="http://schemas.microsoft.com/office/drawing/2014/main" id="{B113FC40-08EB-4D57-AC7C-A7B826E73F68}"/>
                </a:ext>
              </a:extLst>
            </p:cNvPr>
            <p:cNvGrpSpPr>
              <a:grpSpLocks/>
            </p:cNvGrpSpPr>
            <p:nvPr/>
          </p:nvGrpSpPr>
          <p:grpSpPr bwMode="auto">
            <a:xfrm>
              <a:off x="2959" y="943"/>
              <a:ext cx="2177" cy="2177"/>
              <a:chOff x="2959" y="943"/>
              <a:chExt cx="2177" cy="2177"/>
            </a:xfrm>
          </p:grpSpPr>
          <p:sp>
            <p:nvSpPr>
              <p:cNvPr id="69690" name="Rectangle 4">
                <a:extLst>
                  <a:ext uri="{FF2B5EF4-FFF2-40B4-BE49-F238E27FC236}">
                    <a16:creationId xmlns:a16="http://schemas.microsoft.com/office/drawing/2014/main" id="{05356AFD-9B52-4D90-9840-ED60EBC92581}"/>
                  </a:ext>
                </a:extLst>
              </p:cNvPr>
              <p:cNvSpPr>
                <a:spLocks noChangeArrowheads="1"/>
              </p:cNvSpPr>
              <p:nvPr/>
            </p:nvSpPr>
            <p:spPr bwMode="auto">
              <a:xfrm>
                <a:off x="2959" y="943"/>
                <a:ext cx="2177" cy="2177"/>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1" name="Rectangle 5">
                <a:extLst>
                  <a:ext uri="{FF2B5EF4-FFF2-40B4-BE49-F238E27FC236}">
                    <a16:creationId xmlns:a16="http://schemas.microsoft.com/office/drawing/2014/main" id="{E6E9A37F-0945-4139-83D9-84FE27413090}"/>
                  </a:ext>
                </a:extLst>
              </p:cNvPr>
              <p:cNvSpPr>
                <a:spLocks noChangeArrowheads="1"/>
              </p:cNvSpPr>
              <p:nvPr/>
            </p:nvSpPr>
            <p:spPr bwMode="auto">
              <a:xfrm>
                <a:off x="2959" y="94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2" name="Rectangle 6">
                <a:extLst>
                  <a:ext uri="{FF2B5EF4-FFF2-40B4-BE49-F238E27FC236}">
                    <a16:creationId xmlns:a16="http://schemas.microsoft.com/office/drawing/2014/main" id="{8DA9C95B-74E2-484C-8E84-510577739F0D}"/>
                  </a:ext>
                </a:extLst>
              </p:cNvPr>
              <p:cNvSpPr>
                <a:spLocks noChangeArrowheads="1"/>
              </p:cNvSpPr>
              <p:nvPr/>
            </p:nvSpPr>
            <p:spPr bwMode="auto">
              <a:xfrm>
                <a:off x="2959" y="1215"/>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3" name="Rectangle 7">
                <a:extLst>
                  <a:ext uri="{FF2B5EF4-FFF2-40B4-BE49-F238E27FC236}">
                    <a16:creationId xmlns:a16="http://schemas.microsoft.com/office/drawing/2014/main" id="{A77F1CF1-1243-4246-9109-1FA5AEFF40A5}"/>
                  </a:ext>
                </a:extLst>
              </p:cNvPr>
              <p:cNvSpPr>
                <a:spLocks noChangeArrowheads="1"/>
              </p:cNvSpPr>
              <p:nvPr/>
            </p:nvSpPr>
            <p:spPr bwMode="auto">
              <a:xfrm>
                <a:off x="2959" y="1487"/>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4" name="Rectangle 8">
                <a:extLst>
                  <a:ext uri="{FF2B5EF4-FFF2-40B4-BE49-F238E27FC236}">
                    <a16:creationId xmlns:a16="http://schemas.microsoft.com/office/drawing/2014/main" id="{CDE952B3-A570-4EC9-938A-BC052D5CAC75}"/>
                  </a:ext>
                </a:extLst>
              </p:cNvPr>
              <p:cNvSpPr>
                <a:spLocks noChangeArrowheads="1"/>
              </p:cNvSpPr>
              <p:nvPr/>
            </p:nvSpPr>
            <p:spPr bwMode="auto">
              <a:xfrm>
                <a:off x="2959" y="1759"/>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5" name="Rectangle 9">
                <a:extLst>
                  <a:ext uri="{FF2B5EF4-FFF2-40B4-BE49-F238E27FC236}">
                    <a16:creationId xmlns:a16="http://schemas.microsoft.com/office/drawing/2014/main" id="{3F221790-6F4C-45C8-9759-359079FCD552}"/>
                  </a:ext>
                </a:extLst>
              </p:cNvPr>
              <p:cNvSpPr>
                <a:spLocks noChangeArrowheads="1"/>
              </p:cNvSpPr>
              <p:nvPr/>
            </p:nvSpPr>
            <p:spPr bwMode="auto">
              <a:xfrm>
                <a:off x="2959" y="2032"/>
                <a:ext cx="544"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6" name="Rectangle 10">
                <a:extLst>
                  <a:ext uri="{FF2B5EF4-FFF2-40B4-BE49-F238E27FC236}">
                    <a16:creationId xmlns:a16="http://schemas.microsoft.com/office/drawing/2014/main" id="{217C80CE-5AB9-4D65-97A7-F49392E2EBCD}"/>
                  </a:ext>
                </a:extLst>
              </p:cNvPr>
              <p:cNvSpPr>
                <a:spLocks noChangeArrowheads="1"/>
              </p:cNvSpPr>
              <p:nvPr/>
            </p:nvSpPr>
            <p:spPr bwMode="auto">
              <a:xfrm>
                <a:off x="2959" y="2576"/>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7" name="Rectangle 11">
                <a:extLst>
                  <a:ext uri="{FF2B5EF4-FFF2-40B4-BE49-F238E27FC236}">
                    <a16:creationId xmlns:a16="http://schemas.microsoft.com/office/drawing/2014/main" id="{8DB4B85D-874C-4A4F-9916-5672025333DB}"/>
                  </a:ext>
                </a:extLst>
              </p:cNvPr>
              <p:cNvSpPr>
                <a:spLocks noChangeArrowheads="1"/>
              </p:cNvSpPr>
              <p:nvPr/>
            </p:nvSpPr>
            <p:spPr bwMode="auto">
              <a:xfrm>
                <a:off x="3231" y="94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8" name="Rectangle 12">
                <a:extLst>
                  <a:ext uri="{FF2B5EF4-FFF2-40B4-BE49-F238E27FC236}">
                    <a16:creationId xmlns:a16="http://schemas.microsoft.com/office/drawing/2014/main" id="{97EFB7A2-7D52-4FF7-B633-9AA21CF3B9A4}"/>
                  </a:ext>
                </a:extLst>
              </p:cNvPr>
              <p:cNvSpPr>
                <a:spLocks noChangeArrowheads="1"/>
              </p:cNvSpPr>
              <p:nvPr/>
            </p:nvSpPr>
            <p:spPr bwMode="auto">
              <a:xfrm>
                <a:off x="3231" y="1215"/>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99" name="Rectangle 13">
                <a:extLst>
                  <a:ext uri="{FF2B5EF4-FFF2-40B4-BE49-F238E27FC236}">
                    <a16:creationId xmlns:a16="http://schemas.microsoft.com/office/drawing/2014/main" id="{3DF896F3-92F2-48FA-80F3-5B7A0774DE12}"/>
                  </a:ext>
                </a:extLst>
              </p:cNvPr>
              <p:cNvSpPr>
                <a:spLocks noChangeArrowheads="1"/>
              </p:cNvSpPr>
              <p:nvPr/>
            </p:nvSpPr>
            <p:spPr bwMode="auto">
              <a:xfrm>
                <a:off x="3231" y="1487"/>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0" name="Rectangle 14">
                <a:extLst>
                  <a:ext uri="{FF2B5EF4-FFF2-40B4-BE49-F238E27FC236}">
                    <a16:creationId xmlns:a16="http://schemas.microsoft.com/office/drawing/2014/main" id="{2014CFFC-B87B-424F-B1D0-51F294724115}"/>
                  </a:ext>
                </a:extLst>
              </p:cNvPr>
              <p:cNvSpPr>
                <a:spLocks noChangeArrowheads="1"/>
              </p:cNvSpPr>
              <p:nvPr/>
            </p:nvSpPr>
            <p:spPr bwMode="auto">
              <a:xfrm>
                <a:off x="3231" y="1759"/>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1" name="Rectangle 15">
                <a:extLst>
                  <a:ext uri="{FF2B5EF4-FFF2-40B4-BE49-F238E27FC236}">
                    <a16:creationId xmlns:a16="http://schemas.microsoft.com/office/drawing/2014/main" id="{2B6923C7-2279-4CBA-AE7C-C73865BBEB56}"/>
                  </a:ext>
                </a:extLst>
              </p:cNvPr>
              <p:cNvSpPr>
                <a:spLocks noChangeArrowheads="1"/>
              </p:cNvSpPr>
              <p:nvPr/>
            </p:nvSpPr>
            <p:spPr bwMode="auto">
              <a:xfrm>
                <a:off x="3231" y="2576"/>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2" name="Rectangle 16">
                <a:extLst>
                  <a:ext uri="{FF2B5EF4-FFF2-40B4-BE49-F238E27FC236}">
                    <a16:creationId xmlns:a16="http://schemas.microsoft.com/office/drawing/2014/main" id="{58A1E923-FAA3-4B36-B23B-8FE717F62CF3}"/>
                  </a:ext>
                </a:extLst>
              </p:cNvPr>
              <p:cNvSpPr>
                <a:spLocks noChangeArrowheads="1"/>
              </p:cNvSpPr>
              <p:nvPr/>
            </p:nvSpPr>
            <p:spPr bwMode="auto">
              <a:xfrm>
                <a:off x="3231" y="284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3" name="Rectangle 17">
                <a:extLst>
                  <a:ext uri="{FF2B5EF4-FFF2-40B4-BE49-F238E27FC236}">
                    <a16:creationId xmlns:a16="http://schemas.microsoft.com/office/drawing/2014/main" id="{A50C69A1-1E34-4D57-9720-1352B9462B98}"/>
                  </a:ext>
                </a:extLst>
              </p:cNvPr>
              <p:cNvSpPr>
                <a:spLocks noChangeArrowheads="1"/>
              </p:cNvSpPr>
              <p:nvPr/>
            </p:nvSpPr>
            <p:spPr bwMode="auto">
              <a:xfrm>
                <a:off x="3503" y="943"/>
                <a:ext cx="544" cy="544"/>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4" name="Rectangle 18">
                <a:extLst>
                  <a:ext uri="{FF2B5EF4-FFF2-40B4-BE49-F238E27FC236}">
                    <a16:creationId xmlns:a16="http://schemas.microsoft.com/office/drawing/2014/main" id="{9412B393-C42A-4BF5-92FA-ED905D773F52}"/>
                  </a:ext>
                </a:extLst>
              </p:cNvPr>
              <p:cNvSpPr>
                <a:spLocks noChangeArrowheads="1"/>
              </p:cNvSpPr>
              <p:nvPr/>
            </p:nvSpPr>
            <p:spPr bwMode="auto">
              <a:xfrm>
                <a:off x="3503" y="1487"/>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5" name="Rectangle 19">
                <a:extLst>
                  <a:ext uri="{FF2B5EF4-FFF2-40B4-BE49-F238E27FC236}">
                    <a16:creationId xmlns:a16="http://schemas.microsoft.com/office/drawing/2014/main" id="{8F17651A-045C-40F9-9DBC-8F6BAC16B8B2}"/>
                  </a:ext>
                </a:extLst>
              </p:cNvPr>
              <p:cNvSpPr>
                <a:spLocks noChangeArrowheads="1"/>
              </p:cNvSpPr>
              <p:nvPr/>
            </p:nvSpPr>
            <p:spPr bwMode="auto">
              <a:xfrm>
                <a:off x="3503" y="203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6" name="Rectangle 20">
                <a:extLst>
                  <a:ext uri="{FF2B5EF4-FFF2-40B4-BE49-F238E27FC236}">
                    <a16:creationId xmlns:a16="http://schemas.microsoft.com/office/drawing/2014/main" id="{F62D175F-C186-414B-9210-D6F453FA6465}"/>
                  </a:ext>
                </a:extLst>
              </p:cNvPr>
              <p:cNvSpPr>
                <a:spLocks noChangeArrowheads="1"/>
              </p:cNvSpPr>
              <p:nvPr/>
            </p:nvSpPr>
            <p:spPr bwMode="auto">
              <a:xfrm>
                <a:off x="3503" y="2576"/>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7" name="Rectangle 21">
                <a:extLst>
                  <a:ext uri="{FF2B5EF4-FFF2-40B4-BE49-F238E27FC236}">
                    <a16:creationId xmlns:a16="http://schemas.microsoft.com/office/drawing/2014/main" id="{C3D3D0B7-A6FD-40E9-B8E1-0CD60B58FBED}"/>
                  </a:ext>
                </a:extLst>
              </p:cNvPr>
              <p:cNvSpPr>
                <a:spLocks noChangeArrowheads="1"/>
              </p:cNvSpPr>
              <p:nvPr/>
            </p:nvSpPr>
            <p:spPr bwMode="auto">
              <a:xfrm>
                <a:off x="3775" y="1487"/>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08" name="Rectangle 22">
                <a:extLst>
                  <a:ext uri="{FF2B5EF4-FFF2-40B4-BE49-F238E27FC236}">
                    <a16:creationId xmlns:a16="http://schemas.microsoft.com/office/drawing/2014/main" id="{A1C05999-6896-4D89-9743-C4E406737CFB}"/>
                  </a:ext>
                </a:extLst>
              </p:cNvPr>
              <p:cNvSpPr>
                <a:spLocks noChangeArrowheads="1"/>
              </p:cNvSpPr>
              <p:nvPr/>
            </p:nvSpPr>
            <p:spPr bwMode="auto">
              <a:xfrm>
                <a:off x="3775" y="2304"/>
                <a:ext cx="27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b="1">
                  <a:latin typeface="Arial" panose="020B0604020202020204" pitchFamily="34" charset="0"/>
                </a:endParaRPr>
              </a:p>
            </p:txBody>
          </p:sp>
          <p:sp>
            <p:nvSpPr>
              <p:cNvPr id="69709" name="Rectangle 23">
                <a:extLst>
                  <a:ext uri="{FF2B5EF4-FFF2-40B4-BE49-F238E27FC236}">
                    <a16:creationId xmlns:a16="http://schemas.microsoft.com/office/drawing/2014/main" id="{C9B88F34-F596-47CB-A7C7-CD9F64DA32B0}"/>
                  </a:ext>
                </a:extLst>
              </p:cNvPr>
              <p:cNvSpPr>
                <a:spLocks noChangeArrowheads="1"/>
              </p:cNvSpPr>
              <p:nvPr/>
            </p:nvSpPr>
            <p:spPr bwMode="auto">
              <a:xfrm>
                <a:off x="4048" y="943"/>
                <a:ext cx="544"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0" name="Rectangle 24">
                <a:extLst>
                  <a:ext uri="{FF2B5EF4-FFF2-40B4-BE49-F238E27FC236}">
                    <a16:creationId xmlns:a16="http://schemas.microsoft.com/office/drawing/2014/main" id="{74A5E99D-8155-40C8-8C01-4DDF543F307A}"/>
                  </a:ext>
                </a:extLst>
              </p:cNvPr>
              <p:cNvSpPr>
                <a:spLocks noChangeArrowheads="1"/>
              </p:cNvSpPr>
              <p:nvPr/>
            </p:nvSpPr>
            <p:spPr bwMode="auto">
              <a:xfrm>
                <a:off x="4048" y="1487"/>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1" name="Rectangle 25">
                <a:extLst>
                  <a:ext uri="{FF2B5EF4-FFF2-40B4-BE49-F238E27FC236}">
                    <a16:creationId xmlns:a16="http://schemas.microsoft.com/office/drawing/2014/main" id="{C1CBEDA3-FC78-493B-BA39-4E518527F3ED}"/>
                  </a:ext>
                </a:extLst>
              </p:cNvPr>
              <p:cNvSpPr>
                <a:spLocks noChangeArrowheads="1"/>
              </p:cNvSpPr>
              <p:nvPr/>
            </p:nvSpPr>
            <p:spPr bwMode="auto">
              <a:xfrm>
                <a:off x="4048" y="1759"/>
                <a:ext cx="272"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2" name="Rectangle 26">
                <a:extLst>
                  <a:ext uri="{FF2B5EF4-FFF2-40B4-BE49-F238E27FC236}">
                    <a16:creationId xmlns:a16="http://schemas.microsoft.com/office/drawing/2014/main" id="{87DC7423-AFC4-4F5F-B841-B842FA231BB0}"/>
                  </a:ext>
                </a:extLst>
              </p:cNvPr>
              <p:cNvSpPr>
                <a:spLocks noChangeArrowheads="1"/>
              </p:cNvSpPr>
              <p:nvPr/>
            </p:nvSpPr>
            <p:spPr bwMode="auto">
              <a:xfrm>
                <a:off x="4048" y="203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3" name="Rectangle 27">
                <a:extLst>
                  <a:ext uri="{FF2B5EF4-FFF2-40B4-BE49-F238E27FC236}">
                    <a16:creationId xmlns:a16="http://schemas.microsoft.com/office/drawing/2014/main" id="{24E2ABFA-32E6-4393-BDC6-136FBF9226AF}"/>
                  </a:ext>
                </a:extLst>
              </p:cNvPr>
              <p:cNvSpPr>
                <a:spLocks noChangeArrowheads="1"/>
              </p:cNvSpPr>
              <p:nvPr/>
            </p:nvSpPr>
            <p:spPr bwMode="auto">
              <a:xfrm>
                <a:off x="4048" y="2304"/>
                <a:ext cx="27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b="1">
                  <a:latin typeface="Arial" panose="020B0604020202020204" pitchFamily="34" charset="0"/>
                </a:endParaRPr>
              </a:p>
            </p:txBody>
          </p:sp>
          <p:sp>
            <p:nvSpPr>
              <p:cNvPr id="69714" name="Rectangle 28">
                <a:extLst>
                  <a:ext uri="{FF2B5EF4-FFF2-40B4-BE49-F238E27FC236}">
                    <a16:creationId xmlns:a16="http://schemas.microsoft.com/office/drawing/2014/main" id="{01E59243-9F20-4E28-87E6-74B7E6099F7B}"/>
                  </a:ext>
                </a:extLst>
              </p:cNvPr>
              <p:cNvSpPr>
                <a:spLocks noChangeArrowheads="1"/>
              </p:cNvSpPr>
              <p:nvPr/>
            </p:nvSpPr>
            <p:spPr bwMode="auto">
              <a:xfrm>
                <a:off x="4048" y="2576"/>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5" name="Rectangle 29">
                <a:extLst>
                  <a:ext uri="{FF2B5EF4-FFF2-40B4-BE49-F238E27FC236}">
                    <a16:creationId xmlns:a16="http://schemas.microsoft.com/office/drawing/2014/main" id="{9D7624B7-5ABA-43E8-823D-62CA9ADA3D5E}"/>
                  </a:ext>
                </a:extLst>
              </p:cNvPr>
              <p:cNvSpPr>
                <a:spLocks noChangeArrowheads="1"/>
              </p:cNvSpPr>
              <p:nvPr/>
            </p:nvSpPr>
            <p:spPr bwMode="auto">
              <a:xfrm>
                <a:off x="4048" y="284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6" name="Rectangle 30">
                <a:extLst>
                  <a:ext uri="{FF2B5EF4-FFF2-40B4-BE49-F238E27FC236}">
                    <a16:creationId xmlns:a16="http://schemas.microsoft.com/office/drawing/2014/main" id="{AD9119C6-DA50-470E-A0C3-652BC5DCC72D}"/>
                  </a:ext>
                </a:extLst>
              </p:cNvPr>
              <p:cNvSpPr>
                <a:spLocks noChangeArrowheads="1"/>
              </p:cNvSpPr>
              <p:nvPr/>
            </p:nvSpPr>
            <p:spPr bwMode="auto">
              <a:xfrm>
                <a:off x="4047" y="1215"/>
                <a:ext cx="545"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b="1">
                  <a:latin typeface="Arial" panose="020B0604020202020204" pitchFamily="34" charset="0"/>
                </a:endParaRPr>
              </a:p>
            </p:txBody>
          </p:sp>
          <p:sp>
            <p:nvSpPr>
              <p:cNvPr id="69717" name="Rectangle 31">
                <a:extLst>
                  <a:ext uri="{FF2B5EF4-FFF2-40B4-BE49-F238E27FC236}">
                    <a16:creationId xmlns:a16="http://schemas.microsoft.com/office/drawing/2014/main" id="{D2DCE309-31B5-4CB8-8B84-580C5AE8797D}"/>
                  </a:ext>
                </a:extLst>
              </p:cNvPr>
              <p:cNvSpPr>
                <a:spLocks noChangeArrowheads="1"/>
              </p:cNvSpPr>
              <p:nvPr/>
            </p:nvSpPr>
            <p:spPr bwMode="auto">
              <a:xfrm>
                <a:off x="4320" y="1487"/>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8" name="Rectangle 32">
                <a:extLst>
                  <a:ext uri="{FF2B5EF4-FFF2-40B4-BE49-F238E27FC236}">
                    <a16:creationId xmlns:a16="http://schemas.microsoft.com/office/drawing/2014/main" id="{1361C21E-128F-4ADE-8F76-9953CA456CAD}"/>
                  </a:ext>
                </a:extLst>
              </p:cNvPr>
              <p:cNvSpPr>
                <a:spLocks noChangeArrowheads="1"/>
              </p:cNvSpPr>
              <p:nvPr/>
            </p:nvSpPr>
            <p:spPr bwMode="auto">
              <a:xfrm>
                <a:off x="4320" y="2032"/>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19" name="Rectangle 33">
                <a:extLst>
                  <a:ext uri="{FF2B5EF4-FFF2-40B4-BE49-F238E27FC236}">
                    <a16:creationId xmlns:a16="http://schemas.microsoft.com/office/drawing/2014/main" id="{2586E33F-CD6B-4594-B61E-9C0BFDD89DFF}"/>
                  </a:ext>
                </a:extLst>
              </p:cNvPr>
              <p:cNvSpPr>
                <a:spLocks noChangeArrowheads="1"/>
              </p:cNvSpPr>
              <p:nvPr/>
            </p:nvSpPr>
            <p:spPr bwMode="auto">
              <a:xfrm>
                <a:off x="4320" y="2304"/>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0" name="Rectangle 34">
                <a:extLst>
                  <a:ext uri="{FF2B5EF4-FFF2-40B4-BE49-F238E27FC236}">
                    <a16:creationId xmlns:a16="http://schemas.microsoft.com/office/drawing/2014/main" id="{C2B2BA87-9855-452B-A943-723309E31F75}"/>
                  </a:ext>
                </a:extLst>
              </p:cNvPr>
              <p:cNvSpPr>
                <a:spLocks noChangeArrowheads="1"/>
              </p:cNvSpPr>
              <p:nvPr/>
            </p:nvSpPr>
            <p:spPr bwMode="auto">
              <a:xfrm>
                <a:off x="4320" y="2576"/>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1" name="Rectangle 35">
                <a:extLst>
                  <a:ext uri="{FF2B5EF4-FFF2-40B4-BE49-F238E27FC236}">
                    <a16:creationId xmlns:a16="http://schemas.microsoft.com/office/drawing/2014/main" id="{2D0FD012-9998-433D-87F3-86FD62285D4F}"/>
                  </a:ext>
                </a:extLst>
              </p:cNvPr>
              <p:cNvSpPr>
                <a:spLocks noChangeArrowheads="1"/>
              </p:cNvSpPr>
              <p:nvPr/>
            </p:nvSpPr>
            <p:spPr bwMode="auto">
              <a:xfrm>
                <a:off x="4320" y="2848"/>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2" name="Rectangle 36">
                <a:extLst>
                  <a:ext uri="{FF2B5EF4-FFF2-40B4-BE49-F238E27FC236}">
                    <a16:creationId xmlns:a16="http://schemas.microsoft.com/office/drawing/2014/main" id="{440AE636-ECEA-4EE5-AD22-F5E11EE9E974}"/>
                  </a:ext>
                </a:extLst>
              </p:cNvPr>
              <p:cNvSpPr>
                <a:spLocks noChangeArrowheads="1"/>
              </p:cNvSpPr>
              <p:nvPr/>
            </p:nvSpPr>
            <p:spPr bwMode="auto">
              <a:xfrm>
                <a:off x="4592" y="943"/>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3" name="Rectangle 37">
                <a:extLst>
                  <a:ext uri="{FF2B5EF4-FFF2-40B4-BE49-F238E27FC236}">
                    <a16:creationId xmlns:a16="http://schemas.microsoft.com/office/drawing/2014/main" id="{032623D0-6CD2-4504-8942-0397AEE25370}"/>
                  </a:ext>
                </a:extLst>
              </p:cNvPr>
              <p:cNvSpPr>
                <a:spLocks noChangeArrowheads="1"/>
              </p:cNvSpPr>
              <p:nvPr/>
            </p:nvSpPr>
            <p:spPr bwMode="auto">
              <a:xfrm>
                <a:off x="4592" y="1215"/>
                <a:ext cx="272"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a:latin typeface="Arial" panose="020B0604020202020204" pitchFamily="34" charset="0"/>
                </a:endParaRPr>
              </a:p>
            </p:txBody>
          </p:sp>
          <p:sp>
            <p:nvSpPr>
              <p:cNvPr id="69724" name="Rectangle 38">
                <a:extLst>
                  <a:ext uri="{FF2B5EF4-FFF2-40B4-BE49-F238E27FC236}">
                    <a16:creationId xmlns:a16="http://schemas.microsoft.com/office/drawing/2014/main" id="{1E981D09-DC59-401D-BA81-1981646B37D3}"/>
                  </a:ext>
                </a:extLst>
              </p:cNvPr>
              <p:cNvSpPr>
                <a:spLocks noChangeArrowheads="1"/>
              </p:cNvSpPr>
              <p:nvPr/>
            </p:nvSpPr>
            <p:spPr bwMode="auto">
              <a:xfrm>
                <a:off x="4592" y="1487"/>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5" name="Rectangle 39">
                <a:extLst>
                  <a:ext uri="{FF2B5EF4-FFF2-40B4-BE49-F238E27FC236}">
                    <a16:creationId xmlns:a16="http://schemas.microsoft.com/office/drawing/2014/main" id="{299046FA-D18A-46E2-B82C-1D529F75493D}"/>
                  </a:ext>
                </a:extLst>
              </p:cNvPr>
              <p:cNvSpPr>
                <a:spLocks noChangeArrowheads="1"/>
              </p:cNvSpPr>
              <p:nvPr/>
            </p:nvSpPr>
            <p:spPr bwMode="auto">
              <a:xfrm>
                <a:off x="4592" y="2032"/>
                <a:ext cx="544"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6" name="Rectangle 40">
                <a:extLst>
                  <a:ext uri="{FF2B5EF4-FFF2-40B4-BE49-F238E27FC236}">
                    <a16:creationId xmlns:a16="http://schemas.microsoft.com/office/drawing/2014/main" id="{2A192E07-1E1D-4CFA-80D2-5C563D43731E}"/>
                  </a:ext>
                </a:extLst>
              </p:cNvPr>
              <p:cNvSpPr>
                <a:spLocks noChangeArrowheads="1"/>
              </p:cNvSpPr>
              <p:nvPr/>
            </p:nvSpPr>
            <p:spPr bwMode="auto">
              <a:xfrm>
                <a:off x="4592" y="2576"/>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7" name="Rectangle 41">
                <a:extLst>
                  <a:ext uri="{FF2B5EF4-FFF2-40B4-BE49-F238E27FC236}">
                    <a16:creationId xmlns:a16="http://schemas.microsoft.com/office/drawing/2014/main" id="{6914B8A2-0CA0-4912-992E-428899FB8E75}"/>
                  </a:ext>
                </a:extLst>
              </p:cNvPr>
              <p:cNvSpPr>
                <a:spLocks noChangeArrowheads="1"/>
              </p:cNvSpPr>
              <p:nvPr/>
            </p:nvSpPr>
            <p:spPr bwMode="auto">
              <a:xfrm>
                <a:off x="4864" y="943"/>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8" name="Rectangle 42">
                <a:extLst>
                  <a:ext uri="{FF2B5EF4-FFF2-40B4-BE49-F238E27FC236}">
                    <a16:creationId xmlns:a16="http://schemas.microsoft.com/office/drawing/2014/main" id="{30E55822-5970-4FB5-AF59-12DB0F95D962}"/>
                  </a:ext>
                </a:extLst>
              </p:cNvPr>
              <p:cNvSpPr>
                <a:spLocks noChangeArrowheads="1"/>
              </p:cNvSpPr>
              <p:nvPr/>
            </p:nvSpPr>
            <p:spPr bwMode="auto">
              <a:xfrm>
                <a:off x="4864" y="1487"/>
                <a:ext cx="272" cy="5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729" name="Rectangle 43">
                <a:extLst>
                  <a:ext uri="{FF2B5EF4-FFF2-40B4-BE49-F238E27FC236}">
                    <a16:creationId xmlns:a16="http://schemas.microsoft.com/office/drawing/2014/main" id="{9030E7FD-C1BE-4D68-A32D-04F7AC673BFB}"/>
                  </a:ext>
                </a:extLst>
              </p:cNvPr>
              <p:cNvSpPr>
                <a:spLocks noChangeArrowheads="1"/>
              </p:cNvSpPr>
              <p:nvPr/>
            </p:nvSpPr>
            <p:spPr bwMode="auto">
              <a:xfrm>
                <a:off x="4864" y="2576"/>
                <a:ext cx="272" cy="5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sp>
          <p:nvSpPr>
            <p:cNvPr id="69689" name="Text Box 44">
              <a:extLst>
                <a:ext uri="{FF2B5EF4-FFF2-40B4-BE49-F238E27FC236}">
                  <a16:creationId xmlns:a16="http://schemas.microsoft.com/office/drawing/2014/main" id="{264B2CE8-57DA-4379-A65B-D6A6CA5317DA}"/>
                </a:ext>
              </a:extLst>
            </p:cNvPr>
            <p:cNvSpPr txBox="1">
              <a:spLocks noChangeArrowheads="1"/>
            </p:cNvSpPr>
            <p:nvPr/>
          </p:nvSpPr>
          <p:spPr bwMode="auto">
            <a:xfrm>
              <a:off x="3552" y="1152"/>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200" b="1">
                  <a:latin typeface="Arial" panose="020B0604020202020204" pitchFamily="34" charset="0"/>
                </a:rPr>
                <a:t>A</a:t>
              </a:r>
            </a:p>
          </p:txBody>
        </p:sp>
      </p:grpSp>
      <p:sp>
        <p:nvSpPr>
          <p:cNvPr id="69636" name="Rectangle 45">
            <a:extLst>
              <a:ext uri="{FF2B5EF4-FFF2-40B4-BE49-F238E27FC236}">
                <a16:creationId xmlns:a16="http://schemas.microsoft.com/office/drawing/2014/main" id="{E659AE38-8C79-4E35-8091-640632B1D3F0}"/>
              </a:ext>
            </a:extLst>
          </p:cNvPr>
          <p:cNvSpPr>
            <a:spLocks noGrp="1" noChangeArrowheads="1"/>
          </p:cNvSpPr>
          <p:nvPr>
            <p:ph type="title"/>
          </p:nvPr>
        </p:nvSpPr>
        <p:spPr>
          <a:xfrm>
            <a:off x="1143000" y="357188"/>
            <a:ext cx="7793038" cy="777875"/>
          </a:xfrm>
        </p:spPr>
        <p:txBody>
          <a:bodyPr/>
          <a:lstStyle/>
          <a:p>
            <a:pPr eaLnBrk="1" hangingPunct="1"/>
            <a:r>
              <a:rPr lang="en-US" altLang="zh-CN" sz="4500"/>
              <a:t>(4)</a:t>
            </a:r>
            <a:r>
              <a:rPr lang="en-US" altLang="zh-CN"/>
              <a:t> CAN</a:t>
            </a:r>
            <a:r>
              <a:rPr lang="zh-CN" altLang="en-US"/>
              <a:t>：节点退出</a:t>
            </a:r>
            <a:r>
              <a:rPr lang="en-US" altLang="zh-CN"/>
              <a:t>/</a:t>
            </a:r>
            <a:r>
              <a:rPr lang="zh-CN" altLang="en-US"/>
              <a:t>失效</a:t>
            </a:r>
            <a:endParaRPr lang="en-US" altLang="zh-CN"/>
          </a:p>
        </p:txBody>
      </p:sp>
      <p:sp>
        <p:nvSpPr>
          <p:cNvPr id="69637" name="Rectangle 46">
            <a:extLst>
              <a:ext uri="{FF2B5EF4-FFF2-40B4-BE49-F238E27FC236}">
                <a16:creationId xmlns:a16="http://schemas.microsoft.com/office/drawing/2014/main" id="{3CC0262F-5DCE-4142-B064-B848C92B0909}"/>
              </a:ext>
            </a:extLst>
          </p:cNvPr>
          <p:cNvSpPr>
            <a:spLocks noChangeArrowheads="1"/>
          </p:cNvSpPr>
          <p:nvPr/>
        </p:nvSpPr>
        <p:spPr bwMode="auto">
          <a:xfrm>
            <a:off x="533400" y="1816100"/>
            <a:ext cx="3455988" cy="3455988"/>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38" name="Rectangle 47">
            <a:extLst>
              <a:ext uri="{FF2B5EF4-FFF2-40B4-BE49-F238E27FC236}">
                <a16:creationId xmlns:a16="http://schemas.microsoft.com/office/drawing/2014/main" id="{EA50F786-7737-467B-B6DD-A20D677A5F19}"/>
              </a:ext>
            </a:extLst>
          </p:cNvPr>
          <p:cNvSpPr>
            <a:spLocks noChangeArrowheads="1"/>
          </p:cNvSpPr>
          <p:nvPr/>
        </p:nvSpPr>
        <p:spPr bwMode="auto">
          <a:xfrm>
            <a:off x="533400" y="18161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39" name="Rectangle 48">
            <a:extLst>
              <a:ext uri="{FF2B5EF4-FFF2-40B4-BE49-F238E27FC236}">
                <a16:creationId xmlns:a16="http://schemas.microsoft.com/office/drawing/2014/main" id="{227A2C75-44C7-44DE-B87B-0A453D07C167}"/>
              </a:ext>
            </a:extLst>
          </p:cNvPr>
          <p:cNvSpPr>
            <a:spLocks noChangeArrowheads="1"/>
          </p:cNvSpPr>
          <p:nvPr/>
        </p:nvSpPr>
        <p:spPr bwMode="auto">
          <a:xfrm>
            <a:off x="533400" y="22479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0" name="Rectangle 49">
            <a:extLst>
              <a:ext uri="{FF2B5EF4-FFF2-40B4-BE49-F238E27FC236}">
                <a16:creationId xmlns:a16="http://schemas.microsoft.com/office/drawing/2014/main" id="{56970B50-7B94-4413-BB87-8D6C27F016BD}"/>
              </a:ext>
            </a:extLst>
          </p:cNvPr>
          <p:cNvSpPr>
            <a:spLocks noChangeArrowheads="1"/>
          </p:cNvSpPr>
          <p:nvPr/>
        </p:nvSpPr>
        <p:spPr bwMode="auto">
          <a:xfrm>
            <a:off x="533400" y="26797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1" name="Rectangle 50">
            <a:extLst>
              <a:ext uri="{FF2B5EF4-FFF2-40B4-BE49-F238E27FC236}">
                <a16:creationId xmlns:a16="http://schemas.microsoft.com/office/drawing/2014/main" id="{A925D7EC-A4D0-47E3-AF4B-E1AECFCE93A4}"/>
              </a:ext>
            </a:extLst>
          </p:cNvPr>
          <p:cNvSpPr>
            <a:spLocks noChangeArrowheads="1"/>
          </p:cNvSpPr>
          <p:nvPr/>
        </p:nvSpPr>
        <p:spPr bwMode="auto">
          <a:xfrm>
            <a:off x="533400" y="31115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2" name="Rectangle 51">
            <a:extLst>
              <a:ext uri="{FF2B5EF4-FFF2-40B4-BE49-F238E27FC236}">
                <a16:creationId xmlns:a16="http://schemas.microsoft.com/office/drawing/2014/main" id="{FDFAFB14-7594-4A67-9CC2-D3CEED23C1C0}"/>
              </a:ext>
            </a:extLst>
          </p:cNvPr>
          <p:cNvSpPr>
            <a:spLocks noChangeArrowheads="1"/>
          </p:cNvSpPr>
          <p:nvPr/>
        </p:nvSpPr>
        <p:spPr bwMode="auto">
          <a:xfrm>
            <a:off x="533400" y="3544888"/>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3" name="Rectangle 52">
            <a:extLst>
              <a:ext uri="{FF2B5EF4-FFF2-40B4-BE49-F238E27FC236}">
                <a16:creationId xmlns:a16="http://schemas.microsoft.com/office/drawing/2014/main" id="{3665E4F0-10A4-4E5E-813C-2880631991B8}"/>
              </a:ext>
            </a:extLst>
          </p:cNvPr>
          <p:cNvSpPr>
            <a:spLocks noChangeArrowheads="1"/>
          </p:cNvSpPr>
          <p:nvPr/>
        </p:nvSpPr>
        <p:spPr bwMode="auto">
          <a:xfrm>
            <a:off x="533400" y="44084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4" name="Rectangle 53">
            <a:extLst>
              <a:ext uri="{FF2B5EF4-FFF2-40B4-BE49-F238E27FC236}">
                <a16:creationId xmlns:a16="http://schemas.microsoft.com/office/drawing/2014/main" id="{8C5E232B-A776-403E-B9CA-99628BB67854}"/>
              </a:ext>
            </a:extLst>
          </p:cNvPr>
          <p:cNvSpPr>
            <a:spLocks noChangeArrowheads="1"/>
          </p:cNvSpPr>
          <p:nvPr/>
        </p:nvSpPr>
        <p:spPr bwMode="auto">
          <a:xfrm>
            <a:off x="965200" y="18161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5" name="Rectangle 54">
            <a:extLst>
              <a:ext uri="{FF2B5EF4-FFF2-40B4-BE49-F238E27FC236}">
                <a16:creationId xmlns:a16="http://schemas.microsoft.com/office/drawing/2014/main" id="{1C9F2E63-5A2C-41C0-A610-F682F73898A5}"/>
              </a:ext>
            </a:extLst>
          </p:cNvPr>
          <p:cNvSpPr>
            <a:spLocks noChangeArrowheads="1"/>
          </p:cNvSpPr>
          <p:nvPr/>
        </p:nvSpPr>
        <p:spPr bwMode="auto">
          <a:xfrm>
            <a:off x="965200" y="22479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6" name="Rectangle 55">
            <a:extLst>
              <a:ext uri="{FF2B5EF4-FFF2-40B4-BE49-F238E27FC236}">
                <a16:creationId xmlns:a16="http://schemas.microsoft.com/office/drawing/2014/main" id="{C4F37CE3-F448-4F07-AA5B-586F1B125859}"/>
              </a:ext>
            </a:extLst>
          </p:cNvPr>
          <p:cNvSpPr>
            <a:spLocks noChangeArrowheads="1"/>
          </p:cNvSpPr>
          <p:nvPr/>
        </p:nvSpPr>
        <p:spPr bwMode="auto">
          <a:xfrm>
            <a:off x="965200" y="26797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7" name="Rectangle 56">
            <a:extLst>
              <a:ext uri="{FF2B5EF4-FFF2-40B4-BE49-F238E27FC236}">
                <a16:creationId xmlns:a16="http://schemas.microsoft.com/office/drawing/2014/main" id="{2AFAFAB3-A982-442B-B80C-BD412813E3AE}"/>
              </a:ext>
            </a:extLst>
          </p:cNvPr>
          <p:cNvSpPr>
            <a:spLocks noChangeArrowheads="1"/>
          </p:cNvSpPr>
          <p:nvPr/>
        </p:nvSpPr>
        <p:spPr bwMode="auto">
          <a:xfrm>
            <a:off x="965200" y="31115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8" name="Rectangle 57">
            <a:extLst>
              <a:ext uri="{FF2B5EF4-FFF2-40B4-BE49-F238E27FC236}">
                <a16:creationId xmlns:a16="http://schemas.microsoft.com/office/drawing/2014/main" id="{EED17961-214A-41FB-8667-F403B04C40AF}"/>
              </a:ext>
            </a:extLst>
          </p:cNvPr>
          <p:cNvSpPr>
            <a:spLocks noChangeArrowheads="1"/>
          </p:cNvSpPr>
          <p:nvPr/>
        </p:nvSpPr>
        <p:spPr bwMode="auto">
          <a:xfrm>
            <a:off x="965200" y="44084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49" name="Rectangle 58">
            <a:extLst>
              <a:ext uri="{FF2B5EF4-FFF2-40B4-BE49-F238E27FC236}">
                <a16:creationId xmlns:a16="http://schemas.microsoft.com/office/drawing/2014/main" id="{FBAC6AAC-82B3-42B9-BF2D-2AAD9705DBB1}"/>
              </a:ext>
            </a:extLst>
          </p:cNvPr>
          <p:cNvSpPr>
            <a:spLocks noChangeArrowheads="1"/>
          </p:cNvSpPr>
          <p:nvPr/>
        </p:nvSpPr>
        <p:spPr bwMode="auto">
          <a:xfrm>
            <a:off x="965200" y="48402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0" name="Rectangle 59">
            <a:extLst>
              <a:ext uri="{FF2B5EF4-FFF2-40B4-BE49-F238E27FC236}">
                <a16:creationId xmlns:a16="http://schemas.microsoft.com/office/drawing/2014/main" id="{EA0F07CC-82FC-4020-B546-FB3F7B4E5AD1}"/>
              </a:ext>
            </a:extLst>
          </p:cNvPr>
          <p:cNvSpPr>
            <a:spLocks noChangeArrowheads="1"/>
          </p:cNvSpPr>
          <p:nvPr/>
        </p:nvSpPr>
        <p:spPr bwMode="auto">
          <a:xfrm>
            <a:off x="1397000" y="1816100"/>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1" name="Rectangle 60">
            <a:extLst>
              <a:ext uri="{FF2B5EF4-FFF2-40B4-BE49-F238E27FC236}">
                <a16:creationId xmlns:a16="http://schemas.microsoft.com/office/drawing/2014/main" id="{1CB6C554-8EF1-44F3-BF50-9A519EBF1E25}"/>
              </a:ext>
            </a:extLst>
          </p:cNvPr>
          <p:cNvSpPr>
            <a:spLocks noChangeArrowheads="1"/>
          </p:cNvSpPr>
          <p:nvPr/>
        </p:nvSpPr>
        <p:spPr bwMode="auto">
          <a:xfrm>
            <a:off x="1397000" y="26797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2" name="Rectangle 61">
            <a:extLst>
              <a:ext uri="{FF2B5EF4-FFF2-40B4-BE49-F238E27FC236}">
                <a16:creationId xmlns:a16="http://schemas.microsoft.com/office/drawing/2014/main" id="{36B1CA78-FA15-49E8-8F17-E1DE6C123EC3}"/>
              </a:ext>
            </a:extLst>
          </p:cNvPr>
          <p:cNvSpPr>
            <a:spLocks noChangeArrowheads="1"/>
          </p:cNvSpPr>
          <p:nvPr/>
        </p:nvSpPr>
        <p:spPr bwMode="auto">
          <a:xfrm>
            <a:off x="1397000" y="35448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3" name="Rectangle 62">
            <a:extLst>
              <a:ext uri="{FF2B5EF4-FFF2-40B4-BE49-F238E27FC236}">
                <a16:creationId xmlns:a16="http://schemas.microsoft.com/office/drawing/2014/main" id="{05B01FEC-4AC4-48E6-9017-37A58CEA2323}"/>
              </a:ext>
            </a:extLst>
          </p:cNvPr>
          <p:cNvSpPr>
            <a:spLocks noChangeArrowheads="1"/>
          </p:cNvSpPr>
          <p:nvPr/>
        </p:nvSpPr>
        <p:spPr bwMode="auto">
          <a:xfrm>
            <a:off x="1397000" y="44084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4" name="Rectangle 63">
            <a:extLst>
              <a:ext uri="{FF2B5EF4-FFF2-40B4-BE49-F238E27FC236}">
                <a16:creationId xmlns:a16="http://schemas.microsoft.com/office/drawing/2014/main" id="{6497B079-A09B-4D55-86D3-EDB1A565F053}"/>
              </a:ext>
            </a:extLst>
          </p:cNvPr>
          <p:cNvSpPr>
            <a:spLocks noChangeArrowheads="1"/>
          </p:cNvSpPr>
          <p:nvPr/>
        </p:nvSpPr>
        <p:spPr bwMode="auto">
          <a:xfrm>
            <a:off x="1828800" y="26797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5" name="Rectangle 64">
            <a:extLst>
              <a:ext uri="{FF2B5EF4-FFF2-40B4-BE49-F238E27FC236}">
                <a16:creationId xmlns:a16="http://schemas.microsoft.com/office/drawing/2014/main" id="{808F5FEA-1B65-45C5-B16E-DB6675FA41FE}"/>
              </a:ext>
            </a:extLst>
          </p:cNvPr>
          <p:cNvSpPr>
            <a:spLocks noChangeArrowheads="1"/>
          </p:cNvSpPr>
          <p:nvPr/>
        </p:nvSpPr>
        <p:spPr bwMode="auto">
          <a:xfrm>
            <a:off x="1828800" y="3976688"/>
            <a:ext cx="431800" cy="431800"/>
          </a:xfrm>
          <a:prstGeom prst="rect">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A</a:t>
            </a:r>
          </a:p>
        </p:txBody>
      </p:sp>
      <p:sp>
        <p:nvSpPr>
          <p:cNvPr id="69656" name="Rectangle 65">
            <a:extLst>
              <a:ext uri="{FF2B5EF4-FFF2-40B4-BE49-F238E27FC236}">
                <a16:creationId xmlns:a16="http://schemas.microsoft.com/office/drawing/2014/main" id="{3EA8FE6B-5B44-43ED-B314-83E1803966AF}"/>
              </a:ext>
            </a:extLst>
          </p:cNvPr>
          <p:cNvSpPr>
            <a:spLocks noChangeArrowheads="1"/>
          </p:cNvSpPr>
          <p:nvPr/>
        </p:nvSpPr>
        <p:spPr bwMode="auto">
          <a:xfrm>
            <a:off x="2262188" y="1816100"/>
            <a:ext cx="8636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7" name="Rectangle 66">
            <a:extLst>
              <a:ext uri="{FF2B5EF4-FFF2-40B4-BE49-F238E27FC236}">
                <a16:creationId xmlns:a16="http://schemas.microsoft.com/office/drawing/2014/main" id="{C187736B-6F60-4912-B8BB-8244FA7FCBEF}"/>
              </a:ext>
            </a:extLst>
          </p:cNvPr>
          <p:cNvSpPr>
            <a:spLocks noChangeArrowheads="1"/>
          </p:cNvSpPr>
          <p:nvPr/>
        </p:nvSpPr>
        <p:spPr bwMode="auto">
          <a:xfrm>
            <a:off x="2262188" y="26797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8" name="Rectangle 67">
            <a:extLst>
              <a:ext uri="{FF2B5EF4-FFF2-40B4-BE49-F238E27FC236}">
                <a16:creationId xmlns:a16="http://schemas.microsoft.com/office/drawing/2014/main" id="{561E07AD-E6DF-4F5E-8FA7-027505BAF70C}"/>
              </a:ext>
            </a:extLst>
          </p:cNvPr>
          <p:cNvSpPr>
            <a:spLocks noChangeArrowheads="1"/>
          </p:cNvSpPr>
          <p:nvPr/>
        </p:nvSpPr>
        <p:spPr bwMode="auto">
          <a:xfrm>
            <a:off x="2262188" y="3111500"/>
            <a:ext cx="431800" cy="4333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59" name="Rectangle 68">
            <a:extLst>
              <a:ext uri="{FF2B5EF4-FFF2-40B4-BE49-F238E27FC236}">
                <a16:creationId xmlns:a16="http://schemas.microsoft.com/office/drawing/2014/main" id="{17CA0DB1-FD22-4FA3-87D7-52FCA3B6107D}"/>
              </a:ext>
            </a:extLst>
          </p:cNvPr>
          <p:cNvSpPr>
            <a:spLocks noChangeArrowheads="1"/>
          </p:cNvSpPr>
          <p:nvPr/>
        </p:nvSpPr>
        <p:spPr bwMode="auto">
          <a:xfrm>
            <a:off x="2262188" y="35448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0" name="Rectangle 69">
            <a:extLst>
              <a:ext uri="{FF2B5EF4-FFF2-40B4-BE49-F238E27FC236}">
                <a16:creationId xmlns:a16="http://schemas.microsoft.com/office/drawing/2014/main" id="{8C86DC3B-63F1-4BCF-B280-30ACAE35FB14}"/>
              </a:ext>
            </a:extLst>
          </p:cNvPr>
          <p:cNvSpPr>
            <a:spLocks noChangeArrowheads="1"/>
          </p:cNvSpPr>
          <p:nvPr/>
        </p:nvSpPr>
        <p:spPr bwMode="auto">
          <a:xfrm>
            <a:off x="2262188" y="3976688"/>
            <a:ext cx="431800"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a:t>
            </a:r>
          </a:p>
        </p:txBody>
      </p:sp>
      <p:sp>
        <p:nvSpPr>
          <p:cNvPr id="69661" name="Rectangle 70">
            <a:extLst>
              <a:ext uri="{FF2B5EF4-FFF2-40B4-BE49-F238E27FC236}">
                <a16:creationId xmlns:a16="http://schemas.microsoft.com/office/drawing/2014/main" id="{76610D57-BDAF-4A1F-A370-EA32641E925E}"/>
              </a:ext>
            </a:extLst>
          </p:cNvPr>
          <p:cNvSpPr>
            <a:spLocks noChangeArrowheads="1"/>
          </p:cNvSpPr>
          <p:nvPr/>
        </p:nvSpPr>
        <p:spPr bwMode="auto">
          <a:xfrm>
            <a:off x="2262188" y="44084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2" name="Rectangle 71">
            <a:extLst>
              <a:ext uri="{FF2B5EF4-FFF2-40B4-BE49-F238E27FC236}">
                <a16:creationId xmlns:a16="http://schemas.microsoft.com/office/drawing/2014/main" id="{7E4BDA58-9FA7-4CF9-A4B1-CC4C7E304D90}"/>
              </a:ext>
            </a:extLst>
          </p:cNvPr>
          <p:cNvSpPr>
            <a:spLocks noChangeArrowheads="1"/>
          </p:cNvSpPr>
          <p:nvPr/>
        </p:nvSpPr>
        <p:spPr bwMode="auto">
          <a:xfrm>
            <a:off x="2262188" y="48402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3" name="Rectangle 72">
            <a:extLst>
              <a:ext uri="{FF2B5EF4-FFF2-40B4-BE49-F238E27FC236}">
                <a16:creationId xmlns:a16="http://schemas.microsoft.com/office/drawing/2014/main" id="{A726ADB4-CC72-41A8-94F6-33DECDEA39CE}"/>
              </a:ext>
            </a:extLst>
          </p:cNvPr>
          <p:cNvSpPr>
            <a:spLocks noChangeArrowheads="1"/>
          </p:cNvSpPr>
          <p:nvPr/>
        </p:nvSpPr>
        <p:spPr bwMode="auto">
          <a:xfrm>
            <a:off x="2260600" y="2247900"/>
            <a:ext cx="865188"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b="1">
              <a:latin typeface="Arial" panose="020B0604020202020204" pitchFamily="34" charset="0"/>
            </a:endParaRPr>
          </a:p>
        </p:txBody>
      </p:sp>
      <p:sp>
        <p:nvSpPr>
          <p:cNvPr id="69664" name="Rectangle 73">
            <a:extLst>
              <a:ext uri="{FF2B5EF4-FFF2-40B4-BE49-F238E27FC236}">
                <a16:creationId xmlns:a16="http://schemas.microsoft.com/office/drawing/2014/main" id="{733FD7A5-B5EE-40BF-A6F4-A94FCA5E91FB}"/>
              </a:ext>
            </a:extLst>
          </p:cNvPr>
          <p:cNvSpPr>
            <a:spLocks noChangeArrowheads="1"/>
          </p:cNvSpPr>
          <p:nvPr/>
        </p:nvSpPr>
        <p:spPr bwMode="auto">
          <a:xfrm>
            <a:off x="2693988" y="26797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5" name="Rectangle 74">
            <a:extLst>
              <a:ext uri="{FF2B5EF4-FFF2-40B4-BE49-F238E27FC236}">
                <a16:creationId xmlns:a16="http://schemas.microsoft.com/office/drawing/2014/main" id="{37835210-41DB-4CA3-8558-0D145905A5AA}"/>
              </a:ext>
            </a:extLst>
          </p:cNvPr>
          <p:cNvSpPr>
            <a:spLocks noChangeArrowheads="1"/>
          </p:cNvSpPr>
          <p:nvPr/>
        </p:nvSpPr>
        <p:spPr bwMode="auto">
          <a:xfrm>
            <a:off x="2693988" y="35448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6" name="Rectangle 75">
            <a:extLst>
              <a:ext uri="{FF2B5EF4-FFF2-40B4-BE49-F238E27FC236}">
                <a16:creationId xmlns:a16="http://schemas.microsoft.com/office/drawing/2014/main" id="{36E1FA44-9D24-439A-98D1-8C613EB14C20}"/>
              </a:ext>
            </a:extLst>
          </p:cNvPr>
          <p:cNvSpPr>
            <a:spLocks noChangeArrowheads="1"/>
          </p:cNvSpPr>
          <p:nvPr/>
        </p:nvSpPr>
        <p:spPr bwMode="auto">
          <a:xfrm>
            <a:off x="2693988" y="39766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7" name="Rectangle 76">
            <a:extLst>
              <a:ext uri="{FF2B5EF4-FFF2-40B4-BE49-F238E27FC236}">
                <a16:creationId xmlns:a16="http://schemas.microsoft.com/office/drawing/2014/main" id="{D6A7718A-4E90-4B9E-A5C6-DE2E97265886}"/>
              </a:ext>
            </a:extLst>
          </p:cNvPr>
          <p:cNvSpPr>
            <a:spLocks noChangeArrowheads="1"/>
          </p:cNvSpPr>
          <p:nvPr/>
        </p:nvSpPr>
        <p:spPr bwMode="auto">
          <a:xfrm>
            <a:off x="2693988" y="44084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8" name="Rectangle 77">
            <a:extLst>
              <a:ext uri="{FF2B5EF4-FFF2-40B4-BE49-F238E27FC236}">
                <a16:creationId xmlns:a16="http://schemas.microsoft.com/office/drawing/2014/main" id="{E6B2ED50-C567-475B-A695-217D2060E6AB}"/>
              </a:ext>
            </a:extLst>
          </p:cNvPr>
          <p:cNvSpPr>
            <a:spLocks noChangeArrowheads="1"/>
          </p:cNvSpPr>
          <p:nvPr/>
        </p:nvSpPr>
        <p:spPr bwMode="auto">
          <a:xfrm>
            <a:off x="2693988" y="4840288"/>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69" name="Rectangle 78">
            <a:extLst>
              <a:ext uri="{FF2B5EF4-FFF2-40B4-BE49-F238E27FC236}">
                <a16:creationId xmlns:a16="http://schemas.microsoft.com/office/drawing/2014/main" id="{10478A03-9529-4FA8-9139-FBD6DE3057D2}"/>
              </a:ext>
            </a:extLst>
          </p:cNvPr>
          <p:cNvSpPr>
            <a:spLocks noChangeArrowheads="1"/>
          </p:cNvSpPr>
          <p:nvPr/>
        </p:nvSpPr>
        <p:spPr bwMode="auto">
          <a:xfrm>
            <a:off x="3125788" y="18161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0" name="Rectangle 79">
            <a:extLst>
              <a:ext uri="{FF2B5EF4-FFF2-40B4-BE49-F238E27FC236}">
                <a16:creationId xmlns:a16="http://schemas.microsoft.com/office/drawing/2014/main" id="{4C7B3E3C-7256-4074-AED1-F757168AEBA2}"/>
              </a:ext>
            </a:extLst>
          </p:cNvPr>
          <p:cNvSpPr>
            <a:spLocks noChangeArrowheads="1"/>
          </p:cNvSpPr>
          <p:nvPr/>
        </p:nvSpPr>
        <p:spPr bwMode="auto">
          <a:xfrm>
            <a:off x="3125788" y="2247900"/>
            <a:ext cx="431800" cy="43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200">
              <a:latin typeface="Arial" panose="020B0604020202020204" pitchFamily="34" charset="0"/>
            </a:endParaRPr>
          </a:p>
        </p:txBody>
      </p:sp>
      <p:sp>
        <p:nvSpPr>
          <p:cNvPr id="69671" name="Rectangle 80">
            <a:extLst>
              <a:ext uri="{FF2B5EF4-FFF2-40B4-BE49-F238E27FC236}">
                <a16:creationId xmlns:a16="http://schemas.microsoft.com/office/drawing/2014/main" id="{80C2DAE4-5CE1-4D91-BD8A-ED393F06FA65}"/>
              </a:ext>
            </a:extLst>
          </p:cNvPr>
          <p:cNvSpPr>
            <a:spLocks noChangeArrowheads="1"/>
          </p:cNvSpPr>
          <p:nvPr/>
        </p:nvSpPr>
        <p:spPr bwMode="auto">
          <a:xfrm>
            <a:off x="3125788" y="26797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2" name="Rectangle 81">
            <a:extLst>
              <a:ext uri="{FF2B5EF4-FFF2-40B4-BE49-F238E27FC236}">
                <a16:creationId xmlns:a16="http://schemas.microsoft.com/office/drawing/2014/main" id="{1481C200-68B7-4254-A3B0-F7A892622732}"/>
              </a:ext>
            </a:extLst>
          </p:cNvPr>
          <p:cNvSpPr>
            <a:spLocks noChangeArrowheads="1"/>
          </p:cNvSpPr>
          <p:nvPr/>
        </p:nvSpPr>
        <p:spPr bwMode="auto">
          <a:xfrm>
            <a:off x="3125788" y="3544888"/>
            <a:ext cx="8636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3" name="Rectangle 82">
            <a:extLst>
              <a:ext uri="{FF2B5EF4-FFF2-40B4-BE49-F238E27FC236}">
                <a16:creationId xmlns:a16="http://schemas.microsoft.com/office/drawing/2014/main" id="{B98F461D-629A-4CF1-98CF-A244CC6A911B}"/>
              </a:ext>
            </a:extLst>
          </p:cNvPr>
          <p:cNvSpPr>
            <a:spLocks noChangeArrowheads="1"/>
          </p:cNvSpPr>
          <p:nvPr/>
        </p:nvSpPr>
        <p:spPr bwMode="auto">
          <a:xfrm>
            <a:off x="3125788" y="44084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4" name="Rectangle 83">
            <a:extLst>
              <a:ext uri="{FF2B5EF4-FFF2-40B4-BE49-F238E27FC236}">
                <a16:creationId xmlns:a16="http://schemas.microsoft.com/office/drawing/2014/main" id="{B3A7D358-CEBD-4A51-90CC-18F1D9C22E3A}"/>
              </a:ext>
            </a:extLst>
          </p:cNvPr>
          <p:cNvSpPr>
            <a:spLocks noChangeArrowheads="1"/>
          </p:cNvSpPr>
          <p:nvPr/>
        </p:nvSpPr>
        <p:spPr bwMode="auto">
          <a:xfrm>
            <a:off x="3557588" y="1816100"/>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5" name="Rectangle 84">
            <a:extLst>
              <a:ext uri="{FF2B5EF4-FFF2-40B4-BE49-F238E27FC236}">
                <a16:creationId xmlns:a16="http://schemas.microsoft.com/office/drawing/2014/main" id="{7A741244-E605-4272-B8AA-CC2C6D69B45B}"/>
              </a:ext>
            </a:extLst>
          </p:cNvPr>
          <p:cNvSpPr>
            <a:spLocks noChangeArrowheads="1"/>
          </p:cNvSpPr>
          <p:nvPr/>
        </p:nvSpPr>
        <p:spPr bwMode="auto">
          <a:xfrm>
            <a:off x="3557588" y="2679700"/>
            <a:ext cx="431800" cy="8651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69676" name="Rectangle 85">
            <a:extLst>
              <a:ext uri="{FF2B5EF4-FFF2-40B4-BE49-F238E27FC236}">
                <a16:creationId xmlns:a16="http://schemas.microsoft.com/office/drawing/2014/main" id="{23CDCD1B-3F84-49E9-A59A-23D5CBD34D78}"/>
              </a:ext>
            </a:extLst>
          </p:cNvPr>
          <p:cNvSpPr>
            <a:spLocks noChangeArrowheads="1"/>
          </p:cNvSpPr>
          <p:nvPr/>
        </p:nvSpPr>
        <p:spPr bwMode="auto">
          <a:xfrm>
            <a:off x="3557588" y="4408488"/>
            <a:ext cx="431800" cy="86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grpSp>
        <p:nvGrpSpPr>
          <p:cNvPr id="356438" name="Group 86">
            <a:extLst>
              <a:ext uri="{FF2B5EF4-FFF2-40B4-BE49-F238E27FC236}">
                <a16:creationId xmlns:a16="http://schemas.microsoft.com/office/drawing/2014/main" id="{C42E6FBC-BE51-4ED4-8716-D6A57A73B74B}"/>
              </a:ext>
            </a:extLst>
          </p:cNvPr>
          <p:cNvGrpSpPr>
            <a:grpSpLocks/>
          </p:cNvGrpSpPr>
          <p:nvPr/>
        </p:nvGrpSpPr>
        <p:grpSpPr bwMode="auto">
          <a:xfrm>
            <a:off x="1841500" y="4030663"/>
            <a:ext cx="381000" cy="381000"/>
            <a:chOff x="2448" y="2784"/>
            <a:chExt cx="240" cy="240"/>
          </a:xfrm>
        </p:grpSpPr>
        <p:sp>
          <p:nvSpPr>
            <p:cNvPr id="69686" name="Line 87">
              <a:extLst>
                <a:ext uri="{FF2B5EF4-FFF2-40B4-BE49-F238E27FC236}">
                  <a16:creationId xmlns:a16="http://schemas.microsoft.com/office/drawing/2014/main" id="{33F7E3AE-7FB5-47AA-93DC-975FA741376E}"/>
                </a:ext>
              </a:extLst>
            </p:cNvPr>
            <p:cNvSpPr>
              <a:spLocks noChangeShapeType="1"/>
            </p:cNvSpPr>
            <p:nvPr/>
          </p:nvSpPr>
          <p:spPr bwMode="auto">
            <a:xfrm flipH="1">
              <a:off x="2448" y="2784"/>
              <a:ext cx="240" cy="240"/>
            </a:xfrm>
            <a:prstGeom prst="line">
              <a:avLst/>
            </a:prstGeom>
            <a:noFill/>
            <a:ln w="28575">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7" name="Line 88">
              <a:extLst>
                <a:ext uri="{FF2B5EF4-FFF2-40B4-BE49-F238E27FC236}">
                  <a16:creationId xmlns:a16="http://schemas.microsoft.com/office/drawing/2014/main" id="{FC455476-063E-4DC7-A393-FCDFD331CEAE}"/>
                </a:ext>
              </a:extLst>
            </p:cNvPr>
            <p:cNvSpPr>
              <a:spLocks noChangeShapeType="1"/>
            </p:cNvSpPr>
            <p:nvPr/>
          </p:nvSpPr>
          <p:spPr bwMode="auto">
            <a:xfrm>
              <a:off x="2448" y="2784"/>
              <a:ext cx="240" cy="240"/>
            </a:xfrm>
            <a:prstGeom prst="line">
              <a:avLst/>
            </a:prstGeom>
            <a:noFill/>
            <a:ln w="28575">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6441" name="Rectangle 89">
            <a:extLst>
              <a:ext uri="{FF2B5EF4-FFF2-40B4-BE49-F238E27FC236}">
                <a16:creationId xmlns:a16="http://schemas.microsoft.com/office/drawing/2014/main" id="{E613C645-E112-4400-988E-B7D5FF6FB184}"/>
              </a:ext>
            </a:extLst>
          </p:cNvPr>
          <p:cNvSpPr>
            <a:spLocks noChangeArrowheads="1"/>
          </p:cNvSpPr>
          <p:nvPr/>
        </p:nvSpPr>
        <p:spPr bwMode="auto">
          <a:xfrm>
            <a:off x="1841500" y="3976688"/>
            <a:ext cx="838200"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a:t>
            </a:r>
          </a:p>
        </p:txBody>
      </p:sp>
      <p:grpSp>
        <p:nvGrpSpPr>
          <p:cNvPr id="356442" name="Group 90">
            <a:extLst>
              <a:ext uri="{FF2B5EF4-FFF2-40B4-BE49-F238E27FC236}">
                <a16:creationId xmlns:a16="http://schemas.microsoft.com/office/drawing/2014/main" id="{95312F90-7FA1-4EA1-805E-7F87F7D51EA6}"/>
              </a:ext>
            </a:extLst>
          </p:cNvPr>
          <p:cNvGrpSpPr>
            <a:grpSpLocks/>
          </p:cNvGrpSpPr>
          <p:nvPr/>
        </p:nvGrpSpPr>
        <p:grpSpPr bwMode="auto">
          <a:xfrm>
            <a:off x="5791200" y="1919288"/>
            <a:ext cx="762000" cy="685800"/>
            <a:chOff x="2448" y="2784"/>
            <a:chExt cx="240" cy="240"/>
          </a:xfrm>
        </p:grpSpPr>
        <p:sp>
          <p:nvSpPr>
            <p:cNvPr id="69684" name="Line 91">
              <a:extLst>
                <a:ext uri="{FF2B5EF4-FFF2-40B4-BE49-F238E27FC236}">
                  <a16:creationId xmlns:a16="http://schemas.microsoft.com/office/drawing/2014/main" id="{CCE66E42-AEC4-469D-8D6E-5DA042478848}"/>
                </a:ext>
              </a:extLst>
            </p:cNvPr>
            <p:cNvSpPr>
              <a:spLocks noChangeShapeType="1"/>
            </p:cNvSpPr>
            <p:nvPr/>
          </p:nvSpPr>
          <p:spPr bwMode="auto">
            <a:xfrm flipH="1">
              <a:off x="2448" y="2784"/>
              <a:ext cx="240" cy="240"/>
            </a:xfrm>
            <a:prstGeom prst="line">
              <a:avLst/>
            </a:prstGeom>
            <a:noFill/>
            <a:ln w="28575">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5" name="Line 92">
              <a:extLst>
                <a:ext uri="{FF2B5EF4-FFF2-40B4-BE49-F238E27FC236}">
                  <a16:creationId xmlns:a16="http://schemas.microsoft.com/office/drawing/2014/main" id="{C3597776-148B-4ED2-9E68-C5E5232ED505}"/>
                </a:ext>
              </a:extLst>
            </p:cNvPr>
            <p:cNvSpPr>
              <a:spLocks noChangeShapeType="1"/>
            </p:cNvSpPr>
            <p:nvPr/>
          </p:nvSpPr>
          <p:spPr bwMode="auto">
            <a:xfrm>
              <a:off x="2448" y="2784"/>
              <a:ext cx="240" cy="240"/>
            </a:xfrm>
            <a:prstGeom prst="line">
              <a:avLst/>
            </a:prstGeom>
            <a:noFill/>
            <a:ln w="28575">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6445" name="Rectangle 93">
            <a:extLst>
              <a:ext uri="{FF2B5EF4-FFF2-40B4-BE49-F238E27FC236}">
                <a16:creationId xmlns:a16="http://schemas.microsoft.com/office/drawing/2014/main" id="{808D40C6-0F5B-47FC-934B-C878FAE72475}"/>
              </a:ext>
            </a:extLst>
          </p:cNvPr>
          <p:cNvSpPr>
            <a:spLocks noChangeArrowheads="1"/>
          </p:cNvSpPr>
          <p:nvPr/>
        </p:nvSpPr>
        <p:spPr bwMode="auto">
          <a:xfrm>
            <a:off x="5287963" y="1808163"/>
            <a:ext cx="420687" cy="4318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a:t>
            </a:r>
          </a:p>
        </p:txBody>
      </p:sp>
      <p:sp>
        <p:nvSpPr>
          <p:cNvPr id="356446" name="Rectangle 94">
            <a:extLst>
              <a:ext uri="{FF2B5EF4-FFF2-40B4-BE49-F238E27FC236}">
                <a16:creationId xmlns:a16="http://schemas.microsoft.com/office/drawing/2014/main" id="{92FAB179-2A57-41E7-9DAD-0E2D89EFE24A}"/>
              </a:ext>
            </a:extLst>
          </p:cNvPr>
          <p:cNvSpPr>
            <a:spLocks noChangeArrowheads="1"/>
          </p:cNvSpPr>
          <p:nvPr/>
        </p:nvSpPr>
        <p:spPr bwMode="auto">
          <a:xfrm>
            <a:off x="5715000" y="1819275"/>
            <a:ext cx="857250" cy="8636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Arial" panose="020B0604020202020204" pitchFamily="34" charset="0"/>
              </a:rPr>
              <a:t>B</a:t>
            </a:r>
          </a:p>
        </p:txBody>
      </p:sp>
      <p:sp>
        <p:nvSpPr>
          <p:cNvPr id="69682" name="Text Box 95">
            <a:extLst>
              <a:ext uri="{FF2B5EF4-FFF2-40B4-BE49-F238E27FC236}">
                <a16:creationId xmlns:a16="http://schemas.microsoft.com/office/drawing/2014/main" id="{A26D2771-664A-4295-A278-C03E523F7EAE}"/>
              </a:ext>
            </a:extLst>
          </p:cNvPr>
          <p:cNvSpPr txBox="1">
            <a:spLocks noChangeArrowheads="1"/>
          </p:cNvSpPr>
          <p:nvPr/>
        </p:nvSpPr>
        <p:spPr bwMode="auto">
          <a:xfrm>
            <a:off x="609600" y="5576888"/>
            <a:ext cx="327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1800" b="1">
                <a:latin typeface="Arial" panose="020B0604020202020204" pitchFamily="34" charset="0"/>
              </a:rPr>
              <a:t>节点失效后的区间合并 </a:t>
            </a:r>
          </a:p>
        </p:txBody>
      </p:sp>
      <p:sp>
        <p:nvSpPr>
          <p:cNvPr id="356448" name="Text Box 96">
            <a:extLst>
              <a:ext uri="{FF2B5EF4-FFF2-40B4-BE49-F238E27FC236}">
                <a16:creationId xmlns:a16="http://schemas.microsoft.com/office/drawing/2014/main" id="{7075D3B7-6177-4549-9BC5-16BAA6356C09}"/>
              </a:ext>
            </a:extLst>
          </p:cNvPr>
          <p:cNvSpPr txBox="1">
            <a:spLocks noChangeArrowheads="1"/>
          </p:cNvSpPr>
          <p:nvPr/>
        </p:nvSpPr>
        <p:spPr bwMode="auto">
          <a:xfrm>
            <a:off x="4724400" y="554513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1800" b="1">
                <a:latin typeface="Arial" panose="020B0604020202020204" pitchFamily="34" charset="0"/>
              </a:rPr>
              <a:t>节点失效后由面积最小的邻居节点接管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6438"/>
                                        </p:tgtEl>
                                        <p:attrNameLst>
                                          <p:attrName>style.visibility</p:attrName>
                                        </p:attrNameLst>
                                      </p:cBhvr>
                                      <p:to>
                                        <p:strVal val="visible"/>
                                      </p:to>
                                    </p:set>
                                    <p:animEffect transition="in" filter="blinds(horizontal)">
                                      <p:cBhvr>
                                        <p:cTn id="7" dur="500"/>
                                        <p:tgtEl>
                                          <p:spTgt spid="356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6441"/>
                                        </p:tgtEl>
                                        <p:attrNameLst>
                                          <p:attrName>style.visibility</p:attrName>
                                        </p:attrNameLst>
                                      </p:cBhvr>
                                      <p:to>
                                        <p:strVal val="visible"/>
                                      </p:to>
                                    </p:set>
                                    <p:animEffect transition="in" filter="blinds(horizontal)">
                                      <p:cBhvr>
                                        <p:cTn id="12" dur="500"/>
                                        <p:tgtEl>
                                          <p:spTgt spid="356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6354"/>
                                        </p:tgtEl>
                                        <p:attrNameLst>
                                          <p:attrName>style.visibility</p:attrName>
                                        </p:attrNameLst>
                                      </p:cBhvr>
                                      <p:to>
                                        <p:strVal val="visible"/>
                                      </p:to>
                                    </p:set>
                                    <p:animEffect transition="in" filter="blinds(horizontal)">
                                      <p:cBhvr>
                                        <p:cTn id="17" dur="500"/>
                                        <p:tgtEl>
                                          <p:spTgt spid="35635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56448"/>
                                        </p:tgtEl>
                                        <p:attrNameLst>
                                          <p:attrName>style.visibility</p:attrName>
                                        </p:attrNameLst>
                                      </p:cBhvr>
                                      <p:to>
                                        <p:strVal val="visible"/>
                                      </p:to>
                                    </p:set>
                                    <p:animEffect transition="in" filter="blinds(horizontal)">
                                      <p:cBhvr>
                                        <p:cTn id="20" dur="500"/>
                                        <p:tgtEl>
                                          <p:spTgt spid="35644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56445"/>
                                        </p:tgtEl>
                                        <p:attrNameLst>
                                          <p:attrName>style.visibility</p:attrName>
                                        </p:attrNameLst>
                                      </p:cBhvr>
                                      <p:to>
                                        <p:strVal val="visible"/>
                                      </p:to>
                                    </p:set>
                                    <p:animEffect transition="in" filter="blinds(horizontal)">
                                      <p:cBhvr>
                                        <p:cTn id="23" dur="500"/>
                                        <p:tgtEl>
                                          <p:spTgt spid="3564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56442"/>
                                        </p:tgtEl>
                                        <p:attrNameLst>
                                          <p:attrName>style.visibility</p:attrName>
                                        </p:attrNameLst>
                                      </p:cBhvr>
                                      <p:to>
                                        <p:strVal val="visible"/>
                                      </p:to>
                                    </p:set>
                                    <p:animEffect transition="in" filter="blinds(horizontal)">
                                      <p:cBhvr>
                                        <p:cTn id="28" dur="500"/>
                                        <p:tgtEl>
                                          <p:spTgt spid="3564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56446"/>
                                        </p:tgtEl>
                                        <p:attrNameLst>
                                          <p:attrName>style.visibility</p:attrName>
                                        </p:attrNameLst>
                                      </p:cBhvr>
                                      <p:to>
                                        <p:strVal val="visible"/>
                                      </p:to>
                                    </p:set>
                                    <p:animEffect transition="in" filter="blinds(horizontal)">
                                      <p:cBhvr>
                                        <p:cTn id="33" dur="500"/>
                                        <p:tgtEl>
                                          <p:spTgt spid="356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41" grpId="0" animBg="1"/>
      <p:bldP spid="356445" grpId="0" animBg="1"/>
      <p:bldP spid="356446" grpId="0" animBg="1"/>
      <p:bldP spid="3564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15D0208E-805A-43CE-95F5-7EC87003DDE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8949D08-46AC-4EE6-AD13-801251BBD776}" type="slidenum">
              <a:rPr kumimoji="0" lang="zh-CN" altLang="en-US" sz="1400">
                <a:latin typeface="Tahoma" panose="020B0604030504040204" pitchFamily="34" charset="0"/>
              </a:rPr>
              <a:pPr>
                <a:spcBef>
                  <a:spcPct val="0"/>
                </a:spcBef>
                <a:buClrTx/>
                <a:buFontTx/>
                <a:buNone/>
              </a:pPr>
              <a:t>6</a:t>
            </a:fld>
            <a:endParaRPr kumimoji="0" lang="en-US" altLang="zh-CN" sz="1400">
              <a:latin typeface="Tahoma" panose="020B0604030504040204" pitchFamily="34" charset="0"/>
            </a:endParaRPr>
          </a:p>
        </p:txBody>
      </p:sp>
      <p:sp>
        <p:nvSpPr>
          <p:cNvPr id="9219" name="Rectangle 2">
            <a:extLst>
              <a:ext uri="{FF2B5EF4-FFF2-40B4-BE49-F238E27FC236}">
                <a16:creationId xmlns:a16="http://schemas.microsoft.com/office/drawing/2014/main" id="{12994049-4FB8-49D6-8981-310750C0B68D}"/>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sp>
        <p:nvSpPr>
          <p:cNvPr id="319491" name="Rectangle 3">
            <a:extLst>
              <a:ext uri="{FF2B5EF4-FFF2-40B4-BE49-F238E27FC236}">
                <a16:creationId xmlns:a16="http://schemas.microsoft.com/office/drawing/2014/main" id="{F9FFB29D-B11F-4677-BAEC-1D747E717836}"/>
              </a:ext>
            </a:extLst>
          </p:cNvPr>
          <p:cNvSpPr>
            <a:spLocks noChangeArrowheads="1"/>
          </p:cNvSpPr>
          <p:nvPr/>
        </p:nvSpPr>
        <p:spPr bwMode="auto">
          <a:xfrm>
            <a:off x="2895600" y="1843088"/>
            <a:ext cx="24384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latin typeface="Tahoma" panose="020B0604030504040204" pitchFamily="34" charset="0"/>
            </a:endParaRPr>
          </a:p>
        </p:txBody>
      </p:sp>
      <p:sp>
        <p:nvSpPr>
          <p:cNvPr id="9221" name="Rectangle 4">
            <a:extLst>
              <a:ext uri="{FF2B5EF4-FFF2-40B4-BE49-F238E27FC236}">
                <a16:creationId xmlns:a16="http://schemas.microsoft.com/office/drawing/2014/main" id="{CD2B233D-1868-49B2-A357-35E7B26CFAE1}"/>
              </a:ext>
            </a:extLst>
          </p:cNvPr>
          <p:cNvSpPr>
            <a:spLocks noChangeArrowheads="1"/>
          </p:cNvSpPr>
          <p:nvPr/>
        </p:nvSpPr>
        <p:spPr bwMode="auto">
          <a:xfrm>
            <a:off x="1500188" y="2300288"/>
            <a:ext cx="685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800" b="1">
                <a:latin typeface="Tahoma" panose="020B0604030504040204" pitchFamily="34" charset="0"/>
              </a:rPr>
              <a:t>内容</a:t>
            </a:r>
          </a:p>
        </p:txBody>
      </p:sp>
      <p:sp>
        <p:nvSpPr>
          <p:cNvPr id="319493" name="Oval 5">
            <a:extLst>
              <a:ext uri="{FF2B5EF4-FFF2-40B4-BE49-F238E27FC236}">
                <a16:creationId xmlns:a16="http://schemas.microsoft.com/office/drawing/2014/main" id="{A6DC41CB-E1CB-4FD9-B5EB-68C17892CC17}"/>
              </a:ext>
            </a:extLst>
          </p:cNvPr>
          <p:cNvSpPr>
            <a:spLocks noChangeArrowheads="1"/>
          </p:cNvSpPr>
          <p:nvPr/>
        </p:nvSpPr>
        <p:spPr bwMode="auto">
          <a:xfrm>
            <a:off x="3024188" y="2376488"/>
            <a:ext cx="22098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800" b="1">
                <a:latin typeface="Tahoma" panose="020B0604030504040204" pitchFamily="34" charset="0"/>
              </a:rPr>
              <a:t>内容关键字</a:t>
            </a:r>
            <a:r>
              <a:rPr kumimoji="0" lang="en-US" altLang="zh-CN" sz="1800" b="1">
                <a:latin typeface="Tahoma" panose="020B0604030504040204" pitchFamily="34" charset="0"/>
              </a:rPr>
              <a:t>key</a:t>
            </a:r>
          </a:p>
        </p:txBody>
      </p:sp>
      <p:sp>
        <p:nvSpPr>
          <p:cNvPr id="319494" name="Oval 6">
            <a:extLst>
              <a:ext uri="{FF2B5EF4-FFF2-40B4-BE49-F238E27FC236}">
                <a16:creationId xmlns:a16="http://schemas.microsoft.com/office/drawing/2014/main" id="{1D13C2B6-0F97-4C73-9EF0-4A993B53D6AC}"/>
              </a:ext>
            </a:extLst>
          </p:cNvPr>
          <p:cNvSpPr>
            <a:spLocks noChangeArrowheads="1"/>
          </p:cNvSpPr>
          <p:nvPr/>
        </p:nvSpPr>
        <p:spPr bwMode="auto">
          <a:xfrm>
            <a:off x="3024188" y="2986088"/>
            <a:ext cx="2209800" cy="914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800" b="1">
                <a:latin typeface="Tahoma" panose="020B0604030504040204" pitchFamily="34" charset="0"/>
              </a:rPr>
              <a:t>内容存储位置等信息</a:t>
            </a:r>
          </a:p>
          <a:p>
            <a:pPr algn="ctr" eaLnBrk="1" hangingPunct="1">
              <a:spcBef>
                <a:spcPct val="0"/>
              </a:spcBef>
              <a:buClrTx/>
              <a:buFontTx/>
              <a:buNone/>
            </a:pPr>
            <a:r>
              <a:rPr kumimoji="0" lang="en-US" altLang="zh-CN" sz="1800" b="1">
                <a:latin typeface="Tahoma" panose="020B0604030504040204" pitchFamily="34" charset="0"/>
              </a:rPr>
              <a:t>value</a:t>
            </a:r>
          </a:p>
        </p:txBody>
      </p:sp>
      <p:sp>
        <p:nvSpPr>
          <p:cNvPr id="319495" name="Text Box 7">
            <a:extLst>
              <a:ext uri="{FF2B5EF4-FFF2-40B4-BE49-F238E27FC236}">
                <a16:creationId xmlns:a16="http://schemas.microsoft.com/office/drawing/2014/main" id="{4469CBD1-2AD1-436D-87EA-AFE4F4622E5A}"/>
              </a:ext>
            </a:extLst>
          </p:cNvPr>
          <p:cNvSpPr txBox="1">
            <a:spLocks noChangeArrowheads="1"/>
          </p:cNvSpPr>
          <p:nvPr/>
        </p:nvSpPr>
        <p:spPr bwMode="auto">
          <a:xfrm>
            <a:off x="3276600" y="19954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1800" b="1">
                <a:latin typeface="Tahoma" panose="020B0604030504040204" pitchFamily="34" charset="0"/>
              </a:rPr>
              <a:t>内容索引</a:t>
            </a:r>
          </a:p>
        </p:txBody>
      </p:sp>
      <p:sp>
        <p:nvSpPr>
          <p:cNvPr id="319496" name="AutoShape 8">
            <a:extLst>
              <a:ext uri="{FF2B5EF4-FFF2-40B4-BE49-F238E27FC236}">
                <a16:creationId xmlns:a16="http://schemas.microsoft.com/office/drawing/2014/main" id="{8834C78B-8843-416A-AAB8-0527B85B5A90}"/>
              </a:ext>
            </a:extLst>
          </p:cNvPr>
          <p:cNvSpPr>
            <a:spLocks noChangeArrowheads="1"/>
          </p:cNvSpPr>
          <p:nvPr/>
        </p:nvSpPr>
        <p:spPr bwMode="auto">
          <a:xfrm>
            <a:off x="2262188" y="2681288"/>
            <a:ext cx="685800" cy="228600"/>
          </a:xfrm>
          <a:prstGeom prst="rightArrow">
            <a:avLst>
              <a:gd name="adj1" fmla="val 50000"/>
              <a:gd name="adj2" fmla="val 7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19497" name="AutoShape 9">
            <a:extLst>
              <a:ext uri="{FF2B5EF4-FFF2-40B4-BE49-F238E27FC236}">
                <a16:creationId xmlns:a16="http://schemas.microsoft.com/office/drawing/2014/main" id="{A3D5B6C2-281A-43F4-8982-15BB507940FB}"/>
              </a:ext>
            </a:extLst>
          </p:cNvPr>
          <p:cNvSpPr>
            <a:spLocks noChangeArrowheads="1"/>
          </p:cNvSpPr>
          <p:nvPr/>
        </p:nvSpPr>
        <p:spPr bwMode="auto">
          <a:xfrm>
            <a:off x="5386388" y="2757488"/>
            <a:ext cx="1752600" cy="228600"/>
          </a:xfrm>
          <a:prstGeom prst="rightArrow">
            <a:avLst>
              <a:gd name="adj1" fmla="val 50000"/>
              <a:gd name="adj2" fmla="val 19166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19498" name="Text Box 10">
            <a:extLst>
              <a:ext uri="{FF2B5EF4-FFF2-40B4-BE49-F238E27FC236}">
                <a16:creationId xmlns:a16="http://schemas.microsoft.com/office/drawing/2014/main" id="{71896CC6-DBF2-4B3B-A232-C8FA1DE5EE91}"/>
              </a:ext>
            </a:extLst>
          </p:cNvPr>
          <p:cNvSpPr txBox="1">
            <a:spLocks noChangeArrowheads="1"/>
          </p:cNvSpPr>
          <p:nvPr/>
        </p:nvSpPr>
        <p:spPr bwMode="auto">
          <a:xfrm>
            <a:off x="5462588" y="2300288"/>
            <a:ext cx="17002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latin typeface="Tahoma" panose="020B0604030504040204" pitchFamily="34" charset="0"/>
              </a:rPr>
              <a:t>K=Hash(key)</a:t>
            </a:r>
          </a:p>
        </p:txBody>
      </p:sp>
      <p:sp>
        <p:nvSpPr>
          <p:cNvPr id="319499" name="Text Box 11">
            <a:extLst>
              <a:ext uri="{FF2B5EF4-FFF2-40B4-BE49-F238E27FC236}">
                <a16:creationId xmlns:a16="http://schemas.microsoft.com/office/drawing/2014/main" id="{31D3CE76-3ED1-4D15-8743-EEA55F6DFF39}"/>
              </a:ext>
            </a:extLst>
          </p:cNvPr>
          <p:cNvSpPr txBox="1">
            <a:spLocks noChangeArrowheads="1"/>
          </p:cNvSpPr>
          <p:nvPr/>
        </p:nvSpPr>
        <p:spPr bwMode="auto">
          <a:xfrm>
            <a:off x="2185988" y="2300288"/>
            <a:ext cx="709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1800" b="1">
                <a:latin typeface="Tahoma" panose="020B0604030504040204" pitchFamily="34" charset="0"/>
              </a:rPr>
              <a:t>提取</a:t>
            </a:r>
          </a:p>
        </p:txBody>
      </p:sp>
      <p:grpSp>
        <p:nvGrpSpPr>
          <p:cNvPr id="319500" name="Group 12">
            <a:extLst>
              <a:ext uri="{FF2B5EF4-FFF2-40B4-BE49-F238E27FC236}">
                <a16:creationId xmlns:a16="http://schemas.microsoft.com/office/drawing/2014/main" id="{84BE67E9-EC4A-4728-98A0-271C0DA06693}"/>
              </a:ext>
            </a:extLst>
          </p:cNvPr>
          <p:cNvGrpSpPr>
            <a:grpSpLocks/>
          </p:cNvGrpSpPr>
          <p:nvPr/>
        </p:nvGrpSpPr>
        <p:grpSpPr bwMode="auto">
          <a:xfrm>
            <a:off x="7239000" y="1309688"/>
            <a:ext cx="533400" cy="3352800"/>
            <a:chOff x="576" y="1728"/>
            <a:chExt cx="336" cy="2112"/>
          </a:xfrm>
        </p:grpSpPr>
        <p:sp>
          <p:nvSpPr>
            <p:cNvPr id="9240" name="Rectangle 13">
              <a:extLst>
                <a:ext uri="{FF2B5EF4-FFF2-40B4-BE49-F238E27FC236}">
                  <a16:creationId xmlns:a16="http://schemas.microsoft.com/office/drawing/2014/main" id="{21F6F386-A254-4984-973D-4A31456639CD}"/>
                </a:ext>
              </a:extLst>
            </p:cNvPr>
            <p:cNvSpPr>
              <a:spLocks noChangeArrowheads="1"/>
            </p:cNvSpPr>
            <p:nvPr/>
          </p:nvSpPr>
          <p:spPr bwMode="auto">
            <a:xfrm>
              <a:off x="576" y="1728"/>
              <a:ext cx="336" cy="2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9241" name="Line 14">
              <a:extLst>
                <a:ext uri="{FF2B5EF4-FFF2-40B4-BE49-F238E27FC236}">
                  <a16:creationId xmlns:a16="http://schemas.microsoft.com/office/drawing/2014/main" id="{DFBD4D2A-C91A-4D55-B48A-EC42F241B1F4}"/>
                </a:ext>
              </a:extLst>
            </p:cNvPr>
            <p:cNvSpPr>
              <a:spLocks noChangeShapeType="1"/>
            </p:cNvSpPr>
            <p:nvPr/>
          </p:nvSpPr>
          <p:spPr bwMode="auto">
            <a:xfrm>
              <a:off x="576"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2" name="Line 15">
              <a:extLst>
                <a:ext uri="{FF2B5EF4-FFF2-40B4-BE49-F238E27FC236}">
                  <a16:creationId xmlns:a16="http://schemas.microsoft.com/office/drawing/2014/main" id="{A08B6000-012D-4815-A912-69E8B779F612}"/>
                </a:ext>
              </a:extLst>
            </p:cNvPr>
            <p:cNvSpPr>
              <a:spLocks noChangeShapeType="1"/>
            </p:cNvSpPr>
            <p:nvPr/>
          </p:nvSpPr>
          <p:spPr bwMode="auto">
            <a:xfrm>
              <a:off x="576" y="192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Line 16">
              <a:extLst>
                <a:ext uri="{FF2B5EF4-FFF2-40B4-BE49-F238E27FC236}">
                  <a16:creationId xmlns:a16="http://schemas.microsoft.com/office/drawing/2014/main" id="{859D1906-D0AB-4238-96CC-CF770839D86F}"/>
                </a:ext>
              </a:extLst>
            </p:cNvPr>
            <p:cNvSpPr>
              <a:spLocks noChangeShapeType="1"/>
            </p:cNvSpPr>
            <p:nvPr/>
          </p:nvSpPr>
          <p:spPr bwMode="auto">
            <a:xfrm>
              <a:off x="576" y="201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4" name="Line 17">
              <a:extLst>
                <a:ext uri="{FF2B5EF4-FFF2-40B4-BE49-F238E27FC236}">
                  <a16:creationId xmlns:a16="http://schemas.microsoft.com/office/drawing/2014/main" id="{42AEF1E3-1D3D-411F-887B-A6467E2AC6A4}"/>
                </a:ext>
              </a:extLst>
            </p:cNvPr>
            <p:cNvSpPr>
              <a:spLocks noChangeShapeType="1"/>
            </p:cNvSpPr>
            <p:nvPr/>
          </p:nvSpPr>
          <p:spPr bwMode="auto">
            <a:xfrm>
              <a:off x="576" y="211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5" name="Line 18">
              <a:extLst>
                <a:ext uri="{FF2B5EF4-FFF2-40B4-BE49-F238E27FC236}">
                  <a16:creationId xmlns:a16="http://schemas.microsoft.com/office/drawing/2014/main" id="{629BF551-6C39-47FE-BC49-77AB520437BB}"/>
                </a:ext>
              </a:extLst>
            </p:cNvPr>
            <p:cNvSpPr>
              <a:spLocks noChangeShapeType="1"/>
            </p:cNvSpPr>
            <p:nvPr/>
          </p:nvSpPr>
          <p:spPr bwMode="auto">
            <a:xfrm>
              <a:off x="576" y="220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6" name="Line 19">
              <a:extLst>
                <a:ext uri="{FF2B5EF4-FFF2-40B4-BE49-F238E27FC236}">
                  <a16:creationId xmlns:a16="http://schemas.microsoft.com/office/drawing/2014/main" id="{EF85203B-8BBE-4540-9D42-B449F9A4D4ED}"/>
                </a:ext>
              </a:extLst>
            </p:cNvPr>
            <p:cNvSpPr>
              <a:spLocks noChangeShapeType="1"/>
            </p:cNvSpPr>
            <p:nvPr/>
          </p:nvSpPr>
          <p:spPr bwMode="auto">
            <a:xfrm>
              <a:off x="576" y="230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7" name="Line 20">
              <a:extLst>
                <a:ext uri="{FF2B5EF4-FFF2-40B4-BE49-F238E27FC236}">
                  <a16:creationId xmlns:a16="http://schemas.microsoft.com/office/drawing/2014/main" id="{947DEA9F-0473-4297-81FF-CB1257DE8F2B}"/>
                </a:ext>
              </a:extLst>
            </p:cNvPr>
            <p:cNvSpPr>
              <a:spLocks noChangeShapeType="1"/>
            </p:cNvSpPr>
            <p:nvPr/>
          </p:nvSpPr>
          <p:spPr bwMode="auto">
            <a:xfrm>
              <a:off x="57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8" name="Line 21">
              <a:extLst>
                <a:ext uri="{FF2B5EF4-FFF2-40B4-BE49-F238E27FC236}">
                  <a16:creationId xmlns:a16="http://schemas.microsoft.com/office/drawing/2014/main" id="{B18641A0-1A90-44CD-85CE-6FFE2B71C92F}"/>
                </a:ext>
              </a:extLst>
            </p:cNvPr>
            <p:cNvSpPr>
              <a:spLocks noChangeShapeType="1"/>
            </p:cNvSpPr>
            <p:nvPr/>
          </p:nvSpPr>
          <p:spPr bwMode="auto">
            <a:xfrm>
              <a:off x="576" y="249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9" name="Line 22">
              <a:extLst>
                <a:ext uri="{FF2B5EF4-FFF2-40B4-BE49-F238E27FC236}">
                  <a16:creationId xmlns:a16="http://schemas.microsoft.com/office/drawing/2014/main" id="{6255CAF5-6DA7-4446-8FD3-59FE114C3A1B}"/>
                </a:ext>
              </a:extLst>
            </p:cNvPr>
            <p:cNvSpPr>
              <a:spLocks noChangeShapeType="1"/>
            </p:cNvSpPr>
            <p:nvPr/>
          </p:nvSpPr>
          <p:spPr bwMode="auto">
            <a:xfrm>
              <a:off x="576" y="259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0" name="Line 23">
              <a:extLst>
                <a:ext uri="{FF2B5EF4-FFF2-40B4-BE49-F238E27FC236}">
                  <a16:creationId xmlns:a16="http://schemas.microsoft.com/office/drawing/2014/main" id="{0F90F387-6867-41A3-AD52-CFAF7A389CD1}"/>
                </a:ext>
              </a:extLst>
            </p:cNvPr>
            <p:cNvSpPr>
              <a:spLocks noChangeShapeType="1"/>
            </p:cNvSpPr>
            <p:nvPr/>
          </p:nvSpPr>
          <p:spPr bwMode="auto">
            <a:xfrm>
              <a:off x="576" y="268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1" name="Line 24">
              <a:extLst>
                <a:ext uri="{FF2B5EF4-FFF2-40B4-BE49-F238E27FC236}">
                  <a16:creationId xmlns:a16="http://schemas.microsoft.com/office/drawing/2014/main" id="{F73A76A4-87A7-4C63-AAEA-E5F4605E9AB7}"/>
                </a:ext>
              </a:extLst>
            </p:cNvPr>
            <p:cNvSpPr>
              <a:spLocks noChangeShapeType="1"/>
            </p:cNvSpPr>
            <p:nvPr/>
          </p:nvSpPr>
          <p:spPr bwMode="auto">
            <a:xfrm>
              <a:off x="576" y="278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2" name="Line 25">
              <a:extLst>
                <a:ext uri="{FF2B5EF4-FFF2-40B4-BE49-F238E27FC236}">
                  <a16:creationId xmlns:a16="http://schemas.microsoft.com/office/drawing/2014/main" id="{7542BFA1-BC59-4EF9-8349-7F957106287E}"/>
                </a:ext>
              </a:extLst>
            </p:cNvPr>
            <p:cNvSpPr>
              <a:spLocks noChangeShapeType="1"/>
            </p:cNvSpPr>
            <p:nvPr/>
          </p:nvSpPr>
          <p:spPr bwMode="auto">
            <a:xfrm>
              <a:off x="576" y="288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3" name="Line 26">
              <a:extLst>
                <a:ext uri="{FF2B5EF4-FFF2-40B4-BE49-F238E27FC236}">
                  <a16:creationId xmlns:a16="http://schemas.microsoft.com/office/drawing/2014/main" id="{3359DAEA-9006-44B4-95BE-DF1CB435063F}"/>
                </a:ext>
              </a:extLst>
            </p:cNvPr>
            <p:cNvSpPr>
              <a:spLocks noChangeShapeType="1"/>
            </p:cNvSpPr>
            <p:nvPr/>
          </p:nvSpPr>
          <p:spPr bwMode="auto">
            <a:xfrm>
              <a:off x="576" y="297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4" name="Line 27">
              <a:extLst>
                <a:ext uri="{FF2B5EF4-FFF2-40B4-BE49-F238E27FC236}">
                  <a16:creationId xmlns:a16="http://schemas.microsoft.com/office/drawing/2014/main" id="{9962A3AC-0241-4A8C-9119-43D59476F102}"/>
                </a:ext>
              </a:extLst>
            </p:cNvPr>
            <p:cNvSpPr>
              <a:spLocks noChangeShapeType="1"/>
            </p:cNvSpPr>
            <p:nvPr/>
          </p:nvSpPr>
          <p:spPr bwMode="auto">
            <a:xfrm>
              <a:off x="576" y="307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5" name="Line 28">
              <a:extLst>
                <a:ext uri="{FF2B5EF4-FFF2-40B4-BE49-F238E27FC236}">
                  <a16:creationId xmlns:a16="http://schemas.microsoft.com/office/drawing/2014/main" id="{28D1F09B-944A-4D29-A92C-DF3F2E45ABC6}"/>
                </a:ext>
              </a:extLst>
            </p:cNvPr>
            <p:cNvSpPr>
              <a:spLocks noChangeShapeType="1"/>
            </p:cNvSpPr>
            <p:nvPr/>
          </p:nvSpPr>
          <p:spPr bwMode="auto">
            <a:xfrm>
              <a:off x="576" y="316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6" name="Line 29">
              <a:extLst>
                <a:ext uri="{FF2B5EF4-FFF2-40B4-BE49-F238E27FC236}">
                  <a16:creationId xmlns:a16="http://schemas.microsoft.com/office/drawing/2014/main" id="{CC4F6ED4-97B3-40E6-B8CA-A01528E0F016}"/>
                </a:ext>
              </a:extLst>
            </p:cNvPr>
            <p:cNvSpPr>
              <a:spLocks noChangeShapeType="1"/>
            </p:cNvSpPr>
            <p:nvPr/>
          </p:nvSpPr>
          <p:spPr bwMode="auto">
            <a:xfrm>
              <a:off x="576" y="326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7" name="Line 30">
              <a:extLst>
                <a:ext uri="{FF2B5EF4-FFF2-40B4-BE49-F238E27FC236}">
                  <a16:creationId xmlns:a16="http://schemas.microsoft.com/office/drawing/2014/main" id="{BE092C75-3CDE-4C13-8351-A41AD714EA32}"/>
                </a:ext>
              </a:extLst>
            </p:cNvPr>
            <p:cNvSpPr>
              <a:spLocks noChangeShapeType="1"/>
            </p:cNvSpPr>
            <p:nvPr/>
          </p:nvSpPr>
          <p:spPr bwMode="auto">
            <a:xfrm>
              <a:off x="576" y="336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8" name="Line 31">
              <a:extLst>
                <a:ext uri="{FF2B5EF4-FFF2-40B4-BE49-F238E27FC236}">
                  <a16:creationId xmlns:a16="http://schemas.microsoft.com/office/drawing/2014/main" id="{28130518-CF8D-4CD9-BF43-7C60C8E665FD}"/>
                </a:ext>
              </a:extLst>
            </p:cNvPr>
            <p:cNvSpPr>
              <a:spLocks noChangeShapeType="1"/>
            </p:cNvSpPr>
            <p:nvPr/>
          </p:nvSpPr>
          <p:spPr bwMode="auto">
            <a:xfrm>
              <a:off x="576" y="345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9" name="Line 32">
              <a:extLst>
                <a:ext uri="{FF2B5EF4-FFF2-40B4-BE49-F238E27FC236}">
                  <a16:creationId xmlns:a16="http://schemas.microsoft.com/office/drawing/2014/main" id="{93DD122E-4360-49C5-90C3-DA08D78F56FD}"/>
                </a:ext>
              </a:extLst>
            </p:cNvPr>
            <p:cNvSpPr>
              <a:spLocks noChangeShapeType="1"/>
            </p:cNvSpPr>
            <p:nvPr/>
          </p:nvSpPr>
          <p:spPr bwMode="auto">
            <a:xfrm>
              <a:off x="576" y="355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60" name="Line 33">
              <a:extLst>
                <a:ext uri="{FF2B5EF4-FFF2-40B4-BE49-F238E27FC236}">
                  <a16:creationId xmlns:a16="http://schemas.microsoft.com/office/drawing/2014/main" id="{EFC46A4D-ECD5-44D2-A1D8-F14F837399D8}"/>
                </a:ext>
              </a:extLst>
            </p:cNvPr>
            <p:cNvSpPr>
              <a:spLocks noChangeShapeType="1"/>
            </p:cNvSpPr>
            <p:nvPr/>
          </p:nvSpPr>
          <p:spPr bwMode="auto">
            <a:xfrm>
              <a:off x="576" y="364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61" name="Line 34">
              <a:extLst>
                <a:ext uri="{FF2B5EF4-FFF2-40B4-BE49-F238E27FC236}">
                  <a16:creationId xmlns:a16="http://schemas.microsoft.com/office/drawing/2014/main" id="{20C7CE5E-97AD-4CAF-8E7B-4895513FA9B9}"/>
                </a:ext>
              </a:extLst>
            </p:cNvPr>
            <p:cNvSpPr>
              <a:spLocks noChangeShapeType="1"/>
            </p:cNvSpPr>
            <p:nvPr/>
          </p:nvSpPr>
          <p:spPr bwMode="auto">
            <a:xfrm>
              <a:off x="576" y="374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19523" name="Text Box 35">
            <a:extLst>
              <a:ext uri="{FF2B5EF4-FFF2-40B4-BE49-F238E27FC236}">
                <a16:creationId xmlns:a16="http://schemas.microsoft.com/office/drawing/2014/main" id="{CD0C8A9A-0B21-484B-B5AB-820D161A282A}"/>
              </a:ext>
            </a:extLst>
          </p:cNvPr>
          <p:cNvSpPr txBox="1">
            <a:spLocks noChangeArrowheads="1"/>
          </p:cNvSpPr>
          <p:nvPr/>
        </p:nvSpPr>
        <p:spPr bwMode="auto">
          <a:xfrm>
            <a:off x="7215188" y="928688"/>
            <a:ext cx="533400" cy="3365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600" b="1">
                <a:solidFill>
                  <a:srgbClr val="000000"/>
                </a:solidFill>
              </a:rPr>
              <a:t>k v</a:t>
            </a:r>
          </a:p>
        </p:txBody>
      </p:sp>
      <p:sp>
        <p:nvSpPr>
          <p:cNvPr id="319524" name="Text Box 36">
            <a:extLst>
              <a:ext uri="{FF2B5EF4-FFF2-40B4-BE49-F238E27FC236}">
                <a16:creationId xmlns:a16="http://schemas.microsoft.com/office/drawing/2014/main" id="{A6824C92-89C4-42B2-9371-73D6FD5009AF}"/>
              </a:ext>
            </a:extLst>
          </p:cNvPr>
          <p:cNvSpPr txBox="1">
            <a:spLocks noChangeArrowheads="1"/>
          </p:cNvSpPr>
          <p:nvPr/>
        </p:nvSpPr>
        <p:spPr bwMode="auto">
          <a:xfrm>
            <a:off x="6629400" y="46624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t>Hash</a:t>
            </a:r>
            <a:r>
              <a:rPr kumimoji="0" lang="zh-CN" altLang="en-US" sz="1800" b="1"/>
              <a:t>表</a:t>
            </a:r>
          </a:p>
        </p:txBody>
      </p:sp>
      <p:sp>
        <p:nvSpPr>
          <p:cNvPr id="319525" name="Rectangle 37">
            <a:extLst>
              <a:ext uri="{FF2B5EF4-FFF2-40B4-BE49-F238E27FC236}">
                <a16:creationId xmlns:a16="http://schemas.microsoft.com/office/drawing/2014/main" id="{CD7FDC96-E28F-4D3B-953A-9BEDB9ECDF7F}"/>
              </a:ext>
            </a:extLst>
          </p:cNvPr>
          <p:cNvSpPr>
            <a:spLocks noChangeArrowheads="1"/>
          </p:cNvSpPr>
          <p:nvPr/>
        </p:nvSpPr>
        <p:spPr bwMode="auto">
          <a:xfrm>
            <a:off x="457200" y="5181600"/>
            <a:ext cx="838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800" b="1">
                <a:latin typeface="Arial" panose="020B0604020202020204" pitchFamily="34" charset="0"/>
              </a:rPr>
              <a:t>电影</a:t>
            </a:r>
          </a:p>
          <a:p>
            <a:pPr algn="ctr" eaLnBrk="1" hangingPunct="1">
              <a:spcBef>
                <a:spcPct val="0"/>
              </a:spcBef>
              <a:buClrTx/>
              <a:buFontTx/>
              <a:buNone/>
            </a:pPr>
            <a:r>
              <a:rPr kumimoji="0" lang="zh-CN" altLang="en-US" sz="1800" b="1">
                <a:latin typeface="Arial" panose="020B0604020202020204" pitchFamily="34" charset="0"/>
              </a:rPr>
              <a:t>夜宴</a:t>
            </a:r>
          </a:p>
        </p:txBody>
      </p:sp>
      <p:sp>
        <p:nvSpPr>
          <p:cNvPr id="319526" name="AutoShape 38">
            <a:extLst>
              <a:ext uri="{FF2B5EF4-FFF2-40B4-BE49-F238E27FC236}">
                <a16:creationId xmlns:a16="http://schemas.microsoft.com/office/drawing/2014/main" id="{2E3FDCAE-F3AE-4F9C-8EC1-BC294FE5BDDA}"/>
              </a:ext>
            </a:extLst>
          </p:cNvPr>
          <p:cNvSpPr>
            <a:spLocks noChangeArrowheads="1"/>
          </p:cNvSpPr>
          <p:nvPr/>
        </p:nvSpPr>
        <p:spPr bwMode="auto">
          <a:xfrm>
            <a:off x="1371600" y="5486400"/>
            <a:ext cx="685800" cy="228600"/>
          </a:xfrm>
          <a:prstGeom prst="rightArrow">
            <a:avLst>
              <a:gd name="adj1" fmla="val 50000"/>
              <a:gd name="adj2" fmla="val 7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19527" name="Rectangle 39">
            <a:extLst>
              <a:ext uri="{FF2B5EF4-FFF2-40B4-BE49-F238E27FC236}">
                <a16:creationId xmlns:a16="http://schemas.microsoft.com/office/drawing/2014/main" id="{04B2F490-F896-4B04-B974-089E7E0F3E24}"/>
              </a:ext>
            </a:extLst>
          </p:cNvPr>
          <p:cNvSpPr>
            <a:spLocks noChangeArrowheads="1"/>
          </p:cNvSpPr>
          <p:nvPr/>
        </p:nvSpPr>
        <p:spPr bwMode="auto">
          <a:xfrm>
            <a:off x="2209800" y="4648200"/>
            <a:ext cx="2438400" cy="1905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kumimoji="0" lang="zh-CN" altLang="en-US" sz="1800" b="1">
              <a:latin typeface="Tahoma" panose="020B0604030504040204" pitchFamily="34" charset="0"/>
            </a:endParaRPr>
          </a:p>
        </p:txBody>
      </p:sp>
      <p:sp>
        <p:nvSpPr>
          <p:cNvPr id="319528" name="Oval 40">
            <a:extLst>
              <a:ext uri="{FF2B5EF4-FFF2-40B4-BE49-F238E27FC236}">
                <a16:creationId xmlns:a16="http://schemas.microsoft.com/office/drawing/2014/main" id="{E1D64FAC-EE54-4B1C-B2AC-C4D03722BB71}"/>
              </a:ext>
            </a:extLst>
          </p:cNvPr>
          <p:cNvSpPr>
            <a:spLocks noChangeArrowheads="1"/>
          </p:cNvSpPr>
          <p:nvPr/>
        </p:nvSpPr>
        <p:spPr bwMode="auto">
          <a:xfrm>
            <a:off x="2338388" y="5029200"/>
            <a:ext cx="22098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1800" b="1">
                <a:latin typeface="Tahoma" panose="020B0604030504040204" pitchFamily="34" charset="0"/>
              </a:rPr>
              <a:t>电影、夜宴</a:t>
            </a:r>
          </a:p>
        </p:txBody>
      </p:sp>
      <p:sp>
        <p:nvSpPr>
          <p:cNvPr id="319529" name="Oval 41">
            <a:extLst>
              <a:ext uri="{FF2B5EF4-FFF2-40B4-BE49-F238E27FC236}">
                <a16:creationId xmlns:a16="http://schemas.microsoft.com/office/drawing/2014/main" id="{BD715949-DC26-4FF2-92A8-5FE5001AF041}"/>
              </a:ext>
            </a:extLst>
          </p:cNvPr>
          <p:cNvSpPr>
            <a:spLocks noChangeArrowheads="1"/>
          </p:cNvSpPr>
          <p:nvPr/>
        </p:nvSpPr>
        <p:spPr bwMode="auto">
          <a:xfrm>
            <a:off x="2338388" y="5638800"/>
            <a:ext cx="2209800" cy="914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200" b="1">
                <a:latin typeface="Tahoma" panose="020B0604030504040204" pitchFamily="34" charset="0"/>
              </a:rPr>
              <a:t>http://video.com.cn/</a:t>
            </a:r>
          </a:p>
          <a:p>
            <a:pPr algn="ctr" eaLnBrk="1" hangingPunct="1">
              <a:spcBef>
                <a:spcPct val="0"/>
              </a:spcBef>
              <a:buClrTx/>
              <a:buFontTx/>
              <a:buNone/>
            </a:pPr>
            <a:r>
              <a:rPr kumimoji="0" lang="en-US" altLang="zh-CN" sz="1200" b="1">
                <a:latin typeface="Tahoma" panose="020B0604030504040204" pitchFamily="34" charset="0"/>
              </a:rPr>
              <a:t>yeyan.avi</a:t>
            </a:r>
          </a:p>
        </p:txBody>
      </p:sp>
      <p:sp>
        <p:nvSpPr>
          <p:cNvPr id="319530" name="Text Box 42">
            <a:extLst>
              <a:ext uri="{FF2B5EF4-FFF2-40B4-BE49-F238E27FC236}">
                <a16:creationId xmlns:a16="http://schemas.microsoft.com/office/drawing/2014/main" id="{9B8924A7-A6D1-428C-B953-DD88BA7CF4AC}"/>
              </a:ext>
            </a:extLst>
          </p:cNvPr>
          <p:cNvSpPr txBox="1">
            <a:spLocks noChangeArrowheads="1"/>
          </p:cNvSpPr>
          <p:nvPr/>
        </p:nvSpPr>
        <p:spPr bwMode="auto">
          <a:xfrm>
            <a:off x="2590800" y="46482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1800" b="1">
                <a:latin typeface="Tahoma" panose="020B0604030504040204" pitchFamily="34" charset="0"/>
              </a:rPr>
              <a:t>内容索引</a:t>
            </a:r>
          </a:p>
        </p:txBody>
      </p:sp>
      <p:sp>
        <p:nvSpPr>
          <p:cNvPr id="319531" name="AutoShape 43">
            <a:extLst>
              <a:ext uri="{FF2B5EF4-FFF2-40B4-BE49-F238E27FC236}">
                <a16:creationId xmlns:a16="http://schemas.microsoft.com/office/drawing/2014/main" id="{D0294A23-D6A9-49ED-BB92-964B84F11483}"/>
              </a:ext>
            </a:extLst>
          </p:cNvPr>
          <p:cNvSpPr>
            <a:spLocks noChangeArrowheads="1"/>
          </p:cNvSpPr>
          <p:nvPr/>
        </p:nvSpPr>
        <p:spPr bwMode="auto">
          <a:xfrm>
            <a:off x="4724400" y="5410200"/>
            <a:ext cx="1219200" cy="304800"/>
          </a:xfrm>
          <a:prstGeom prst="rightArrow">
            <a:avLst>
              <a:gd name="adj1" fmla="val 50000"/>
              <a:gd name="adj2" fmla="val 100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319532" name="Rectangle 44">
            <a:extLst>
              <a:ext uri="{FF2B5EF4-FFF2-40B4-BE49-F238E27FC236}">
                <a16:creationId xmlns:a16="http://schemas.microsoft.com/office/drawing/2014/main" id="{CA9D2B43-864F-4D32-B1B5-2E1AAD20234F}"/>
              </a:ext>
            </a:extLst>
          </p:cNvPr>
          <p:cNvSpPr>
            <a:spLocks noChangeArrowheads="1"/>
          </p:cNvSpPr>
          <p:nvPr/>
        </p:nvSpPr>
        <p:spPr bwMode="auto">
          <a:xfrm>
            <a:off x="5943600" y="5029200"/>
            <a:ext cx="2362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latin typeface="Arial" panose="020B0604020202020204" pitchFamily="34" charset="0"/>
              </a:rPr>
              <a:t>K=hash(</a:t>
            </a:r>
            <a:r>
              <a:rPr kumimoji="0" lang="zh-CN" altLang="en-US" sz="1800" b="1">
                <a:latin typeface="Arial" panose="020B0604020202020204" pitchFamily="34" charset="0"/>
              </a:rPr>
              <a:t>电影</a:t>
            </a:r>
            <a:r>
              <a:rPr kumimoji="0" lang="en-US" altLang="zh-CN" sz="1800" b="1">
                <a:latin typeface="Arial" panose="020B0604020202020204" pitchFamily="34" charset="0"/>
              </a:rPr>
              <a:t>, </a:t>
            </a:r>
            <a:r>
              <a:rPr kumimoji="0" lang="zh-CN" altLang="en-US" sz="1800" b="1">
                <a:latin typeface="Arial" panose="020B0604020202020204" pitchFamily="34" charset="0"/>
              </a:rPr>
              <a:t>夜宴</a:t>
            </a:r>
            <a:r>
              <a:rPr kumimoji="0" lang="en-US" altLang="zh-CN" sz="1800" b="1">
                <a:latin typeface="Arial" panose="020B0604020202020204" pitchFamily="34" charset="0"/>
              </a:rPr>
              <a:t>)</a:t>
            </a:r>
          </a:p>
          <a:p>
            <a:pPr algn="ctr" eaLnBrk="1" hangingPunct="1">
              <a:spcBef>
                <a:spcPct val="0"/>
              </a:spcBef>
              <a:buClrTx/>
              <a:buFontTx/>
              <a:buNone/>
            </a:pPr>
            <a:r>
              <a:rPr kumimoji="0" lang="en-US" altLang="zh-CN" sz="1800" b="1">
                <a:latin typeface="Arial" panose="020B0604020202020204" pitchFamily="34" charset="0"/>
              </a:rPr>
              <a:t>V = </a:t>
            </a:r>
            <a:r>
              <a:rPr kumimoji="0" lang="en-US" altLang="zh-CN" sz="1200" b="1">
                <a:latin typeface="Arial" panose="020B0604020202020204" pitchFamily="34" charset="0"/>
              </a:rPr>
              <a:t>http://video.com.cn/</a:t>
            </a:r>
          </a:p>
          <a:p>
            <a:pPr algn="ctr" eaLnBrk="1" hangingPunct="1">
              <a:spcBef>
                <a:spcPct val="0"/>
              </a:spcBef>
              <a:buClrTx/>
              <a:buFontTx/>
              <a:buNone/>
            </a:pPr>
            <a:r>
              <a:rPr kumimoji="0" lang="en-US" altLang="zh-CN" sz="1200" b="1">
                <a:latin typeface="Arial" panose="020B0604020202020204" pitchFamily="34" charset="0"/>
              </a:rPr>
              <a:t>yeyan.avi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496"/>
                                        </p:tgtEl>
                                        <p:attrNameLst>
                                          <p:attrName>style.visibility</p:attrName>
                                        </p:attrNameLst>
                                      </p:cBhvr>
                                      <p:to>
                                        <p:strVal val="visible"/>
                                      </p:to>
                                    </p:set>
                                    <p:animEffect transition="in" filter="blinds(horizontal)">
                                      <p:cBhvr>
                                        <p:cTn id="7" dur="500"/>
                                        <p:tgtEl>
                                          <p:spTgt spid="3194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9499"/>
                                        </p:tgtEl>
                                        <p:attrNameLst>
                                          <p:attrName>style.visibility</p:attrName>
                                        </p:attrNameLst>
                                      </p:cBhvr>
                                      <p:to>
                                        <p:strVal val="visible"/>
                                      </p:to>
                                    </p:set>
                                    <p:animEffect transition="in" filter="blinds(horizontal)">
                                      <p:cBhvr>
                                        <p:cTn id="10" dur="500"/>
                                        <p:tgtEl>
                                          <p:spTgt spid="3194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9491"/>
                                        </p:tgtEl>
                                        <p:attrNameLst>
                                          <p:attrName>style.visibility</p:attrName>
                                        </p:attrNameLst>
                                      </p:cBhvr>
                                      <p:to>
                                        <p:strVal val="visible"/>
                                      </p:to>
                                    </p:set>
                                    <p:animEffect transition="in" filter="blinds(horizontal)">
                                      <p:cBhvr>
                                        <p:cTn id="15" dur="500"/>
                                        <p:tgtEl>
                                          <p:spTgt spid="31949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9493"/>
                                        </p:tgtEl>
                                        <p:attrNameLst>
                                          <p:attrName>style.visibility</p:attrName>
                                        </p:attrNameLst>
                                      </p:cBhvr>
                                      <p:to>
                                        <p:strVal val="visible"/>
                                      </p:to>
                                    </p:set>
                                    <p:animEffect transition="in" filter="blinds(horizontal)">
                                      <p:cBhvr>
                                        <p:cTn id="18" dur="500"/>
                                        <p:tgtEl>
                                          <p:spTgt spid="31949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9494"/>
                                        </p:tgtEl>
                                        <p:attrNameLst>
                                          <p:attrName>style.visibility</p:attrName>
                                        </p:attrNameLst>
                                      </p:cBhvr>
                                      <p:to>
                                        <p:strVal val="visible"/>
                                      </p:to>
                                    </p:set>
                                    <p:animEffect transition="in" filter="blinds(horizontal)">
                                      <p:cBhvr>
                                        <p:cTn id="21" dur="500"/>
                                        <p:tgtEl>
                                          <p:spTgt spid="31949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9495"/>
                                        </p:tgtEl>
                                        <p:attrNameLst>
                                          <p:attrName>style.visibility</p:attrName>
                                        </p:attrNameLst>
                                      </p:cBhvr>
                                      <p:to>
                                        <p:strVal val="visible"/>
                                      </p:to>
                                    </p:set>
                                    <p:animEffect transition="in" filter="blinds(horizontal)">
                                      <p:cBhvr>
                                        <p:cTn id="24" dur="500"/>
                                        <p:tgtEl>
                                          <p:spTgt spid="3194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9497"/>
                                        </p:tgtEl>
                                        <p:attrNameLst>
                                          <p:attrName>style.visibility</p:attrName>
                                        </p:attrNameLst>
                                      </p:cBhvr>
                                      <p:to>
                                        <p:strVal val="visible"/>
                                      </p:to>
                                    </p:set>
                                    <p:animEffect transition="in" filter="blinds(horizontal)">
                                      <p:cBhvr>
                                        <p:cTn id="29" dur="500"/>
                                        <p:tgtEl>
                                          <p:spTgt spid="31949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19498"/>
                                        </p:tgtEl>
                                        <p:attrNameLst>
                                          <p:attrName>style.visibility</p:attrName>
                                        </p:attrNameLst>
                                      </p:cBhvr>
                                      <p:to>
                                        <p:strVal val="visible"/>
                                      </p:to>
                                    </p:set>
                                    <p:animEffect transition="in" filter="blinds(horizontal)">
                                      <p:cBhvr>
                                        <p:cTn id="32" dur="500"/>
                                        <p:tgtEl>
                                          <p:spTgt spid="3194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9523"/>
                                        </p:tgtEl>
                                        <p:attrNameLst>
                                          <p:attrName>style.visibility</p:attrName>
                                        </p:attrNameLst>
                                      </p:cBhvr>
                                      <p:to>
                                        <p:strVal val="visible"/>
                                      </p:to>
                                    </p:set>
                                    <p:animEffect transition="in" filter="blinds(horizontal)">
                                      <p:cBhvr>
                                        <p:cTn id="37" dur="500"/>
                                        <p:tgtEl>
                                          <p:spTgt spid="3195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19524"/>
                                        </p:tgtEl>
                                        <p:attrNameLst>
                                          <p:attrName>style.visibility</p:attrName>
                                        </p:attrNameLst>
                                      </p:cBhvr>
                                      <p:to>
                                        <p:strVal val="visible"/>
                                      </p:to>
                                    </p:set>
                                    <p:animEffect transition="in" filter="blinds(horizontal)">
                                      <p:cBhvr>
                                        <p:cTn id="40" dur="500"/>
                                        <p:tgtEl>
                                          <p:spTgt spid="319524"/>
                                        </p:tgtEl>
                                      </p:cBhvr>
                                    </p:animEffect>
                                  </p:childTnLst>
                                </p:cTn>
                              </p:par>
                              <p:par>
                                <p:cTn id="41" presetID="3" presetClass="entr" presetSubtype="10" fill="hold" nodeType="withEffect">
                                  <p:stCondLst>
                                    <p:cond delay="0"/>
                                  </p:stCondLst>
                                  <p:childTnLst>
                                    <p:set>
                                      <p:cBhvr>
                                        <p:cTn id="42" dur="1" fill="hold">
                                          <p:stCondLst>
                                            <p:cond delay="0"/>
                                          </p:stCondLst>
                                        </p:cTn>
                                        <p:tgtEl>
                                          <p:spTgt spid="319500"/>
                                        </p:tgtEl>
                                        <p:attrNameLst>
                                          <p:attrName>style.visibility</p:attrName>
                                        </p:attrNameLst>
                                      </p:cBhvr>
                                      <p:to>
                                        <p:strVal val="visible"/>
                                      </p:to>
                                    </p:set>
                                    <p:animEffect transition="in" filter="blinds(horizontal)">
                                      <p:cBhvr>
                                        <p:cTn id="43" dur="500"/>
                                        <p:tgtEl>
                                          <p:spTgt spid="31950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19525"/>
                                        </p:tgtEl>
                                        <p:attrNameLst>
                                          <p:attrName>style.visibility</p:attrName>
                                        </p:attrNameLst>
                                      </p:cBhvr>
                                      <p:to>
                                        <p:strVal val="visible"/>
                                      </p:to>
                                    </p:set>
                                    <p:animEffect transition="in" filter="blinds(horizontal)">
                                      <p:cBhvr>
                                        <p:cTn id="48" dur="500"/>
                                        <p:tgtEl>
                                          <p:spTgt spid="31952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19526"/>
                                        </p:tgtEl>
                                        <p:attrNameLst>
                                          <p:attrName>style.visibility</p:attrName>
                                        </p:attrNameLst>
                                      </p:cBhvr>
                                      <p:to>
                                        <p:strVal val="visible"/>
                                      </p:to>
                                    </p:set>
                                    <p:animEffect transition="in" filter="blinds(horizontal)">
                                      <p:cBhvr>
                                        <p:cTn id="51" dur="500"/>
                                        <p:tgtEl>
                                          <p:spTgt spid="3195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19527"/>
                                        </p:tgtEl>
                                        <p:attrNameLst>
                                          <p:attrName>style.visibility</p:attrName>
                                        </p:attrNameLst>
                                      </p:cBhvr>
                                      <p:to>
                                        <p:strVal val="visible"/>
                                      </p:to>
                                    </p:set>
                                    <p:animEffect transition="in" filter="blinds(horizontal)">
                                      <p:cBhvr>
                                        <p:cTn id="54" dur="500"/>
                                        <p:tgtEl>
                                          <p:spTgt spid="31952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19528"/>
                                        </p:tgtEl>
                                        <p:attrNameLst>
                                          <p:attrName>style.visibility</p:attrName>
                                        </p:attrNameLst>
                                      </p:cBhvr>
                                      <p:to>
                                        <p:strVal val="visible"/>
                                      </p:to>
                                    </p:set>
                                    <p:animEffect transition="in" filter="blinds(horizontal)">
                                      <p:cBhvr>
                                        <p:cTn id="57" dur="500"/>
                                        <p:tgtEl>
                                          <p:spTgt spid="31952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19529"/>
                                        </p:tgtEl>
                                        <p:attrNameLst>
                                          <p:attrName>style.visibility</p:attrName>
                                        </p:attrNameLst>
                                      </p:cBhvr>
                                      <p:to>
                                        <p:strVal val="visible"/>
                                      </p:to>
                                    </p:set>
                                    <p:animEffect transition="in" filter="blinds(horizontal)">
                                      <p:cBhvr>
                                        <p:cTn id="60" dur="500"/>
                                        <p:tgtEl>
                                          <p:spTgt spid="31952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19530"/>
                                        </p:tgtEl>
                                        <p:attrNameLst>
                                          <p:attrName>style.visibility</p:attrName>
                                        </p:attrNameLst>
                                      </p:cBhvr>
                                      <p:to>
                                        <p:strVal val="visible"/>
                                      </p:to>
                                    </p:set>
                                    <p:animEffect transition="in" filter="blinds(horizontal)">
                                      <p:cBhvr>
                                        <p:cTn id="63" dur="500"/>
                                        <p:tgtEl>
                                          <p:spTgt spid="31953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19531"/>
                                        </p:tgtEl>
                                        <p:attrNameLst>
                                          <p:attrName>style.visibility</p:attrName>
                                        </p:attrNameLst>
                                      </p:cBhvr>
                                      <p:to>
                                        <p:strVal val="visible"/>
                                      </p:to>
                                    </p:set>
                                    <p:animEffect transition="in" filter="blinds(horizontal)">
                                      <p:cBhvr>
                                        <p:cTn id="66" dur="500"/>
                                        <p:tgtEl>
                                          <p:spTgt spid="31953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19532"/>
                                        </p:tgtEl>
                                        <p:attrNameLst>
                                          <p:attrName>style.visibility</p:attrName>
                                        </p:attrNameLst>
                                      </p:cBhvr>
                                      <p:to>
                                        <p:strVal val="visible"/>
                                      </p:to>
                                    </p:set>
                                    <p:animEffect transition="in" filter="blinds(horizontal)">
                                      <p:cBhvr>
                                        <p:cTn id="69" dur="500"/>
                                        <p:tgtEl>
                                          <p:spTgt spid="319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nimBg="1"/>
      <p:bldP spid="319493" grpId="0" animBg="1"/>
      <p:bldP spid="319494" grpId="0" animBg="1"/>
      <p:bldP spid="319495" grpId="0"/>
      <p:bldP spid="319496" grpId="0" animBg="1"/>
      <p:bldP spid="319497" grpId="0" animBg="1"/>
      <p:bldP spid="319498" grpId="0"/>
      <p:bldP spid="319499" grpId="0"/>
      <p:bldP spid="319523" grpId="0" animBg="1"/>
      <p:bldP spid="319524" grpId="0"/>
      <p:bldP spid="319525" grpId="0" animBg="1"/>
      <p:bldP spid="319526" grpId="0" animBg="1"/>
      <p:bldP spid="319527" grpId="0" animBg="1"/>
      <p:bldP spid="319528" grpId="0" animBg="1"/>
      <p:bldP spid="319529" grpId="0" animBg="1"/>
      <p:bldP spid="319530" grpId="0"/>
      <p:bldP spid="319531" grpId="0" animBg="1"/>
      <p:bldP spid="31953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1AB6FFC4-9334-4FA0-8721-19753F58D74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56BFB8E-91D6-47B4-A29A-A815C8AD2CE7}" type="slidenum">
              <a:rPr kumimoji="0" lang="zh-CN" altLang="en-US" sz="1400">
                <a:latin typeface="Tahoma" panose="020B0604030504040204" pitchFamily="34" charset="0"/>
              </a:rPr>
              <a:pPr>
                <a:spcBef>
                  <a:spcPct val="0"/>
                </a:spcBef>
                <a:buClrTx/>
                <a:buFontTx/>
                <a:buNone/>
              </a:pPr>
              <a:t>60</a:t>
            </a:fld>
            <a:endParaRPr kumimoji="0" lang="en-US" altLang="zh-CN" sz="1400">
              <a:latin typeface="Tahoma" panose="020B0604030504040204" pitchFamily="34" charset="0"/>
            </a:endParaRPr>
          </a:p>
        </p:txBody>
      </p:sp>
      <p:sp>
        <p:nvSpPr>
          <p:cNvPr id="70659" name="Rectangle 2">
            <a:extLst>
              <a:ext uri="{FF2B5EF4-FFF2-40B4-BE49-F238E27FC236}">
                <a16:creationId xmlns:a16="http://schemas.microsoft.com/office/drawing/2014/main" id="{DDDCF95F-0CF3-481C-A112-729E09DEA97C}"/>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CAN</a:t>
            </a:r>
            <a:r>
              <a:rPr lang="zh-CN" altLang="en-US"/>
              <a:t>：负载均衡问题</a:t>
            </a:r>
            <a:endParaRPr lang="en-US" altLang="zh-CN"/>
          </a:p>
        </p:txBody>
      </p:sp>
      <p:sp>
        <p:nvSpPr>
          <p:cNvPr id="70660" name="Rectangle 3">
            <a:extLst>
              <a:ext uri="{FF2B5EF4-FFF2-40B4-BE49-F238E27FC236}">
                <a16:creationId xmlns:a16="http://schemas.microsoft.com/office/drawing/2014/main" id="{93C5ECAD-E194-4098-994F-B50E43120082}"/>
              </a:ext>
            </a:extLst>
          </p:cNvPr>
          <p:cNvSpPr>
            <a:spLocks noGrp="1" noChangeArrowheads="1"/>
          </p:cNvSpPr>
          <p:nvPr>
            <p:ph type="body" idx="1"/>
          </p:nvPr>
        </p:nvSpPr>
        <p:spPr>
          <a:xfrm>
            <a:off x="685800" y="1600200"/>
            <a:ext cx="8193088" cy="4471988"/>
          </a:xfrm>
        </p:spPr>
        <p:txBody>
          <a:bodyPr/>
          <a:lstStyle/>
          <a:p>
            <a:pPr eaLnBrk="1" hangingPunct="1">
              <a:lnSpc>
                <a:spcPct val="120000"/>
              </a:lnSpc>
            </a:pPr>
            <a:r>
              <a:rPr lang="zh-CN" altLang="en-US" b="1"/>
              <a:t>负载均衡</a:t>
            </a:r>
          </a:p>
          <a:p>
            <a:pPr lvl="1" eaLnBrk="1" hangingPunct="1">
              <a:lnSpc>
                <a:spcPct val="120000"/>
              </a:lnSpc>
            </a:pPr>
            <a:r>
              <a:rPr lang="zh-CN" altLang="en-US" b="1"/>
              <a:t>节点负担的面积越大，负载就越重</a:t>
            </a:r>
          </a:p>
          <a:p>
            <a:pPr eaLnBrk="1" hangingPunct="1">
              <a:lnSpc>
                <a:spcPct val="120000"/>
              </a:lnSpc>
            </a:pPr>
            <a:r>
              <a:rPr lang="zh-CN" altLang="en-US" b="1"/>
              <a:t>假设整个坐标空间的面积是</a:t>
            </a:r>
            <a:r>
              <a:rPr lang="en-US" altLang="zh-CN" b="1"/>
              <a:t>S </a:t>
            </a:r>
            <a:r>
              <a:rPr lang="zh-CN" altLang="en-US" b="1"/>
              <a:t>，整个空间中共有</a:t>
            </a:r>
            <a:r>
              <a:rPr lang="en-US" altLang="zh-CN" b="1"/>
              <a:t>n</a:t>
            </a:r>
            <a:r>
              <a:rPr lang="zh-CN" altLang="en-US" b="1"/>
              <a:t>个节点，那么理想情况的均衡划分的结果应该是每个节点的面积都是</a:t>
            </a:r>
            <a:r>
              <a:rPr lang="en-US" altLang="zh-CN" b="1"/>
              <a:t>V=S/n</a:t>
            </a:r>
          </a:p>
          <a:p>
            <a:pPr eaLnBrk="1" hangingPunct="1">
              <a:lnSpc>
                <a:spcPct val="120000"/>
              </a:lnSpc>
            </a:pPr>
            <a:r>
              <a:rPr lang="zh-CN" altLang="en-US" b="1"/>
              <a:t>采用原始</a:t>
            </a:r>
            <a:r>
              <a:rPr lang="en-US" altLang="zh-CN" b="1"/>
              <a:t>CAN</a:t>
            </a:r>
            <a:r>
              <a:rPr lang="zh-CN" altLang="en-US" b="1"/>
              <a:t>节点加入划分机制，只有</a:t>
            </a:r>
            <a:r>
              <a:rPr lang="en-US" altLang="zh-CN" b="1"/>
              <a:t>43%</a:t>
            </a:r>
            <a:r>
              <a:rPr lang="zh-CN" altLang="en-US" b="1"/>
              <a:t>的节点面积为</a:t>
            </a:r>
            <a:r>
              <a:rPr lang="en-US" altLang="zh-CN" b="1"/>
              <a:t>V</a:t>
            </a:r>
            <a:endParaRPr lang="zh-CN" altLang="en-US"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7A273F8-0EBC-436C-BDBA-CD857DB3AB1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BA55CAF-A04B-48AB-81E1-B1FD96A255C9}" type="slidenum">
              <a:rPr kumimoji="0" lang="zh-CN" altLang="en-US" sz="1400">
                <a:latin typeface="Tahoma" panose="020B0604030504040204" pitchFamily="34" charset="0"/>
              </a:rPr>
              <a:pPr>
                <a:spcBef>
                  <a:spcPct val="0"/>
                </a:spcBef>
                <a:buClrTx/>
                <a:buFontTx/>
                <a:buNone/>
              </a:pPr>
              <a:t>61</a:t>
            </a:fld>
            <a:endParaRPr kumimoji="0" lang="en-US" altLang="zh-CN" sz="1400">
              <a:latin typeface="Tahoma" panose="020B0604030504040204" pitchFamily="34" charset="0"/>
            </a:endParaRPr>
          </a:p>
        </p:txBody>
      </p:sp>
      <p:sp>
        <p:nvSpPr>
          <p:cNvPr id="71683" name="Rectangle 2">
            <a:extLst>
              <a:ext uri="{FF2B5EF4-FFF2-40B4-BE49-F238E27FC236}">
                <a16:creationId xmlns:a16="http://schemas.microsoft.com/office/drawing/2014/main" id="{E705BC4E-4703-46B5-A5B5-2E19184A2564}"/>
              </a:ext>
            </a:extLst>
          </p:cNvPr>
          <p:cNvSpPr>
            <a:spLocks noGrp="1" noChangeArrowheads="1"/>
          </p:cNvSpPr>
          <p:nvPr>
            <p:ph type="title"/>
          </p:nvPr>
        </p:nvSpPr>
        <p:spPr>
          <a:xfrm>
            <a:off x="1143000" y="357188"/>
            <a:ext cx="7793038" cy="777875"/>
          </a:xfrm>
        </p:spPr>
        <p:txBody>
          <a:bodyPr/>
          <a:lstStyle/>
          <a:p>
            <a:pPr eaLnBrk="1" hangingPunct="1"/>
            <a:r>
              <a:rPr lang="en-US" altLang="zh-CN" sz="4500"/>
              <a:t>(5)</a:t>
            </a:r>
            <a:r>
              <a:rPr lang="en-US" altLang="zh-CN"/>
              <a:t> CAN</a:t>
            </a:r>
            <a:r>
              <a:rPr lang="zh-CN" altLang="en-US"/>
              <a:t>：负载均衡问题</a:t>
            </a:r>
            <a:endParaRPr lang="en-US" altLang="zh-CN"/>
          </a:p>
        </p:txBody>
      </p:sp>
      <p:sp>
        <p:nvSpPr>
          <p:cNvPr id="71684" name="Rectangle 3">
            <a:extLst>
              <a:ext uri="{FF2B5EF4-FFF2-40B4-BE49-F238E27FC236}">
                <a16:creationId xmlns:a16="http://schemas.microsoft.com/office/drawing/2014/main" id="{E1995531-3BF6-45CF-B9A6-0EAA4B5D9BF4}"/>
              </a:ext>
            </a:extLst>
          </p:cNvPr>
          <p:cNvSpPr>
            <a:spLocks noGrp="1" noChangeArrowheads="1"/>
          </p:cNvSpPr>
          <p:nvPr>
            <p:ph type="body" idx="1"/>
          </p:nvPr>
        </p:nvSpPr>
        <p:spPr>
          <a:xfrm>
            <a:off x="609600" y="1524000"/>
            <a:ext cx="8193088" cy="4749800"/>
          </a:xfrm>
        </p:spPr>
        <p:txBody>
          <a:bodyPr/>
          <a:lstStyle/>
          <a:p>
            <a:pPr eaLnBrk="1" hangingPunct="1">
              <a:lnSpc>
                <a:spcPct val="110000"/>
              </a:lnSpc>
            </a:pPr>
            <a:r>
              <a:rPr lang="zh-CN" altLang="en-US" sz="2800" b="1"/>
              <a:t>解决方案</a:t>
            </a:r>
          </a:p>
          <a:p>
            <a:pPr lvl="1" eaLnBrk="1" hangingPunct="1">
              <a:lnSpc>
                <a:spcPct val="110000"/>
              </a:lnSpc>
            </a:pPr>
            <a:r>
              <a:rPr lang="zh-CN" altLang="en-US" sz="2800" b="1"/>
              <a:t>组播法寻找重负荷节点</a:t>
            </a:r>
          </a:p>
          <a:p>
            <a:pPr lvl="2" eaLnBrk="1" hangingPunct="1">
              <a:lnSpc>
                <a:spcPct val="110000"/>
              </a:lnSpc>
            </a:pPr>
            <a:r>
              <a:rPr lang="zh-CN" altLang="en-US" sz="2800" b="1"/>
              <a:t>新加入系统的节点首先通过引导节点在全网范围内泛洪查找面积最大的节点，对其空间进行划分</a:t>
            </a:r>
          </a:p>
          <a:p>
            <a:pPr lvl="1" eaLnBrk="1" hangingPunct="1">
              <a:lnSpc>
                <a:spcPct val="110000"/>
              </a:lnSpc>
            </a:pPr>
            <a:r>
              <a:rPr lang="zh-CN" altLang="en-US" sz="2800" b="1"/>
              <a:t>逻辑结构自适应调整法</a:t>
            </a:r>
          </a:p>
          <a:p>
            <a:pPr lvl="2" eaLnBrk="1" hangingPunct="1">
              <a:lnSpc>
                <a:spcPct val="110000"/>
              </a:lnSpc>
            </a:pPr>
            <a:r>
              <a:rPr lang="zh-CN" altLang="en-US" sz="2800" b="1"/>
              <a:t>通过目的节点向所有四周邻居进行泛洪，获取面积最大的节点，划分此节点空间</a:t>
            </a:r>
          </a:p>
          <a:p>
            <a:pPr eaLnBrk="1" hangingPunct="1">
              <a:lnSpc>
                <a:spcPct val="110000"/>
              </a:lnSpc>
            </a:pPr>
            <a:r>
              <a:rPr lang="zh-CN" altLang="en-US" sz="2800" b="1"/>
              <a:t>缺点：需要泛洪消息，网络开销太大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E46B3579-F419-43E1-A957-FDA68E2B4D4D}"/>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C250E70-0A27-49A7-8A32-500D5EBAFF9B}" type="slidenum">
              <a:rPr kumimoji="0" lang="zh-CN" altLang="en-US" sz="1400">
                <a:latin typeface="Tahoma" panose="020B0604030504040204" pitchFamily="34" charset="0"/>
              </a:rPr>
              <a:pPr>
                <a:spcBef>
                  <a:spcPct val="0"/>
                </a:spcBef>
                <a:buClrTx/>
                <a:buFontTx/>
                <a:buNone/>
              </a:pPr>
              <a:t>62</a:t>
            </a:fld>
            <a:endParaRPr kumimoji="0" lang="en-US" altLang="zh-CN" sz="1400">
              <a:latin typeface="Tahoma" panose="020B0604030504040204" pitchFamily="34" charset="0"/>
            </a:endParaRPr>
          </a:p>
        </p:txBody>
      </p:sp>
      <p:sp>
        <p:nvSpPr>
          <p:cNvPr id="72707" name="Rectangle 2">
            <a:extLst>
              <a:ext uri="{FF2B5EF4-FFF2-40B4-BE49-F238E27FC236}">
                <a16:creationId xmlns:a16="http://schemas.microsoft.com/office/drawing/2014/main" id="{949C72F5-C12D-41DA-ABF0-ADEE70736132}"/>
              </a:ext>
            </a:extLst>
          </p:cNvPr>
          <p:cNvSpPr>
            <a:spLocks noGrp="1" noChangeArrowheads="1"/>
          </p:cNvSpPr>
          <p:nvPr>
            <p:ph type="title"/>
          </p:nvPr>
        </p:nvSpPr>
        <p:spPr>
          <a:xfrm>
            <a:off x="1143000" y="357188"/>
            <a:ext cx="7793038" cy="777875"/>
          </a:xfrm>
        </p:spPr>
        <p:txBody>
          <a:bodyPr/>
          <a:lstStyle/>
          <a:p>
            <a:pPr eaLnBrk="1" hangingPunct="1"/>
            <a:r>
              <a:rPr lang="en-US" altLang="zh-CN" sz="4500"/>
              <a:t>(6)</a:t>
            </a:r>
            <a:r>
              <a:rPr lang="en-US" altLang="zh-CN"/>
              <a:t> CAN</a:t>
            </a:r>
            <a:r>
              <a:rPr lang="zh-CN" altLang="en-US"/>
              <a:t>：总结</a:t>
            </a:r>
          </a:p>
        </p:txBody>
      </p:sp>
      <p:sp>
        <p:nvSpPr>
          <p:cNvPr id="72708" name="Rectangle 3">
            <a:extLst>
              <a:ext uri="{FF2B5EF4-FFF2-40B4-BE49-F238E27FC236}">
                <a16:creationId xmlns:a16="http://schemas.microsoft.com/office/drawing/2014/main" id="{F748744F-E337-4382-8BDE-5424387E9EED}"/>
              </a:ext>
            </a:extLst>
          </p:cNvPr>
          <p:cNvSpPr>
            <a:spLocks noGrp="1" noChangeArrowheads="1"/>
          </p:cNvSpPr>
          <p:nvPr>
            <p:ph type="body" idx="1"/>
          </p:nvPr>
        </p:nvSpPr>
        <p:spPr>
          <a:xfrm>
            <a:off x="457200" y="1447800"/>
            <a:ext cx="8458200" cy="4876800"/>
          </a:xfrm>
        </p:spPr>
        <p:txBody>
          <a:bodyPr/>
          <a:lstStyle/>
          <a:p>
            <a:pPr marL="261938" indent="-261938" eaLnBrk="1" hangingPunct="1"/>
            <a:r>
              <a:rPr lang="zh-CN" altLang="en-US" sz="2800" b="1"/>
              <a:t>可扩展性：如</a:t>
            </a:r>
            <a:r>
              <a:rPr lang="en-US" altLang="zh-CN" sz="2800" b="1"/>
              <a:t>d</a:t>
            </a:r>
            <a:r>
              <a:rPr lang="zh-CN" altLang="en-US" sz="2800" b="1"/>
              <a:t>维坐标空间划分成</a:t>
            </a:r>
            <a:r>
              <a:rPr lang="en-US" altLang="zh-CN" sz="2800" b="1"/>
              <a:t>N</a:t>
            </a:r>
            <a:r>
              <a:rPr lang="zh-CN" altLang="en-US" sz="2800" b="1"/>
              <a:t>个相等区域，则</a:t>
            </a:r>
          </a:p>
          <a:p>
            <a:pPr marL="812800" lvl="1" indent="-371475" eaLnBrk="1" hangingPunct="1"/>
            <a:r>
              <a:rPr lang="zh-CN" altLang="en-US" sz="2800" b="1"/>
              <a:t>每个节点维护</a:t>
            </a:r>
            <a:r>
              <a:rPr lang="en-US" altLang="zh-CN" sz="2800" b="1"/>
              <a:t>2d</a:t>
            </a:r>
            <a:r>
              <a:rPr lang="zh-CN" altLang="en-US" sz="2800" b="1"/>
              <a:t>个邻居节点的信息</a:t>
            </a:r>
          </a:p>
          <a:p>
            <a:pPr marL="812800" lvl="1" indent="-371475" eaLnBrk="1" hangingPunct="1"/>
            <a:r>
              <a:rPr lang="zh-CN" altLang="en-US" sz="2800" b="1"/>
              <a:t>平均路由跳数</a:t>
            </a:r>
            <a:r>
              <a:rPr lang="en-US" altLang="zh-CN" sz="2800" b="1" i="1"/>
              <a:t>(dN</a:t>
            </a:r>
            <a:r>
              <a:rPr lang="en-US" altLang="zh-CN" sz="2800" b="1" i="1" baseline="30000"/>
              <a:t>1/d</a:t>
            </a:r>
            <a:r>
              <a:rPr lang="en-US" altLang="zh-CN" sz="2800" b="1" i="1"/>
              <a:t>)/4 </a:t>
            </a:r>
            <a:r>
              <a:rPr lang="zh-CN" altLang="en-US" sz="2800" b="1"/>
              <a:t>，增加维数可减少在逻辑上的路由跳数，但增加了节点维护的状态信息</a:t>
            </a:r>
          </a:p>
          <a:p>
            <a:pPr marL="812800" lvl="1" indent="-371475" eaLnBrk="1" hangingPunct="1"/>
            <a:r>
              <a:rPr lang="zh-CN" altLang="en-US" sz="2800" b="1"/>
              <a:t>节点增加时，节点维护的状态信息不变，而路由长度只以</a:t>
            </a:r>
            <a:r>
              <a:rPr lang="en-US" altLang="zh-CN" sz="2800" b="1"/>
              <a:t>O(</a:t>
            </a:r>
            <a:r>
              <a:rPr lang="en-US" altLang="zh-CN" sz="2800" b="1" i="1"/>
              <a:t>N</a:t>
            </a:r>
            <a:r>
              <a:rPr lang="en-US" altLang="zh-CN" sz="2800" b="1" i="1" baseline="30000"/>
              <a:t>1/d</a:t>
            </a:r>
            <a:r>
              <a:rPr lang="en-US" altLang="zh-CN" sz="2800" b="1"/>
              <a:t>)</a:t>
            </a:r>
            <a:r>
              <a:rPr lang="zh-CN" altLang="en-US" sz="2800" b="1"/>
              <a:t>的数量级增长，可扩展性好</a:t>
            </a:r>
          </a:p>
          <a:p>
            <a:pPr marL="261938" indent="-261938" eaLnBrk="1" hangingPunct="1"/>
            <a:r>
              <a:rPr lang="zh-CN" altLang="en-US" sz="2800" b="1"/>
              <a:t>稳健性：一个节点的一个或几个邻居节点失效时，它依然可以沿着有效的邻居节点进行寻路</a:t>
            </a:r>
          </a:p>
          <a:p>
            <a:pPr marL="261938" indent="-261938" eaLnBrk="1" hangingPunct="1"/>
            <a:r>
              <a:rPr lang="zh-CN" altLang="en-US" sz="2800" b="1"/>
              <a:t>负载均衡问题</a:t>
            </a:r>
          </a:p>
          <a:p>
            <a:pPr marL="261938" indent="-261938" eaLnBrk="1" hangingPunct="1"/>
            <a:r>
              <a:rPr lang="zh-CN" altLang="en-US" sz="2800" b="1"/>
              <a:t>拓扑失配问题</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9430550-071E-49A6-8061-24A31FF13BC0}"/>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56BE9262-F168-443F-8ADB-AAE6EA1B6BBA}" type="slidenum">
              <a:rPr kumimoji="0" lang="zh-CN" altLang="en-US" sz="1400">
                <a:latin typeface="Tahoma" panose="020B0604030504040204" pitchFamily="34" charset="0"/>
              </a:rPr>
              <a:pPr>
                <a:spcBef>
                  <a:spcPct val="0"/>
                </a:spcBef>
                <a:buClrTx/>
                <a:buFontTx/>
                <a:buNone/>
              </a:pPr>
              <a:t>63</a:t>
            </a:fld>
            <a:endParaRPr kumimoji="0" lang="en-US" altLang="zh-CN" sz="1400">
              <a:latin typeface="Tahoma" panose="020B0604030504040204" pitchFamily="34" charset="0"/>
            </a:endParaRPr>
          </a:p>
        </p:txBody>
      </p:sp>
      <p:sp>
        <p:nvSpPr>
          <p:cNvPr id="73731" name="Rectangle 2">
            <a:extLst>
              <a:ext uri="{FF2B5EF4-FFF2-40B4-BE49-F238E27FC236}">
                <a16:creationId xmlns:a16="http://schemas.microsoft.com/office/drawing/2014/main" id="{CEF3B187-2281-4228-B175-8A42DAD13ED8}"/>
              </a:ext>
            </a:extLst>
          </p:cNvPr>
          <p:cNvSpPr>
            <a:spLocks noGrp="1" noChangeArrowheads="1"/>
          </p:cNvSpPr>
          <p:nvPr>
            <p:ph type="title"/>
          </p:nvPr>
        </p:nvSpPr>
        <p:spPr>
          <a:xfrm>
            <a:off x="533400" y="228600"/>
            <a:ext cx="8402638" cy="762000"/>
          </a:xfrm>
        </p:spPr>
        <p:txBody>
          <a:bodyPr/>
          <a:lstStyle/>
          <a:p>
            <a:pPr eaLnBrk="1" hangingPunct="1"/>
            <a:r>
              <a:rPr lang="en-US" altLang="zh-CN"/>
              <a:t>  4 </a:t>
            </a:r>
            <a:r>
              <a:rPr lang="zh-CN" altLang="en-US"/>
              <a:t>基于</a:t>
            </a:r>
            <a:r>
              <a:rPr lang="en-US" altLang="zh-CN"/>
              <a:t>DHT</a:t>
            </a:r>
            <a:r>
              <a:rPr lang="zh-CN" altLang="en-US"/>
              <a:t>的结构化</a:t>
            </a:r>
            <a:r>
              <a:rPr lang="en-US" altLang="zh-CN"/>
              <a:t>P2P</a:t>
            </a:r>
            <a:r>
              <a:rPr lang="zh-CN" altLang="en-US"/>
              <a:t>比较</a:t>
            </a:r>
          </a:p>
        </p:txBody>
      </p:sp>
      <p:graphicFrame>
        <p:nvGraphicFramePr>
          <p:cNvPr id="360451" name="Group 3">
            <a:extLst>
              <a:ext uri="{FF2B5EF4-FFF2-40B4-BE49-F238E27FC236}">
                <a16:creationId xmlns:a16="http://schemas.microsoft.com/office/drawing/2014/main" id="{163BF591-CB93-437E-A456-63C07D3E0369}"/>
              </a:ext>
            </a:extLst>
          </p:cNvPr>
          <p:cNvGraphicFramePr>
            <a:graphicFrameLocks noGrp="1"/>
          </p:cNvGraphicFramePr>
          <p:nvPr/>
        </p:nvGraphicFramePr>
        <p:xfrm>
          <a:off x="304800" y="1287463"/>
          <a:ext cx="8686800" cy="5413375"/>
        </p:xfrm>
        <a:graphic>
          <a:graphicData uri="http://schemas.openxmlformats.org/drawingml/2006/table">
            <a:tbl>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35288">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Chord</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Pastry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CAN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34">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拓扑结构</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节点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分布在单向环形空间</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节点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分布在单向环形空间，并且表示为以</a:t>
                      </a:r>
                      <a:r>
                        <a:rPr kumimoji="1" lang="en-US" altLang="zh-CN" sz="16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r>
                        <a:rPr kumimoji="1" lang="en-US" altLang="zh-CN" sz="1400" b="1" i="0" u="none" strike="noStrike" cap="none" normalizeH="0" baseline="30000">
                          <a:ln>
                            <a:noFill/>
                          </a:ln>
                          <a:solidFill>
                            <a:srgbClr val="000000"/>
                          </a:solidFill>
                          <a:effectLst/>
                          <a:latin typeface="Times New Roman" pitchFamily="18" charset="0"/>
                          <a:ea typeface="宋体" pitchFamily="2" charset="-122"/>
                          <a:cs typeface="Times New Roman" pitchFamily="18" charset="0"/>
                        </a:rPr>
                        <a:t>b</a:t>
                      </a:r>
                      <a:r>
                        <a:rPr kumimoji="1"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为基的数</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节点分布在</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维笛卡尔坐标空间</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25">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&lt;K, V&gt;</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存储</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储存在</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的后继节点即节点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大于</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的第一个节点上</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存储在节点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与</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最接近的节点上</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通过在每一维对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进行</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Hash</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运算将</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映射到坐标空间中的一点，存储在维护该点所在区域的节点上</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979">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路由查询消息</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通过后继节点指针或者指针表找到</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的后继节点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比较</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和节点</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的前缀，下一跳节点的</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ID</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具有更长的前缀或者在数值上更接近</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K</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下一跳节点在坐标空间上距离目标节点更近</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1748">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节点维护状态</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后继节点指针或者指针表：</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O(logN)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叶子节点集、邻居节点集：</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2</a:t>
                      </a:r>
                      <a:r>
                        <a:rPr kumimoji="1" lang="en-US" altLang="zh-CN" sz="1600" b="1" i="0" u="none" strike="noStrike" cap="none" normalizeH="0" baseline="30000" dirty="0">
                          <a:ln>
                            <a:noFill/>
                          </a:ln>
                          <a:solidFill>
                            <a:schemeClr val="tx1"/>
                          </a:solidFill>
                          <a:effectLst/>
                          <a:latin typeface="Times New Roman" pitchFamily="18" charset="0"/>
                          <a:ea typeface="宋体" pitchFamily="2" charset="-122"/>
                        </a:rPr>
                        <a:t>b</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或者</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2*2</a:t>
                      </a:r>
                      <a:r>
                        <a:rPr kumimoji="1" lang="en-US" altLang="zh-CN" sz="1600" b="1" i="0" u="none" strike="noStrike" cap="none" normalizeH="0" baseline="30000" dirty="0">
                          <a:ln>
                            <a:noFill/>
                          </a:ln>
                          <a:solidFill>
                            <a:schemeClr val="tx1"/>
                          </a:solidFill>
                          <a:effectLst/>
                          <a:latin typeface="Times New Roman" pitchFamily="18" charset="0"/>
                          <a:ea typeface="宋体" pitchFamily="2" charset="-122"/>
                        </a:rPr>
                        <a:t>b</a:t>
                      </a:r>
                    </a:p>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路由表：</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log</a:t>
                      </a:r>
                      <a:r>
                        <a:rPr kumimoji="1" lang="en-US" altLang="zh-CN" sz="1600" b="1" i="0" u="none" strike="noStrike" cap="none" normalizeH="0" baseline="-25000" dirty="0">
                          <a:ln>
                            <a:noFill/>
                          </a:ln>
                          <a:solidFill>
                            <a:schemeClr val="tx1"/>
                          </a:solidFill>
                          <a:effectLst/>
                          <a:latin typeface="Times New Roman" pitchFamily="18" charset="0"/>
                          <a:ea typeface="宋体" pitchFamily="2" charset="-122"/>
                        </a:rPr>
                        <a:t>2</a:t>
                      </a:r>
                      <a:r>
                        <a:rPr kumimoji="1" lang="en-US" altLang="zh-CN" sz="1600" b="1" i="0" u="none" strike="noStrike" cap="none" normalizeH="0" baseline="30000" dirty="0">
                          <a:ln>
                            <a:noFill/>
                          </a:ln>
                          <a:solidFill>
                            <a:schemeClr val="tx1"/>
                          </a:solidFill>
                          <a:effectLst/>
                          <a:latin typeface="Times New Roman" pitchFamily="18" charset="0"/>
                          <a:ea typeface="宋体" pitchFamily="2" charset="-122"/>
                        </a:rPr>
                        <a:t>b</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N* 2</a:t>
                      </a:r>
                      <a:r>
                        <a:rPr kumimoji="1" lang="en-US" altLang="zh-CN" sz="1600" b="1" i="0" u="none" strike="noStrike" cap="none" normalizeH="0" baseline="30000" dirty="0">
                          <a:ln>
                            <a:noFill/>
                          </a:ln>
                          <a:solidFill>
                            <a:schemeClr val="tx1"/>
                          </a:solidFill>
                          <a:effectLst/>
                          <a:latin typeface="Times New Roman" pitchFamily="18" charset="0"/>
                          <a:ea typeface="宋体" pitchFamily="2" charset="-122"/>
                        </a:rPr>
                        <a:t>b</a:t>
                      </a: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坐标路由表：平均</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2d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8">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路由性能</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O(logN)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O(log</a:t>
                      </a:r>
                      <a:r>
                        <a:rPr kumimoji="1" lang="en-US" altLang="zh-CN" sz="1600" b="1" i="0" u="none" strike="noStrike" cap="none" normalizeH="0" baseline="-25000" dirty="0">
                          <a:ln>
                            <a:noFill/>
                          </a:ln>
                          <a:solidFill>
                            <a:schemeClr val="tx1"/>
                          </a:solidFill>
                          <a:effectLst/>
                          <a:latin typeface="Times New Roman" pitchFamily="18" charset="0"/>
                          <a:ea typeface="宋体" pitchFamily="2" charset="-122"/>
                        </a:rPr>
                        <a:t>2</a:t>
                      </a:r>
                      <a:r>
                        <a:rPr kumimoji="1" lang="en-US" altLang="zh-CN" sz="1600" b="1" i="0" u="none" strike="noStrike" cap="none" normalizeH="0" baseline="30000" dirty="0">
                          <a:ln>
                            <a:noFill/>
                          </a:ln>
                          <a:solidFill>
                            <a:schemeClr val="tx1"/>
                          </a:solidFill>
                          <a:effectLst/>
                          <a:latin typeface="Times New Roman" pitchFamily="18" charset="0"/>
                          <a:ea typeface="宋体" pitchFamily="2" charset="-122"/>
                        </a:rPr>
                        <a:t>b</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N)</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(dN</a:t>
                      </a:r>
                      <a:r>
                        <a:rPr kumimoji="1" lang="en-US" altLang="zh-CN" sz="1600" b="1" i="0" u="none" strike="noStrike" cap="none" normalizeH="0" baseline="30000">
                          <a:ln>
                            <a:noFill/>
                          </a:ln>
                          <a:solidFill>
                            <a:schemeClr val="tx1"/>
                          </a:solidFill>
                          <a:effectLst/>
                          <a:latin typeface="Times New Roman" pitchFamily="18" charset="0"/>
                          <a:ea typeface="宋体" pitchFamily="2" charset="-122"/>
                        </a:rPr>
                        <a:t>1/d</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)/4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34">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稳健性</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维护</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r</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个最近的后继节点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只有在</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|L|/2</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个叶子节点完全失效时才会路由失败</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邻居节点失效时沿其它有效邻居节点路由</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2979">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路由本地性</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状态表</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路由表、邻居节点集、叶子节点集</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a:t>
                      </a:r>
                      <a:r>
                        <a:rPr kumimoji="1" lang="zh-CN" altLang="en-US" sz="1600" b="1" i="0" u="none" strike="noStrike" cap="none" normalizeH="0" baseline="0">
                          <a:ln>
                            <a:noFill/>
                          </a:ln>
                          <a:solidFill>
                            <a:schemeClr val="tx1"/>
                          </a:solidFill>
                          <a:effectLst/>
                          <a:latin typeface="Times New Roman" pitchFamily="18" charset="0"/>
                          <a:ea typeface="宋体" pitchFamily="2" charset="-122"/>
                        </a:rPr>
                        <a:t>中表项选择在邻近性度量上与本节点相近的节点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1pPr>
                      <a:lvl2pPr>
                        <a:spcBef>
                          <a:spcPct val="20000"/>
                        </a:spcBef>
                        <a:buClr>
                          <a:schemeClr val="hlink"/>
                        </a:buClr>
                        <a:buFont typeface="Wingdings" pitchFamily="2" charset="2"/>
                        <a:defRPr kumimoji="1" sz="2800">
                          <a:solidFill>
                            <a:schemeClr val="tx1"/>
                          </a:solidFill>
                          <a:latin typeface="Times New Roman" pitchFamily="18" charset="0"/>
                          <a:ea typeface="宋体" pitchFamily="2" charset="-122"/>
                        </a:defRPr>
                      </a:lvl2pPr>
                      <a:lvl3pPr>
                        <a:spcBef>
                          <a:spcPct val="20000"/>
                        </a:spcBef>
                        <a:buClr>
                          <a:schemeClr val="folHlink"/>
                        </a:buClr>
                        <a:buFont typeface="Wingdings" pitchFamily="2" charset="2"/>
                        <a:defRPr kumimoji="1" sz="2800">
                          <a:solidFill>
                            <a:schemeClr val="tx1"/>
                          </a:solidFill>
                          <a:latin typeface="Times New Roman" pitchFamily="18" charset="0"/>
                          <a:ea typeface="宋体" pitchFamily="2" charset="-122"/>
                        </a:defRPr>
                      </a:lvl3pPr>
                      <a:lvl4pPr>
                        <a:spcBef>
                          <a:spcPct val="20000"/>
                        </a:spcBef>
                        <a:buClr>
                          <a:schemeClr val="accent2"/>
                        </a:buClr>
                        <a:buFont typeface="Wingdings" pitchFamily="2" charset="2"/>
                        <a:defRPr kumimoji="1" sz="2800">
                          <a:solidFill>
                            <a:schemeClr val="tx1"/>
                          </a:solidFill>
                          <a:latin typeface="Times New Roman" pitchFamily="18" charset="0"/>
                          <a:ea typeface="宋体" pitchFamily="2" charset="-122"/>
                        </a:defRPr>
                      </a:lvl4pPr>
                      <a:lvl5pPr>
                        <a:spcBef>
                          <a:spcPct val="20000"/>
                        </a:spcBef>
                        <a:buClr>
                          <a:schemeClr val="accent1"/>
                        </a:buClr>
                        <a:buFont typeface="Wingdings" pitchFamily="2" charset="2"/>
                        <a:defRPr kumimoji="1" sz="2800">
                          <a:solidFill>
                            <a:schemeClr val="tx1"/>
                          </a:solidFill>
                          <a:latin typeface="Times New Roman" pitchFamily="18" charset="0"/>
                          <a:ea typeface="宋体" pitchFamily="2" charset="-122"/>
                        </a:defRPr>
                      </a:lvl5pPr>
                      <a:lvl6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6pPr>
                      <a:lvl7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7pPr>
                      <a:lvl8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8pPr>
                      <a:lvl9pPr fontAlgn="base">
                        <a:spcBef>
                          <a:spcPct val="20000"/>
                        </a:spcBef>
                        <a:spcAft>
                          <a:spcPct val="0"/>
                        </a:spcAft>
                        <a:buClr>
                          <a:schemeClr val="accent1"/>
                        </a:buClr>
                        <a:buFont typeface="Wingdings" pitchFamily="2" charset="2"/>
                        <a:defRPr kumimoji="1"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3779" name="Line 50">
            <a:extLst>
              <a:ext uri="{FF2B5EF4-FFF2-40B4-BE49-F238E27FC236}">
                <a16:creationId xmlns:a16="http://schemas.microsoft.com/office/drawing/2014/main" id="{33C364DB-1F5C-4641-BFDB-42925AA4F346}"/>
              </a:ext>
            </a:extLst>
          </p:cNvPr>
          <p:cNvSpPr>
            <a:spLocks noChangeShapeType="1"/>
          </p:cNvSpPr>
          <p:nvPr/>
        </p:nvSpPr>
        <p:spPr bwMode="auto">
          <a:xfrm>
            <a:off x="1600200" y="5867400"/>
            <a:ext cx="1828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80" name="Line 51">
            <a:extLst>
              <a:ext uri="{FF2B5EF4-FFF2-40B4-BE49-F238E27FC236}">
                <a16:creationId xmlns:a16="http://schemas.microsoft.com/office/drawing/2014/main" id="{357E147F-7E76-41FD-BA83-65AA07CE60A3}"/>
              </a:ext>
            </a:extLst>
          </p:cNvPr>
          <p:cNvSpPr>
            <a:spLocks noChangeShapeType="1"/>
          </p:cNvSpPr>
          <p:nvPr/>
        </p:nvSpPr>
        <p:spPr bwMode="auto">
          <a:xfrm>
            <a:off x="6553200" y="5943600"/>
            <a:ext cx="2362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6B3C8402-E329-468B-9DD7-D99940C2F560}"/>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20DF7B3-4CCD-4B63-8528-3EAF5E1016A7}" type="slidenum">
              <a:rPr kumimoji="0" lang="zh-CN" altLang="en-US" sz="1400">
                <a:latin typeface="Tahoma" panose="020B0604030504040204" pitchFamily="34" charset="0"/>
              </a:rPr>
              <a:pPr>
                <a:spcBef>
                  <a:spcPct val="0"/>
                </a:spcBef>
                <a:buClrTx/>
                <a:buFontTx/>
                <a:buNone/>
              </a:pPr>
              <a:t>64</a:t>
            </a:fld>
            <a:endParaRPr kumimoji="0" lang="en-US" altLang="zh-CN" sz="1400">
              <a:latin typeface="Tahoma" panose="020B0604030504040204" pitchFamily="34" charset="0"/>
            </a:endParaRPr>
          </a:p>
        </p:txBody>
      </p:sp>
      <p:sp>
        <p:nvSpPr>
          <p:cNvPr id="74755" name="Rectangle 2">
            <a:extLst>
              <a:ext uri="{FF2B5EF4-FFF2-40B4-BE49-F238E27FC236}">
                <a16:creationId xmlns:a16="http://schemas.microsoft.com/office/drawing/2014/main" id="{2C44F7E8-9B8D-41BD-87D8-60A62AD98C3F}"/>
              </a:ext>
            </a:extLst>
          </p:cNvPr>
          <p:cNvSpPr>
            <a:spLocks noGrp="1" noChangeArrowheads="1"/>
          </p:cNvSpPr>
          <p:nvPr>
            <p:ph type="title"/>
          </p:nvPr>
        </p:nvSpPr>
        <p:spPr/>
        <p:txBody>
          <a:bodyPr/>
          <a:lstStyle/>
          <a:p>
            <a:pPr eaLnBrk="1" hangingPunct="1"/>
            <a:r>
              <a:rPr lang="en-US" altLang="zh-CN"/>
              <a:t>4 </a:t>
            </a:r>
            <a:r>
              <a:rPr lang="zh-CN" altLang="en-US"/>
              <a:t>几种结构化</a:t>
            </a:r>
            <a:r>
              <a:rPr lang="en-US" altLang="zh-CN"/>
              <a:t>P2P</a:t>
            </a:r>
            <a:r>
              <a:rPr lang="zh-CN" altLang="en-US"/>
              <a:t>总结</a:t>
            </a:r>
          </a:p>
        </p:txBody>
      </p:sp>
      <p:sp>
        <p:nvSpPr>
          <p:cNvPr id="74756" name="Rectangle 3">
            <a:extLst>
              <a:ext uri="{FF2B5EF4-FFF2-40B4-BE49-F238E27FC236}">
                <a16:creationId xmlns:a16="http://schemas.microsoft.com/office/drawing/2014/main" id="{E51ADABC-16F5-4A04-8098-80273DE59C58}"/>
              </a:ext>
            </a:extLst>
          </p:cNvPr>
          <p:cNvSpPr>
            <a:spLocks noGrp="1" noChangeArrowheads="1"/>
          </p:cNvSpPr>
          <p:nvPr>
            <p:ph type="body" idx="1"/>
          </p:nvPr>
        </p:nvSpPr>
        <p:spPr>
          <a:xfrm>
            <a:off x="381000" y="1447800"/>
            <a:ext cx="8345488" cy="5167313"/>
          </a:xfrm>
        </p:spPr>
        <p:txBody>
          <a:bodyPr/>
          <a:lstStyle/>
          <a:p>
            <a:pPr lvl="1" eaLnBrk="1" hangingPunct="1">
              <a:lnSpc>
                <a:spcPct val="90000"/>
              </a:lnSpc>
            </a:pPr>
            <a:r>
              <a:rPr lang="zh-CN" altLang="en-US" sz="2400" b="1"/>
              <a:t>完全分布式，不存在任何中心节点</a:t>
            </a:r>
          </a:p>
          <a:p>
            <a:pPr lvl="1" eaLnBrk="1" hangingPunct="1">
              <a:lnSpc>
                <a:spcPct val="90000"/>
              </a:lnSpc>
            </a:pPr>
            <a:r>
              <a:rPr lang="zh-CN" altLang="en-US" sz="2400" b="1"/>
              <a:t>直接根据查询内容的关键字定位其索引的存放节点，查找具有确定性</a:t>
            </a:r>
          </a:p>
          <a:p>
            <a:pPr lvl="1" eaLnBrk="1" hangingPunct="1">
              <a:lnSpc>
                <a:spcPct val="90000"/>
              </a:lnSpc>
            </a:pPr>
            <a:r>
              <a:rPr lang="zh-CN" altLang="en-US" sz="2400" b="1"/>
              <a:t>节点失效时表现出很好的健壮性 </a:t>
            </a:r>
          </a:p>
          <a:p>
            <a:pPr lvl="1" eaLnBrk="1" hangingPunct="1">
              <a:lnSpc>
                <a:spcPct val="90000"/>
              </a:lnSpc>
            </a:pPr>
            <a:r>
              <a:rPr lang="zh-CN" altLang="en-US" sz="2400" b="1"/>
              <a:t>可扩展性好，系统开销小</a:t>
            </a:r>
          </a:p>
          <a:p>
            <a:pPr lvl="1" eaLnBrk="1" hangingPunct="1">
              <a:lnSpc>
                <a:spcPct val="90000"/>
              </a:lnSpc>
            </a:pPr>
            <a:r>
              <a:rPr lang="zh-CN" altLang="en-US" sz="2400" b="1"/>
              <a:t>自动配置，不需要手工干预就可自动把加入新节点</a:t>
            </a:r>
          </a:p>
          <a:p>
            <a:pPr lvl="1" eaLnBrk="1" hangingPunct="1">
              <a:lnSpc>
                <a:spcPct val="90000"/>
              </a:lnSpc>
            </a:pPr>
            <a:r>
              <a:rPr lang="zh-CN" altLang="en-US" sz="2400" b="1"/>
              <a:t>几个需要研究的问题</a:t>
            </a:r>
          </a:p>
          <a:p>
            <a:pPr lvl="2" eaLnBrk="1" hangingPunct="1">
              <a:lnSpc>
                <a:spcPct val="90000"/>
              </a:lnSpc>
            </a:pPr>
            <a:r>
              <a:rPr lang="zh-CN" altLang="en-US" sz="2400" b="1"/>
              <a:t>模糊查找问题</a:t>
            </a:r>
          </a:p>
          <a:p>
            <a:pPr lvl="2" eaLnBrk="1" hangingPunct="1">
              <a:lnSpc>
                <a:spcPct val="90000"/>
              </a:lnSpc>
            </a:pPr>
            <a:r>
              <a:rPr lang="zh-CN" altLang="en-US" sz="2400" b="1"/>
              <a:t>网络波动</a:t>
            </a:r>
            <a:r>
              <a:rPr lang="en-US" altLang="zh-CN" sz="2400" b="1"/>
              <a:t>(Churn)</a:t>
            </a:r>
            <a:r>
              <a:rPr lang="zh-CN" altLang="en-US" sz="2400" b="1"/>
              <a:t>问题</a:t>
            </a:r>
          </a:p>
          <a:p>
            <a:pPr lvl="2" eaLnBrk="1" hangingPunct="1">
              <a:lnSpc>
                <a:spcPct val="90000"/>
              </a:lnSpc>
            </a:pPr>
            <a:r>
              <a:rPr lang="zh-CN" altLang="en-US" sz="2400" b="1"/>
              <a:t>路由本地性问题</a:t>
            </a:r>
          </a:p>
          <a:p>
            <a:pPr lvl="2" eaLnBrk="1" hangingPunct="1">
              <a:lnSpc>
                <a:spcPct val="90000"/>
              </a:lnSpc>
            </a:pPr>
            <a:r>
              <a:rPr lang="zh-CN" altLang="en-US" sz="2400" b="1"/>
              <a:t>负载均衡问题</a:t>
            </a:r>
          </a:p>
          <a:p>
            <a:pPr lvl="2" eaLnBrk="1" hangingPunct="1">
              <a:lnSpc>
                <a:spcPct val="90000"/>
              </a:lnSpc>
            </a:pPr>
            <a:r>
              <a:rPr lang="zh-CN" altLang="en-US" sz="2400" b="1"/>
              <a:t>安全问题</a:t>
            </a:r>
          </a:p>
          <a:p>
            <a:pPr lvl="2" eaLnBrk="1" hangingPunct="1">
              <a:lnSpc>
                <a:spcPct val="90000"/>
              </a:lnSpc>
            </a:pPr>
            <a:r>
              <a:rPr lang="en-US" altLang="zh-CN" sz="2400" b="1"/>
              <a:t>…</a:t>
            </a:r>
            <a:endParaRPr lang="zh-CN" altLang="en-US" sz="24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79EB1FF2-00C5-49D0-AA11-6B960C42397B}"/>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4539D92-0AA8-44FD-B9C2-6E96EF9A6830}" type="slidenum">
              <a:rPr kumimoji="0" lang="zh-CN" altLang="en-US" sz="1400">
                <a:latin typeface="Tahoma" panose="020B0604030504040204" pitchFamily="34" charset="0"/>
              </a:rPr>
              <a:pPr>
                <a:spcBef>
                  <a:spcPct val="0"/>
                </a:spcBef>
                <a:buClrTx/>
                <a:buFontTx/>
                <a:buNone/>
              </a:pPr>
              <a:t>65</a:t>
            </a:fld>
            <a:endParaRPr kumimoji="0" lang="en-US" altLang="zh-CN" sz="1400">
              <a:latin typeface="Tahoma" panose="020B0604030504040204" pitchFamily="34" charset="0"/>
            </a:endParaRPr>
          </a:p>
        </p:txBody>
      </p:sp>
      <p:sp>
        <p:nvSpPr>
          <p:cNvPr id="75779" name="Rectangle 2">
            <a:extLst>
              <a:ext uri="{FF2B5EF4-FFF2-40B4-BE49-F238E27FC236}">
                <a16:creationId xmlns:a16="http://schemas.microsoft.com/office/drawing/2014/main" id="{CA945E64-1BF3-41C3-8CEB-BC089A59CB52}"/>
              </a:ext>
            </a:extLst>
          </p:cNvPr>
          <p:cNvSpPr>
            <a:spLocks noGrp="1" noChangeArrowheads="1"/>
          </p:cNvSpPr>
          <p:nvPr>
            <p:ph type="title"/>
          </p:nvPr>
        </p:nvSpPr>
        <p:spPr/>
        <p:txBody>
          <a:bodyPr/>
          <a:lstStyle/>
          <a:p>
            <a:pPr eaLnBrk="1" hangingPunct="1"/>
            <a:r>
              <a:rPr lang="en-US" altLang="zh-CN"/>
              <a:t>5 </a:t>
            </a:r>
            <a:r>
              <a:rPr lang="zh-CN" altLang="en-US"/>
              <a:t>基于</a:t>
            </a:r>
            <a:r>
              <a:rPr lang="en-US" altLang="zh-CN"/>
              <a:t>DHT</a:t>
            </a:r>
            <a:r>
              <a:rPr lang="zh-CN" altLang="en-US"/>
              <a:t>的</a:t>
            </a:r>
            <a:r>
              <a:rPr lang="en-US" altLang="zh-CN"/>
              <a:t>P2P</a:t>
            </a:r>
            <a:r>
              <a:rPr lang="zh-CN" altLang="en-US"/>
              <a:t>应用</a:t>
            </a:r>
          </a:p>
        </p:txBody>
      </p:sp>
      <p:sp>
        <p:nvSpPr>
          <p:cNvPr id="75780" name="Rectangle 3">
            <a:extLst>
              <a:ext uri="{FF2B5EF4-FFF2-40B4-BE49-F238E27FC236}">
                <a16:creationId xmlns:a16="http://schemas.microsoft.com/office/drawing/2014/main" id="{0AC73D72-8A9B-4B41-A55C-9916AE88980E}"/>
              </a:ext>
            </a:extLst>
          </p:cNvPr>
          <p:cNvSpPr>
            <a:spLocks noGrp="1" noChangeArrowheads="1"/>
          </p:cNvSpPr>
          <p:nvPr>
            <p:ph type="body" idx="1"/>
          </p:nvPr>
        </p:nvSpPr>
        <p:spPr>
          <a:xfrm>
            <a:off x="762000" y="1828800"/>
            <a:ext cx="7848600" cy="2332038"/>
          </a:xfrm>
        </p:spPr>
        <p:txBody>
          <a:bodyPr/>
          <a:lstStyle/>
          <a:p>
            <a:pPr eaLnBrk="1" hangingPunct="1"/>
            <a:r>
              <a:rPr lang="en-US" altLang="zh-CN" b="1"/>
              <a:t>DHT</a:t>
            </a:r>
            <a:r>
              <a:rPr lang="zh-CN" altLang="en-US" b="1"/>
              <a:t>接口</a:t>
            </a:r>
            <a:r>
              <a:rPr lang="en-US" altLang="zh-CN" b="1"/>
              <a:t>API</a:t>
            </a:r>
          </a:p>
          <a:p>
            <a:pPr eaLnBrk="1" hangingPunct="1"/>
            <a:r>
              <a:rPr lang="en-US" altLang="zh-CN" b="1"/>
              <a:t>DHT</a:t>
            </a:r>
            <a:r>
              <a:rPr lang="zh-CN" altLang="en-US" b="1"/>
              <a:t>层次体系结构</a:t>
            </a:r>
          </a:p>
          <a:p>
            <a:pPr eaLnBrk="1" hangingPunct="1"/>
            <a:r>
              <a:rPr lang="en-US" altLang="zh-CN" b="1"/>
              <a:t>OpenDHT</a:t>
            </a:r>
          </a:p>
          <a:p>
            <a:pPr eaLnBrk="1" hangingPunct="1"/>
            <a:r>
              <a:rPr lang="en-US" altLang="zh-CN" b="1"/>
              <a:t>Indirect Internet Infrastructure (i3)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68CE287-4E0C-41AA-BE20-0734DE5D5D44}"/>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3BD32CE-6442-436D-B6BD-9D6546C8D02C}" type="slidenum">
              <a:rPr kumimoji="0" lang="zh-CN" altLang="en-US" sz="1400">
                <a:latin typeface="Tahoma" panose="020B0604030504040204" pitchFamily="34" charset="0"/>
              </a:rPr>
              <a:pPr>
                <a:spcBef>
                  <a:spcPct val="0"/>
                </a:spcBef>
                <a:buClrTx/>
                <a:buFontTx/>
                <a:buNone/>
              </a:pPr>
              <a:t>66</a:t>
            </a:fld>
            <a:endParaRPr kumimoji="0" lang="en-US" altLang="zh-CN" sz="1400">
              <a:latin typeface="Tahoma" panose="020B0604030504040204" pitchFamily="34" charset="0"/>
            </a:endParaRPr>
          </a:p>
        </p:txBody>
      </p:sp>
      <p:sp>
        <p:nvSpPr>
          <p:cNvPr id="76803" name="Rectangle 2">
            <a:extLst>
              <a:ext uri="{FF2B5EF4-FFF2-40B4-BE49-F238E27FC236}">
                <a16:creationId xmlns:a16="http://schemas.microsoft.com/office/drawing/2014/main" id="{DBFC72CE-C7FB-4610-90D1-380ECF171073}"/>
              </a:ext>
            </a:extLst>
          </p:cNvPr>
          <p:cNvSpPr>
            <a:spLocks noGrp="1" noChangeArrowheads="1"/>
          </p:cNvSpPr>
          <p:nvPr>
            <p:ph type="title"/>
          </p:nvPr>
        </p:nvSpPr>
        <p:spPr/>
        <p:txBody>
          <a:bodyPr/>
          <a:lstStyle/>
          <a:p>
            <a:pPr eaLnBrk="1" hangingPunct="1"/>
            <a:r>
              <a:rPr lang="en-US" altLang="zh-CN"/>
              <a:t>5.1 DHT</a:t>
            </a:r>
            <a:r>
              <a:rPr lang="zh-CN" altLang="en-US"/>
              <a:t>接口</a:t>
            </a:r>
            <a:r>
              <a:rPr lang="en-US" altLang="zh-CN"/>
              <a:t>API</a:t>
            </a:r>
          </a:p>
        </p:txBody>
      </p:sp>
      <p:sp>
        <p:nvSpPr>
          <p:cNvPr id="76804" name="Rectangle 3">
            <a:extLst>
              <a:ext uri="{FF2B5EF4-FFF2-40B4-BE49-F238E27FC236}">
                <a16:creationId xmlns:a16="http://schemas.microsoft.com/office/drawing/2014/main" id="{4E8E42DA-56B0-4E49-9C55-56817C9F0E77}"/>
              </a:ext>
            </a:extLst>
          </p:cNvPr>
          <p:cNvSpPr>
            <a:spLocks noGrp="1" noChangeArrowheads="1"/>
          </p:cNvSpPr>
          <p:nvPr>
            <p:ph type="body" idx="1"/>
          </p:nvPr>
        </p:nvSpPr>
        <p:spPr>
          <a:xfrm>
            <a:off x="0" y="1524000"/>
            <a:ext cx="3581400" cy="5140325"/>
          </a:xfrm>
        </p:spPr>
        <p:txBody>
          <a:bodyPr/>
          <a:lstStyle/>
          <a:p>
            <a:pPr eaLnBrk="1" hangingPunct="1">
              <a:lnSpc>
                <a:spcPct val="105000"/>
              </a:lnSpc>
            </a:pPr>
            <a:r>
              <a:rPr lang="zh-CN" altLang="en-US" sz="2400" b="1"/>
              <a:t>必须的接口</a:t>
            </a:r>
          </a:p>
          <a:p>
            <a:pPr lvl="1" eaLnBrk="1" hangingPunct="1">
              <a:lnSpc>
                <a:spcPct val="105000"/>
              </a:lnSpc>
              <a:buFont typeface="Wingdings" panose="05000000000000000000" pitchFamily="2" charset="2"/>
              <a:buNone/>
            </a:pPr>
            <a:r>
              <a:rPr lang="en-US" altLang="zh-CN" sz="2400" b="1"/>
              <a:t>Inset(K, V)</a:t>
            </a:r>
            <a:r>
              <a:rPr lang="zh-CN" altLang="en-US" sz="2400" b="1"/>
              <a:t>：将</a:t>
            </a:r>
            <a:r>
              <a:rPr lang="en-US" altLang="zh-CN" sz="2400" b="1"/>
              <a:t>&lt;K, V&gt;</a:t>
            </a:r>
            <a:r>
              <a:rPr lang="zh-CN" altLang="en-US" sz="2400" b="1"/>
              <a:t>存储到合适的节点上</a:t>
            </a:r>
          </a:p>
          <a:p>
            <a:pPr lvl="1" eaLnBrk="1" hangingPunct="1">
              <a:lnSpc>
                <a:spcPct val="105000"/>
              </a:lnSpc>
              <a:buFont typeface="Wingdings" panose="05000000000000000000" pitchFamily="2" charset="2"/>
              <a:buNone/>
            </a:pPr>
            <a:r>
              <a:rPr lang="en-US" altLang="zh-CN" sz="2400" b="1"/>
              <a:t>Lookup(K) </a:t>
            </a:r>
            <a:r>
              <a:rPr lang="zh-CN" altLang="en-US" sz="2400" b="1">
                <a:sym typeface="Symbol" panose="05050102010706020507" pitchFamily="18" charset="2"/>
              </a:rPr>
              <a:t>：</a:t>
            </a:r>
            <a:r>
              <a:rPr lang="zh-CN" altLang="en-US" sz="2400" b="1"/>
              <a:t>获取</a:t>
            </a:r>
            <a:r>
              <a:rPr lang="en-US" altLang="zh-CN" sz="2400" b="1"/>
              <a:t>K</a:t>
            </a:r>
            <a:r>
              <a:rPr lang="zh-CN" altLang="en-US" sz="2400" b="1"/>
              <a:t>所对应的</a:t>
            </a:r>
            <a:r>
              <a:rPr lang="en-US" altLang="zh-CN" sz="2400" b="1"/>
              <a:t>V</a:t>
            </a:r>
            <a:endParaRPr lang="zh-CN" altLang="en-US" sz="2400" b="1"/>
          </a:p>
          <a:p>
            <a:pPr eaLnBrk="1" hangingPunct="1">
              <a:lnSpc>
                <a:spcPct val="105000"/>
              </a:lnSpc>
            </a:pPr>
            <a:r>
              <a:rPr lang="zh-CN" altLang="en-US" sz="2400" b="1"/>
              <a:t>支持各种应用</a:t>
            </a:r>
          </a:p>
          <a:p>
            <a:pPr lvl="1" eaLnBrk="1" hangingPunct="1">
              <a:lnSpc>
                <a:spcPct val="105000"/>
              </a:lnSpc>
            </a:pPr>
            <a:r>
              <a:rPr lang="en-US" altLang="zh-CN" sz="2400" b="1"/>
              <a:t>K</a:t>
            </a:r>
            <a:r>
              <a:rPr lang="zh-CN" altLang="en-US" sz="2400" b="1"/>
              <a:t>不需要任何语义上的意义</a:t>
            </a:r>
          </a:p>
          <a:p>
            <a:pPr lvl="1" eaLnBrk="1" hangingPunct="1">
              <a:lnSpc>
                <a:spcPct val="105000"/>
              </a:lnSpc>
            </a:pPr>
            <a:r>
              <a:rPr lang="en-US" altLang="zh-CN" sz="2400" b="1"/>
              <a:t>V</a:t>
            </a:r>
            <a:r>
              <a:rPr lang="zh-CN" altLang="en-US" sz="2400" b="1"/>
              <a:t>与应用相关</a:t>
            </a:r>
          </a:p>
          <a:p>
            <a:pPr eaLnBrk="1" hangingPunct="1">
              <a:lnSpc>
                <a:spcPct val="105000"/>
              </a:lnSpc>
            </a:pPr>
            <a:r>
              <a:rPr lang="zh-CN" altLang="en-US" sz="2400" b="1"/>
              <a:t>具体的</a:t>
            </a:r>
            <a:r>
              <a:rPr lang="en-US" altLang="zh-CN" sz="2400" b="1"/>
              <a:t>API</a:t>
            </a:r>
            <a:r>
              <a:rPr lang="zh-CN" altLang="en-US" sz="2400" b="1"/>
              <a:t>在底层的</a:t>
            </a:r>
            <a:r>
              <a:rPr lang="en-US" altLang="zh-CN" sz="2400" b="1"/>
              <a:t>DHT</a:t>
            </a:r>
            <a:r>
              <a:rPr lang="zh-CN" altLang="en-US" sz="2400" b="1"/>
              <a:t>重叠网络中实现</a:t>
            </a:r>
          </a:p>
        </p:txBody>
      </p:sp>
      <p:pic>
        <p:nvPicPr>
          <p:cNvPr id="76805" name="Picture 4">
            <a:extLst>
              <a:ext uri="{FF2B5EF4-FFF2-40B4-BE49-F238E27FC236}">
                <a16:creationId xmlns:a16="http://schemas.microsoft.com/office/drawing/2014/main" id="{1E79A5C5-0F64-4F20-99F8-A3248D840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981200"/>
            <a:ext cx="55626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6" name="Text Box 5">
            <a:extLst>
              <a:ext uri="{FF2B5EF4-FFF2-40B4-BE49-F238E27FC236}">
                <a16:creationId xmlns:a16="http://schemas.microsoft.com/office/drawing/2014/main" id="{41E90790-689F-441A-8B97-197680B3EA01}"/>
              </a:ext>
            </a:extLst>
          </p:cNvPr>
          <p:cNvSpPr txBox="1">
            <a:spLocks noChangeArrowheads="1"/>
          </p:cNvSpPr>
          <p:nvPr/>
        </p:nvSpPr>
        <p:spPr bwMode="auto">
          <a:xfrm>
            <a:off x="4267200" y="2514600"/>
            <a:ext cx="91440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200" b="1">
                <a:solidFill>
                  <a:srgbClr val="CC3300"/>
                </a:solidFill>
                <a:latin typeface="Arial" panose="020B0604020202020204" pitchFamily="34" charset="0"/>
              </a:rPr>
              <a:t>Lookup(K)</a:t>
            </a:r>
          </a:p>
        </p:txBody>
      </p:sp>
      <p:sp>
        <p:nvSpPr>
          <p:cNvPr id="76807" name="Text Box 6">
            <a:extLst>
              <a:ext uri="{FF2B5EF4-FFF2-40B4-BE49-F238E27FC236}">
                <a16:creationId xmlns:a16="http://schemas.microsoft.com/office/drawing/2014/main" id="{66D8830D-46DC-49D7-9CCD-486A4AB09122}"/>
              </a:ext>
            </a:extLst>
          </p:cNvPr>
          <p:cNvSpPr txBox="1">
            <a:spLocks noChangeArrowheads="1"/>
          </p:cNvSpPr>
          <p:nvPr/>
        </p:nvSpPr>
        <p:spPr bwMode="auto">
          <a:xfrm>
            <a:off x="7772400" y="2362200"/>
            <a:ext cx="1295400" cy="549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200" b="1">
                <a:solidFill>
                  <a:srgbClr val="CC3300"/>
                </a:solidFill>
                <a:latin typeface="Arial" panose="020B0604020202020204" pitchFamily="34" charset="0"/>
              </a:rPr>
              <a:t>Return Value</a:t>
            </a:r>
          </a:p>
          <a:p>
            <a:pPr eaLnBrk="1" hangingPunct="1">
              <a:spcBef>
                <a:spcPct val="50000"/>
              </a:spcBef>
              <a:buClrTx/>
              <a:buFontTx/>
              <a:buNone/>
            </a:pPr>
            <a:endParaRPr kumimoji="0" lang="zh-CN" altLang="en-US" sz="1200" b="1">
              <a:solidFill>
                <a:srgbClr val="CC3300"/>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3C651205-BB34-40AC-8938-EA54BD8EA01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DA6A719-E0A2-433F-A600-8798217864B8}" type="slidenum">
              <a:rPr kumimoji="0" lang="zh-CN" altLang="en-US" sz="1400">
                <a:latin typeface="Tahoma" panose="020B0604030504040204" pitchFamily="34" charset="0"/>
              </a:rPr>
              <a:pPr>
                <a:spcBef>
                  <a:spcPct val="0"/>
                </a:spcBef>
                <a:buClrTx/>
                <a:buFontTx/>
                <a:buNone/>
              </a:pPr>
              <a:t>67</a:t>
            </a:fld>
            <a:endParaRPr kumimoji="0" lang="en-US" altLang="zh-CN" sz="1400">
              <a:latin typeface="Tahoma" panose="020B0604030504040204" pitchFamily="34" charset="0"/>
            </a:endParaRPr>
          </a:p>
        </p:txBody>
      </p:sp>
      <p:sp>
        <p:nvSpPr>
          <p:cNvPr id="77827" name="Rectangle 2">
            <a:extLst>
              <a:ext uri="{FF2B5EF4-FFF2-40B4-BE49-F238E27FC236}">
                <a16:creationId xmlns:a16="http://schemas.microsoft.com/office/drawing/2014/main" id="{36065F40-0365-437F-8D36-904687C97DDD}"/>
              </a:ext>
            </a:extLst>
          </p:cNvPr>
          <p:cNvSpPr>
            <a:spLocks noGrp="1" noChangeArrowheads="1"/>
          </p:cNvSpPr>
          <p:nvPr>
            <p:ph type="title"/>
          </p:nvPr>
        </p:nvSpPr>
        <p:spPr/>
        <p:txBody>
          <a:bodyPr/>
          <a:lstStyle/>
          <a:p>
            <a:pPr eaLnBrk="1" hangingPunct="1"/>
            <a:r>
              <a:rPr lang="en-US" altLang="zh-CN"/>
              <a:t>5.2 DHT</a:t>
            </a:r>
            <a:r>
              <a:rPr lang="zh-CN" altLang="en-US"/>
              <a:t>层次体系结构</a:t>
            </a:r>
          </a:p>
        </p:txBody>
      </p:sp>
      <p:pic>
        <p:nvPicPr>
          <p:cNvPr id="77828" name="Picture 3">
            <a:extLst>
              <a:ext uri="{FF2B5EF4-FFF2-40B4-BE49-F238E27FC236}">
                <a16:creationId xmlns:a16="http://schemas.microsoft.com/office/drawing/2014/main" id="{DC46537E-70EF-4591-A8BA-82EAC2DE3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31900"/>
            <a:ext cx="8628063"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7BD80BDD-59E8-4F16-B8BD-84A81754C52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7C97860-5134-417A-ADCB-CCC0F7BE74B3}" type="slidenum">
              <a:rPr kumimoji="0" lang="zh-CN" altLang="en-US" sz="1400">
                <a:latin typeface="Tahoma" panose="020B0604030504040204" pitchFamily="34" charset="0"/>
              </a:rPr>
              <a:pPr>
                <a:spcBef>
                  <a:spcPct val="0"/>
                </a:spcBef>
                <a:buClrTx/>
                <a:buFontTx/>
                <a:buNone/>
              </a:pPr>
              <a:t>68</a:t>
            </a:fld>
            <a:endParaRPr kumimoji="0" lang="en-US" altLang="zh-CN" sz="1400">
              <a:latin typeface="Tahoma" panose="020B0604030504040204" pitchFamily="34" charset="0"/>
            </a:endParaRPr>
          </a:p>
        </p:txBody>
      </p:sp>
      <p:sp>
        <p:nvSpPr>
          <p:cNvPr id="78851" name="Rectangle 2">
            <a:extLst>
              <a:ext uri="{FF2B5EF4-FFF2-40B4-BE49-F238E27FC236}">
                <a16:creationId xmlns:a16="http://schemas.microsoft.com/office/drawing/2014/main" id="{DE24E561-2ECF-4855-84AB-5A6B9DE748EF}"/>
              </a:ext>
            </a:extLst>
          </p:cNvPr>
          <p:cNvSpPr>
            <a:spLocks noGrp="1" noChangeArrowheads="1"/>
          </p:cNvSpPr>
          <p:nvPr>
            <p:ph type="title"/>
          </p:nvPr>
        </p:nvSpPr>
        <p:spPr/>
        <p:txBody>
          <a:bodyPr/>
          <a:lstStyle/>
          <a:p>
            <a:pPr eaLnBrk="1" hangingPunct="1"/>
            <a:r>
              <a:rPr lang="en-US" altLang="zh-CN"/>
              <a:t>5.3 OpenDHT</a:t>
            </a:r>
            <a:r>
              <a:rPr lang="zh-CN" altLang="en-US"/>
              <a:t>：概述</a:t>
            </a:r>
          </a:p>
        </p:txBody>
      </p:sp>
      <p:sp>
        <p:nvSpPr>
          <p:cNvPr id="78852" name="Rectangle 3">
            <a:extLst>
              <a:ext uri="{FF2B5EF4-FFF2-40B4-BE49-F238E27FC236}">
                <a16:creationId xmlns:a16="http://schemas.microsoft.com/office/drawing/2014/main" id="{A4A47E47-44FD-449E-B837-0464D4195A8F}"/>
              </a:ext>
            </a:extLst>
          </p:cNvPr>
          <p:cNvSpPr>
            <a:spLocks noGrp="1" noChangeArrowheads="1"/>
          </p:cNvSpPr>
          <p:nvPr>
            <p:ph type="body" idx="1"/>
          </p:nvPr>
        </p:nvSpPr>
        <p:spPr>
          <a:xfrm>
            <a:off x="381000" y="1447800"/>
            <a:ext cx="8534400" cy="5083175"/>
          </a:xfrm>
        </p:spPr>
        <p:txBody>
          <a:bodyPr/>
          <a:lstStyle/>
          <a:p>
            <a:pPr eaLnBrk="1" hangingPunct="1">
              <a:lnSpc>
                <a:spcPct val="105000"/>
              </a:lnSpc>
            </a:pPr>
            <a:r>
              <a:rPr lang="en-US" altLang="zh-CN" sz="2800" b="1"/>
              <a:t>OpenDHT</a:t>
            </a:r>
            <a:r>
              <a:rPr lang="zh-CN" altLang="en-US" sz="2800" b="1"/>
              <a:t>公共</a:t>
            </a:r>
            <a:r>
              <a:rPr lang="en-US" altLang="zh-CN" sz="2800" b="1"/>
              <a:t>DHT</a:t>
            </a:r>
            <a:r>
              <a:rPr lang="zh-CN" altLang="en-US" sz="2800" b="1"/>
              <a:t>服务平台</a:t>
            </a:r>
            <a:r>
              <a:rPr lang="en-US" altLang="zh-CN" sz="2800" b="1"/>
              <a:t>(http://opendht.org)</a:t>
            </a:r>
            <a:endParaRPr lang="zh-CN" altLang="en-US" sz="2800" b="1"/>
          </a:p>
          <a:p>
            <a:pPr lvl="1" eaLnBrk="1" hangingPunct="1">
              <a:lnSpc>
                <a:spcPct val="105000"/>
              </a:lnSpc>
            </a:pPr>
            <a:r>
              <a:rPr lang="zh-CN" altLang="en-US" sz="2800" b="1"/>
              <a:t>基于</a:t>
            </a:r>
            <a:r>
              <a:rPr lang="en-US" altLang="zh-CN" sz="2800" b="1"/>
              <a:t>Bamboo DHT</a:t>
            </a:r>
            <a:r>
              <a:rPr lang="zh-CN" altLang="en-US" sz="2800" b="1"/>
              <a:t>，改写自</a:t>
            </a:r>
            <a:r>
              <a:rPr lang="en-US" altLang="zh-CN" sz="2800" b="1"/>
              <a:t>Pastry</a:t>
            </a:r>
          </a:p>
          <a:p>
            <a:pPr lvl="1" eaLnBrk="1" hangingPunct="1">
              <a:lnSpc>
                <a:spcPct val="105000"/>
              </a:lnSpc>
            </a:pPr>
            <a:r>
              <a:rPr lang="zh-CN" altLang="en-US" sz="2800" b="1"/>
              <a:t>设计原则：易于部署，易于使用</a:t>
            </a:r>
          </a:p>
          <a:p>
            <a:pPr lvl="1" eaLnBrk="1" hangingPunct="1">
              <a:lnSpc>
                <a:spcPct val="105000"/>
              </a:lnSpc>
            </a:pPr>
            <a:r>
              <a:rPr lang="zh-CN" altLang="en-US" sz="2800" b="1"/>
              <a:t>客户端不需要运行</a:t>
            </a:r>
            <a:r>
              <a:rPr lang="en-US" altLang="zh-CN" sz="2800" b="1"/>
              <a:t>DHT</a:t>
            </a:r>
            <a:r>
              <a:rPr lang="zh-CN" altLang="en-US" sz="2800" b="1"/>
              <a:t>软件，而是通过</a:t>
            </a:r>
            <a:r>
              <a:rPr lang="en-US" altLang="zh-CN" sz="2800" b="1"/>
              <a:t>OpenDHT</a:t>
            </a:r>
            <a:r>
              <a:rPr lang="zh-CN" altLang="en-US" sz="2800" b="1"/>
              <a:t>服务平台获取所需的服务，从而实现基于</a:t>
            </a:r>
            <a:r>
              <a:rPr lang="en-US" altLang="zh-CN" sz="2800" b="1"/>
              <a:t>DHT</a:t>
            </a:r>
            <a:r>
              <a:rPr lang="zh-CN" altLang="en-US" sz="2800" b="1"/>
              <a:t>的</a:t>
            </a:r>
            <a:r>
              <a:rPr lang="en-US" altLang="zh-CN" sz="2800" b="1"/>
              <a:t>P2P</a:t>
            </a:r>
            <a:r>
              <a:rPr lang="zh-CN" altLang="en-US" sz="2800" b="1"/>
              <a:t>应用</a:t>
            </a:r>
          </a:p>
          <a:p>
            <a:pPr eaLnBrk="1" hangingPunct="1">
              <a:lnSpc>
                <a:spcPct val="105000"/>
              </a:lnSpc>
            </a:pPr>
            <a:r>
              <a:rPr lang="zh-CN" altLang="en-US" sz="2800" b="1"/>
              <a:t>客户端接口</a:t>
            </a:r>
            <a:r>
              <a:rPr lang="en-US" altLang="zh-CN" sz="2800" b="1"/>
              <a:t>API</a:t>
            </a:r>
          </a:p>
          <a:p>
            <a:pPr lvl="1" eaLnBrk="1" hangingPunct="1">
              <a:lnSpc>
                <a:spcPct val="105000"/>
              </a:lnSpc>
            </a:pPr>
            <a:r>
              <a:rPr lang="en-US" altLang="zh-CN" sz="2800" b="1"/>
              <a:t>Put(K, V, t)</a:t>
            </a:r>
            <a:r>
              <a:rPr lang="zh-CN" altLang="en-US" sz="2800" b="1"/>
              <a:t>：将</a:t>
            </a:r>
            <a:r>
              <a:rPr lang="en-US" altLang="zh-CN" sz="2800" b="1"/>
              <a:t>&lt;K, V&gt;</a:t>
            </a:r>
            <a:r>
              <a:rPr lang="zh-CN" altLang="en-US" sz="2800" b="1"/>
              <a:t>发布到</a:t>
            </a:r>
            <a:r>
              <a:rPr lang="en-US" altLang="zh-CN" sz="2800" b="1"/>
              <a:t>OpenDHT</a:t>
            </a:r>
            <a:r>
              <a:rPr lang="zh-CN" altLang="en-US" sz="2800" b="1"/>
              <a:t>网络，</a:t>
            </a:r>
            <a:r>
              <a:rPr lang="en-US" altLang="zh-CN" sz="2800" b="1"/>
              <a:t>t</a:t>
            </a:r>
            <a:r>
              <a:rPr lang="zh-CN" altLang="en-US" sz="2800" b="1"/>
              <a:t>为有效期</a:t>
            </a:r>
          </a:p>
          <a:p>
            <a:pPr lvl="1" eaLnBrk="1" hangingPunct="1">
              <a:lnSpc>
                <a:spcPct val="105000"/>
              </a:lnSpc>
            </a:pPr>
            <a:r>
              <a:rPr lang="en-US" altLang="zh-CN" sz="2800" b="1"/>
              <a:t>Get(K)</a:t>
            </a:r>
            <a:r>
              <a:rPr lang="zh-CN" altLang="en-US" sz="2800" b="1"/>
              <a:t>：根据</a:t>
            </a:r>
            <a:r>
              <a:rPr lang="en-US" altLang="zh-CN" sz="2800" b="1"/>
              <a:t>K</a:t>
            </a:r>
            <a:r>
              <a:rPr lang="zh-CN" altLang="en-US" sz="2800" b="1"/>
              <a:t>从</a:t>
            </a:r>
            <a:r>
              <a:rPr lang="en-US" altLang="zh-CN" sz="2800" b="1"/>
              <a:t>OpenDHT</a:t>
            </a:r>
            <a:r>
              <a:rPr lang="zh-CN" altLang="en-US" sz="2800" b="1"/>
              <a:t>网络获取</a:t>
            </a:r>
            <a:r>
              <a:rPr lang="en-US" altLang="zh-CN" sz="2800" b="1"/>
              <a:t>&lt;K, V&gt;</a:t>
            </a:r>
            <a:r>
              <a:rPr lang="zh-CN" altLang="en-US" sz="2800" b="1"/>
              <a:t>对</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8D52C920-57A2-4D0B-A105-910DE18EA78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A982F4BC-A761-4232-86AC-1606F04A9FE3}" type="slidenum">
              <a:rPr kumimoji="0" lang="zh-CN" altLang="en-US" sz="1400">
                <a:latin typeface="Tahoma" panose="020B0604030504040204" pitchFamily="34" charset="0"/>
              </a:rPr>
              <a:pPr>
                <a:spcBef>
                  <a:spcPct val="0"/>
                </a:spcBef>
                <a:buClrTx/>
                <a:buFontTx/>
                <a:buNone/>
              </a:pPr>
              <a:t>69</a:t>
            </a:fld>
            <a:endParaRPr kumimoji="0" lang="en-US" altLang="zh-CN" sz="1400">
              <a:latin typeface="Tahoma" panose="020B0604030504040204" pitchFamily="34" charset="0"/>
            </a:endParaRPr>
          </a:p>
        </p:txBody>
      </p:sp>
      <p:sp>
        <p:nvSpPr>
          <p:cNvPr id="79875" name="Rectangle 2">
            <a:extLst>
              <a:ext uri="{FF2B5EF4-FFF2-40B4-BE49-F238E27FC236}">
                <a16:creationId xmlns:a16="http://schemas.microsoft.com/office/drawing/2014/main" id="{A5B5A919-69B8-4643-AACF-8810047A3A34}"/>
              </a:ext>
            </a:extLst>
          </p:cNvPr>
          <p:cNvSpPr>
            <a:spLocks noGrp="1" noChangeArrowheads="1"/>
          </p:cNvSpPr>
          <p:nvPr>
            <p:ph type="title"/>
          </p:nvPr>
        </p:nvSpPr>
        <p:spPr/>
        <p:txBody>
          <a:bodyPr/>
          <a:lstStyle/>
          <a:p>
            <a:pPr eaLnBrk="1" hangingPunct="1"/>
            <a:r>
              <a:rPr lang="en-US" altLang="zh-CN"/>
              <a:t>OpenDHT</a:t>
            </a:r>
            <a:r>
              <a:rPr lang="zh-CN" altLang="en-US"/>
              <a:t>：体系结构</a:t>
            </a:r>
          </a:p>
        </p:txBody>
      </p:sp>
      <p:sp>
        <p:nvSpPr>
          <p:cNvPr id="79876" name="Rectangle 3">
            <a:extLst>
              <a:ext uri="{FF2B5EF4-FFF2-40B4-BE49-F238E27FC236}">
                <a16:creationId xmlns:a16="http://schemas.microsoft.com/office/drawing/2014/main" id="{9ED71E1E-B8A2-4CB1-8081-190E42232F36}"/>
              </a:ext>
            </a:extLst>
          </p:cNvPr>
          <p:cNvSpPr>
            <a:spLocks noGrp="1" noChangeArrowheads="1"/>
          </p:cNvSpPr>
          <p:nvPr>
            <p:ph type="body" idx="1"/>
          </p:nvPr>
        </p:nvSpPr>
        <p:spPr/>
        <p:txBody>
          <a:bodyPr/>
          <a:lstStyle/>
          <a:p>
            <a:pPr eaLnBrk="1" hangingPunct="1"/>
            <a:endParaRPr lang="zh-CN" altLang="en-US"/>
          </a:p>
        </p:txBody>
      </p:sp>
      <p:pic>
        <p:nvPicPr>
          <p:cNvPr id="79877" name="Picture 4">
            <a:extLst>
              <a:ext uri="{FF2B5EF4-FFF2-40B4-BE49-F238E27FC236}">
                <a16:creationId xmlns:a16="http://schemas.microsoft.com/office/drawing/2014/main" id="{04910E5B-CDC2-4428-A8E0-2E24934C6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371600"/>
            <a:ext cx="8404225"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2B5F53DB-2977-49BB-9239-92C89CF12550}"/>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8A4F4F49-6C66-47BF-8E1C-96A151744F99}" type="slidenum">
              <a:rPr kumimoji="0" lang="zh-CN" altLang="en-US" sz="1400">
                <a:latin typeface="Tahoma" panose="020B0604030504040204" pitchFamily="34" charset="0"/>
              </a:rPr>
              <a:pPr>
                <a:spcBef>
                  <a:spcPct val="0"/>
                </a:spcBef>
                <a:buClrTx/>
                <a:buFontTx/>
                <a:buNone/>
              </a:pPr>
              <a:t>7</a:t>
            </a:fld>
            <a:endParaRPr kumimoji="0" lang="en-US" altLang="zh-CN" sz="1400">
              <a:latin typeface="Tahoma" panose="020B0604030504040204" pitchFamily="34" charset="0"/>
            </a:endParaRPr>
          </a:p>
        </p:txBody>
      </p:sp>
      <p:sp>
        <p:nvSpPr>
          <p:cNvPr id="10243" name="Rectangle 2">
            <a:extLst>
              <a:ext uri="{FF2B5EF4-FFF2-40B4-BE49-F238E27FC236}">
                <a16:creationId xmlns:a16="http://schemas.microsoft.com/office/drawing/2014/main" id="{CE7D098D-308E-4A07-9FA5-7E55F4EC4BB1}"/>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pic>
        <p:nvPicPr>
          <p:cNvPr id="10244" name="Picture 3" descr="com">
            <a:extLst>
              <a:ext uri="{FF2B5EF4-FFF2-40B4-BE49-F238E27FC236}">
                <a16:creationId xmlns:a16="http://schemas.microsoft.com/office/drawing/2014/main" id="{DE8D75FC-7997-4B06-8CB8-C0AB2E1C3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2684463"/>
            <a:ext cx="935037" cy="87153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descr="com">
            <a:extLst>
              <a:ext uri="{FF2B5EF4-FFF2-40B4-BE49-F238E27FC236}">
                <a16:creationId xmlns:a16="http://schemas.microsoft.com/office/drawing/2014/main" id="{D94E55A0-B843-462C-92F9-428B4F76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9558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descr="com">
            <a:extLst>
              <a:ext uri="{FF2B5EF4-FFF2-40B4-BE49-F238E27FC236}">
                <a16:creationId xmlns:a16="http://schemas.microsoft.com/office/drawing/2014/main" id="{474DE8B0-8B37-4EC9-8402-F098B5EF6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971675"/>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com">
            <a:extLst>
              <a:ext uri="{FF2B5EF4-FFF2-40B4-BE49-F238E27FC236}">
                <a16:creationId xmlns:a16="http://schemas.microsoft.com/office/drawing/2014/main" id="{C78D9788-1DD5-47E1-B8E4-D80A093CF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2979738"/>
            <a:ext cx="635000" cy="59213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7" descr="com">
            <a:extLst>
              <a:ext uri="{FF2B5EF4-FFF2-40B4-BE49-F238E27FC236}">
                <a16:creationId xmlns:a16="http://schemas.microsoft.com/office/drawing/2014/main" id="{0790CCE4-871B-41EC-A3D9-E34E537FB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276725"/>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8" descr="com">
            <a:extLst>
              <a:ext uri="{FF2B5EF4-FFF2-40B4-BE49-F238E27FC236}">
                <a16:creationId xmlns:a16="http://schemas.microsoft.com/office/drawing/2014/main" id="{EB2192DA-B231-4E23-88DE-E52E0ED87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3413125"/>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0" name="Group 9">
            <a:extLst>
              <a:ext uri="{FF2B5EF4-FFF2-40B4-BE49-F238E27FC236}">
                <a16:creationId xmlns:a16="http://schemas.microsoft.com/office/drawing/2014/main" id="{8A7894D0-9049-41EF-9E16-054893656ADD}"/>
              </a:ext>
            </a:extLst>
          </p:cNvPr>
          <p:cNvGrpSpPr>
            <a:grpSpLocks/>
          </p:cNvGrpSpPr>
          <p:nvPr/>
        </p:nvGrpSpPr>
        <p:grpSpPr bwMode="auto">
          <a:xfrm>
            <a:off x="1282700" y="1676400"/>
            <a:ext cx="533400" cy="3352800"/>
            <a:chOff x="576" y="1728"/>
            <a:chExt cx="336" cy="2112"/>
          </a:xfrm>
        </p:grpSpPr>
        <p:sp>
          <p:nvSpPr>
            <p:cNvPr id="10319" name="Rectangle 10">
              <a:extLst>
                <a:ext uri="{FF2B5EF4-FFF2-40B4-BE49-F238E27FC236}">
                  <a16:creationId xmlns:a16="http://schemas.microsoft.com/office/drawing/2014/main" id="{367DDCAD-B809-4FE5-A772-C39519F91F6B}"/>
                </a:ext>
              </a:extLst>
            </p:cNvPr>
            <p:cNvSpPr>
              <a:spLocks noChangeArrowheads="1"/>
            </p:cNvSpPr>
            <p:nvPr/>
          </p:nvSpPr>
          <p:spPr bwMode="auto">
            <a:xfrm>
              <a:off x="576" y="1728"/>
              <a:ext cx="336" cy="2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10320" name="Line 11">
              <a:extLst>
                <a:ext uri="{FF2B5EF4-FFF2-40B4-BE49-F238E27FC236}">
                  <a16:creationId xmlns:a16="http://schemas.microsoft.com/office/drawing/2014/main" id="{9B37BEAA-B8E3-40F3-913B-FE43D3138DAF}"/>
                </a:ext>
              </a:extLst>
            </p:cNvPr>
            <p:cNvSpPr>
              <a:spLocks noChangeShapeType="1"/>
            </p:cNvSpPr>
            <p:nvPr/>
          </p:nvSpPr>
          <p:spPr bwMode="auto">
            <a:xfrm>
              <a:off x="576"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1" name="Line 12">
              <a:extLst>
                <a:ext uri="{FF2B5EF4-FFF2-40B4-BE49-F238E27FC236}">
                  <a16:creationId xmlns:a16="http://schemas.microsoft.com/office/drawing/2014/main" id="{D8DEBDC3-C4FC-4B09-81E3-2928204BCA7A}"/>
                </a:ext>
              </a:extLst>
            </p:cNvPr>
            <p:cNvSpPr>
              <a:spLocks noChangeShapeType="1"/>
            </p:cNvSpPr>
            <p:nvPr/>
          </p:nvSpPr>
          <p:spPr bwMode="auto">
            <a:xfrm>
              <a:off x="576" y="192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2" name="Line 13">
              <a:extLst>
                <a:ext uri="{FF2B5EF4-FFF2-40B4-BE49-F238E27FC236}">
                  <a16:creationId xmlns:a16="http://schemas.microsoft.com/office/drawing/2014/main" id="{17C8B2A5-DFA9-467E-8D80-E1ED0301B43D}"/>
                </a:ext>
              </a:extLst>
            </p:cNvPr>
            <p:cNvSpPr>
              <a:spLocks noChangeShapeType="1"/>
            </p:cNvSpPr>
            <p:nvPr/>
          </p:nvSpPr>
          <p:spPr bwMode="auto">
            <a:xfrm>
              <a:off x="576" y="201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3" name="Line 14">
              <a:extLst>
                <a:ext uri="{FF2B5EF4-FFF2-40B4-BE49-F238E27FC236}">
                  <a16:creationId xmlns:a16="http://schemas.microsoft.com/office/drawing/2014/main" id="{7DFB8EC7-A87C-46F4-BD44-708C02168396}"/>
                </a:ext>
              </a:extLst>
            </p:cNvPr>
            <p:cNvSpPr>
              <a:spLocks noChangeShapeType="1"/>
            </p:cNvSpPr>
            <p:nvPr/>
          </p:nvSpPr>
          <p:spPr bwMode="auto">
            <a:xfrm>
              <a:off x="576" y="211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4" name="Line 15">
              <a:extLst>
                <a:ext uri="{FF2B5EF4-FFF2-40B4-BE49-F238E27FC236}">
                  <a16:creationId xmlns:a16="http://schemas.microsoft.com/office/drawing/2014/main" id="{7D67F739-A485-4458-9EA4-0DA574CB3DC2}"/>
                </a:ext>
              </a:extLst>
            </p:cNvPr>
            <p:cNvSpPr>
              <a:spLocks noChangeShapeType="1"/>
            </p:cNvSpPr>
            <p:nvPr/>
          </p:nvSpPr>
          <p:spPr bwMode="auto">
            <a:xfrm>
              <a:off x="576" y="220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5" name="Line 16">
              <a:extLst>
                <a:ext uri="{FF2B5EF4-FFF2-40B4-BE49-F238E27FC236}">
                  <a16:creationId xmlns:a16="http://schemas.microsoft.com/office/drawing/2014/main" id="{95C9E9A5-49A9-4B83-83FE-D50FBD50B960}"/>
                </a:ext>
              </a:extLst>
            </p:cNvPr>
            <p:cNvSpPr>
              <a:spLocks noChangeShapeType="1"/>
            </p:cNvSpPr>
            <p:nvPr/>
          </p:nvSpPr>
          <p:spPr bwMode="auto">
            <a:xfrm>
              <a:off x="576" y="230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6" name="Line 17">
              <a:extLst>
                <a:ext uri="{FF2B5EF4-FFF2-40B4-BE49-F238E27FC236}">
                  <a16:creationId xmlns:a16="http://schemas.microsoft.com/office/drawing/2014/main" id="{C5B0F2E7-22F2-4812-8EC7-42ABD2A064BF}"/>
                </a:ext>
              </a:extLst>
            </p:cNvPr>
            <p:cNvSpPr>
              <a:spLocks noChangeShapeType="1"/>
            </p:cNvSpPr>
            <p:nvPr/>
          </p:nvSpPr>
          <p:spPr bwMode="auto">
            <a:xfrm>
              <a:off x="576" y="240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7" name="Line 18">
              <a:extLst>
                <a:ext uri="{FF2B5EF4-FFF2-40B4-BE49-F238E27FC236}">
                  <a16:creationId xmlns:a16="http://schemas.microsoft.com/office/drawing/2014/main" id="{D1B523E5-691E-45A1-90FB-F88609BCDA69}"/>
                </a:ext>
              </a:extLst>
            </p:cNvPr>
            <p:cNvSpPr>
              <a:spLocks noChangeShapeType="1"/>
            </p:cNvSpPr>
            <p:nvPr/>
          </p:nvSpPr>
          <p:spPr bwMode="auto">
            <a:xfrm>
              <a:off x="576" y="249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8" name="Line 19">
              <a:extLst>
                <a:ext uri="{FF2B5EF4-FFF2-40B4-BE49-F238E27FC236}">
                  <a16:creationId xmlns:a16="http://schemas.microsoft.com/office/drawing/2014/main" id="{6331ADE2-A31C-4175-AE5B-13CE3684FB68}"/>
                </a:ext>
              </a:extLst>
            </p:cNvPr>
            <p:cNvSpPr>
              <a:spLocks noChangeShapeType="1"/>
            </p:cNvSpPr>
            <p:nvPr/>
          </p:nvSpPr>
          <p:spPr bwMode="auto">
            <a:xfrm>
              <a:off x="576" y="259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29" name="Line 20">
              <a:extLst>
                <a:ext uri="{FF2B5EF4-FFF2-40B4-BE49-F238E27FC236}">
                  <a16:creationId xmlns:a16="http://schemas.microsoft.com/office/drawing/2014/main" id="{0BE9363C-1D3C-4158-A88E-EFDD440E18EA}"/>
                </a:ext>
              </a:extLst>
            </p:cNvPr>
            <p:cNvSpPr>
              <a:spLocks noChangeShapeType="1"/>
            </p:cNvSpPr>
            <p:nvPr/>
          </p:nvSpPr>
          <p:spPr bwMode="auto">
            <a:xfrm>
              <a:off x="576" y="268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0" name="Line 21">
              <a:extLst>
                <a:ext uri="{FF2B5EF4-FFF2-40B4-BE49-F238E27FC236}">
                  <a16:creationId xmlns:a16="http://schemas.microsoft.com/office/drawing/2014/main" id="{D3EA34F0-9B07-4E1B-BDC5-91DFE7A95662}"/>
                </a:ext>
              </a:extLst>
            </p:cNvPr>
            <p:cNvSpPr>
              <a:spLocks noChangeShapeType="1"/>
            </p:cNvSpPr>
            <p:nvPr/>
          </p:nvSpPr>
          <p:spPr bwMode="auto">
            <a:xfrm>
              <a:off x="576" y="278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1" name="Line 22">
              <a:extLst>
                <a:ext uri="{FF2B5EF4-FFF2-40B4-BE49-F238E27FC236}">
                  <a16:creationId xmlns:a16="http://schemas.microsoft.com/office/drawing/2014/main" id="{93CB4EB0-6962-420F-BD47-7A1A322AF04E}"/>
                </a:ext>
              </a:extLst>
            </p:cNvPr>
            <p:cNvSpPr>
              <a:spLocks noChangeShapeType="1"/>
            </p:cNvSpPr>
            <p:nvPr/>
          </p:nvSpPr>
          <p:spPr bwMode="auto">
            <a:xfrm>
              <a:off x="576" y="288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2" name="Line 23">
              <a:extLst>
                <a:ext uri="{FF2B5EF4-FFF2-40B4-BE49-F238E27FC236}">
                  <a16:creationId xmlns:a16="http://schemas.microsoft.com/office/drawing/2014/main" id="{0246B8AF-30EE-449C-B767-EAD73608425E}"/>
                </a:ext>
              </a:extLst>
            </p:cNvPr>
            <p:cNvSpPr>
              <a:spLocks noChangeShapeType="1"/>
            </p:cNvSpPr>
            <p:nvPr/>
          </p:nvSpPr>
          <p:spPr bwMode="auto">
            <a:xfrm>
              <a:off x="576" y="297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3" name="Line 24">
              <a:extLst>
                <a:ext uri="{FF2B5EF4-FFF2-40B4-BE49-F238E27FC236}">
                  <a16:creationId xmlns:a16="http://schemas.microsoft.com/office/drawing/2014/main" id="{D6147ACA-1483-4D17-899C-6A3B2840D06B}"/>
                </a:ext>
              </a:extLst>
            </p:cNvPr>
            <p:cNvSpPr>
              <a:spLocks noChangeShapeType="1"/>
            </p:cNvSpPr>
            <p:nvPr/>
          </p:nvSpPr>
          <p:spPr bwMode="auto">
            <a:xfrm>
              <a:off x="576" y="307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4" name="Line 25">
              <a:extLst>
                <a:ext uri="{FF2B5EF4-FFF2-40B4-BE49-F238E27FC236}">
                  <a16:creationId xmlns:a16="http://schemas.microsoft.com/office/drawing/2014/main" id="{4DE0676B-34E0-4859-A048-F4A662F59EDE}"/>
                </a:ext>
              </a:extLst>
            </p:cNvPr>
            <p:cNvSpPr>
              <a:spLocks noChangeShapeType="1"/>
            </p:cNvSpPr>
            <p:nvPr/>
          </p:nvSpPr>
          <p:spPr bwMode="auto">
            <a:xfrm>
              <a:off x="576" y="316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5" name="Line 26">
              <a:extLst>
                <a:ext uri="{FF2B5EF4-FFF2-40B4-BE49-F238E27FC236}">
                  <a16:creationId xmlns:a16="http://schemas.microsoft.com/office/drawing/2014/main" id="{6ED4035F-0E2D-43C7-87A6-91C6B0BAB197}"/>
                </a:ext>
              </a:extLst>
            </p:cNvPr>
            <p:cNvSpPr>
              <a:spLocks noChangeShapeType="1"/>
            </p:cNvSpPr>
            <p:nvPr/>
          </p:nvSpPr>
          <p:spPr bwMode="auto">
            <a:xfrm>
              <a:off x="576" y="326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6" name="Line 27">
              <a:extLst>
                <a:ext uri="{FF2B5EF4-FFF2-40B4-BE49-F238E27FC236}">
                  <a16:creationId xmlns:a16="http://schemas.microsoft.com/office/drawing/2014/main" id="{9C93506A-8B0D-4E46-8F02-654022D1B213}"/>
                </a:ext>
              </a:extLst>
            </p:cNvPr>
            <p:cNvSpPr>
              <a:spLocks noChangeShapeType="1"/>
            </p:cNvSpPr>
            <p:nvPr/>
          </p:nvSpPr>
          <p:spPr bwMode="auto">
            <a:xfrm>
              <a:off x="576" y="3360"/>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7" name="Line 28">
              <a:extLst>
                <a:ext uri="{FF2B5EF4-FFF2-40B4-BE49-F238E27FC236}">
                  <a16:creationId xmlns:a16="http://schemas.microsoft.com/office/drawing/2014/main" id="{4D639F13-654B-47E6-AF61-FC632EA6774B}"/>
                </a:ext>
              </a:extLst>
            </p:cNvPr>
            <p:cNvSpPr>
              <a:spLocks noChangeShapeType="1"/>
            </p:cNvSpPr>
            <p:nvPr/>
          </p:nvSpPr>
          <p:spPr bwMode="auto">
            <a:xfrm>
              <a:off x="576" y="3456"/>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8" name="Line 29">
              <a:extLst>
                <a:ext uri="{FF2B5EF4-FFF2-40B4-BE49-F238E27FC236}">
                  <a16:creationId xmlns:a16="http://schemas.microsoft.com/office/drawing/2014/main" id="{738A978C-DC7F-40A7-B386-AD609BB90C4C}"/>
                </a:ext>
              </a:extLst>
            </p:cNvPr>
            <p:cNvSpPr>
              <a:spLocks noChangeShapeType="1"/>
            </p:cNvSpPr>
            <p:nvPr/>
          </p:nvSpPr>
          <p:spPr bwMode="auto">
            <a:xfrm>
              <a:off x="576" y="355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39" name="Line 30">
              <a:extLst>
                <a:ext uri="{FF2B5EF4-FFF2-40B4-BE49-F238E27FC236}">
                  <a16:creationId xmlns:a16="http://schemas.microsoft.com/office/drawing/2014/main" id="{65F2A6CE-E1E9-402B-93A7-C5CE221051E5}"/>
                </a:ext>
              </a:extLst>
            </p:cNvPr>
            <p:cNvSpPr>
              <a:spLocks noChangeShapeType="1"/>
            </p:cNvSpPr>
            <p:nvPr/>
          </p:nvSpPr>
          <p:spPr bwMode="auto">
            <a:xfrm>
              <a:off x="576" y="3648"/>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0" name="Line 31">
              <a:extLst>
                <a:ext uri="{FF2B5EF4-FFF2-40B4-BE49-F238E27FC236}">
                  <a16:creationId xmlns:a16="http://schemas.microsoft.com/office/drawing/2014/main" id="{5F6A6437-95B5-4705-B1CD-EB58AF933494}"/>
                </a:ext>
              </a:extLst>
            </p:cNvPr>
            <p:cNvSpPr>
              <a:spLocks noChangeShapeType="1"/>
            </p:cNvSpPr>
            <p:nvPr/>
          </p:nvSpPr>
          <p:spPr bwMode="auto">
            <a:xfrm>
              <a:off x="576" y="374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51" name="Text Box 32">
            <a:extLst>
              <a:ext uri="{FF2B5EF4-FFF2-40B4-BE49-F238E27FC236}">
                <a16:creationId xmlns:a16="http://schemas.microsoft.com/office/drawing/2014/main" id="{E29071C8-4083-476E-B391-86B0A07CE63A}"/>
              </a:ext>
            </a:extLst>
          </p:cNvPr>
          <p:cNvSpPr txBox="1">
            <a:spLocks noChangeArrowheads="1"/>
          </p:cNvSpPr>
          <p:nvPr/>
        </p:nvSpPr>
        <p:spPr bwMode="auto">
          <a:xfrm>
            <a:off x="1258888" y="1295400"/>
            <a:ext cx="533400" cy="3365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600" b="1">
                <a:solidFill>
                  <a:srgbClr val="000000"/>
                </a:solidFill>
              </a:rPr>
              <a:t>k v</a:t>
            </a:r>
          </a:p>
        </p:txBody>
      </p:sp>
      <p:sp>
        <p:nvSpPr>
          <p:cNvPr id="10252" name="Line 33">
            <a:extLst>
              <a:ext uri="{FF2B5EF4-FFF2-40B4-BE49-F238E27FC236}">
                <a16:creationId xmlns:a16="http://schemas.microsoft.com/office/drawing/2014/main" id="{88655C4C-7869-44C6-AC69-0D5F8EB1DEDB}"/>
              </a:ext>
            </a:extLst>
          </p:cNvPr>
          <p:cNvSpPr>
            <a:spLocks noChangeShapeType="1"/>
          </p:cNvSpPr>
          <p:nvPr/>
        </p:nvSpPr>
        <p:spPr bwMode="auto">
          <a:xfrm>
            <a:off x="1511300" y="1676400"/>
            <a:ext cx="1588" cy="3352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 name="Text Box 34">
            <a:extLst>
              <a:ext uri="{FF2B5EF4-FFF2-40B4-BE49-F238E27FC236}">
                <a16:creationId xmlns:a16="http://schemas.microsoft.com/office/drawing/2014/main" id="{71FC0221-DC1B-49F3-A1CC-B4A2D01F04F9}"/>
              </a:ext>
            </a:extLst>
          </p:cNvPr>
          <p:cNvSpPr txBox="1">
            <a:spLocks noChangeArrowheads="1"/>
          </p:cNvSpPr>
          <p:nvPr/>
        </p:nvSpPr>
        <p:spPr bwMode="auto">
          <a:xfrm>
            <a:off x="838200" y="5257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2400" b="1"/>
              <a:t>a. Hash</a:t>
            </a:r>
            <a:r>
              <a:rPr kumimoji="0" lang="zh-CN" altLang="en-US" sz="2400" b="1"/>
              <a:t>表</a:t>
            </a:r>
          </a:p>
        </p:txBody>
      </p:sp>
      <p:sp>
        <p:nvSpPr>
          <p:cNvPr id="10254" name="Text Box 35">
            <a:extLst>
              <a:ext uri="{FF2B5EF4-FFF2-40B4-BE49-F238E27FC236}">
                <a16:creationId xmlns:a16="http://schemas.microsoft.com/office/drawing/2014/main" id="{2F6DF6E8-9F6E-450F-A2C9-AA8DA1DC0EED}"/>
              </a:ext>
            </a:extLst>
          </p:cNvPr>
          <p:cNvSpPr txBox="1">
            <a:spLocks noChangeArrowheads="1"/>
          </p:cNvSpPr>
          <p:nvPr/>
        </p:nvSpPr>
        <p:spPr bwMode="auto">
          <a:xfrm>
            <a:off x="4876800" y="52578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2400" b="1"/>
              <a:t>b. </a:t>
            </a:r>
            <a:r>
              <a:rPr kumimoji="0" lang="zh-CN" altLang="en-US" sz="2400" b="1"/>
              <a:t>分布式</a:t>
            </a:r>
            <a:r>
              <a:rPr kumimoji="0" lang="en-US" altLang="zh-CN" sz="2400" b="1"/>
              <a:t>Hash</a:t>
            </a:r>
            <a:r>
              <a:rPr kumimoji="0" lang="zh-CN" altLang="en-US" sz="2400" b="1"/>
              <a:t>表</a:t>
            </a:r>
          </a:p>
        </p:txBody>
      </p:sp>
      <p:sp>
        <p:nvSpPr>
          <p:cNvPr id="320548" name="Line 36">
            <a:extLst>
              <a:ext uri="{FF2B5EF4-FFF2-40B4-BE49-F238E27FC236}">
                <a16:creationId xmlns:a16="http://schemas.microsoft.com/office/drawing/2014/main" id="{3D865DE2-37BC-4DEA-B650-6EF7DFB744A0}"/>
              </a:ext>
            </a:extLst>
          </p:cNvPr>
          <p:cNvSpPr>
            <a:spLocks noChangeShapeType="1"/>
          </p:cNvSpPr>
          <p:nvPr/>
        </p:nvSpPr>
        <p:spPr bwMode="auto">
          <a:xfrm>
            <a:off x="3348038" y="3124200"/>
            <a:ext cx="1223962" cy="1588"/>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0549" name="Text Box 37">
            <a:extLst>
              <a:ext uri="{FF2B5EF4-FFF2-40B4-BE49-F238E27FC236}">
                <a16:creationId xmlns:a16="http://schemas.microsoft.com/office/drawing/2014/main" id="{24208DD2-B174-49BE-9CEF-FFE57CD285A7}"/>
              </a:ext>
            </a:extLst>
          </p:cNvPr>
          <p:cNvSpPr txBox="1">
            <a:spLocks noChangeArrowheads="1"/>
          </p:cNvSpPr>
          <p:nvPr/>
        </p:nvSpPr>
        <p:spPr bwMode="auto">
          <a:xfrm>
            <a:off x="3203575" y="2403475"/>
            <a:ext cx="1403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4000" b="1">
                <a:solidFill>
                  <a:srgbClr val="FF0000"/>
                </a:solidFill>
              </a:rPr>
              <a:t>规则</a:t>
            </a:r>
            <a:r>
              <a:rPr kumimoji="0" lang="en-US" altLang="zh-CN" sz="4000" b="1">
                <a:solidFill>
                  <a:srgbClr val="FF0000"/>
                </a:solidFill>
              </a:rPr>
              <a:t>?</a:t>
            </a:r>
          </a:p>
        </p:txBody>
      </p:sp>
      <p:grpSp>
        <p:nvGrpSpPr>
          <p:cNvPr id="320550" name="Group 38">
            <a:extLst>
              <a:ext uri="{FF2B5EF4-FFF2-40B4-BE49-F238E27FC236}">
                <a16:creationId xmlns:a16="http://schemas.microsoft.com/office/drawing/2014/main" id="{F03A4B07-D76E-41C8-AEA1-572A80A5DA7F}"/>
              </a:ext>
            </a:extLst>
          </p:cNvPr>
          <p:cNvGrpSpPr>
            <a:grpSpLocks/>
          </p:cNvGrpSpPr>
          <p:nvPr/>
        </p:nvGrpSpPr>
        <p:grpSpPr bwMode="auto">
          <a:xfrm>
            <a:off x="4932363" y="3340100"/>
            <a:ext cx="514350" cy="609600"/>
            <a:chOff x="240" y="1392"/>
            <a:chExt cx="324" cy="384"/>
          </a:xfrm>
        </p:grpSpPr>
        <p:grpSp>
          <p:nvGrpSpPr>
            <p:cNvPr id="10310" name="Group 39">
              <a:extLst>
                <a:ext uri="{FF2B5EF4-FFF2-40B4-BE49-F238E27FC236}">
                  <a16:creationId xmlns:a16="http://schemas.microsoft.com/office/drawing/2014/main" id="{8D12CAC7-18AC-4319-8961-C54179AFF1D9}"/>
                </a:ext>
              </a:extLst>
            </p:cNvPr>
            <p:cNvGrpSpPr>
              <a:grpSpLocks/>
            </p:cNvGrpSpPr>
            <p:nvPr/>
          </p:nvGrpSpPr>
          <p:grpSpPr bwMode="auto">
            <a:xfrm>
              <a:off x="282" y="1530"/>
              <a:ext cx="198" cy="246"/>
              <a:chOff x="282" y="1530"/>
              <a:chExt cx="252" cy="300"/>
            </a:xfrm>
          </p:grpSpPr>
          <p:sp>
            <p:nvSpPr>
              <p:cNvPr id="10312" name="Rectangle 40">
                <a:extLst>
                  <a:ext uri="{FF2B5EF4-FFF2-40B4-BE49-F238E27FC236}">
                    <a16:creationId xmlns:a16="http://schemas.microsoft.com/office/drawing/2014/main" id="{DDB7D531-640C-49AC-ADE1-CC6FE90515D5}"/>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0313" name="AutoShape 41">
                <a:extLst>
                  <a:ext uri="{FF2B5EF4-FFF2-40B4-BE49-F238E27FC236}">
                    <a16:creationId xmlns:a16="http://schemas.microsoft.com/office/drawing/2014/main" id="{A38719F3-34AB-41DF-9915-E419CF2AA136}"/>
                  </a:ext>
                </a:extLst>
              </p:cNvPr>
              <p:cNvCxnSpPr>
                <a:cxnSpLocks noChangeShapeType="1"/>
                <a:stCxn id="10312" idx="0"/>
                <a:endCxn id="1031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14" name="AutoShape 42">
                <a:extLst>
                  <a:ext uri="{FF2B5EF4-FFF2-40B4-BE49-F238E27FC236}">
                    <a16:creationId xmlns:a16="http://schemas.microsoft.com/office/drawing/2014/main" id="{4EA22192-3A1F-4688-99AF-61768C0BF014}"/>
                  </a:ext>
                </a:extLst>
              </p:cNvPr>
              <p:cNvCxnSpPr>
                <a:cxnSpLocks noChangeShapeType="1"/>
                <a:stCxn id="10312" idx="1"/>
                <a:endCxn id="1031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15" name="Line 43">
                <a:extLst>
                  <a:ext uri="{FF2B5EF4-FFF2-40B4-BE49-F238E27FC236}">
                    <a16:creationId xmlns:a16="http://schemas.microsoft.com/office/drawing/2014/main" id="{F87088D6-A995-4628-A65C-C73C7FE192BE}"/>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Line 44">
                <a:extLst>
                  <a:ext uri="{FF2B5EF4-FFF2-40B4-BE49-F238E27FC236}">
                    <a16:creationId xmlns:a16="http://schemas.microsoft.com/office/drawing/2014/main" id="{10508EC6-A1A1-41AA-9C7C-87D5FFEDA589}"/>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Line 45">
                <a:extLst>
                  <a:ext uri="{FF2B5EF4-FFF2-40B4-BE49-F238E27FC236}">
                    <a16:creationId xmlns:a16="http://schemas.microsoft.com/office/drawing/2014/main" id="{FAAC87FA-ADE4-4553-9FA1-056CB2ECBE29}"/>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Line 46">
                <a:extLst>
                  <a:ext uri="{FF2B5EF4-FFF2-40B4-BE49-F238E27FC236}">
                    <a16:creationId xmlns:a16="http://schemas.microsoft.com/office/drawing/2014/main" id="{93628F6A-F8A6-4E82-ADEA-3ADFCA72AAD1}"/>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11" name="Text Box 47">
              <a:extLst>
                <a:ext uri="{FF2B5EF4-FFF2-40B4-BE49-F238E27FC236}">
                  <a16:creationId xmlns:a16="http://schemas.microsoft.com/office/drawing/2014/main" id="{BF9A6D78-31FD-486E-8B15-054E01966B97}"/>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sp>
        <p:nvSpPr>
          <p:cNvPr id="10258" name="Line 48">
            <a:extLst>
              <a:ext uri="{FF2B5EF4-FFF2-40B4-BE49-F238E27FC236}">
                <a16:creationId xmlns:a16="http://schemas.microsoft.com/office/drawing/2014/main" id="{649B1D6C-7E50-4878-90BD-16D3ED0AF1B2}"/>
              </a:ext>
            </a:extLst>
          </p:cNvPr>
          <p:cNvSpPr>
            <a:spLocks noChangeShapeType="1"/>
          </p:cNvSpPr>
          <p:nvPr/>
        </p:nvSpPr>
        <p:spPr bwMode="auto">
          <a:xfrm flipV="1">
            <a:off x="5580063" y="2403475"/>
            <a:ext cx="1587"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Line 49">
            <a:extLst>
              <a:ext uri="{FF2B5EF4-FFF2-40B4-BE49-F238E27FC236}">
                <a16:creationId xmlns:a16="http://schemas.microsoft.com/office/drawing/2014/main" id="{EC8E0CE9-6C75-4745-9154-7378A66A29DE}"/>
              </a:ext>
            </a:extLst>
          </p:cNvPr>
          <p:cNvSpPr>
            <a:spLocks noChangeShapeType="1"/>
          </p:cNvSpPr>
          <p:nvPr/>
        </p:nvSpPr>
        <p:spPr bwMode="auto">
          <a:xfrm flipV="1">
            <a:off x="5795963" y="3340100"/>
            <a:ext cx="194468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0" name="Line 50">
            <a:extLst>
              <a:ext uri="{FF2B5EF4-FFF2-40B4-BE49-F238E27FC236}">
                <a16:creationId xmlns:a16="http://schemas.microsoft.com/office/drawing/2014/main" id="{CB4B51FF-B49F-499E-AAF4-7036AA98503F}"/>
              </a:ext>
            </a:extLst>
          </p:cNvPr>
          <p:cNvSpPr>
            <a:spLocks noChangeShapeType="1"/>
          </p:cNvSpPr>
          <p:nvPr/>
        </p:nvSpPr>
        <p:spPr bwMode="auto">
          <a:xfrm>
            <a:off x="5795963" y="2332038"/>
            <a:ext cx="1223962"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1" name="Line 51">
            <a:extLst>
              <a:ext uri="{FF2B5EF4-FFF2-40B4-BE49-F238E27FC236}">
                <a16:creationId xmlns:a16="http://schemas.microsoft.com/office/drawing/2014/main" id="{CD935705-9E01-4CED-BC3B-BE543FE6714A}"/>
              </a:ext>
            </a:extLst>
          </p:cNvPr>
          <p:cNvSpPr>
            <a:spLocks noChangeShapeType="1"/>
          </p:cNvSpPr>
          <p:nvPr/>
        </p:nvSpPr>
        <p:spPr bwMode="auto">
          <a:xfrm>
            <a:off x="7164388" y="2476500"/>
            <a:ext cx="6477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2" name="Line 52">
            <a:extLst>
              <a:ext uri="{FF2B5EF4-FFF2-40B4-BE49-F238E27FC236}">
                <a16:creationId xmlns:a16="http://schemas.microsoft.com/office/drawing/2014/main" id="{47E05236-F1CC-436A-A38F-BFC801385488}"/>
              </a:ext>
            </a:extLst>
          </p:cNvPr>
          <p:cNvSpPr>
            <a:spLocks noChangeShapeType="1"/>
          </p:cNvSpPr>
          <p:nvPr/>
        </p:nvSpPr>
        <p:spPr bwMode="auto">
          <a:xfrm>
            <a:off x="5724525" y="3844925"/>
            <a:ext cx="79216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565" name="Text Box 53">
            <a:extLst>
              <a:ext uri="{FF2B5EF4-FFF2-40B4-BE49-F238E27FC236}">
                <a16:creationId xmlns:a16="http://schemas.microsoft.com/office/drawing/2014/main" id="{EB886832-B115-4EDE-87A3-C8C523BD2427}"/>
              </a:ext>
            </a:extLst>
          </p:cNvPr>
          <p:cNvSpPr txBox="1">
            <a:spLocks noChangeArrowheads="1"/>
          </p:cNvSpPr>
          <p:nvPr/>
        </p:nvSpPr>
        <p:spPr bwMode="auto">
          <a:xfrm>
            <a:off x="5580063" y="24701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N1</a:t>
            </a:r>
          </a:p>
        </p:txBody>
      </p:sp>
      <p:sp>
        <p:nvSpPr>
          <p:cNvPr id="320566" name="Text Box 54">
            <a:extLst>
              <a:ext uri="{FF2B5EF4-FFF2-40B4-BE49-F238E27FC236}">
                <a16:creationId xmlns:a16="http://schemas.microsoft.com/office/drawing/2014/main" id="{3476F300-16F0-439E-9E5A-BEA55DC56FB4}"/>
              </a:ext>
            </a:extLst>
          </p:cNvPr>
          <p:cNvSpPr txBox="1">
            <a:spLocks noChangeArrowheads="1"/>
          </p:cNvSpPr>
          <p:nvPr/>
        </p:nvSpPr>
        <p:spPr bwMode="auto">
          <a:xfrm>
            <a:off x="5291138" y="39163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N48</a:t>
            </a:r>
          </a:p>
        </p:txBody>
      </p:sp>
      <p:sp>
        <p:nvSpPr>
          <p:cNvPr id="320567" name="Text Box 55">
            <a:extLst>
              <a:ext uri="{FF2B5EF4-FFF2-40B4-BE49-F238E27FC236}">
                <a16:creationId xmlns:a16="http://schemas.microsoft.com/office/drawing/2014/main" id="{59460132-A6F8-4613-AD50-CF51CE9D34F8}"/>
              </a:ext>
            </a:extLst>
          </p:cNvPr>
          <p:cNvSpPr txBox="1">
            <a:spLocks noChangeArrowheads="1"/>
          </p:cNvSpPr>
          <p:nvPr/>
        </p:nvSpPr>
        <p:spPr bwMode="auto">
          <a:xfrm>
            <a:off x="6445250" y="4779963"/>
            <a:ext cx="719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N16</a:t>
            </a:r>
          </a:p>
        </p:txBody>
      </p:sp>
      <p:sp>
        <p:nvSpPr>
          <p:cNvPr id="320568" name="Text Box 56">
            <a:extLst>
              <a:ext uri="{FF2B5EF4-FFF2-40B4-BE49-F238E27FC236}">
                <a16:creationId xmlns:a16="http://schemas.microsoft.com/office/drawing/2014/main" id="{588361BC-687B-462B-8D87-2773DE82B1F0}"/>
              </a:ext>
            </a:extLst>
          </p:cNvPr>
          <p:cNvSpPr txBox="1">
            <a:spLocks noChangeArrowheads="1"/>
          </p:cNvSpPr>
          <p:nvPr/>
        </p:nvSpPr>
        <p:spPr bwMode="auto">
          <a:xfrm>
            <a:off x="6804025" y="2476500"/>
            <a:ext cx="719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N32</a:t>
            </a:r>
          </a:p>
        </p:txBody>
      </p:sp>
      <p:sp>
        <p:nvSpPr>
          <p:cNvPr id="320569" name="Text Box 57">
            <a:extLst>
              <a:ext uri="{FF2B5EF4-FFF2-40B4-BE49-F238E27FC236}">
                <a16:creationId xmlns:a16="http://schemas.microsoft.com/office/drawing/2014/main" id="{970BF173-BAC3-4921-84FE-92134DA9B624}"/>
              </a:ext>
            </a:extLst>
          </p:cNvPr>
          <p:cNvSpPr txBox="1">
            <a:spLocks noChangeArrowheads="1"/>
          </p:cNvSpPr>
          <p:nvPr/>
        </p:nvSpPr>
        <p:spPr bwMode="auto">
          <a:xfrm>
            <a:off x="7669213" y="3549650"/>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800" b="1"/>
              <a:t>N8</a:t>
            </a:r>
          </a:p>
        </p:txBody>
      </p:sp>
      <p:grpSp>
        <p:nvGrpSpPr>
          <p:cNvPr id="320570" name="Group 58">
            <a:extLst>
              <a:ext uri="{FF2B5EF4-FFF2-40B4-BE49-F238E27FC236}">
                <a16:creationId xmlns:a16="http://schemas.microsoft.com/office/drawing/2014/main" id="{D4EBAAE1-EF82-4546-8633-395CB97B2439}"/>
              </a:ext>
            </a:extLst>
          </p:cNvPr>
          <p:cNvGrpSpPr>
            <a:grpSpLocks/>
          </p:cNvGrpSpPr>
          <p:nvPr/>
        </p:nvGrpSpPr>
        <p:grpSpPr bwMode="auto">
          <a:xfrm>
            <a:off x="5867400" y="1684338"/>
            <a:ext cx="514350" cy="609600"/>
            <a:chOff x="240" y="1392"/>
            <a:chExt cx="324" cy="384"/>
          </a:xfrm>
        </p:grpSpPr>
        <p:grpSp>
          <p:nvGrpSpPr>
            <p:cNvPr id="10301" name="Group 59">
              <a:extLst>
                <a:ext uri="{FF2B5EF4-FFF2-40B4-BE49-F238E27FC236}">
                  <a16:creationId xmlns:a16="http://schemas.microsoft.com/office/drawing/2014/main" id="{34578BBF-28A1-4A54-A44C-6C20BA503276}"/>
                </a:ext>
              </a:extLst>
            </p:cNvPr>
            <p:cNvGrpSpPr>
              <a:grpSpLocks/>
            </p:cNvGrpSpPr>
            <p:nvPr/>
          </p:nvGrpSpPr>
          <p:grpSpPr bwMode="auto">
            <a:xfrm>
              <a:off x="282" y="1530"/>
              <a:ext cx="198" cy="246"/>
              <a:chOff x="282" y="1530"/>
              <a:chExt cx="252" cy="300"/>
            </a:xfrm>
          </p:grpSpPr>
          <p:sp>
            <p:nvSpPr>
              <p:cNvPr id="10303" name="Rectangle 60">
                <a:extLst>
                  <a:ext uri="{FF2B5EF4-FFF2-40B4-BE49-F238E27FC236}">
                    <a16:creationId xmlns:a16="http://schemas.microsoft.com/office/drawing/2014/main" id="{3618EC51-2940-4126-B79C-445B290BD7BA}"/>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0304" name="AutoShape 61">
                <a:extLst>
                  <a:ext uri="{FF2B5EF4-FFF2-40B4-BE49-F238E27FC236}">
                    <a16:creationId xmlns:a16="http://schemas.microsoft.com/office/drawing/2014/main" id="{E9D8F33E-4C7F-4769-917D-3212266A748E}"/>
                  </a:ext>
                </a:extLst>
              </p:cNvPr>
              <p:cNvCxnSpPr>
                <a:cxnSpLocks noChangeShapeType="1"/>
                <a:stCxn id="10303" idx="0"/>
                <a:endCxn id="10303"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5" name="AutoShape 62">
                <a:extLst>
                  <a:ext uri="{FF2B5EF4-FFF2-40B4-BE49-F238E27FC236}">
                    <a16:creationId xmlns:a16="http://schemas.microsoft.com/office/drawing/2014/main" id="{AAF7B60D-0189-4134-B51B-824C03904CAE}"/>
                  </a:ext>
                </a:extLst>
              </p:cNvPr>
              <p:cNvCxnSpPr>
                <a:cxnSpLocks noChangeShapeType="1"/>
                <a:stCxn id="10303" idx="1"/>
                <a:endCxn id="10303"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06" name="Line 63">
                <a:extLst>
                  <a:ext uri="{FF2B5EF4-FFF2-40B4-BE49-F238E27FC236}">
                    <a16:creationId xmlns:a16="http://schemas.microsoft.com/office/drawing/2014/main" id="{293557E8-7F52-43D1-A368-BD92B31DD456}"/>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7" name="Line 64">
                <a:extLst>
                  <a:ext uri="{FF2B5EF4-FFF2-40B4-BE49-F238E27FC236}">
                    <a16:creationId xmlns:a16="http://schemas.microsoft.com/office/drawing/2014/main" id="{51309D47-53F1-40D2-97D3-CEDCDA381992}"/>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Line 65">
                <a:extLst>
                  <a:ext uri="{FF2B5EF4-FFF2-40B4-BE49-F238E27FC236}">
                    <a16:creationId xmlns:a16="http://schemas.microsoft.com/office/drawing/2014/main" id="{5EFA4E1A-70E5-4C7A-860F-2CD531E046C5}"/>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Line 66">
                <a:extLst>
                  <a:ext uri="{FF2B5EF4-FFF2-40B4-BE49-F238E27FC236}">
                    <a16:creationId xmlns:a16="http://schemas.microsoft.com/office/drawing/2014/main" id="{49325552-B8B0-499A-84A2-480E163A9367}"/>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02" name="Text Box 67">
              <a:extLst>
                <a:ext uri="{FF2B5EF4-FFF2-40B4-BE49-F238E27FC236}">
                  <a16:creationId xmlns:a16="http://schemas.microsoft.com/office/drawing/2014/main" id="{1945170B-B5DA-4473-8DD6-12473A33C382}"/>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320580" name="Group 68">
            <a:extLst>
              <a:ext uri="{FF2B5EF4-FFF2-40B4-BE49-F238E27FC236}">
                <a16:creationId xmlns:a16="http://schemas.microsoft.com/office/drawing/2014/main" id="{56ED7F73-D92F-4211-BD76-9F64B3A217E3}"/>
              </a:ext>
            </a:extLst>
          </p:cNvPr>
          <p:cNvGrpSpPr>
            <a:grpSpLocks/>
          </p:cNvGrpSpPr>
          <p:nvPr/>
        </p:nvGrpSpPr>
        <p:grpSpPr bwMode="auto">
          <a:xfrm>
            <a:off x="8234363" y="2979738"/>
            <a:ext cx="514350" cy="609600"/>
            <a:chOff x="240" y="1392"/>
            <a:chExt cx="324" cy="384"/>
          </a:xfrm>
        </p:grpSpPr>
        <p:grpSp>
          <p:nvGrpSpPr>
            <p:cNvPr id="10292" name="Group 69">
              <a:extLst>
                <a:ext uri="{FF2B5EF4-FFF2-40B4-BE49-F238E27FC236}">
                  <a16:creationId xmlns:a16="http://schemas.microsoft.com/office/drawing/2014/main" id="{2025E99E-9236-4497-9E0D-4129000DCEF5}"/>
                </a:ext>
              </a:extLst>
            </p:cNvPr>
            <p:cNvGrpSpPr>
              <a:grpSpLocks/>
            </p:cNvGrpSpPr>
            <p:nvPr/>
          </p:nvGrpSpPr>
          <p:grpSpPr bwMode="auto">
            <a:xfrm>
              <a:off x="282" y="1530"/>
              <a:ext cx="198" cy="246"/>
              <a:chOff x="282" y="1530"/>
              <a:chExt cx="252" cy="300"/>
            </a:xfrm>
          </p:grpSpPr>
          <p:sp>
            <p:nvSpPr>
              <p:cNvPr id="10294" name="Rectangle 70">
                <a:extLst>
                  <a:ext uri="{FF2B5EF4-FFF2-40B4-BE49-F238E27FC236}">
                    <a16:creationId xmlns:a16="http://schemas.microsoft.com/office/drawing/2014/main" id="{181E9B5F-BB67-48C0-8D0F-A9654A9CF3C5}"/>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0295" name="AutoShape 71">
                <a:extLst>
                  <a:ext uri="{FF2B5EF4-FFF2-40B4-BE49-F238E27FC236}">
                    <a16:creationId xmlns:a16="http://schemas.microsoft.com/office/drawing/2014/main" id="{417D171C-8887-4626-8E4B-AB8DB98D5AFF}"/>
                  </a:ext>
                </a:extLst>
              </p:cNvPr>
              <p:cNvCxnSpPr>
                <a:cxnSpLocks noChangeShapeType="1"/>
                <a:stCxn id="10294" idx="0"/>
                <a:endCxn id="10294"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6" name="AutoShape 72">
                <a:extLst>
                  <a:ext uri="{FF2B5EF4-FFF2-40B4-BE49-F238E27FC236}">
                    <a16:creationId xmlns:a16="http://schemas.microsoft.com/office/drawing/2014/main" id="{B9AE1719-B67D-44C7-A539-37DBE840C6B5}"/>
                  </a:ext>
                </a:extLst>
              </p:cNvPr>
              <p:cNvCxnSpPr>
                <a:cxnSpLocks noChangeShapeType="1"/>
                <a:stCxn id="10294" idx="1"/>
                <a:endCxn id="10294"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97" name="Line 73">
                <a:extLst>
                  <a:ext uri="{FF2B5EF4-FFF2-40B4-BE49-F238E27FC236}">
                    <a16:creationId xmlns:a16="http://schemas.microsoft.com/office/drawing/2014/main" id="{6F99EA6C-0E46-4030-BCBD-7EF01F3078BF}"/>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Line 74">
                <a:extLst>
                  <a:ext uri="{FF2B5EF4-FFF2-40B4-BE49-F238E27FC236}">
                    <a16:creationId xmlns:a16="http://schemas.microsoft.com/office/drawing/2014/main" id="{B682A5E0-05CC-40F4-9E9B-258ABC2029EF}"/>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9" name="Line 75">
                <a:extLst>
                  <a:ext uri="{FF2B5EF4-FFF2-40B4-BE49-F238E27FC236}">
                    <a16:creationId xmlns:a16="http://schemas.microsoft.com/office/drawing/2014/main" id="{2976C5AB-33FA-479E-AAF5-436658B0C5BF}"/>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Line 76">
                <a:extLst>
                  <a:ext uri="{FF2B5EF4-FFF2-40B4-BE49-F238E27FC236}">
                    <a16:creationId xmlns:a16="http://schemas.microsoft.com/office/drawing/2014/main" id="{3A5129EB-0512-4506-AF46-96EB3FB7026D}"/>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93" name="Text Box 77">
              <a:extLst>
                <a:ext uri="{FF2B5EF4-FFF2-40B4-BE49-F238E27FC236}">
                  <a16:creationId xmlns:a16="http://schemas.microsoft.com/office/drawing/2014/main" id="{9544F433-6C2F-436D-A8CC-E2674A22D43D}"/>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320590" name="Group 78">
            <a:extLst>
              <a:ext uri="{FF2B5EF4-FFF2-40B4-BE49-F238E27FC236}">
                <a16:creationId xmlns:a16="http://schemas.microsoft.com/office/drawing/2014/main" id="{E77384BA-171C-4834-BF82-8631199E86C8}"/>
              </a:ext>
            </a:extLst>
          </p:cNvPr>
          <p:cNvGrpSpPr>
            <a:grpSpLocks/>
          </p:cNvGrpSpPr>
          <p:nvPr/>
        </p:nvGrpSpPr>
        <p:grpSpPr bwMode="auto">
          <a:xfrm>
            <a:off x="7019925" y="4203700"/>
            <a:ext cx="514350" cy="609600"/>
            <a:chOff x="240" y="1392"/>
            <a:chExt cx="324" cy="384"/>
          </a:xfrm>
        </p:grpSpPr>
        <p:grpSp>
          <p:nvGrpSpPr>
            <p:cNvPr id="10283" name="Group 79">
              <a:extLst>
                <a:ext uri="{FF2B5EF4-FFF2-40B4-BE49-F238E27FC236}">
                  <a16:creationId xmlns:a16="http://schemas.microsoft.com/office/drawing/2014/main" id="{DFEFBEC3-B651-47B6-8704-1FD20AE05EF9}"/>
                </a:ext>
              </a:extLst>
            </p:cNvPr>
            <p:cNvGrpSpPr>
              <a:grpSpLocks/>
            </p:cNvGrpSpPr>
            <p:nvPr/>
          </p:nvGrpSpPr>
          <p:grpSpPr bwMode="auto">
            <a:xfrm>
              <a:off x="282" y="1530"/>
              <a:ext cx="198" cy="246"/>
              <a:chOff x="282" y="1530"/>
              <a:chExt cx="252" cy="300"/>
            </a:xfrm>
          </p:grpSpPr>
          <p:sp>
            <p:nvSpPr>
              <p:cNvPr id="10285" name="Rectangle 80">
                <a:extLst>
                  <a:ext uri="{FF2B5EF4-FFF2-40B4-BE49-F238E27FC236}">
                    <a16:creationId xmlns:a16="http://schemas.microsoft.com/office/drawing/2014/main" id="{4E54F449-218A-4E2F-873A-61C5F13F7B43}"/>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0286" name="AutoShape 81">
                <a:extLst>
                  <a:ext uri="{FF2B5EF4-FFF2-40B4-BE49-F238E27FC236}">
                    <a16:creationId xmlns:a16="http://schemas.microsoft.com/office/drawing/2014/main" id="{43EC6B32-96A6-456C-8201-B42980E68742}"/>
                  </a:ext>
                </a:extLst>
              </p:cNvPr>
              <p:cNvCxnSpPr>
                <a:cxnSpLocks noChangeShapeType="1"/>
                <a:stCxn id="10285" idx="0"/>
                <a:endCxn id="10285"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7" name="AutoShape 82">
                <a:extLst>
                  <a:ext uri="{FF2B5EF4-FFF2-40B4-BE49-F238E27FC236}">
                    <a16:creationId xmlns:a16="http://schemas.microsoft.com/office/drawing/2014/main" id="{0BCF1142-D1A0-4E01-BE3E-F157FEF6B473}"/>
                  </a:ext>
                </a:extLst>
              </p:cNvPr>
              <p:cNvCxnSpPr>
                <a:cxnSpLocks noChangeShapeType="1"/>
                <a:stCxn id="10285" idx="1"/>
                <a:endCxn id="10285"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88" name="Line 83">
                <a:extLst>
                  <a:ext uri="{FF2B5EF4-FFF2-40B4-BE49-F238E27FC236}">
                    <a16:creationId xmlns:a16="http://schemas.microsoft.com/office/drawing/2014/main" id="{AB80CF32-F513-4DD8-94A1-28E5276FCCBB}"/>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Line 84">
                <a:extLst>
                  <a:ext uri="{FF2B5EF4-FFF2-40B4-BE49-F238E27FC236}">
                    <a16:creationId xmlns:a16="http://schemas.microsoft.com/office/drawing/2014/main" id="{4F83F216-04D4-4C1D-B0D0-C70F64A862E3}"/>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Line 85">
                <a:extLst>
                  <a:ext uri="{FF2B5EF4-FFF2-40B4-BE49-F238E27FC236}">
                    <a16:creationId xmlns:a16="http://schemas.microsoft.com/office/drawing/2014/main" id="{04D0DCA1-0E12-46CF-BE15-49AEA23DB6E8}"/>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1" name="Line 86">
                <a:extLst>
                  <a:ext uri="{FF2B5EF4-FFF2-40B4-BE49-F238E27FC236}">
                    <a16:creationId xmlns:a16="http://schemas.microsoft.com/office/drawing/2014/main" id="{ADF2D42D-73CE-490B-BFD7-41F624BCE4E4}"/>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4" name="Text Box 87">
              <a:extLst>
                <a:ext uri="{FF2B5EF4-FFF2-40B4-BE49-F238E27FC236}">
                  <a16:creationId xmlns:a16="http://schemas.microsoft.com/office/drawing/2014/main" id="{34C987CF-10A1-45F4-827E-C6BF908F487F}"/>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320600" name="Group 88">
            <a:extLst>
              <a:ext uri="{FF2B5EF4-FFF2-40B4-BE49-F238E27FC236}">
                <a16:creationId xmlns:a16="http://schemas.microsoft.com/office/drawing/2014/main" id="{07631D8A-5F7E-4431-98F2-4B852B52B9A9}"/>
              </a:ext>
            </a:extLst>
          </p:cNvPr>
          <p:cNvGrpSpPr>
            <a:grpSpLocks/>
          </p:cNvGrpSpPr>
          <p:nvPr/>
        </p:nvGrpSpPr>
        <p:grpSpPr bwMode="auto">
          <a:xfrm>
            <a:off x="7235825" y="1611313"/>
            <a:ext cx="514350" cy="609600"/>
            <a:chOff x="240" y="1392"/>
            <a:chExt cx="324" cy="384"/>
          </a:xfrm>
        </p:grpSpPr>
        <p:grpSp>
          <p:nvGrpSpPr>
            <p:cNvPr id="10274" name="Group 89">
              <a:extLst>
                <a:ext uri="{FF2B5EF4-FFF2-40B4-BE49-F238E27FC236}">
                  <a16:creationId xmlns:a16="http://schemas.microsoft.com/office/drawing/2014/main" id="{6664C607-35D7-4685-BA8E-27AC3E81B4A5}"/>
                </a:ext>
              </a:extLst>
            </p:cNvPr>
            <p:cNvGrpSpPr>
              <a:grpSpLocks/>
            </p:cNvGrpSpPr>
            <p:nvPr/>
          </p:nvGrpSpPr>
          <p:grpSpPr bwMode="auto">
            <a:xfrm>
              <a:off x="282" y="1530"/>
              <a:ext cx="198" cy="246"/>
              <a:chOff x="282" y="1530"/>
              <a:chExt cx="252" cy="300"/>
            </a:xfrm>
          </p:grpSpPr>
          <p:sp>
            <p:nvSpPr>
              <p:cNvPr id="10276" name="Rectangle 90">
                <a:extLst>
                  <a:ext uri="{FF2B5EF4-FFF2-40B4-BE49-F238E27FC236}">
                    <a16:creationId xmlns:a16="http://schemas.microsoft.com/office/drawing/2014/main" id="{0957595D-C9FA-4737-A454-9183C8A45F00}"/>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0277" name="AutoShape 91">
                <a:extLst>
                  <a:ext uri="{FF2B5EF4-FFF2-40B4-BE49-F238E27FC236}">
                    <a16:creationId xmlns:a16="http://schemas.microsoft.com/office/drawing/2014/main" id="{AEB3375F-9D96-44A3-BFA4-1A5AA0265AC7}"/>
                  </a:ext>
                </a:extLst>
              </p:cNvPr>
              <p:cNvCxnSpPr>
                <a:cxnSpLocks noChangeShapeType="1"/>
                <a:stCxn id="10276" idx="0"/>
                <a:endCxn id="1027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8" name="AutoShape 92">
                <a:extLst>
                  <a:ext uri="{FF2B5EF4-FFF2-40B4-BE49-F238E27FC236}">
                    <a16:creationId xmlns:a16="http://schemas.microsoft.com/office/drawing/2014/main" id="{68B6B447-575D-474C-8792-7F0F97F3133E}"/>
                  </a:ext>
                </a:extLst>
              </p:cNvPr>
              <p:cNvCxnSpPr>
                <a:cxnSpLocks noChangeShapeType="1"/>
                <a:stCxn id="10276" idx="1"/>
                <a:endCxn id="1027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9" name="Line 93">
                <a:extLst>
                  <a:ext uri="{FF2B5EF4-FFF2-40B4-BE49-F238E27FC236}">
                    <a16:creationId xmlns:a16="http://schemas.microsoft.com/office/drawing/2014/main" id="{DEAA72BD-1463-4E9D-9C9B-2D670B27B0D5}"/>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Line 94">
                <a:extLst>
                  <a:ext uri="{FF2B5EF4-FFF2-40B4-BE49-F238E27FC236}">
                    <a16:creationId xmlns:a16="http://schemas.microsoft.com/office/drawing/2014/main" id="{A7E2F479-1774-45D4-9A63-FFCB44104E55}"/>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Line 95">
                <a:extLst>
                  <a:ext uri="{FF2B5EF4-FFF2-40B4-BE49-F238E27FC236}">
                    <a16:creationId xmlns:a16="http://schemas.microsoft.com/office/drawing/2014/main" id="{312A1430-4015-43E1-9657-475D1BE2BE16}"/>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Line 96">
                <a:extLst>
                  <a:ext uri="{FF2B5EF4-FFF2-40B4-BE49-F238E27FC236}">
                    <a16:creationId xmlns:a16="http://schemas.microsoft.com/office/drawing/2014/main" id="{60B98AE1-F9E7-4FB6-A058-C66E049278B0}"/>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75" name="Text Box 97">
              <a:extLst>
                <a:ext uri="{FF2B5EF4-FFF2-40B4-BE49-F238E27FC236}">
                  <a16:creationId xmlns:a16="http://schemas.microsoft.com/office/drawing/2014/main" id="{659FC6DA-3996-4A2F-9A4E-D76104A04EA6}"/>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sp>
        <p:nvSpPr>
          <p:cNvPr id="320610" name="Text Box 98">
            <a:extLst>
              <a:ext uri="{FF2B5EF4-FFF2-40B4-BE49-F238E27FC236}">
                <a16:creationId xmlns:a16="http://schemas.microsoft.com/office/drawing/2014/main" id="{2904D358-F27A-49CF-B8F1-D395666B1402}"/>
              </a:ext>
            </a:extLst>
          </p:cNvPr>
          <p:cNvSpPr txBox="1">
            <a:spLocks noChangeArrowheads="1"/>
          </p:cNvSpPr>
          <p:nvPr/>
        </p:nvSpPr>
        <p:spPr bwMode="auto">
          <a:xfrm>
            <a:off x="3060700" y="3203575"/>
            <a:ext cx="1943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800" b="1"/>
              <a:t>Chord</a:t>
            </a:r>
            <a:r>
              <a:rPr kumimoji="0" lang="zh-CN" altLang="en-US" sz="1800" b="1"/>
              <a:t>、</a:t>
            </a:r>
            <a:r>
              <a:rPr kumimoji="0" lang="en-US" altLang="zh-CN" sz="1800" b="1"/>
              <a:t>CAN</a:t>
            </a:r>
            <a:r>
              <a:rPr kumimoji="0" lang="zh-CN" altLang="en-US" sz="1800" b="1"/>
              <a:t>、</a:t>
            </a:r>
            <a:r>
              <a:rPr kumimoji="0" lang="en-US" altLang="zh-CN" sz="1800" b="1"/>
              <a:t>Tapestry</a:t>
            </a:r>
            <a:r>
              <a:rPr kumimoji="0" lang="zh-CN" altLang="en-US" sz="1800" b="1"/>
              <a:t>、</a:t>
            </a:r>
            <a:r>
              <a:rPr kumimoji="0" lang="en-US" altLang="zh-CN" sz="1800" b="1"/>
              <a:t>Pastry</a:t>
            </a:r>
          </a:p>
        </p:txBody>
      </p:sp>
      <p:sp>
        <p:nvSpPr>
          <p:cNvPr id="320611" name="Rectangle 99">
            <a:extLst>
              <a:ext uri="{FF2B5EF4-FFF2-40B4-BE49-F238E27FC236}">
                <a16:creationId xmlns:a16="http://schemas.microsoft.com/office/drawing/2014/main" id="{7682E4ED-D166-42E7-A9AE-45796F42560B}"/>
              </a:ext>
            </a:extLst>
          </p:cNvPr>
          <p:cNvSpPr>
            <a:spLocks noChangeArrowheads="1"/>
          </p:cNvSpPr>
          <p:nvPr/>
        </p:nvSpPr>
        <p:spPr bwMode="auto">
          <a:xfrm>
            <a:off x="533400" y="6019800"/>
            <a:ext cx="800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zh-CN" altLang="en-US" sz="2800" b="1">
                <a:latin typeface="Arial" panose="020B0604020202020204" pitchFamily="34" charset="0"/>
              </a:rPr>
              <a:t>在许多情况下，节点</a:t>
            </a:r>
            <a:r>
              <a:rPr kumimoji="0" lang="en-US" altLang="zh-CN" sz="2800" b="1">
                <a:latin typeface="Arial" panose="020B0604020202020204" pitchFamily="34" charset="0"/>
              </a:rPr>
              <a:t>ID</a:t>
            </a:r>
            <a:r>
              <a:rPr kumimoji="0" lang="zh-CN" altLang="en-US" sz="2800" b="1">
                <a:latin typeface="Arial" panose="020B0604020202020204" pitchFamily="34" charset="0"/>
              </a:rPr>
              <a:t>为节点</a:t>
            </a:r>
            <a:r>
              <a:rPr kumimoji="0" lang="en-US" altLang="zh-CN" sz="2800" b="1">
                <a:latin typeface="Arial" panose="020B0604020202020204" pitchFamily="34" charset="0"/>
              </a:rPr>
              <a:t>IP</a:t>
            </a:r>
            <a:r>
              <a:rPr kumimoji="0" lang="zh-CN" altLang="en-US" sz="2800" b="1">
                <a:latin typeface="Arial" panose="020B0604020202020204" pitchFamily="34" charset="0"/>
              </a:rPr>
              <a:t>地址的</a:t>
            </a:r>
            <a:r>
              <a:rPr kumimoji="0" lang="en-US" altLang="zh-CN" sz="2800" b="1">
                <a:latin typeface="Arial" panose="020B0604020202020204" pitchFamily="34" charset="0"/>
              </a:rPr>
              <a:t>Hash</a:t>
            </a:r>
            <a:r>
              <a:rPr kumimoji="0" lang="zh-CN" altLang="en-US" sz="2800" b="1">
                <a:latin typeface="Arial" panose="020B0604020202020204" pitchFamily="34" charset="0"/>
              </a:rPr>
              <a:t>摘要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5"/>
                                        </p:tgtEl>
                                        <p:attrNameLst>
                                          <p:attrName>style.visibility</p:attrName>
                                        </p:attrNameLst>
                                      </p:cBhvr>
                                      <p:to>
                                        <p:strVal val="visible"/>
                                      </p:to>
                                    </p:set>
                                    <p:animEffect transition="in" filter="blinds(horizontal)">
                                      <p:cBhvr>
                                        <p:cTn id="7" dur="500"/>
                                        <p:tgtEl>
                                          <p:spTgt spid="32056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0569"/>
                                        </p:tgtEl>
                                        <p:attrNameLst>
                                          <p:attrName>style.visibility</p:attrName>
                                        </p:attrNameLst>
                                      </p:cBhvr>
                                      <p:to>
                                        <p:strVal val="visible"/>
                                      </p:to>
                                    </p:set>
                                    <p:animEffect transition="in" filter="blinds(horizontal)">
                                      <p:cBhvr>
                                        <p:cTn id="13" dur="500"/>
                                        <p:tgtEl>
                                          <p:spTgt spid="3205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0567"/>
                                        </p:tgtEl>
                                        <p:attrNameLst>
                                          <p:attrName>style.visibility</p:attrName>
                                        </p:attrNameLst>
                                      </p:cBhvr>
                                      <p:to>
                                        <p:strVal val="visible"/>
                                      </p:to>
                                    </p:set>
                                    <p:animEffect transition="in" filter="blinds(horizontal)">
                                      <p:cBhvr>
                                        <p:cTn id="16" dur="500"/>
                                        <p:tgtEl>
                                          <p:spTgt spid="32056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20566"/>
                                        </p:tgtEl>
                                        <p:attrNameLst>
                                          <p:attrName>style.visibility</p:attrName>
                                        </p:attrNameLst>
                                      </p:cBhvr>
                                      <p:to>
                                        <p:strVal val="visible"/>
                                      </p:to>
                                    </p:set>
                                    <p:animEffect transition="in" filter="blinds(horizontal)">
                                      <p:cBhvr>
                                        <p:cTn id="19" dur="500"/>
                                        <p:tgtEl>
                                          <p:spTgt spid="3205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20548"/>
                                        </p:tgtEl>
                                        <p:attrNameLst>
                                          <p:attrName>style.visibility</p:attrName>
                                        </p:attrNameLst>
                                      </p:cBhvr>
                                      <p:to>
                                        <p:strVal val="visible"/>
                                      </p:to>
                                    </p:set>
                                    <p:anim calcmode="lin" valueType="num">
                                      <p:cBhvr>
                                        <p:cTn id="24" dur="500" fill="hold"/>
                                        <p:tgtEl>
                                          <p:spTgt spid="320548"/>
                                        </p:tgtEl>
                                        <p:attrNameLst>
                                          <p:attrName>ppt_w</p:attrName>
                                        </p:attrNameLst>
                                      </p:cBhvr>
                                      <p:tavLst>
                                        <p:tav tm="0">
                                          <p:val>
                                            <p:fltVal val="0"/>
                                          </p:val>
                                        </p:tav>
                                        <p:tav tm="100000">
                                          <p:val>
                                            <p:strVal val="#ppt_w"/>
                                          </p:val>
                                        </p:tav>
                                      </p:tavLst>
                                    </p:anim>
                                    <p:anim calcmode="lin" valueType="num">
                                      <p:cBhvr>
                                        <p:cTn id="25" dur="500" fill="hold"/>
                                        <p:tgtEl>
                                          <p:spTgt spid="32054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20550"/>
                                        </p:tgtEl>
                                        <p:attrNameLst>
                                          <p:attrName>style.visibility</p:attrName>
                                        </p:attrNameLst>
                                      </p:cBhvr>
                                      <p:to>
                                        <p:strVal val="visible"/>
                                      </p:to>
                                    </p:set>
                                    <p:anim calcmode="lin" valueType="num">
                                      <p:cBhvr additive="base">
                                        <p:cTn id="30" dur="500" fill="hold"/>
                                        <p:tgtEl>
                                          <p:spTgt spid="320550"/>
                                        </p:tgtEl>
                                        <p:attrNameLst>
                                          <p:attrName>ppt_x</p:attrName>
                                        </p:attrNameLst>
                                      </p:cBhvr>
                                      <p:tavLst>
                                        <p:tav tm="0">
                                          <p:val>
                                            <p:strVal val="0-#ppt_w/2"/>
                                          </p:val>
                                        </p:tav>
                                        <p:tav tm="100000">
                                          <p:val>
                                            <p:strVal val="#ppt_x"/>
                                          </p:val>
                                        </p:tav>
                                      </p:tavLst>
                                    </p:anim>
                                    <p:anim calcmode="lin" valueType="num">
                                      <p:cBhvr additive="base">
                                        <p:cTn id="31" dur="500" fill="hold"/>
                                        <p:tgtEl>
                                          <p:spTgt spid="32055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320570"/>
                                        </p:tgtEl>
                                        <p:attrNameLst>
                                          <p:attrName>style.visibility</p:attrName>
                                        </p:attrNameLst>
                                      </p:cBhvr>
                                      <p:to>
                                        <p:strVal val="visible"/>
                                      </p:to>
                                    </p:set>
                                    <p:anim calcmode="lin" valueType="num">
                                      <p:cBhvr additive="base">
                                        <p:cTn id="34" dur="500" fill="hold"/>
                                        <p:tgtEl>
                                          <p:spTgt spid="320570"/>
                                        </p:tgtEl>
                                        <p:attrNameLst>
                                          <p:attrName>ppt_x</p:attrName>
                                        </p:attrNameLst>
                                      </p:cBhvr>
                                      <p:tavLst>
                                        <p:tav tm="0">
                                          <p:val>
                                            <p:strVal val="0-#ppt_w/2"/>
                                          </p:val>
                                        </p:tav>
                                        <p:tav tm="100000">
                                          <p:val>
                                            <p:strVal val="#ppt_x"/>
                                          </p:val>
                                        </p:tav>
                                      </p:tavLst>
                                    </p:anim>
                                    <p:anim calcmode="lin" valueType="num">
                                      <p:cBhvr additive="base">
                                        <p:cTn id="35" dur="500" fill="hold"/>
                                        <p:tgtEl>
                                          <p:spTgt spid="320570"/>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320600"/>
                                        </p:tgtEl>
                                        <p:attrNameLst>
                                          <p:attrName>style.visibility</p:attrName>
                                        </p:attrNameLst>
                                      </p:cBhvr>
                                      <p:to>
                                        <p:strVal val="visible"/>
                                      </p:to>
                                    </p:set>
                                    <p:anim calcmode="lin" valueType="num">
                                      <p:cBhvr additive="base">
                                        <p:cTn id="38" dur="500" fill="hold"/>
                                        <p:tgtEl>
                                          <p:spTgt spid="320600"/>
                                        </p:tgtEl>
                                        <p:attrNameLst>
                                          <p:attrName>ppt_x</p:attrName>
                                        </p:attrNameLst>
                                      </p:cBhvr>
                                      <p:tavLst>
                                        <p:tav tm="0">
                                          <p:val>
                                            <p:strVal val="0-#ppt_w/2"/>
                                          </p:val>
                                        </p:tav>
                                        <p:tav tm="100000">
                                          <p:val>
                                            <p:strVal val="#ppt_x"/>
                                          </p:val>
                                        </p:tav>
                                      </p:tavLst>
                                    </p:anim>
                                    <p:anim calcmode="lin" valueType="num">
                                      <p:cBhvr additive="base">
                                        <p:cTn id="39" dur="500" fill="hold"/>
                                        <p:tgtEl>
                                          <p:spTgt spid="320600"/>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320580"/>
                                        </p:tgtEl>
                                        <p:attrNameLst>
                                          <p:attrName>style.visibility</p:attrName>
                                        </p:attrNameLst>
                                      </p:cBhvr>
                                      <p:to>
                                        <p:strVal val="visible"/>
                                      </p:to>
                                    </p:set>
                                    <p:anim calcmode="lin" valueType="num">
                                      <p:cBhvr additive="base">
                                        <p:cTn id="42" dur="500" fill="hold"/>
                                        <p:tgtEl>
                                          <p:spTgt spid="320580"/>
                                        </p:tgtEl>
                                        <p:attrNameLst>
                                          <p:attrName>ppt_x</p:attrName>
                                        </p:attrNameLst>
                                      </p:cBhvr>
                                      <p:tavLst>
                                        <p:tav tm="0">
                                          <p:val>
                                            <p:strVal val="0-#ppt_w/2"/>
                                          </p:val>
                                        </p:tav>
                                        <p:tav tm="100000">
                                          <p:val>
                                            <p:strVal val="#ppt_x"/>
                                          </p:val>
                                        </p:tav>
                                      </p:tavLst>
                                    </p:anim>
                                    <p:anim calcmode="lin" valueType="num">
                                      <p:cBhvr additive="base">
                                        <p:cTn id="43" dur="500" fill="hold"/>
                                        <p:tgtEl>
                                          <p:spTgt spid="320580"/>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320590"/>
                                        </p:tgtEl>
                                        <p:attrNameLst>
                                          <p:attrName>style.visibility</p:attrName>
                                        </p:attrNameLst>
                                      </p:cBhvr>
                                      <p:to>
                                        <p:strVal val="visible"/>
                                      </p:to>
                                    </p:set>
                                    <p:anim calcmode="lin" valueType="num">
                                      <p:cBhvr additive="base">
                                        <p:cTn id="46" dur="500" fill="hold"/>
                                        <p:tgtEl>
                                          <p:spTgt spid="320590"/>
                                        </p:tgtEl>
                                        <p:attrNameLst>
                                          <p:attrName>ppt_x</p:attrName>
                                        </p:attrNameLst>
                                      </p:cBhvr>
                                      <p:tavLst>
                                        <p:tav tm="0">
                                          <p:val>
                                            <p:strVal val="0-#ppt_w/2"/>
                                          </p:val>
                                        </p:tav>
                                        <p:tav tm="100000">
                                          <p:val>
                                            <p:strVal val="#ppt_x"/>
                                          </p:val>
                                        </p:tav>
                                      </p:tavLst>
                                    </p:anim>
                                    <p:anim calcmode="lin" valueType="num">
                                      <p:cBhvr additive="base">
                                        <p:cTn id="47" dur="500" fill="hold"/>
                                        <p:tgtEl>
                                          <p:spTgt spid="320590"/>
                                        </p:tgtEl>
                                        <p:attrNameLst>
                                          <p:attrName>ppt_y</p:attrName>
                                        </p:attrNameLst>
                                      </p:cBhvr>
                                      <p:tavLst>
                                        <p:tav tm="0">
                                          <p:val>
                                            <p:strVal val="#ppt_y"/>
                                          </p:val>
                                        </p:tav>
                                        <p:tav tm="100000">
                                          <p:val>
                                            <p:strVal val="#ppt_y"/>
                                          </p:val>
                                        </p:tav>
                                      </p:tavLst>
                                    </p:anim>
                                  </p:childTnLst>
                                </p:cTn>
                              </p:par>
                              <p:par>
                                <p:cTn id="48" presetID="3" presetClass="entr" presetSubtype="10" fill="hold" grpId="0" nodeType="withEffect">
                                  <p:stCondLst>
                                    <p:cond delay="0"/>
                                  </p:stCondLst>
                                  <p:childTnLst>
                                    <p:set>
                                      <p:cBhvr>
                                        <p:cTn id="49" dur="1" fill="hold">
                                          <p:stCondLst>
                                            <p:cond delay="0"/>
                                          </p:stCondLst>
                                        </p:cTn>
                                        <p:tgtEl>
                                          <p:spTgt spid="320549"/>
                                        </p:tgtEl>
                                        <p:attrNameLst>
                                          <p:attrName>style.visibility</p:attrName>
                                        </p:attrNameLst>
                                      </p:cBhvr>
                                      <p:to>
                                        <p:strVal val="visible"/>
                                      </p:to>
                                    </p:set>
                                    <p:animEffect transition="in" filter="blinds(horizontal)">
                                      <p:cBhvr>
                                        <p:cTn id="50" dur="500"/>
                                        <p:tgtEl>
                                          <p:spTgt spid="32054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20610"/>
                                        </p:tgtEl>
                                        <p:attrNameLst>
                                          <p:attrName>style.visibility</p:attrName>
                                        </p:attrNameLst>
                                      </p:cBhvr>
                                      <p:to>
                                        <p:strVal val="visible"/>
                                      </p:to>
                                    </p:set>
                                    <p:animEffect transition="in" filter="blinds(horizontal)">
                                      <p:cBhvr>
                                        <p:cTn id="55" dur="500"/>
                                        <p:tgtEl>
                                          <p:spTgt spid="3206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20611"/>
                                        </p:tgtEl>
                                        <p:attrNameLst>
                                          <p:attrName>style.visibility</p:attrName>
                                        </p:attrNameLst>
                                      </p:cBhvr>
                                      <p:to>
                                        <p:strVal val="visible"/>
                                      </p:to>
                                    </p:set>
                                    <p:animEffect transition="in" filter="blinds(horizontal)">
                                      <p:cBhvr>
                                        <p:cTn id="60" dur="500"/>
                                        <p:tgtEl>
                                          <p:spTgt spid="320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9" grpId="0"/>
      <p:bldP spid="320565" grpId="0"/>
      <p:bldP spid="320566" grpId="0"/>
      <p:bldP spid="320567" grpId="0"/>
      <p:bldP spid="320568" grpId="0"/>
      <p:bldP spid="320569" grpId="0"/>
      <p:bldP spid="320610" grpId="0"/>
      <p:bldP spid="3206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9B750016-5CF4-47A2-82D2-F1F521B6FBD2}"/>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DDE769D2-1DDD-46A6-B952-97A66CE5BE5A}" type="slidenum">
              <a:rPr kumimoji="0" lang="zh-CN" altLang="en-US" sz="1400">
                <a:latin typeface="Tahoma" panose="020B0604030504040204" pitchFamily="34" charset="0"/>
              </a:rPr>
              <a:pPr>
                <a:spcBef>
                  <a:spcPct val="0"/>
                </a:spcBef>
                <a:buClrTx/>
                <a:buFontTx/>
                <a:buNone/>
              </a:pPr>
              <a:t>70</a:t>
            </a:fld>
            <a:endParaRPr kumimoji="0" lang="en-US" altLang="zh-CN" sz="1400">
              <a:latin typeface="Tahoma" panose="020B0604030504040204" pitchFamily="34" charset="0"/>
            </a:endParaRPr>
          </a:p>
        </p:txBody>
      </p:sp>
      <p:sp>
        <p:nvSpPr>
          <p:cNvPr id="80899" name="Rectangle 2">
            <a:extLst>
              <a:ext uri="{FF2B5EF4-FFF2-40B4-BE49-F238E27FC236}">
                <a16:creationId xmlns:a16="http://schemas.microsoft.com/office/drawing/2014/main" id="{B96F5DA9-05DE-4BB6-8FE4-338218E7C834}"/>
              </a:ext>
            </a:extLst>
          </p:cNvPr>
          <p:cNvSpPr>
            <a:spLocks noGrp="1" noChangeArrowheads="1"/>
          </p:cNvSpPr>
          <p:nvPr>
            <p:ph type="title"/>
          </p:nvPr>
        </p:nvSpPr>
        <p:spPr>
          <a:xfrm>
            <a:off x="609600" y="493713"/>
            <a:ext cx="8534400" cy="641350"/>
          </a:xfrm>
        </p:spPr>
        <p:txBody>
          <a:bodyPr/>
          <a:lstStyle/>
          <a:p>
            <a:pPr eaLnBrk="1" hangingPunct="1"/>
            <a:r>
              <a:rPr lang="en-US" altLang="zh-CN" sz="3600"/>
              <a:t>5.4 Indirect Internet Infrastructure (i3)</a:t>
            </a:r>
          </a:p>
        </p:txBody>
      </p:sp>
      <p:sp>
        <p:nvSpPr>
          <p:cNvPr id="80900" name="Rectangle 3">
            <a:extLst>
              <a:ext uri="{FF2B5EF4-FFF2-40B4-BE49-F238E27FC236}">
                <a16:creationId xmlns:a16="http://schemas.microsoft.com/office/drawing/2014/main" id="{F726ABB7-6279-4EC7-9C6A-D55C794FACA1}"/>
              </a:ext>
            </a:extLst>
          </p:cNvPr>
          <p:cNvSpPr>
            <a:spLocks noGrp="1" noChangeArrowheads="1"/>
          </p:cNvSpPr>
          <p:nvPr>
            <p:ph type="body" idx="1"/>
          </p:nvPr>
        </p:nvSpPr>
        <p:spPr>
          <a:xfrm>
            <a:off x="228600" y="1371600"/>
            <a:ext cx="4552950" cy="5597525"/>
          </a:xfrm>
        </p:spPr>
        <p:txBody>
          <a:bodyPr/>
          <a:lstStyle/>
          <a:p>
            <a:pPr eaLnBrk="1" hangingPunct="1">
              <a:lnSpc>
                <a:spcPct val="105000"/>
              </a:lnSpc>
            </a:pPr>
            <a:r>
              <a:rPr lang="zh-CN" altLang="en-US" sz="2400" b="1"/>
              <a:t>传统的</a:t>
            </a:r>
            <a:r>
              <a:rPr lang="en-US" altLang="zh-CN" sz="2400" b="1"/>
              <a:t>Internet</a:t>
            </a:r>
            <a:r>
              <a:rPr lang="zh-CN" altLang="en-US" sz="2400" b="1"/>
              <a:t>提供端到端通信模型</a:t>
            </a:r>
          </a:p>
          <a:p>
            <a:pPr lvl="1" eaLnBrk="1" hangingPunct="1">
              <a:lnSpc>
                <a:spcPct val="105000"/>
              </a:lnSpc>
            </a:pPr>
            <a:r>
              <a:rPr lang="zh-CN" altLang="en-US" sz="2400" b="1"/>
              <a:t>通信在固定主机间进行</a:t>
            </a:r>
          </a:p>
          <a:p>
            <a:pPr lvl="1" eaLnBrk="1" hangingPunct="1">
              <a:lnSpc>
                <a:spcPct val="105000"/>
              </a:lnSpc>
            </a:pPr>
            <a:r>
              <a:rPr lang="zh-CN" altLang="en-US" sz="2400" b="1"/>
              <a:t>发送主机知道接收主机的</a:t>
            </a:r>
            <a:r>
              <a:rPr lang="en-US" altLang="zh-CN" sz="2400" b="1"/>
              <a:t>IP</a:t>
            </a:r>
            <a:r>
              <a:rPr lang="zh-CN" altLang="en-US" sz="2400" b="1"/>
              <a:t>地址，将分组直接发送给接收主机</a:t>
            </a:r>
          </a:p>
          <a:p>
            <a:pPr eaLnBrk="1" hangingPunct="1">
              <a:lnSpc>
                <a:spcPct val="105000"/>
              </a:lnSpc>
            </a:pPr>
            <a:r>
              <a:rPr lang="zh-CN" altLang="en-US" sz="2400" b="1"/>
              <a:t>间接通信模型</a:t>
            </a:r>
            <a:r>
              <a:rPr lang="en-US" altLang="zh-CN" sz="2400" b="1"/>
              <a:t>(i3)</a:t>
            </a:r>
          </a:p>
          <a:p>
            <a:pPr lvl="1" eaLnBrk="1" hangingPunct="1">
              <a:lnSpc>
                <a:spcPct val="105000"/>
              </a:lnSpc>
            </a:pPr>
            <a:r>
              <a:rPr lang="zh-CN" altLang="en-US" sz="2400" b="1"/>
              <a:t>接收主机位置不固定，可能移动</a:t>
            </a:r>
          </a:p>
          <a:p>
            <a:pPr lvl="2" eaLnBrk="1" hangingPunct="1">
              <a:lnSpc>
                <a:spcPct val="105000"/>
              </a:lnSpc>
            </a:pPr>
            <a:r>
              <a:rPr lang="en-US" altLang="zh-CN" sz="2400" b="1"/>
              <a:t>Mobility</a:t>
            </a:r>
          </a:p>
          <a:p>
            <a:pPr lvl="1" eaLnBrk="1" hangingPunct="1">
              <a:lnSpc>
                <a:spcPct val="105000"/>
              </a:lnSpc>
            </a:pPr>
            <a:r>
              <a:rPr lang="zh-CN" altLang="en-US" sz="2400" b="1"/>
              <a:t>发送主机不知道接收主机的标识</a:t>
            </a:r>
          </a:p>
          <a:p>
            <a:pPr lvl="2" eaLnBrk="1" hangingPunct="1">
              <a:lnSpc>
                <a:spcPct val="105000"/>
              </a:lnSpc>
            </a:pPr>
            <a:r>
              <a:rPr lang="en-US" altLang="zh-CN" sz="2400" b="1"/>
              <a:t>Multicast, Anycast</a:t>
            </a:r>
          </a:p>
        </p:txBody>
      </p:sp>
      <p:graphicFrame>
        <p:nvGraphicFramePr>
          <p:cNvPr id="80901" name="Object 4">
            <a:extLst>
              <a:ext uri="{FF2B5EF4-FFF2-40B4-BE49-F238E27FC236}">
                <a16:creationId xmlns:a16="http://schemas.microsoft.com/office/drawing/2014/main" id="{204E137B-05C9-4EF4-82DB-241CC29D583F}"/>
              </a:ext>
            </a:extLst>
          </p:cNvPr>
          <p:cNvGraphicFramePr>
            <a:graphicFrameLocks noChangeAspect="1"/>
          </p:cNvGraphicFramePr>
          <p:nvPr/>
        </p:nvGraphicFramePr>
        <p:xfrm>
          <a:off x="5181600" y="2057400"/>
          <a:ext cx="3657600" cy="1346200"/>
        </p:xfrm>
        <a:graphic>
          <a:graphicData uri="http://schemas.openxmlformats.org/presentationml/2006/ole">
            <mc:AlternateContent xmlns:mc="http://schemas.openxmlformats.org/markup-compatibility/2006">
              <mc:Choice xmlns:v="urn:schemas-microsoft-com:vml" Requires="v">
                <p:oleObj spid="_x0000_s80907" name="Visio" r:id="rId3" imgW="2252777" imgH="829361" progId="Visio.Drawing.11">
                  <p:embed/>
                </p:oleObj>
              </mc:Choice>
              <mc:Fallback>
                <p:oleObj name="Visio" r:id="rId3" imgW="2252777" imgH="82936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057400"/>
                        <a:ext cx="36576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2" name="Object 5">
            <a:extLst>
              <a:ext uri="{FF2B5EF4-FFF2-40B4-BE49-F238E27FC236}">
                <a16:creationId xmlns:a16="http://schemas.microsoft.com/office/drawing/2014/main" id="{A27A5F9E-8670-46E5-97FC-1E5DA5810BEF}"/>
              </a:ext>
            </a:extLst>
          </p:cNvPr>
          <p:cNvGraphicFramePr>
            <a:graphicFrameLocks noChangeAspect="1"/>
          </p:cNvGraphicFramePr>
          <p:nvPr/>
        </p:nvGraphicFramePr>
        <p:xfrm>
          <a:off x="5105400" y="4114800"/>
          <a:ext cx="3886200" cy="1687513"/>
        </p:xfrm>
        <a:graphic>
          <a:graphicData uri="http://schemas.openxmlformats.org/presentationml/2006/ole">
            <mc:AlternateContent xmlns:mc="http://schemas.openxmlformats.org/markup-compatibility/2006">
              <mc:Choice xmlns:v="urn:schemas-microsoft-com:vml" Requires="v">
                <p:oleObj spid="_x0000_s80908" name="Visio" r:id="rId5" imgW="2252777" imgH="977798" progId="Visio.Drawing.11">
                  <p:embed/>
                </p:oleObj>
              </mc:Choice>
              <mc:Fallback>
                <p:oleObj name="Visio" r:id="rId5" imgW="2252777" imgH="977798"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114800"/>
                        <a:ext cx="3886200"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9AF5EDC4-9D8E-4534-A971-D8495CD08FF7}"/>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E64BCC5-3420-4C02-B4DF-2E32F08808BD}" type="slidenum">
              <a:rPr kumimoji="0" lang="zh-CN" altLang="en-US" sz="1400">
                <a:latin typeface="Tahoma" panose="020B0604030504040204" pitchFamily="34" charset="0"/>
              </a:rPr>
              <a:pPr>
                <a:spcBef>
                  <a:spcPct val="0"/>
                </a:spcBef>
                <a:buClrTx/>
                <a:buFontTx/>
                <a:buNone/>
              </a:pPr>
              <a:t>71</a:t>
            </a:fld>
            <a:endParaRPr kumimoji="0" lang="en-US" altLang="zh-CN" sz="1400">
              <a:latin typeface="Tahoma" panose="020B0604030504040204" pitchFamily="34" charset="0"/>
            </a:endParaRPr>
          </a:p>
        </p:txBody>
      </p:sp>
      <p:sp>
        <p:nvSpPr>
          <p:cNvPr id="81923" name="Rectangle 2">
            <a:extLst>
              <a:ext uri="{FF2B5EF4-FFF2-40B4-BE49-F238E27FC236}">
                <a16:creationId xmlns:a16="http://schemas.microsoft.com/office/drawing/2014/main" id="{42FD03F8-1E08-49ED-BE3D-911E1420171A}"/>
              </a:ext>
            </a:extLst>
          </p:cNvPr>
          <p:cNvSpPr>
            <a:spLocks noGrp="1" noChangeArrowheads="1"/>
          </p:cNvSpPr>
          <p:nvPr>
            <p:ph type="title"/>
          </p:nvPr>
        </p:nvSpPr>
        <p:spPr/>
        <p:txBody>
          <a:bodyPr/>
          <a:lstStyle/>
          <a:p>
            <a:pPr eaLnBrk="1" hangingPunct="1"/>
            <a:r>
              <a:rPr lang="en-US" altLang="zh-CN"/>
              <a:t>(1)  i3</a:t>
            </a:r>
            <a:r>
              <a:rPr lang="zh-CN" altLang="en-US"/>
              <a:t>原理</a:t>
            </a:r>
            <a:endParaRPr lang="en-US" altLang="zh-CN"/>
          </a:p>
        </p:txBody>
      </p:sp>
      <p:sp>
        <p:nvSpPr>
          <p:cNvPr id="81924" name="Rectangle 3">
            <a:extLst>
              <a:ext uri="{FF2B5EF4-FFF2-40B4-BE49-F238E27FC236}">
                <a16:creationId xmlns:a16="http://schemas.microsoft.com/office/drawing/2014/main" id="{83D28489-61FD-4CF0-865A-681E3F23DF64}"/>
              </a:ext>
            </a:extLst>
          </p:cNvPr>
          <p:cNvSpPr>
            <a:spLocks noGrp="1" noChangeArrowheads="1"/>
          </p:cNvSpPr>
          <p:nvPr>
            <p:ph type="body" idx="1"/>
          </p:nvPr>
        </p:nvSpPr>
        <p:spPr>
          <a:xfrm>
            <a:off x="609600" y="1600200"/>
            <a:ext cx="7848600" cy="4365625"/>
          </a:xfrm>
        </p:spPr>
        <p:txBody>
          <a:bodyPr/>
          <a:lstStyle/>
          <a:p>
            <a:pPr marL="381000" indent="-381000" eaLnBrk="1" hangingPunct="1">
              <a:lnSpc>
                <a:spcPct val="110000"/>
              </a:lnSpc>
            </a:pPr>
            <a:r>
              <a:rPr lang="en-US" altLang="zh-CN" sz="2800" b="1">
                <a:hlinkClick r:id="rId2"/>
              </a:rPr>
              <a:t>http://i3.cs.berkeley.edu</a:t>
            </a:r>
            <a:endParaRPr lang="en-US" altLang="zh-CN" sz="2800" b="1"/>
          </a:p>
          <a:p>
            <a:pPr marL="381000" indent="-381000" eaLnBrk="1" hangingPunct="1">
              <a:lnSpc>
                <a:spcPct val="110000"/>
              </a:lnSpc>
            </a:pPr>
            <a:r>
              <a:rPr lang="zh-CN" altLang="en-US" sz="2800" b="1"/>
              <a:t>利用</a:t>
            </a:r>
            <a:r>
              <a:rPr lang="en-US" altLang="zh-CN" sz="2800" b="1"/>
              <a:t>DHT</a:t>
            </a:r>
            <a:r>
              <a:rPr lang="zh-CN" altLang="en-US" sz="2800" b="1"/>
              <a:t>网络提供的索引发布和查询，具有</a:t>
            </a:r>
          </a:p>
          <a:p>
            <a:pPr marL="800100" lvl="1" indent="-342900" eaLnBrk="1" hangingPunct="1">
              <a:lnSpc>
                <a:spcPct val="110000"/>
              </a:lnSpc>
            </a:pPr>
            <a:r>
              <a:rPr lang="zh-CN" altLang="en-US" sz="2800" b="1"/>
              <a:t>稳健性</a:t>
            </a:r>
          </a:p>
          <a:p>
            <a:pPr marL="800100" lvl="1" indent="-342900" eaLnBrk="1" hangingPunct="1">
              <a:lnSpc>
                <a:spcPct val="110000"/>
              </a:lnSpc>
            </a:pPr>
            <a:r>
              <a:rPr lang="zh-CN" altLang="en-US" sz="2800" b="1"/>
              <a:t>高效性</a:t>
            </a:r>
          </a:p>
          <a:p>
            <a:pPr marL="800100" lvl="1" indent="-342900" eaLnBrk="1" hangingPunct="1">
              <a:lnSpc>
                <a:spcPct val="110000"/>
              </a:lnSpc>
            </a:pPr>
            <a:r>
              <a:rPr lang="zh-CN" altLang="en-US" sz="2800" b="1"/>
              <a:t>可扩展性</a:t>
            </a:r>
          </a:p>
          <a:p>
            <a:pPr marL="381000" indent="-381000" eaLnBrk="1" hangingPunct="1">
              <a:lnSpc>
                <a:spcPct val="110000"/>
              </a:lnSpc>
            </a:pPr>
            <a:r>
              <a:rPr lang="en-US" altLang="zh-CN" sz="2800" b="1"/>
              <a:t>DHT</a:t>
            </a:r>
            <a:r>
              <a:rPr lang="zh-CN" altLang="en-US" sz="2800" b="1"/>
              <a:t>网络实现可以使</a:t>
            </a:r>
            <a:r>
              <a:rPr lang="en-US" altLang="zh-CN" sz="2800" b="1"/>
              <a:t>Chord</a:t>
            </a:r>
            <a:r>
              <a:rPr lang="zh-CN" altLang="en-US" sz="2800" b="1"/>
              <a:t>、</a:t>
            </a:r>
            <a:r>
              <a:rPr lang="en-US" altLang="zh-CN" sz="2800" b="1"/>
              <a:t>Pastry</a:t>
            </a:r>
            <a:r>
              <a:rPr lang="zh-CN" altLang="en-US" sz="2800" b="1"/>
              <a:t>、</a:t>
            </a:r>
            <a:r>
              <a:rPr lang="en-US" altLang="zh-CN" sz="2800" b="1"/>
              <a:t>CAN</a:t>
            </a:r>
            <a:r>
              <a:rPr lang="zh-CN" altLang="en-US" sz="2800" b="1"/>
              <a:t>、</a:t>
            </a:r>
            <a:r>
              <a:rPr lang="en-US" altLang="zh-CN" sz="2800" b="1"/>
              <a:t>Tapestry</a:t>
            </a:r>
            <a:r>
              <a:rPr lang="zh-CN" altLang="en-US" sz="2800" b="1"/>
              <a:t>等</a:t>
            </a:r>
          </a:p>
          <a:p>
            <a:pPr marL="800100" lvl="1" indent="-342900" eaLnBrk="1" hangingPunct="1">
              <a:lnSpc>
                <a:spcPct val="110000"/>
              </a:lnSpc>
            </a:pPr>
            <a:r>
              <a:rPr lang="en-US" altLang="zh-CN" sz="2800" b="1"/>
              <a:t>DHT</a:t>
            </a:r>
            <a:r>
              <a:rPr lang="zh-CN" altLang="en-US" sz="2800" b="1"/>
              <a:t>网络中的每一个节点都为</a:t>
            </a:r>
            <a:r>
              <a:rPr lang="en-US" altLang="zh-CN" sz="2800" b="1"/>
              <a:t>i3</a:t>
            </a:r>
            <a:r>
              <a:rPr lang="zh-CN" altLang="en-US" sz="2800" b="1"/>
              <a:t>服务器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CB920F35-08E5-465D-B201-E63DF8EFBE05}"/>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464C3C3-A6D6-47E0-8CAC-AA9AFA8E0AAA}" type="slidenum">
              <a:rPr kumimoji="0" lang="zh-CN" altLang="en-US" sz="1400">
                <a:latin typeface="Tahoma" panose="020B0604030504040204" pitchFamily="34" charset="0"/>
              </a:rPr>
              <a:pPr>
                <a:spcBef>
                  <a:spcPct val="0"/>
                </a:spcBef>
                <a:buClrTx/>
                <a:buFontTx/>
                <a:buNone/>
              </a:pPr>
              <a:t>72</a:t>
            </a:fld>
            <a:endParaRPr kumimoji="0" lang="en-US" altLang="zh-CN" sz="1400">
              <a:latin typeface="Tahoma" panose="020B0604030504040204" pitchFamily="34" charset="0"/>
            </a:endParaRPr>
          </a:p>
        </p:txBody>
      </p:sp>
      <p:sp>
        <p:nvSpPr>
          <p:cNvPr id="82947" name="Rectangle 2">
            <a:extLst>
              <a:ext uri="{FF2B5EF4-FFF2-40B4-BE49-F238E27FC236}">
                <a16:creationId xmlns:a16="http://schemas.microsoft.com/office/drawing/2014/main" id="{3DB04383-A01E-470A-AA18-AE2A16CF146C}"/>
              </a:ext>
            </a:extLst>
          </p:cNvPr>
          <p:cNvSpPr>
            <a:spLocks noGrp="1" noChangeArrowheads="1"/>
          </p:cNvSpPr>
          <p:nvPr>
            <p:ph type="title"/>
          </p:nvPr>
        </p:nvSpPr>
        <p:spPr/>
        <p:txBody>
          <a:bodyPr/>
          <a:lstStyle/>
          <a:p>
            <a:pPr eaLnBrk="1" hangingPunct="1"/>
            <a:r>
              <a:rPr lang="en-US" altLang="zh-CN"/>
              <a:t>(1) i3</a:t>
            </a:r>
            <a:r>
              <a:rPr lang="zh-CN" altLang="en-US"/>
              <a:t>原理</a:t>
            </a:r>
            <a:endParaRPr lang="en-US" altLang="zh-CN"/>
          </a:p>
        </p:txBody>
      </p:sp>
      <p:sp>
        <p:nvSpPr>
          <p:cNvPr id="82948" name="Rectangle 3">
            <a:extLst>
              <a:ext uri="{FF2B5EF4-FFF2-40B4-BE49-F238E27FC236}">
                <a16:creationId xmlns:a16="http://schemas.microsoft.com/office/drawing/2014/main" id="{E6E22B56-453D-4254-9659-970C2A6589A2}"/>
              </a:ext>
            </a:extLst>
          </p:cNvPr>
          <p:cNvSpPr>
            <a:spLocks noGrp="1" noChangeArrowheads="1"/>
          </p:cNvSpPr>
          <p:nvPr>
            <p:ph type="body" idx="1"/>
          </p:nvPr>
        </p:nvSpPr>
        <p:spPr>
          <a:xfrm>
            <a:off x="381000" y="1447800"/>
            <a:ext cx="8458200" cy="5130800"/>
          </a:xfrm>
        </p:spPr>
        <p:txBody>
          <a:bodyPr/>
          <a:lstStyle/>
          <a:p>
            <a:pPr marL="0" indent="0" eaLnBrk="1" hangingPunct="1">
              <a:lnSpc>
                <a:spcPct val="110000"/>
              </a:lnSpc>
            </a:pPr>
            <a:r>
              <a:rPr lang="en-US" altLang="zh-CN" sz="2400" b="1"/>
              <a:t>i3</a:t>
            </a:r>
            <a:r>
              <a:rPr lang="zh-CN" altLang="en-US" sz="2400" b="1"/>
              <a:t>中节点通信过程</a:t>
            </a:r>
          </a:p>
          <a:p>
            <a:pPr marL="623888" lvl="1" indent="-444500" eaLnBrk="1" hangingPunct="1">
              <a:lnSpc>
                <a:spcPct val="110000"/>
              </a:lnSpc>
              <a:buFont typeface="Wingdings" panose="05000000000000000000" pitchFamily="2" charset="2"/>
              <a:buAutoNum type="arabicPeriod"/>
            </a:pPr>
            <a:r>
              <a:rPr lang="zh-CN" altLang="en-US" sz="2400" b="1"/>
              <a:t>每个分组都带有一个标识，接收主机根据标识来获取相应的分组</a:t>
            </a:r>
          </a:p>
          <a:p>
            <a:pPr marL="623888" lvl="1" indent="-444500" eaLnBrk="1" hangingPunct="1">
              <a:lnSpc>
                <a:spcPct val="110000"/>
              </a:lnSpc>
              <a:buFont typeface="Wingdings" panose="05000000000000000000" pitchFamily="2" charset="2"/>
              <a:buAutoNum type="arabicPeriod"/>
            </a:pPr>
            <a:r>
              <a:rPr lang="zh-CN" altLang="en-US" sz="2400" b="1"/>
              <a:t>接收主机在</a:t>
            </a:r>
            <a:r>
              <a:rPr lang="en-US" altLang="zh-CN" sz="2400" b="1"/>
              <a:t>DHT</a:t>
            </a:r>
            <a:r>
              <a:rPr lang="zh-CN" altLang="en-US" sz="2400" b="1"/>
              <a:t>网络中插入</a:t>
            </a:r>
            <a:r>
              <a:rPr lang="en-US" altLang="zh-CN" sz="2400" b="1"/>
              <a:t>trigger (id, R), </a:t>
            </a:r>
            <a:r>
              <a:rPr lang="zh-CN" altLang="en-US" sz="2400" b="1"/>
              <a:t>其中</a:t>
            </a:r>
            <a:r>
              <a:rPr lang="en-US" altLang="zh-CN" sz="2400" b="1"/>
              <a:t>id</a:t>
            </a:r>
            <a:r>
              <a:rPr lang="zh-CN" altLang="en-US" sz="2400" b="1"/>
              <a:t>为希望接收的分组的标识，</a:t>
            </a:r>
            <a:r>
              <a:rPr lang="en-US" altLang="zh-CN" sz="2400" b="1"/>
              <a:t>R</a:t>
            </a:r>
            <a:r>
              <a:rPr lang="zh-CN" altLang="en-US" sz="2400" b="1"/>
              <a:t>是接收主机的</a:t>
            </a:r>
            <a:r>
              <a:rPr lang="en-US" altLang="zh-CN" sz="2400" b="1"/>
              <a:t>IP</a:t>
            </a:r>
            <a:r>
              <a:rPr lang="zh-CN" altLang="en-US" sz="2400" b="1"/>
              <a:t>地址， </a:t>
            </a:r>
            <a:r>
              <a:rPr lang="en-US" altLang="zh-CN" sz="2400" b="1"/>
              <a:t>(id, R)</a:t>
            </a:r>
            <a:r>
              <a:rPr lang="zh-CN" altLang="en-US" sz="2400" b="1"/>
              <a:t>根据</a:t>
            </a:r>
            <a:r>
              <a:rPr lang="en-US" altLang="zh-CN" sz="2400" b="1"/>
              <a:t>id</a:t>
            </a:r>
            <a:r>
              <a:rPr lang="zh-CN" altLang="en-US" sz="2400" b="1"/>
              <a:t>存储到</a:t>
            </a:r>
            <a:r>
              <a:rPr lang="en-US" altLang="zh-CN" sz="2400" b="1"/>
              <a:t>DHT</a:t>
            </a:r>
            <a:r>
              <a:rPr lang="zh-CN" altLang="en-US" sz="2400" b="1"/>
              <a:t>网络中相应的服务器节点（例如对于</a:t>
            </a:r>
            <a:r>
              <a:rPr lang="en-US" altLang="zh-CN" sz="2400" b="1"/>
              <a:t>chord</a:t>
            </a:r>
            <a:r>
              <a:rPr lang="zh-CN" altLang="en-US" sz="2400" b="1"/>
              <a:t>，</a:t>
            </a:r>
            <a:r>
              <a:rPr lang="en-US" altLang="zh-CN" sz="2400" b="1"/>
              <a:t>(id, R)</a:t>
            </a:r>
            <a:r>
              <a:rPr lang="zh-CN" altLang="en-US" sz="2400" b="1"/>
              <a:t>存储在</a:t>
            </a:r>
            <a:r>
              <a:rPr lang="en-US" altLang="zh-CN" sz="2400" b="1"/>
              <a:t>id</a:t>
            </a:r>
            <a:r>
              <a:rPr lang="zh-CN" altLang="en-US" sz="2400" b="1"/>
              <a:t>的后继节点即节点</a:t>
            </a:r>
            <a:r>
              <a:rPr lang="en-US" altLang="zh-CN" sz="2400" b="1"/>
              <a:t>ID</a:t>
            </a:r>
            <a:r>
              <a:rPr lang="zh-CN" altLang="en-US" sz="2400" b="1"/>
              <a:t>大于</a:t>
            </a:r>
            <a:r>
              <a:rPr lang="en-US" altLang="zh-CN" sz="2400" b="1"/>
              <a:t>id</a:t>
            </a:r>
            <a:r>
              <a:rPr lang="zh-CN" altLang="en-US" sz="2400" b="1"/>
              <a:t>的第一个节点上）</a:t>
            </a:r>
          </a:p>
          <a:p>
            <a:pPr marL="623888" lvl="1" indent="-444500" eaLnBrk="1" hangingPunct="1">
              <a:lnSpc>
                <a:spcPct val="110000"/>
              </a:lnSpc>
              <a:buFont typeface="Wingdings" panose="05000000000000000000" pitchFamily="2" charset="2"/>
              <a:buAutoNum type="arabicPeriod"/>
            </a:pPr>
            <a:r>
              <a:rPr lang="zh-CN" altLang="en-US" sz="2400" b="1"/>
              <a:t>发送主机发送标识为</a:t>
            </a:r>
            <a:r>
              <a:rPr lang="en-US" altLang="zh-CN" sz="2400" b="1"/>
              <a:t>id</a:t>
            </a:r>
            <a:r>
              <a:rPr lang="zh-CN" altLang="en-US" sz="2400" b="1"/>
              <a:t>的分组，该分组以</a:t>
            </a:r>
            <a:r>
              <a:rPr lang="en-US" altLang="zh-CN" sz="2400" b="1"/>
              <a:t>id</a:t>
            </a:r>
            <a:r>
              <a:rPr lang="zh-CN" altLang="en-US" sz="2400" b="1"/>
              <a:t>为</a:t>
            </a:r>
            <a:r>
              <a:rPr lang="en-US" altLang="zh-CN" sz="2400" b="1"/>
              <a:t>k</a:t>
            </a:r>
            <a:r>
              <a:rPr lang="zh-CN" altLang="en-US" sz="2400" b="1"/>
              <a:t>，根据</a:t>
            </a:r>
            <a:r>
              <a:rPr lang="en-US" altLang="zh-CN" sz="2400" b="1"/>
              <a:t>DHT</a:t>
            </a:r>
            <a:r>
              <a:rPr lang="zh-CN" altLang="en-US" sz="2400" b="1"/>
              <a:t>路由查询算法在网络中转发，如果接收到该分组的服务器注册了标识为</a:t>
            </a:r>
            <a:r>
              <a:rPr lang="en-US" altLang="zh-CN" sz="2400" b="1"/>
              <a:t>id</a:t>
            </a:r>
            <a:r>
              <a:rPr lang="zh-CN" altLang="en-US" sz="2400" b="1"/>
              <a:t>的</a:t>
            </a:r>
            <a:r>
              <a:rPr lang="en-US" altLang="zh-CN" sz="2400" b="1"/>
              <a:t>trigger</a:t>
            </a:r>
            <a:r>
              <a:rPr lang="zh-CN" altLang="en-US" sz="2400" b="1"/>
              <a:t>，则将分组发送给</a:t>
            </a:r>
            <a:r>
              <a:rPr lang="en-US" altLang="zh-CN" sz="2400" b="1"/>
              <a:t>trigger</a:t>
            </a:r>
            <a:r>
              <a:rPr lang="zh-CN" altLang="en-US" sz="2400" b="1"/>
              <a:t>中指定的接收主机</a:t>
            </a:r>
            <a:r>
              <a:rPr lang="en-US" altLang="zh-CN" sz="2400" b="1"/>
              <a:t>IP</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BF851AA3-E287-430B-9A6C-AB2707AAE4E1}"/>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DBC98D1C-2291-48AD-A618-0C55F55F49CE}" type="slidenum">
              <a:rPr kumimoji="0" lang="zh-CN" altLang="en-US" sz="1400">
                <a:latin typeface="Tahoma" panose="020B0604030504040204" pitchFamily="34" charset="0"/>
              </a:rPr>
              <a:pPr>
                <a:spcBef>
                  <a:spcPct val="0"/>
                </a:spcBef>
                <a:buClrTx/>
                <a:buFontTx/>
                <a:buNone/>
              </a:pPr>
              <a:t>73</a:t>
            </a:fld>
            <a:endParaRPr kumimoji="0" lang="en-US" altLang="zh-CN" sz="1400">
              <a:latin typeface="Tahoma" panose="020B0604030504040204" pitchFamily="34" charset="0"/>
            </a:endParaRPr>
          </a:p>
        </p:txBody>
      </p:sp>
      <p:sp>
        <p:nvSpPr>
          <p:cNvPr id="83971" name="Rectangle 2">
            <a:extLst>
              <a:ext uri="{FF2B5EF4-FFF2-40B4-BE49-F238E27FC236}">
                <a16:creationId xmlns:a16="http://schemas.microsoft.com/office/drawing/2014/main" id="{75DC7A93-4D11-46E9-9130-84EA14A8AB68}"/>
              </a:ext>
            </a:extLst>
          </p:cNvPr>
          <p:cNvSpPr>
            <a:spLocks noGrp="1" noChangeArrowheads="1"/>
          </p:cNvSpPr>
          <p:nvPr>
            <p:ph type="title"/>
          </p:nvPr>
        </p:nvSpPr>
        <p:spPr/>
        <p:txBody>
          <a:bodyPr/>
          <a:lstStyle/>
          <a:p>
            <a:pPr eaLnBrk="1" hangingPunct="1"/>
            <a:r>
              <a:rPr lang="en-US" altLang="zh-CN"/>
              <a:t>(1) i3</a:t>
            </a:r>
            <a:r>
              <a:rPr lang="zh-CN" altLang="en-US"/>
              <a:t>原理</a:t>
            </a:r>
            <a:endParaRPr lang="en-US" altLang="zh-CN"/>
          </a:p>
        </p:txBody>
      </p:sp>
      <p:pic>
        <p:nvPicPr>
          <p:cNvPr id="83972" name="Picture 3">
            <a:extLst>
              <a:ext uri="{FF2B5EF4-FFF2-40B4-BE49-F238E27FC236}">
                <a16:creationId xmlns:a16="http://schemas.microsoft.com/office/drawing/2014/main" id="{1AB7B4AB-9B6A-4C65-8611-03E292E36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43434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3" name="Picture 4">
            <a:extLst>
              <a:ext uri="{FF2B5EF4-FFF2-40B4-BE49-F238E27FC236}">
                <a16:creationId xmlns:a16="http://schemas.microsoft.com/office/drawing/2014/main" id="{B6CD26C5-468C-42A9-BA08-365A70976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4578350"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4" name="Text Box 5">
            <a:extLst>
              <a:ext uri="{FF2B5EF4-FFF2-40B4-BE49-F238E27FC236}">
                <a16:creationId xmlns:a16="http://schemas.microsoft.com/office/drawing/2014/main" id="{4660A03D-B56E-40A8-BA95-4280996CAFA7}"/>
              </a:ext>
            </a:extLst>
          </p:cNvPr>
          <p:cNvSpPr txBox="1">
            <a:spLocks noChangeArrowheads="1"/>
          </p:cNvSpPr>
          <p:nvPr/>
        </p:nvSpPr>
        <p:spPr bwMode="auto">
          <a:xfrm>
            <a:off x="2362200" y="3429000"/>
            <a:ext cx="152400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200" b="1">
                <a:latin typeface="Arial" panose="020B0604020202020204" pitchFamily="34" charset="0"/>
              </a:rPr>
              <a:t>DHT</a:t>
            </a:r>
            <a:r>
              <a:rPr kumimoji="0" lang="zh-CN" altLang="en-US" sz="1200" b="1">
                <a:latin typeface="Arial" panose="020B0604020202020204" pitchFamily="34" charset="0"/>
              </a:rPr>
              <a:t>网络</a:t>
            </a:r>
          </a:p>
        </p:txBody>
      </p:sp>
      <p:sp>
        <p:nvSpPr>
          <p:cNvPr id="83975" name="Text Box 6">
            <a:extLst>
              <a:ext uri="{FF2B5EF4-FFF2-40B4-BE49-F238E27FC236}">
                <a16:creationId xmlns:a16="http://schemas.microsoft.com/office/drawing/2014/main" id="{EC7C4CC2-3154-400A-87BF-4D4939F1F196}"/>
              </a:ext>
            </a:extLst>
          </p:cNvPr>
          <p:cNvSpPr txBox="1">
            <a:spLocks noChangeArrowheads="1"/>
          </p:cNvSpPr>
          <p:nvPr/>
        </p:nvSpPr>
        <p:spPr bwMode="auto">
          <a:xfrm>
            <a:off x="2286000" y="5897563"/>
            <a:ext cx="1524000"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1200" b="1">
                <a:latin typeface="Arial" panose="020B0604020202020204" pitchFamily="34" charset="0"/>
              </a:rPr>
              <a:t>DHT</a:t>
            </a:r>
            <a:r>
              <a:rPr kumimoji="0" lang="zh-CN" altLang="en-US" sz="1200" b="1">
                <a:latin typeface="Arial" panose="020B0604020202020204" pitchFamily="34" charset="0"/>
              </a:rPr>
              <a:t>网络</a:t>
            </a:r>
          </a:p>
        </p:txBody>
      </p:sp>
      <p:sp>
        <p:nvSpPr>
          <p:cNvPr id="83976" name="Text Box 7">
            <a:extLst>
              <a:ext uri="{FF2B5EF4-FFF2-40B4-BE49-F238E27FC236}">
                <a16:creationId xmlns:a16="http://schemas.microsoft.com/office/drawing/2014/main" id="{9DF4DCDE-C09F-4DB2-AA7F-C3D56BC162E5}"/>
              </a:ext>
            </a:extLst>
          </p:cNvPr>
          <p:cNvSpPr txBox="1">
            <a:spLocks noChangeArrowheads="1"/>
          </p:cNvSpPr>
          <p:nvPr/>
        </p:nvSpPr>
        <p:spPr bwMode="auto">
          <a:xfrm>
            <a:off x="5410200" y="2955925"/>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2000" b="1">
                <a:latin typeface="Arial" panose="020B0604020202020204" pitchFamily="34" charset="0"/>
              </a:rPr>
              <a:t>a. </a:t>
            </a:r>
            <a:r>
              <a:rPr kumimoji="0" lang="zh-CN" altLang="en-US" sz="2000" b="1">
                <a:latin typeface="Arial" panose="020B0604020202020204" pitchFamily="34" charset="0"/>
              </a:rPr>
              <a:t>接收主机</a:t>
            </a:r>
            <a:r>
              <a:rPr kumimoji="0" lang="en-US" altLang="zh-CN" sz="2000" b="1">
                <a:latin typeface="Arial" panose="020B0604020202020204" pitchFamily="34" charset="0"/>
              </a:rPr>
              <a:t>R</a:t>
            </a:r>
            <a:r>
              <a:rPr kumimoji="0" lang="zh-CN" altLang="en-US" sz="2000" b="1">
                <a:latin typeface="Arial" panose="020B0604020202020204" pitchFamily="34" charset="0"/>
              </a:rPr>
              <a:t>在</a:t>
            </a:r>
            <a:r>
              <a:rPr kumimoji="0" lang="en-US" altLang="zh-CN" sz="2000" b="1">
                <a:latin typeface="Arial" panose="020B0604020202020204" pitchFamily="34" charset="0"/>
              </a:rPr>
              <a:t>DHT</a:t>
            </a:r>
            <a:r>
              <a:rPr kumimoji="0" lang="zh-CN" altLang="en-US" sz="2000" b="1">
                <a:latin typeface="Arial" panose="020B0604020202020204" pitchFamily="34" charset="0"/>
              </a:rPr>
              <a:t>网络中插入</a:t>
            </a:r>
            <a:r>
              <a:rPr kumimoji="0" lang="en-US" altLang="zh-CN" sz="2000" b="1">
                <a:latin typeface="Arial" panose="020B0604020202020204" pitchFamily="34" charset="0"/>
              </a:rPr>
              <a:t>trigger(id, R)</a:t>
            </a:r>
          </a:p>
        </p:txBody>
      </p:sp>
      <p:sp>
        <p:nvSpPr>
          <p:cNvPr id="83977" name="Text Box 8">
            <a:extLst>
              <a:ext uri="{FF2B5EF4-FFF2-40B4-BE49-F238E27FC236}">
                <a16:creationId xmlns:a16="http://schemas.microsoft.com/office/drawing/2014/main" id="{34754F20-6C63-4C3A-90A2-7A8CC814E554}"/>
              </a:ext>
            </a:extLst>
          </p:cNvPr>
          <p:cNvSpPr txBox="1">
            <a:spLocks noChangeArrowheads="1"/>
          </p:cNvSpPr>
          <p:nvPr/>
        </p:nvSpPr>
        <p:spPr bwMode="auto">
          <a:xfrm>
            <a:off x="4953000" y="5181600"/>
            <a:ext cx="3962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en-US" altLang="zh-CN" sz="2000" b="1">
                <a:latin typeface="Arial" panose="020B0604020202020204" pitchFamily="34" charset="0"/>
              </a:rPr>
              <a:t>b. </a:t>
            </a:r>
            <a:r>
              <a:rPr kumimoji="0" lang="zh-CN" altLang="en-US" sz="2000" b="1">
                <a:latin typeface="Arial" panose="020B0604020202020204" pitchFamily="34" charset="0"/>
              </a:rPr>
              <a:t>发送主机向</a:t>
            </a:r>
            <a:r>
              <a:rPr kumimoji="0" lang="en-US" altLang="zh-CN" sz="2000" b="1">
                <a:latin typeface="Arial" panose="020B0604020202020204" pitchFamily="34" charset="0"/>
              </a:rPr>
              <a:t>DHT</a:t>
            </a:r>
            <a:r>
              <a:rPr kumimoji="0" lang="zh-CN" altLang="en-US" sz="2000" b="1">
                <a:latin typeface="Arial" panose="020B0604020202020204" pitchFamily="34" charset="0"/>
              </a:rPr>
              <a:t>网络发送分组</a:t>
            </a:r>
            <a:r>
              <a:rPr kumimoji="0" lang="en-US" altLang="zh-CN" sz="2000" b="1">
                <a:latin typeface="Arial" panose="020B0604020202020204" pitchFamily="34" charset="0"/>
              </a:rPr>
              <a:t>(id, data)</a:t>
            </a:r>
            <a:r>
              <a:rPr kumimoji="0" lang="zh-CN" altLang="en-US" sz="2000" b="1">
                <a:latin typeface="Arial" panose="020B0604020202020204" pitchFamily="34" charset="0"/>
              </a:rPr>
              <a:t>，该分组被</a:t>
            </a:r>
            <a:r>
              <a:rPr kumimoji="0" lang="en-US" altLang="zh-CN" sz="2000" b="1">
                <a:latin typeface="Arial" panose="020B0604020202020204" pitchFamily="34" charset="0"/>
              </a:rPr>
              <a:t>DHT</a:t>
            </a:r>
            <a:r>
              <a:rPr kumimoji="0" lang="zh-CN" altLang="en-US" sz="2000" b="1">
                <a:latin typeface="Arial" panose="020B0604020202020204" pitchFamily="34" charset="0"/>
              </a:rPr>
              <a:t>网络中的服务器转发给相应的接收主机</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0D4BED83-2D33-4CA6-B5D9-78394EC51249}"/>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C5027B1-45C6-416E-B422-DB2125E9D65F}" type="slidenum">
              <a:rPr kumimoji="0" lang="zh-CN" altLang="en-US" sz="1400">
                <a:latin typeface="Tahoma" panose="020B0604030504040204" pitchFamily="34" charset="0"/>
              </a:rPr>
              <a:pPr>
                <a:spcBef>
                  <a:spcPct val="0"/>
                </a:spcBef>
                <a:buClrTx/>
                <a:buFontTx/>
                <a:buNone/>
              </a:pPr>
              <a:t>74</a:t>
            </a:fld>
            <a:endParaRPr kumimoji="0" lang="en-US" altLang="zh-CN" sz="1400">
              <a:latin typeface="Tahoma" panose="020B0604030504040204" pitchFamily="34" charset="0"/>
            </a:endParaRPr>
          </a:p>
        </p:txBody>
      </p:sp>
      <p:sp>
        <p:nvSpPr>
          <p:cNvPr id="84995" name="Rectangle 2">
            <a:extLst>
              <a:ext uri="{FF2B5EF4-FFF2-40B4-BE49-F238E27FC236}">
                <a16:creationId xmlns:a16="http://schemas.microsoft.com/office/drawing/2014/main" id="{FD412FAF-E6F0-498F-999B-260C88C60CC9}"/>
              </a:ext>
            </a:extLst>
          </p:cNvPr>
          <p:cNvSpPr>
            <a:spLocks noGrp="1" noChangeArrowheads="1"/>
          </p:cNvSpPr>
          <p:nvPr>
            <p:ph type="title"/>
          </p:nvPr>
        </p:nvSpPr>
        <p:spPr/>
        <p:txBody>
          <a:bodyPr/>
          <a:lstStyle/>
          <a:p>
            <a:pPr eaLnBrk="1" hangingPunct="1"/>
            <a:r>
              <a:rPr lang="en-US" altLang="zh-CN"/>
              <a:t>(1) i3</a:t>
            </a:r>
            <a:r>
              <a:rPr lang="zh-CN" altLang="en-US"/>
              <a:t>原理</a:t>
            </a:r>
            <a:endParaRPr lang="en-US" altLang="zh-CN"/>
          </a:p>
        </p:txBody>
      </p:sp>
      <p:sp>
        <p:nvSpPr>
          <p:cNvPr id="84996" name="Rectangle 3">
            <a:extLst>
              <a:ext uri="{FF2B5EF4-FFF2-40B4-BE49-F238E27FC236}">
                <a16:creationId xmlns:a16="http://schemas.microsoft.com/office/drawing/2014/main" id="{35578566-EBF3-4BDA-B17F-79898DADE589}"/>
              </a:ext>
            </a:extLst>
          </p:cNvPr>
          <p:cNvSpPr>
            <a:spLocks noGrp="1" noChangeArrowheads="1"/>
          </p:cNvSpPr>
          <p:nvPr>
            <p:ph type="body" idx="1"/>
          </p:nvPr>
        </p:nvSpPr>
        <p:spPr>
          <a:xfrm>
            <a:off x="381000" y="1524000"/>
            <a:ext cx="8497888" cy="3938588"/>
          </a:xfrm>
        </p:spPr>
        <p:txBody>
          <a:bodyPr/>
          <a:lstStyle/>
          <a:p>
            <a:pPr eaLnBrk="1" hangingPunct="1">
              <a:lnSpc>
                <a:spcPct val="115000"/>
              </a:lnSpc>
            </a:pPr>
            <a:r>
              <a:rPr lang="zh-CN" altLang="en-US" b="1"/>
              <a:t>应用程序接口</a:t>
            </a:r>
            <a:r>
              <a:rPr lang="en-US" altLang="zh-CN" b="1"/>
              <a:t>API</a:t>
            </a:r>
          </a:p>
          <a:p>
            <a:pPr lvl="1" eaLnBrk="1" hangingPunct="1">
              <a:lnSpc>
                <a:spcPct val="115000"/>
              </a:lnSpc>
            </a:pPr>
            <a:r>
              <a:rPr lang="en-US" altLang="zh-CN" b="1"/>
              <a:t>sendPacket(p)</a:t>
            </a:r>
            <a:r>
              <a:rPr lang="zh-CN" altLang="en-US" b="1"/>
              <a:t>：发送分组</a:t>
            </a:r>
          </a:p>
          <a:p>
            <a:pPr lvl="1" eaLnBrk="1" hangingPunct="1">
              <a:lnSpc>
                <a:spcPct val="115000"/>
              </a:lnSpc>
            </a:pPr>
            <a:r>
              <a:rPr lang="en-US" altLang="zh-CN" b="1"/>
              <a:t>insertTrigger(t)</a:t>
            </a:r>
            <a:r>
              <a:rPr lang="zh-CN" altLang="en-US" b="1"/>
              <a:t>：插入</a:t>
            </a:r>
            <a:r>
              <a:rPr lang="en-US" altLang="zh-CN" b="1"/>
              <a:t>trigger</a:t>
            </a:r>
          </a:p>
          <a:p>
            <a:pPr lvl="1" eaLnBrk="1" hangingPunct="1">
              <a:lnSpc>
                <a:spcPct val="115000"/>
              </a:lnSpc>
            </a:pPr>
            <a:r>
              <a:rPr lang="en-US" altLang="zh-CN" b="1"/>
              <a:t>removeTrigger(t)</a:t>
            </a:r>
            <a:r>
              <a:rPr lang="zh-CN" altLang="en-US" b="1"/>
              <a:t>：删除</a:t>
            </a:r>
            <a:r>
              <a:rPr lang="en-US" altLang="zh-CN" b="1"/>
              <a:t>trigger</a:t>
            </a:r>
          </a:p>
          <a:p>
            <a:pPr eaLnBrk="1" hangingPunct="1">
              <a:lnSpc>
                <a:spcPct val="115000"/>
              </a:lnSpc>
            </a:pPr>
            <a:r>
              <a:rPr lang="zh-CN" altLang="en-US" b="1"/>
              <a:t>基于</a:t>
            </a:r>
            <a:r>
              <a:rPr lang="en-US" altLang="zh-CN" b="1"/>
              <a:t>OpenDHT</a:t>
            </a:r>
            <a:r>
              <a:rPr lang="zh-CN" altLang="en-US" b="1"/>
              <a:t>的实现</a:t>
            </a:r>
          </a:p>
          <a:p>
            <a:pPr lvl="1" eaLnBrk="1" hangingPunct="1">
              <a:lnSpc>
                <a:spcPct val="115000"/>
              </a:lnSpc>
            </a:pPr>
            <a:r>
              <a:rPr lang="zh-CN" altLang="en-US" b="1"/>
              <a:t>扩展</a:t>
            </a:r>
            <a:r>
              <a:rPr lang="en-US" altLang="zh-CN" b="1"/>
              <a:t>put/get</a:t>
            </a:r>
            <a:r>
              <a:rPr lang="zh-CN" altLang="en-US" b="1"/>
              <a:t>接口以实现服务器转发功能</a:t>
            </a:r>
          </a:p>
        </p:txBody>
      </p:sp>
      <p:sp>
        <p:nvSpPr>
          <p:cNvPr id="84997" name="Text Box 4">
            <a:extLst>
              <a:ext uri="{FF2B5EF4-FFF2-40B4-BE49-F238E27FC236}">
                <a16:creationId xmlns:a16="http://schemas.microsoft.com/office/drawing/2014/main" id="{6BE3BAA6-2604-4DBA-97C6-BC1C75372BF9}"/>
              </a:ext>
            </a:extLst>
          </p:cNvPr>
          <p:cNvSpPr txBox="1">
            <a:spLocks noChangeArrowheads="1"/>
          </p:cNvSpPr>
          <p:nvPr/>
        </p:nvSpPr>
        <p:spPr bwMode="auto">
          <a:xfrm>
            <a:off x="2057400" y="5943600"/>
            <a:ext cx="6858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600" b="1">
                <a:latin typeface="Arial" panose="020B0604020202020204" pitchFamily="34" charset="0"/>
              </a:rPr>
              <a:t>Sean Rhea, Brighten Godfrey, et al., OpenDHT: A Public DHT Service and Its Uses, </a:t>
            </a:r>
            <a:r>
              <a:rPr kumimoji="0" lang="en-US" altLang="zh-CN" sz="1600" b="1" i="1">
                <a:latin typeface="Arial" panose="020B0604020202020204" pitchFamily="34" charset="0"/>
              </a:rPr>
              <a:t>Proceedings of ACM SIGCOMM 2005</a:t>
            </a:r>
            <a:r>
              <a:rPr kumimoji="0" lang="en-US" altLang="zh-CN" sz="1600" b="1">
                <a:latin typeface="Arial" panose="020B0604020202020204" pitchFamily="34" charset="0"/>
              </a:rPr>
              <a:t>, August 2005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F43858C-59AD-42C7-814E-7F50F0814FE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E4791AC-A390-4538-80ED-665661B5E7B4}" type="slidenum">
              <a:rPr kumimoji="0" lang="zh-CN" altLang="en-US" sz="1400">
                <a:latin typeface="Tahoma" panose="020B0604030504040204" pitchFamily="34" charset="0"/>
              </a:rPr>
              <a:pPr>
                <a:spcBef>
                  <a:spcPct val="0"/>
                </a:spcBef>
                <a:buClrTx/>
                <a:buFontTx/>
                <a:buNone/>
              </a:pPr>
              <a:t>75</a:t>
            </a:fld>
            <a:endParaRPr kumimoji="0" lang="en-US" altLang="zh-CN" sz="1400">
              <a:latin typeface="Tahoma" panose="020B0604030504040204" pitchFamily="34" charset="0"/>
            </a:endParaRPr>
          </a:p>
        </p:txBody>
      </p:sp>
      <p:sp>
        <p:nvSpPr>
          <p:cNvPr id="86019" name="Rectangle 2">
            <a:extLst>
              <a:ext uri="{FF2B5EF4-FFF2-40B4-BE49-F238E27FC236}">
                <a16:creationId xmlns:a16="http://schemas.microsoft.com/office/drawing/2014/main" id="{314D29AC-55ED-43DA-8860-7AF218C6D9BA}"/>
              </a:ext>
            </a:extLst>
          </p:cNvPr>
          <p:cNvSpPr>
            <a:spLocks noGrp="1" noChangeArrowheads="1"/>
          </p:cNvSpPr>
          <p:nvPr>
            <p:ph type="title"/>
          </p:nvPr>
        </p:nvSpPr>
        <p:spPr/>
        <p:txBody>
          <a:bodyPr/>
          <a:lstStyle/>
          <a:p>
            <a:pPr eaLnBrk="1" hangingPunct="1"/>
            <a:r>
              <a:rPr lang="en-US" altLang="zh-CN"/>
              <a:t>(2) i3</a:t>
            </a:r>
            <a:r>
              <a:rPr lang="zh-CN" altLang="en-US"/>
              <a:t>应用：移动</a:t>
            </a:r>
          </a:p>
        </p:txBody>
      </p:sp>
      <p:pic>
        <p:nvPicPr>
          <p:cNvPr id="86020" name="Picture 3">
            <a:extLst>
              <a:ext uri="{FF2B5EF4-FFF2-40B4-BE49-F238E27FC236}">
                <a16:creationId xmlns:a16="http://schemas.microsoft.com/office/drawing/2014/main" id="{9414A89B-5107-4A08-8B03-C3510EBC3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4953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21" name="Picture 4">
            <a:extLst>
              <a:ext uri="{FF2B5EF4-FFF2-40B4-BE49-F238E27FC236}">
                <a16:creationId xmlns:a16="http://schemas.microsoft.com/office/drawing/2014/main" id="{D461F25E-E608-4BB4-B2CF-F2391A752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81400"/>
            <a:ext cx="5181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AutoShape 5">
            <a:extLst>
              <a:ext uri="{FF2B5EF4-FFF2-40B4-BE49-F238E27FC236}">
                <a16:creationId xmlns:a16="http://schemas.microsoft.com/office/drawing/2014/main" id="{FA04F6C2-C2AC-48ED-83CB-13BBC34DFA21}"/>
              </a:ext>
            </a:extLst>
          </p:cNvPr>
          <p:cNvSpPr>
            <a:spLocks noChangeArrowheads="1"/>
          </p:cNvSpPr>
          <p:nvPr/>
        </p:nvSpPr>
        <p:spPr bwMode="auto">
          <a:xfrm>
            <a:off x="4267200" y="3124200"/>
            <a:ext cx="304800" cy="609600"/>
          </a:xfrm>
          <a:prstGeom prst="down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sp>
        <p:nvSpPr>
          <p:cNvPr id="86023" name="Text Box 6">
            <a:extLst>
              <a:ext uri="{FF2B5EF4-FFF2-40B4-BE49-F238E27FC236}">
                <a16:creationId xmlns:a16="http://schemas.microsoft.com/office/drawing/2014/main" id="{1B19764F-DA4F-4609-9EFC-BE16AEC828B7}"/>
              </a:ext>
            </a:extLst>
          </p:cNvPr>
          <p:cNvSpPr txBox="1">
            <a:spLocks noChangeArrowheads="1"/>
          </p:cNvSpPr>
          <p:nvPr/>
        </p:nvSpPr>
        <p:spPr bwMode="auto">
          <a:xfrm>
            <a:off x="4648200" y="3200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400" b="1">
                <a:latin typeface="Arial" panose="020B0604020202020204" pitchFamily="34" charset="0"/>
              </a:rPr>
              <a:t>Mobility</a:t>
            </a:r>
          </a:p>
        </p:txBody>
      </p:sp>
      <p:sp>
        <p:nvSpPr>
          <p:cNvPr id="86024" name="Text Box 7">
            <a:extLst>
              <a:ext uri="{FF2B5EF4-FFF2-40B4-BE49-F238E27FC236}">
                <a16:creationId xmlns:a16="http://schemas.microsoft.com/office/drawing/2014/main" id="{47290AF6-4265-431A-ABBE-EF79618F8A6E}"/>
              </a:ext>
            </a:extLst>
          </p:cNvPr>
          <p:cNvSpPr txBox="1">
            <a:spLocks noChangeArrowheads="1"/>
          </p:cNvSpPr>
          <p:nvPr/>
        </p:nvSpPr>
        <p:spPr bwMode="auto">
          <a:xfrm>
            <a:off x="2514600" y="5622925"/>
            <a:ext cx="388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2000" b="1">
                <a:latin typeface="Arial" panose="020B0604020202020204" pitchFamily="34" charset="0"/>
              </a:rPr>
              <a:t>移动对于发送节点完全透明，接收节点只需更新相应的</a:t>
            </a:r>
            <a:r>
              <a:rPr kumimoji="0" lang="en-US" altLang="zh-CN" sz="2000" b="1">
                <a:latin typeface="Arial" panose="020B0604020202020204" pitchFamily="34" charset="0"/>
              </a:rPr>
              <a:t>trigger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E8D99E0F-9F93-454A-9068-AC5894EAF9BC}"/>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F72029BB-E596-4FD8-9DBB-7528D5DAA0D2}" type="slidenum">
              <a:rPr kumimoji="0" lang="zh-CN" altLang="en-US" sz="1400">
                <a:latin typeface="Tahoma" panose="020B0604030504040204" pitchFamily="34" charset="0"/>
              </a:rPr>
              <a:pPr>
                <a:spcBef>
                  <a:spcPct val="0"/>
                </a:spcBef>
                <a:buClrTx/>
                <a:buFontTx/>
                <a:buNone/>
              </a:pPr>
              <a:t>76</a:t>
            </a:fld>
            <a:endParaRPr kumimoji="0" lang="en-US" altLang="zh-CN" sz="1400">
              <a:latin typeface="Tahoma" panose="020B0604030504040204" pitchFamily="34" charset="0"/>
            </a:endParaRPr>
          </a:p>
        </p:txBody>
      </p:sp>
      <p:sp>
        <p:nvSpPr>
          <p:cNvPr id="87043" name="Rectangle 2">
            <a:extLst>
              <a:ext uri="{FF2B5EF4-FFF2-40B4-BE49-F238E27FC236}">
                <a16:creationId xmlns:a16="http://schemas.microsoft.com/office/drawing/2014/main" id="{43D1F370-8852-4F81-A498-094BC2ACA66E}"/>
              </a:ext>
            </a:extLst>
          </p:cNvPr>
          <p:cNvSpPr>
            <a:spLocks noGrp="1" noChangeArrowheads="1"/>
          </p:cNvSpPr>
          <p:nvPr>
            <p:ph type="title"/>
          </p:nvPr>
        </p:nvSpPr>
        <p:spPr/>
        <p:txBody>
          <a:bodyPr/>
          <a:lstStyle/>
          <a:p>
            <a:pPr eaLnBrk="1" hangingPunct="1"/>
            <a:r>
              <a:rPr lang="en-US" altLang="zh-CN"/>
              <a:t>(2) i3</a:t>
            </a:r>
            <a:r>
              <a:rPr lang="zh-CN" altLang="en-US"/>
              <a:t>应用：组播</a:t>
            </a:r>
          </a:p>
        </p:txBody>
      </p:sp>
      <p:grpSp>
        <p:nvGrpSpPr>
          <p:cNvPr id="87044" name="Group 3">
            <a:extLst>
              <a:ext uri="{FF2B5EF4-FFF2-40B4-BE49-F238E27FC236}">
                <a16:creationId xmlns:a16="http://schemas.microsoft.com/office/drawing/2014/main" id="{52CDC9BD-BFD4-45B6-BC4F-63747F5F06FA}"/>
              </a:ext>
            </a:extLst>
          </p:cNvPr>
          <p:cNvGrpSpPr>
            <a:grpSpLocks/>
          </p:cNvGrpSpPr>
          <p:nvPr/>
        </p:nvGrpSpPr>
        <p:grpSpPr bwMode="auto">
          <a:xfrm>
            <a:off x="1676400" y="1295400"/>
            <a:ext cx="5562600" cy="3836988"/>
            <a:chOff x="1104" y="816"/>
            <a:chExt cx="3366" cy="2225"/>
          </a:xfrm>
        </p:grpSpPr>
        <p:pic>
          <p:nvPicPr>
            <p:cNvPr id="87046" name="Picture 4">
              <a:extLst>
                <a:ext uri="{FF2B5EF4-FFF2-40B4-BE49-F238E27FC236}">
                  <a16:creationId xmlns:a16="http://schemas.microsoft.com/office/drawing/2014/main" id="{0DEDA9CA-07A2-45A8-884E-29C32FEF6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816"/>
              <a:ext cx="3366" cy="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7" name="Text Box 5">
              <a:extLst>
                <a:ext uri="{FF2B5EF4-FFF2-40B4-BE49-F238E27FC236}">
                  <a16:creationId xmlns:a16="http://schemas.microsoft.com/office/drawing/2014/main" id="{89D6876E-2164-4729-943F-05BCA1D90E3F}"/>
                </a:ext>
              </a:extLst>
            </p:cNvPr>
            <p:cNvSpPr txBox="1">
              <a:spLocks noChangeArrowheads="1"/>
            </p:cNvSpPr>
            <p:nvPr/>
          </p:nvSpPr>
          <p:spPr bwMode="auto">
            <a:xfrm>
              <a:off x="2304" y="2833"/>
              <a:ext cx="1008" cy="1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kumimoji="0" lang="zh-CN" altLang="en-US" sz="1200" b="1">
                <a:latin typeface="Arial" panose="020B0604020202020204" pitchFamily="34" charset="0"/>
              </a:endParaRPr>
            </a:p>
          </p:txBody>
        </p:sp>
      </p:grpSp>
      <p:sp>
        <p:nvSpPr>
          <p:cNvPr id="87045" name="Text Box 6">
            <a:extLst>
              <a:ext uri="{FF2B5EF4-FFF2-40B4-BE49-F238E27FC236}">
                <a16:creationId xmlns:a16="http://schemas.microsoft.com/office/drawing/2014/main" id="{16A1454F-D04C-4A4E-82F7-5889E0D07BD1}"/>
              </a:ext>
            </a:extLst>
          </p:cNvPr>
          <p:cNvSpPr txBox="1">
            <a:spLocks noChangeArrowheads="1"/>
          </p:cNvSpPr>
          <p:nvPr/>
        </p:nvSpPr>
        <p:spPr bwMode="auto">
          <a:xfrm>
            <a:off x="1676400" y="5257800"/>
            <a:ext cx="571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FontTx/>
              <a:buNone/>
            </a:pPr>
            <a:r>
              <a:rPr kumimoji="0" lang="zh-CN" altLang="en-US" sz="2800" b="1">
                <a:latin typeface="Arial" panose="020B0604020202020204" pitchFamily="34" charset="0"/>
              </a:rPr>
              <a:t>组播接收节点向</a:t>
            </a:r>
            <a:r>
              <a:rPr kumimoji="0" lang="en-US" altLang="zh-CN" sz="2800" b="1">
                <a:latin typeface="Arial" panose="020B0604020202020204" pitchFamily="34" charset="0"/>
              </a:rPr>
              <a:t>DHT</a:t>
            </a:r>
            <a:r>
              <a:rPr kumimoji="0" lang="zh-CN" altLang="en-US" sz="2800" b="1">
                <a:latin typeface="Arial" panose="020B0604020202020204" pitchFamily="34" charset="0"/>
              </a:rPr>
              <a:t>网络插入具有相同标识的</a:t>
            </a:r>
            <a:r>
              <a:rPr kumimoji="0" lang="en-US" altLang="zh-CN" sz="2800" b="1">
                <a:latin typeface="Arial" panose="020B0604020202020204" pitchFamily="34" charset="0"/>
              </a:rPr>
              <a:t>trigger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E5E210EE-6AD8-448D-8245-90B2FEED68E3}"/>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44711288-5434-4732-89F9-C3D2DA069E7C}" type="slidenum">
              <a:rPr kumimoji="0" lang="zh-CN" altLang="en-US" sz="1400">
                <a:latin typeface="Tahoma" panose="020B0604030504040204" pitchFamily="34" charset="0"/>
              </a:rPr>
              <a:pPr>
                <a:spcBef>
                  <a:spcPct val="0"/>
                </a:spcBef>
                <a:buClrTx/>
                <a:buFontTx/>
                <a:buNone/>
              </a:pPr>
              <a:t>77</a:t>
            </a:fld>
            <a:endParaRPr kumimoji="0" lang="en-US" altLang="zh-CN" sz="1400">
              <a:latin typeface="Tahoma" panose="020B0604030504040204" pitchFamily="34" charset="0"/>
            </a:endParaRPr>
          </a:p>
        </p:txBody>
      </p:sp>
      <p:sp>
        <p:nvSpPr>
          <p:cNvPr id="88067" name="Rectangle 2">
            <a:extLst>
              <a:ext uri="{FF2B5EF4-FFF2-40B4-BE49-F238E27FC236}">
                <a16:creationId xmlns:a16="http://schemas.microsoft.com/office/drawing/2014/main" id="{02CD96B8-E72B-4D9C-B069-40B891C70377}"/>
              </a:ext>
            </a:extLst>
          </p:cNvPr>
          <p:cNvSpPr>
            <a:spLocks noGrp="1" noChangeArrowheads="1"/>
          </p:cNvSpPr>
          <p:nvPr>
            <p:ph type="title"/>
          </p:nvPr>
        </p:nvSpPr>
        <p:spPr/>
        <p:txBody>
          <a:bodyPr/>
          <a:lstStyle/>
          <a:p>
            <a:pPr eaLnBrk="1" hangingPunct="1"/>
            <a:r>
              <a:rPr lang="en-US" altLang="zh-CN"/>
              <a:t>(2) i3</a:t>
            </a:r>
            <a:r>
              <a:rPr lang="zh-CN" altLang="en-US"/>
              <a:t>应用：大规模组播</a:t>
            </a:r>
          </a:p>
        </p:txBody>
      </p:sp>
      <p:pic>
        <p:nvPicPr>
          <p:cNvPr id="88068" name="Picture 3">
            <a:extLst>
              <a:ext uri="{FF2B5EF4-FFF2-40B4-BE49-F238E27FC236}">
                <a16:creationId xmlns:a16="http://schemas.microsoft.com/office/drawing/2014/main" id="{F80D60CD-E2A7-4171-A218-A4DA0A89C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0" y="1447800"/>
            <a:ext cx="431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9" name="Rectangle 4">
            <a:extLst>
              <a:ext uri="{FF2B5EF4-FFF2-40B4-BE49-F238E27FC236}">
                <a16:creationId xmlns:a16="http://schemas.microsoft.com/office/drawing/2014/main" id="{ECA8514A-A4AC-4181-B58A-0CF58EE534D1}"/>
              </a:ext>
            </a:extLst>
          </p:cNvPr>
          <p:cNvSpPr>
            <a:spLocks noGrp="1" noChangeArrowheads="1"/>
          </p:cNvSpPr>
          <p:nvPr>
            <p:ph type="body" idx="1"/>
          </p:nvPr>
        </p:nvSpPr>
        <p:spPr>
          <a:xfrm>
            <a:off x="152400" y="1600200"/>
            <a:ext cx="4191000" cy="3844925"/>
          </a:xfrm>
          <a:noFill/>
        </p:spPr>
        <p:txBody>
          <a:bodyPr/>
          <a:lstStyle/>
          <a:p>
            <a:pPr eaLnBrk="1" hangingPunct="1">
              <a:lnSpc>
                <a:spcPct val="105000"/>
              </a:lnSpc>
            </a:pPr>
            <a:r>
              <a:rPr lang="zh-CN" altLang="en-US" sz="2800" b="1"/>
              <a:t>使用层次触发器构造组播树，以减轻服务器的负担</a:t>
            </a:r>
          </a:p>
          <a:p>
            <a:pPr eaLnBrk="1" hangingPunct="1">
              <a:lnSpc>
                <a:spcPct val="105000"/>
              </a:lnSpc>
            </a:pPr>
            <a:r>
              <a:rPr lang="zh-CN" altLang="en-US" sz="2800" b="1"/>
              <a:t>具有相同标识的</a:t>
            </a:r>
            <a:r>
              <a:rPr lang="en-US" altLang="zh-CN" sz="2800" b="1"/>
              <a:t>trigger</a:t>
            </a:r>
            <a:r>
              <a:rPr lang="zh-CN" altLang="en-US" sz="2800" b="1"/>
              <a:t>的数量代表在服务器上分组的复制因子</a:t>
            </a:r>
          </a:p>
          <a:p>
            <a:pPr eaLnBrk="1" hangingPunct="1">
              <a:lnSpc>
                <a:spcPct val="105000"/>
              </a:lnSpc>
            </a:pPr>
            <a:r>
              <a:rPr lang="zh-CN" altLang="en-US" sz="2800" b="1"/>
              <a:t>需要分布式算法来构造和维护</a:t>
            </a:r>
            <a:r>
              <a:rPr lang="en-US" altLang="zh-CN" sz="2800" b="1"/>
              <a:t>trigger</a:t>
            </a:r>
            <a:r>
              <a:rPr lang="zh-CN" altLang="en-US" sz="2800" b="1"/>
              <a:t>的层次</a:t>
            </a:r>
          </a:p>
        </p:txBody>
      </p:sp>
      <p:sp>
        <p:nvSpPr>
          <p:cNvPr id="88070" name="Text Box 5">
            <a:extLst>
              <a:ext uri="{FF2B5EF4-FFF2-40B4-BE49-F238E27FC236}">
                <a16:creationId xmlns:a16="http://schemas.microsoft.com/office/drawing/2014/main" id="{6E11A43E-9E4F-413C-8E04-FA26A9678321}"/>
              </a:ext>
            </a:extLst>
          </p:cNvPr>
          <p:cNvSpPr txBox="1">
            <a:spLocks noChangeArrowheads="1"/>
          </p:cNvSpPr>
          <p:nvPr/>
        </p:nvSpPr>
        <p:spPr bwMode="auto">
          <a:xfrm>
            <a:off x="762000" y="5943600"/>
            <a:ext cx="815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1600" b="1">
                <a:latin typeface="Arial" panose="020B0604020202020204" pitchFamily="34" charset="0"/>
              </a:rPr>
              <a:t>LAKSHMINARAYANAN, K., RAO, et al.. Flexible and robust large scale multicast using i3. Tech. Rep. CS-02-1187, University of California-Berkeley, 2002.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3FAA3405-3C2C-40D5-BDB1-F2C5DF12D87F}"/>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EED7CF53-F77C-45AB-94B5-98E018DBDC1E}" type="slidenum">
              <a:rPr kumimoji="0" lang="zh-CN" altLang="en-US" sz="1400">
                <a:latin typeface="Tahoma" panose="020B0604030504040204" pitchFamily="34" charset="0"/>
              </a:rPr>
              <a:pPr>
                <a:spcBef>
                  <a:spcPct val="0"/>
                </a:spcBef>
                <a:buClrTx/>
                <a:buFontTx/>
                <a:buNone/>
              </a:pPr>
              <a:t>8</a:t>
            </a:fld>
            <a:endParaRPr kumimoji="0" lang="en-US" altLang="zh-CN" sz="1400">
              <a:latin typeface="Tahoma" panose="020B0604030504040204" pitchFamily="34" charset="0"/>
            </a:endParaRPr>
          </a:p>
        </p:txBody>
      </p:sp>
      <p:pic>
        <p:nvPicPr>
          <p:cNvPr id="11267" name="Picture 2" descr="com">
            <a:extLst>
              <a:ext uri="{FF2B5EF4-FFF2-40B4-BE49-F238E27FC236}">
                <a16:creationId xmlns:a16="http://schemas.microsoft.com/office/drawing/2014/main" id="{4E4355AC-466D-4EA0-BD66-DDD06D1D6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148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descr="com">
            <a:extLst>
              <a:ext uri="{FF2B5EF4-FFF2-40B4-BE49-F238E27FC236}">
                <a16:creationId xmlns:a16="http://schemas.microsoft.com/office/drawing/2014/main" id="{893B0591-4C67-42B7-9E22-30C7D5ECD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7150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descr="com">
            <a:extLst>
              <a:ext uri="{FF2B5EF4-FFF2-40B4-BE49-F238E27FC236}">
                <a16:creationId xmlns:a16="http://schemas.microsoft.com/office/drawing/2014/main" id="{A983A0D9-C7F1-4877-B7AD-C0CEB3F7B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5122863"/>
            <a:ext cx="635000" cy="59213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5">
            <a:extLst>
              <a:ext uri="{FF2B5EF4-FFF2-40B4-BE49-F238E27FC236}">
                <a16:creationId xmlns:a16="http://schemas.microsoft.com/office/drawing/2014/main" id="{3B25830E-D5EA-41B2-9F9B-5D601769DE2C}"/>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sp>
        <p:nvSpPr>
          <p:cNvPr id="11271" name="Line 6">
            <a:extLst>
              <a:ext uri="{FF2B5EF4-FFF2-40B4-BE49-F238E27FC236}">
                <a16:creationId xmlns:a16="http://schemas.microsoft.com/office/drawing/2014/main" id="{B8182D86-F3E0-4FB0-959B-4FFD462EED4A}"/>
              </a:ext>
            </a:extLst>
          </p:cNvPr>
          <p:cNvSpPr>
            <a:spLocks noChangeShapeType="1"/>
          </p:cNvSpPr>
          <p:nvPr/>
        </p:nvSpPr>
        <p:spPr bwMode="auto">
          <a:xfrm>
            <a:off x="2427288" y="3657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 name="Line 7">
            <a:extLst>
              <a:ext uri="{FF2B5EF4-FFF2-40B4-BE49-F238E27FC236}">
                <a16:creationId xmlns:a16="http://schemas.microsoft.com/office/drawing/2014/main" id="{83E4450A-7147-49B1-8EF1-CAEAD04080D5}"/>
              </a:ext>
            </a:extLst>
          </p:cNvPr>
          <p:cNvSpPr>
            <a:spLocks noChangeShapeType="1"/>
          </p:cNvSpPr>
          <p:nvPr/>
        </p:nvSpPr>
        <p:spPr bwMode="auto">
          <a:xfrm flipV="1">
            <a:off x="2579688" y="26670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 name="Line 8">
            <a:extLst>
              <a:ext uri="{FF2B5EF4-FFF2-40B4-BE49-F238E27FC236}">
                <a16:creationId xmlns:a16="http://schemas.microsoft.com/office/drawing/2014/main" id="{92F44747-74E9-4630-86D4-E15869084FB1}"/>
              </a:ext>
            </a:extLst>
          </p:cNvPr>
          <p:cNvSpPr>
            <a:spLocks noChangeShapeType="1"/>
          </p:cNvSpPr>
          <p:nvPr/>
        </p:nvSpPr>
        <p:spPr bwMode="auto">
          <a:xfrm flipH="1">
            <a:off x="4408488" y="29718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Line 9">
            <a:extLst>
              <a:ext uri="{FF2B5EF4-FFF2-40B4-BE49-F238E27FC236}">
                <a16:creationId xmlns:a16="http://schemas.microsoft.com/office/drawing/2014/main" id="{84CE5D8B-7C92-4C6B-92D7-61A0557CF64D}"/>
              </a:ext>
            </a:extLst>
          </p:cNvPr>
          <p:cNvSpPr>
            <a:spLocks noChangeShapeType="1"/>
          </p:cNvSpPr>
          <p:nvPr/>
        </p:nvSpPr>
        <p:spPr bwMode="auto">
          <a:xfrm>
            <a:off x="2427288" y="4648200"/>
            <a:ext cx="290512" cy="1373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5" name="Line 10">
            <a:extLst>
              <a:ext uri="{FF2B5EF4-FFF2-40B4-BE49-F238E27FC236}">
                <a16:creationId xmlns:a16="http://schemas.microsoft.com/office/drawing/2014/main" id="{5411B43F-D3D7-4CF4-ABCD-4189AE0097BE}"/>
              </a:ext>
            </a:extLst>
          </p:cNvPr>
          <p:cNvSpPr>
            <a:spLocks noChangeShapeType="1"/>
          </p:cNvSpPr>
          <p:nvPr/>
        </p:nvSpPr>
        <p:spPr bwMode="auto">
          <a:xfrm flipH="1">
            <a:off x="2790825" y="4572000"/>
            <a:ext cx="1465263" cy="1449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6" name="Line 11">
            <a:extLst>
              <a:ext uri="{FF2B5EF4-FFF2-40B4-BE49-F238E27FC236}">
                <a16:creationId xmlns:a16="http://schemas.microsoft.com/office/drawing/2014/main" id="{3E395D6C-327E-47BF-8ABC-8D773FAF94A1}"/>
              </a:ext>
            </a:extLst>
          </p:cNvPr>
          <p:cNvSpPr>
            <a:spLocks noChangeShapeType="1"/>
          </p:cNvSpPr>
          <p:nvPr/>
        </p:nvSpPr>
        <p:spPr bwMode="auto">
          <a:xfrm>
            <a:off x="4789488" y="26670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Line 12">
            <a:extLst>
              <a:ext uri="{FF2B5EF4-FFF2-40B4-BE49-F238E27FC236}">
                <a16:creationId xmlns:a16="http://schemas.microsoft.com/office/drawing/2014/main" id="{58FE6010-111F-4528-BAC9-6D0545DC9B27}"/>
              </a:ext>
            </a:extLst>
          </p:cNvPr>
          <p:cNvSpPr>
            <a:spLocks noChangeShapeType="1"/>
          </p:cNvSpPr>
          <p:nvPr/>
        </p:nvSpPr>
        <p:spPr bwMode="auto">
          <a:xfrm flipV="1">
            <a:off x="4560888" y="3581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Line 13">
            <a:extLst>
              <a:ext uri="{FF2B5EF4-FFF2-40B4-BE49-F238E27FC236}">
                <a16:creationId xmlns:a16="http://schemas.microsoft.com/office/drawing/2014/main" id="{5D8AF63F-662C-4608-9772-424B51C32E56}"/>
              </a:ext>
            </a:extLst>
          </p:cNvPr>
          <p:cNvSpPr>
            <a:spLocks noChangeShapeType="1"/>
          </p:cNvSpPr>
          <p:nvPr/>
        </p:nvSpPr>
        <p:spPr bwMode="auto">
          <a:xfrm flipH="1">
            <a:off x="5475288" y="3810000"/>
            <a:ext cx="3048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Line 14">
            <a:extLst>
              <a:ext uri="{FF2B5EF4-FFF2-40B4-BE49-F238E27FC236}">
                <a16:creationId xmlns:a16="http://schemas.microsoft.com/office/drawing/2014/main" id="{6428FEF2-9F18-4FFB-85CA-D9CD07D4D258}"/>
              </a:ext>
            </a:extLst>
          </p:cNvPr>
          <p:cNvSpPr>
            <a:spLocks noChangeShapeType="1"/>
          </p:cNvSpPr>
          <p:nvPr/>
        </p:nvSpPr>
        <p:spPr bwMode="auto">
          <a:xfrm flipV="1">
            <a:off x="2862263" y="5334000"/>
            <a:ext cx="2384425" cy="758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Line 15">
            <a:extLst>
              <a:ext uri="{FF2B5EF4-FFF2-40B4-BE49-F238E27FC236}">
                <a16:creationId xmlns:a16="http://schemas.microsoft.com/office/drawing/2014/main" id="{FEE3847D-664B-4C07-AA8B-D17EBBC20E5E}"/>
              </a:ext>
            </a:extLst>
          </p:cNvPr>
          <p:cNvSpPr>
            <a:spLocks noChangeShapeType="1"/>
          </p:cNvSpPr>
          <p:nvPr/>
        </p:nvSpPr>
        <p:spPr bwMode="auto">
          <a:xfrm>
            <a:off x="4560888" y="4495800"/>
            <a:ext cx="762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Line 16">
            <a:extLst>
              <a:ext uri="{FF2B5EF4-FFF2-40B4-BE49-F238E27FC236}">
                <a16:creationId xmlns:a16="http://schemas.microsoft.com/office/drawing/2014/main" id="{FA4A50A0-3D80-416D-B8EB-7D5EB750F1BC}"/>
              </a:ext>
            </a:extLst>
          </p:cNvPr>
          <p:cNvSpPr>
            <a:spLocks noChangeShapeType="1"/>
          </p:cNvSpPr>
          <p:nvPr/>
        </p:nvSpPr>
        <p:spPr bwMode="auto">
          <a:xfrm>
            <a:off x="4789488" y="2590800"/>
            <a:ext cx="2133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2" name="Line 17">
            <a:extLst>
              <a:ext uri="{FF2B5EF4-FFF2-40B4-BE49-F238E27FC236}">
                <a16:creationId xmlns:a16="http://schemas.microsoft.com/office/drawing/2014/main" id="{1CB376C7-FF10-4009-AEDE-5973335D2CF9}"/>
              </a:ext>
            </a:extLst>
          </p:cNvPr>
          <p:cNvSpPr>
            <a:spLocks noChangeShapeType="1"/>
          </p:cNvSpPr>
          <p:nvPr/>
        </p:nvSpPr>
        <p:spPr bwMode="auto">
          <a:xfrm>
            <a:off x="7151688" y="31242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3" name="Line 18">
            <a:extLst>
              <a:ext uri="{FF2B5EF4-FFF2-40B4-BE49-F238E27FC236}">
                <a16:creationId xmlns:a16="http://schemas.microsoft.com/office/drawing/2014/main" id="{2D953BDA-A9A1-4C0B-A13E-E1891F435F76}"/>
              </a:ext>
            </a:extLst>
          </p:cNvPr>
          <p:cNvSpPr>
            <a:spLocks noChangeShapeType="1"/>
          </p:cNvSpPr>
          <p:nvPr/>
        </p:nvSpPr>
        <p:spPr bwMode="auto">
          <a:xfrm>
            <a:off x="6008688" y="37338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4" name="Line 19">
            <a:extLst>
              <a:ext uri="{FF2B5EF4-FFF2-40B4-BE49-F238E27FC236}">
                <a16:creationId xmlns:a16="http://schemas.microsoft.com/office/drawing/2014/main" id="{19B0A8E3-C378-431F-808F-A8F5C4AD5E6B}"/>
              </a:ext>
            </a:extLst>
          </p:cNvPr>
          <p:cNvSpPr>
            <a:spLocks noChangeShapeType="1"/>
          </p:cNvSpPr>
          <p:nvPr/>
        </p:nvSpPr>
        <p:spPr bwMode="auto">
          <a:xfrm flipV="1">
            <a:off x="5627688" y="46482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5" name="Line 20">
            <a:extLst>
              <a:ext uri="{FF2B5EF4-FFF2-40B4-BE49-F238E27FC236}">
                <a16:creationId xmlns:a16="http://schemas.microsoft.com/office/drawing/2014/main" id="{5D823DD3-9F1F-4696-9679-3D54F0FDDCE9}"/>
              </a:ext>
            </a:extLst>
          </p:cNvPr>
          <p:cNvSpPr>
            <a:spLocks noChangeShapeType="1"/>
          </p:cNvSpPr>
          <p:nvPr/>
        </p:nvSpPr>
        <p:spPr bwMode="auto">
          <a:xfrm>
            <a:off x="2732088" y="35052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6" name="Line 21">
            <a:extLst>
              <a:ext uri="{FF2B5EF4-FFF2-40B4-BE49-F238E27FC236}">
                <a16:creationId xmlns:a16="http://schemas.microsoft.com/office/drawing/2014/main" id="{DF7B4A9F-2F13-4E4C-806C-179F863C4CC5}"/>
              </a:ext>
            </a:extLst>
          </p:cNvPr>
          <p:cNvSpPr>
            <a:spLocks noChangeShapeType="1"/>
          </p:cNvSpPr>
          <p:nvPr/>
        </p:nvSpPr>
        <p:spPr bwMode="auto">
          <a:xfrm flipH="1">
            <a:off x="1741488"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7" name="Line 22">
            <a:extLst>
              <a:ext uri="{FF2B5EF4-FFF2-40B4-BE49-F238E27FC236}">
                <a16:creationId xmlns:a16="http://schemas.microsoft.com/office/drawing/2014/main" id="{A4C8BCEA-9A77-443E-ACAD-243556EA255D}"/>
              </a:ext>
            </a:extLst>
          </p:cNvPr>
          <p:cNvSpPr>
            <a:spLocks noChangeShapeType="1"/>
          </p:cNvSpPr>
          <p:nvPr/>
        </p:nvSpPr>
        <p:spPr bwMode="auto">
          <a:xfrm>
            <a:off x="1741488" y="5410200"/>
            <a:ext cx="831850" cy="682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3">
            <a:extLst>
              <a:ext uri="{FF2B5EF4-FFF2-40B4-BE49-F238E27FC236}">
                <a16:creationId xmlns:a16="http://schemas.microsoft.com/office/drawing/2014/main" id="{D9504DA6-B1D2-490E-B915-5942E50021EE}"/>
              </a:ext>
            </a:extLst>
          </p:cNvPr>
          <p:cNvSpPr>
            <a:spLocks noChangeShapeType="1"/>
          </p:cNvSpPr>
          <p:nvPr/>
        </p:nvSpPr>
        <p:spPr bwMode="auto">
          <a:xfrm>
            <a:off x="7761288" y="4800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Line 24">
            <a:extLst>
              <a:ext uri="{FF2B5EF4-FFF2-40B4-BE49-F238E27FC236}">
                <a16:creationId xmlns:a16="http://schemas.microsoft.com/office/drawing/2014/main" id="{CAEDA0BD-C8C5-4CCB-9717-4D97B2C5BC26}"/>
              </a:ext>
            </a:extLst>
          </p:cNvPr>
          <p:cNvSpPr>
            <a:spLocks noChangeShapeType="1"/>
          </p:cNvSpPr>
          <p:nvPr/>
        </p:nvSpPr>
        <p:spPr bwMode="auto">
          <a:xfrm>
            <a:off x="5627688" y="5334000"/>
            <a:ext cx="1981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61" name="Line 25">
            <a:extLst>
              <a:ext uri="{FF2B5EF4-FFF2-40B4-BE49-F238E27FC236}">
                <a16:creationId xmlns:a16="http://schemas.microsoft.com/office/drawing/2014/main" id="{CEC9984C-C815-46AC-9EFF-4F346A2845B5}"/>
              </a:ext>
            </a:extLst>
          </p:cNvPr>
          <p:cNvSpPr>
            <a:spLocks noChangeShapeType="1"/>
          </p:cNvSpPr>
          <p:nvPr/>
        </p:nvSpPr>
        <p:spPr bwMode="auto">
          <a:xfrm flipV="1">
            <a:off x="1589088" y="4648200"/>
            <a:ext cx="609600" cy="609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62" name="Line 26">
            <a:extLst>
              <a:ext uri="{FF2B5EF4-FFF2-40B4-BE49-F238E27FC236}">
                <a16:creationId xmlns:a16="http://schemas.microsoft.com/office/drawing/2014/main" id="{2585D998-FE1F-4BD0-9E78-857E35FDFE85}"/>
              </a:ext>
            </a:extLst>
          </p:cNvPr>
          <p:cNvSpPr>
            <a:spLocks noChangeShapeType="1"/>
          </p:cNvSpPr>
          <p:nvPr/>
        </p:nvSpPr>
        <p:spPr bwMode="auto">
          <a:xfrm flipV="1">
            <a:off x="2351088" y="3657600"/>
            <a:ext cx="0" cy="4572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63" name="Line 27">
            <a:extLst>
              <a:ext uri="{FF2B5EF4-FFF2-40B4-BE49-F238E27FC236}">
                <a16:creationId xmlns:a16="http://schemas.microsoft.com/office/drawing/2014/main" id="{7E5D8250-ED02-41AF-B20D-3A7D00EE138D}"/>
              </a:ext>
            </a:extLst>
          </p:cNvPr>
          <p:cNvSpPr>
            <a:spLocks noChangeShapeType="1"/>
          </p:cNvSpPr>
          <p:nvPr/>
        </p:nvSpPr>
        <p:spPr bwMode="auto">
          <a:xfrm flipV="1">
            <a:off x="2655888" y="2819400"/>
            <a:ext cx="1676400" cy="533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64" name="Text Box 28">
            <a:extLst>
              <a:ext uri="{FF2B5EF4-FFF2-40B4-BE49-F238E27FC236}">
                <a16:creationId xmlns:a16="http://schemas.microsoft.com/office/drawing/2014/main" id="{EE84FAD2-A191-44D8-8F55-26E9B853B833}"/>
              </a:ext>
            </a:extLst>
          </p:cNvPr>
          <p:cNvSpPr txBox="1">
            <a:spLocks noChangeArrowheads="1"/>
          </p:cNvSpPr>
          <p:nvPr/>
        </p:nvSpPr>
        <p:spPr bwMode="auto">
          <a:xfrm>
            <a:off x="1665288" y="5013325"/>
            <a:ext cx="931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800" b="1">
                <a:solidFill>
                  <a:srgbClr val="FF3300"/>
                </a:solidFill>
                <a:latin typeface="Comic Sans MS" panose="030F0702030302020204" pitchFamily="66" charset="0"/>
              </a:rPr>
              <a:t>插入</a:t>
            </a:r>
            <a:br>
              <a:rPr kumimoji="0" lang="zh-CN" altLang="en-US" sz="1800" b="1">
                <a:solidFill>
                  <a:srgbClr val="FF3300"/>
                </a:solidFill>
                <a:latin typeface="Comic Sans MS" panose="030F0702030302020204" pitchFamily="66" charset="0"/>
              </a:rPr>
            </a:br>
            <a:r>
              <a:rPr kumimoji="0" lang="en-US" altLang="zh-CN" sz="1800" b="1">
                <a:solidFill>
                  <a:srgbClr val="FF3300"/>
                </a:solidFill>
                <a:latin typeface="Comic Sans MS" panose="030F0702030302020204" pitchFamily="66" charset="0"/>
              </a:rPr>
              <a:t>(K</a:t>
            </a:r>
            <a:r>
              <a:rPr kumimoji="0" lang="en-US" altLang="zh-CN" sz="1800" b="1" baseline="-25000">
                <a:solidFill>
                  <a:srgbClr val="FF3300"/>
                </a:solidFill>
                <a:latin typeface="Comic Sans MS" panose="030F0702030302020204" pitchFamily="66" charset="0"/>
              </a:rPr>
              <a:t>1</a:t>
            </a:r>
            <a:r>
              <a:rPr kumimoji="0" lang="en-US" altLang="zh-CN" sz="1800" b="1">
                <a:solidFill>
                  <a:srgbClr val="FF3300"/>
                </a:solidFill>
                <a:latin typeface="Comic Sans MS" panose="030F0702030302020204" pitchFamily="66" charset="0"/>
              </a:rPr>
              <a:t>,V</a:t>
            </a:r>
            <a:r>
              <a:rPr kumimoji="0" lang="en-US" altLang="zh-CN" sz="1800" b="1" baseline="-25000">
                <a:solidFill>
                  <a:srgbClr val="FF3300"/>
                </a:solidFill>
                <a:latin typeface="Comic Sans MS" panose="030F0702030302020204" pitchFamily="66" charset="0"/>
              </a:rPr>
              <a:t>1</a:t>
            </a:r>
            <a:r>
              <a:rPr kumimoji="0" lang="en-US" altLang="zh-CN" sz="1800" b="1">
                <a:solidFill>
                  <a:srgbClr val="FF3300"/>
                </a:solidFill>
                <a:latin typeface="Comic Sans MS" panose="030F0702030302020204" pitchFamily="66" charset="0"/>
              </a:rPr>
              <a:t>)</a:t>
            </a:r>
          </a:p>
        </p:txBody>
      </p:sp>
      <p:grpSp>
        <p:nvGrpSpPr>
          <p:cNvPr id="11294" name="Group 29">
            <a:extLst>
              <a:ext uri="{FF2B5EF4-FFF2-40B4-BE49-F238E27FC236}">
                <a16:creationId xmlns:a16="http://schemas.microsoft.com/office/drawing/2014/main" id="{09EE6444-7BE9-4704-9993-9A2B8F13B2A5}"/>
              </a:ext>
            </a:extLst>
          </p:cNvPr>
          <p:cNvGrpSpPr>
            <a:grpSpLocks/>
          </p:cNvGrpSpPr>
          <p:nvPr/>
        </p:nvGrpSpPr>
        <p:grpSpPr bwMode="auto">
          <a:xfrm>
            <a:off x="5599113" y="5445125"/>
            <a:ext cx="514350" cy="609600"/>
            <a:chOff x="240" y="1392"/>
            <a:chExt cx="324" cy="384"/>
          </a:xfrm>
        </p:grpSpPr>
        <p:grpSp>
          <p:nvGrpSpPr>
            <p:cNvPr id="11415" name="Group 30">
              <a:extLst>
                <a:ext uri="{FF2B5EF4-FFF2-40B4-BE49-F238E27FC236}">
                  <a16:creationId xmlns:a16="http://schemas.microsoft.com/office/drawing/2014/main" id="{027D3AA2-5799-4B14-B7E5-BD15D4856F4A}"/>
                </a:ext>
              </a:extLst>
            </p:cNvPr>
            <p:cNvGrpSpPr>
              <a:grpSpLocks/>
            </p:cNvGrpSpPr>
            <p:nvPr/>
          </p:nvGrpSpPr>
          <p:grpSpPr bwMode="auto">
            <a:xfrm>
              <a:off x="282" y="1530"/>
              <a:ext cx="198" cy="246"/>
              <a:chOff x="282" y="1530"/>
              <a:chExt cx="252" cy="300"/>
            </a:xfrm>
          </p:grpSpPr>
          <p:sp>
            <p:nvSpPr>
              <p:cNvPr id="11417" name="Rectangle 31">
                <a:extLst>
                  <a:ext uri="{FF2B5EF4-FFF2-40B4-BE49-F238E27FC236}">
                    <a16:creationId xmlns:a16="http://schemas.microsoft.com/office/drawing/2014/main" id="{88358BF9-EA38-45F9-B335-44C13B47B7D3}"/>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418" name="AutoShape 32">
                <a:extLst>
                  <a:ext uri="{FF2B5EF4-FFF2-40B4-BE49-F238E27FC236}">
                    <a16:creationId xmlns:a16="http://schemas.microsoft.com/office/drawing/2014/main" id="{E71B80F3-B27F-4273-9D10-0BA9826D23B4}"/>
                  </a:ext>
                </a:extLst>
              </p:cNvPr>
              <p:cNvCxnSpPr>
                <a:cxnSpLocks noChangeShapeType="1"/>
                <a:stCxn id="11417" idx="0"/>
                <a:endCxn id="1141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19" name="AutoShape 33">
                <a:extLst>
                  <a:ext uri="{FF2B5EF4-FFF2-40B4-BE49-F238E27FC236}">
                    <a16:creationId xmlns:a16="http://schemas.microsoft.com/office/drawing/2014/main" id="{B1045359-51C1-4590-B1F6-7406D4DE9F61}"/>
                  </a:ext>
                </a:extLst>
              </p:cNvPr>
              <p:cNvCxnSpPr>
                <a:cxnSpLocks noChangeShapeType="1"/>
                <a:stCxn id="11417" idx="1"/>
                <a:endCxn id="1141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20" name="Line 34">
                <a:extLst>
                  <a:ext uri="{FF2B5EF4-FFF2-40B4-BE49-F238E27FC236}">
                    <a16:creationId xmlns:a16="http://schemas.microsoft.com/office/drawing/2014/main" id="{B7A44A0E-7AA2-4661-AB94-12B76DED3D00}"/>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21" name="Line 35">
                <a:extLst>
                  <a:ext uri="{FF2B5EF4-FFF2-40B4-BE49-F238E27FC236}">
                    <a16:creationId xmlns:a16="http://schemas.microsoft.com/office/drawing/2014/main" id="{76D282DF-7E75-4BDC-96D8-E0B2245FE0B0}"/>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22" name="Line 36">
                <a:extLst>
                  <a:ext uri="{FF2B5EF4-FFF2-40B4-BE49-F238E27FC236}">
                    <a16:creationId xmlns:a16="http://schemas.microsoft.com/office/drawing/2014/main" id="{C38996A8-3414-4BF7-A2CC-5869789720B5}"/>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23" name="Line 37">
                <a:extLst>
                  <a:ext uri="{FF2B5EF4-FFF2-40B4-BE49-F238E27FC236}">
                    <a16:creationId xmlns:a16="http://schemas.microsoft.com/office/drawing/2014/main" id="{36411D66-87B3-40F0-86EE-58C4B852EE8A}"/>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16" name="Text Box 38">
              <a:extLst>
                <a:ext uri="{FF2B5EF4-FFF2-40B4-BE49-F238E27FC236}">
                  <a16:creationId xmlns:a16="http://schemas.microsoft.com/office/drawing/2014/main" id="{E317A022-98B6-43BF-8DD7-538F18B7129B}"/>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295" name="Group 39">
            <a:extLst>
              <a:ext uri="{FF2B5EF4-FFF2-40B4-BE49-F238E27FC236}">
                <a16:creationId xmlns:a16="http://schemas.microsoft.com/office/drawing/2014/main" id="{DEDAFB34-14D5-470F-B49C-5B7220B68FF5}"/>
              </a:ext>
            </a:extLst>
          </p:cNvPr>
          <p:cNvGrpSpPr>
            <a:grpSpLocks/>
          </p:cNvGrpSpPr>
          <p:nvPr/>
        </p:nvGrpSpPr>
        <p:grpSpPr bwMode="auto">
          <a:xfrm>
            <a:off x="1817688" y="2819400"/>
            <a:ext cx="514350" cy="609600"/>
            <a:chOff x="240" y="1392"/>
            <a:chExt cx="324" cy="384"/>
          </a:xfrm>
        </p:grpSpPr>
        <p:grpSp>
          <p:nvGrpSpPr>
            <p:cNvPr id="11406" name="Group 40">
              <a:extLst>
                <a:ext uri="{FF2B5EF4-FFF2-40B4-BE49-F238E27FC236}">
                  <a16:creationId xmlns:a16="http://schemas.microsoft.com/office/drawing/2014/main" id="{5C6B068C-225E-47F3-97E5-548251293205}"/>
                </a:ext>
              </a:extLst>
            </p:cNvPr>
            <p:cNvGrpSpPr>
              <a:grpSpLocks/>
            </p:cNvGrpSpPr>
            <p:nvPr/>
          </p:nvGrpSpPr>
          <p:grpSpPr bwMode="auto">
            <a:xfrm>
              <a:off x="282" y="1530"/>
              <a:ext cx="198" cy="246"/>
              <a:chOff x="282" y="1530"/>
              <a:chExt cx="252" cy="300"/>
            </a:xfrm>
          </p:grpSpPr>
          <p:sp>
            <p:nvSpPr>
              <p:cNvPr id="11408" name="Rectangle 41">
                <a:extLst>
                  <a:ext uri="{FF2B5EF4-FFF2-40B4-BE49-F238E27FC236}">
                    <a16:creationId xmlns:a16="http://schemas.microsoft.com/office/drawing/2014/main" id="{6033576A-4B68-49E9-AAB4-ADF2859A2389}"/>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409" name="AutoShape 42">
                <a:extLst>
                  <a:ext uri="{FF2B5EF4-FFF2-40B4-BE49-F238E27FC236}">
                    <a16:creationId xmlns:a16="http://schemas.microsoft.com/office/drawing/2014/main" id="{1F74504C-ABF4-4BD8-B605-52498DA9A3D4}"/>
                  </a:ext>
                </a:extLst>
              </p:cNvPr>
              <p:cNvCxnSpPr>
                <a:cxnSpLocks noChangeShapeType="1"/>
                <a:stCxn id="11408" idx="0"/>
                <a:endCxn id="1140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10" name="AutoShape 43">
                <a:extLst>
                  <a:ext uri="{FF2B5EF4-FFF2-40B4-BE49-F238E27FC236}">
                    <a16:creationId xmlns:a16="http://schemas.microsoft.com/office/drawing/2014/main" id="{2D962AD4-34BE-413B-9027-2AD89E88D3A6}"/>
                  </a:ext>
                </a:extLst>
              </p:cNvPr>
              <p:cNvCxnSpPr>
                <a:cxnSpLocks noChangeShapeType="1"/>
                <a:stCxn id="11408" idx="1"/>
                <a:endCxn id="1140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11" name="Line 44">
                <a:extLst>
                  <a:ext uri="{FF2B5EF4-FFF2-40B4-BE49-F238E27FC236}">
                    <a16:creationId xmlns:a16="http://schemas.microsoft.com/office/drawing/2014/main" id="{EA2AEBCF-9D95-4F75-8839-33B2320CE4A0}"/>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2" name="Line 45">
                <a:extLst>
                  <a:ext uri="{FF2B5EF4-FFF2-40B4-BE49-F238E27FC236}">
                    <a16:creationId xmlns:a16="http://schemas.microsoft.com/office/drawing/2014/main" id="{62D8174F-8ECC-44BB-A3B1-001ADEF537EE}"/>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3" name="Line 46">
                <a:extLst>
                  <a:ext uri="{FF2B5EF4-FFF2-40B4-BE49-F238E27FC236}">
                    <a16:creationId xmlns:a16="http://schemas.microsoft.com/office/drawing/2014/main" id="{7C62C036-B3AD-4496-9C1C-1B49AADFD34E}"/>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4" name="Line 47">
                <a:extLst>
                  <a:ext uri="{FF2B5EF4-FFF2-40B4-BE49-F238E27FC236}">
                    <a16:creationId xmlns:a16="http://schemas.microsoft.com/office/drawing/2014/main" id="{4AD7133D-8996-48FE-96AD-F9E308F03475}"/>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07" name="Text Box 48">
              <a:extLst>
                <a:ext uri="{FF2B5EF4-FFF2-40B4-BE49-F238E27FC236}">
                  <a16:creationId xmlns:a16="http://schemas.microsoft.com/office/drawing/2014/main" id="{C6BE232B-CA2F-47B7-B971-CD71BA231A83}"/>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296" name="Group 49">
            <a:extLst>
              <a:ext uri="{FF2B5EF4-FFF2-40B4-BE49-F238E27FC236}">
                <a16:creationId xmlns:a16="http://schemas.microsoft.com/office/drawing/2014/main" id="{84757A1C-501E-469C-B1F9-FD9354A7BF74}"/>
              </a:ext>
            </a:extLst>
          </p:cNvPr>
          <p:cNvGrpSpPr>
            <a:grpSpLocks/>
          </p:cNvGrpSpPr>
          <p:nvPr/>
        </p:nvGrpSpPr>
        <p:grpSpPr bwMode="auto">
          <a:xfrm>
            <a:off x="3951288" y="2133600"/>
            <a:ext cx="514350" cy="609600"/>
            <a:chOff x="2160" y="1344"/>
            <a:chExt cx="324" cy="384"/>
          </a:xfrm>
        </p:grpSpPr>
        <p:sp>
          <p:nvSpPr>
            <p:cNvPr id="11398" name="Rectangle 50">
              <a:extLst>
                <a:ext uri="{FF2B5EF4-FFF2-40B4-BE49-F238E27FC236}">
                  <a16:creationId xmlns:a16="http://schemas.microsoft.com/office/drawing/2014/main" id="{8780E2BD-716D-46B7-9203-5563BA2DA561}"/>
                </a:ext>
              </a:extLst>
            </p:cNvPr>
            <p:cNvSpPr>
              <a:spLocks noChangeArrowheads="1"/>
            </p:cNvSpPr>
            <p:nvPr/>
          </p:nvSpPr>
          <p:spPr bwMode="auto">
            <a:xfrm>
              <a:off x="2207" y="1487"/>
              <a:ext cx="188" cy="236"/>
            </a:xfrm>
            <a:prstGeom prst="rect">
              <a:avLst/>
            </a:prstGeom>
            <a:noFill/>
            <a:ln w="19050">
              <a:solidFill>
                <a:srgbClr val="FF33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99" name="AutoShape 51">
              <a:extLst>
                <a:ext uri="{FF2B5EF4-FFF2-40B4-BE49-F238E27FC236}">
                  <a16:creationId xmlns:a16="http://schemas.microsoft.com/office/drawing/2014/main" id="{11722AF9-35E1-49F1-A166-156E1FFAFE08}"/>
                </a:ext>
              </a:extLst>
            </p:cNvPr>
            <p:cNvCxnSpPr>
              <a:cxnSpLocks noChangeShapeType="1"/>
              <a:stCxn id="11398" idx="0"/>
              <a:endCxn id="11398" idx="2"/>
            </p:cNvCxnSpPr>
            <p:nvPr/>
          </p:nvCxnSpPr>
          <p:spPr bwMode="auto">
            <a:xfrm>
              <a:off x="2301" y="1482"/>
              <a:ext cx="0" cy="246"/>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00" name="AutoShape 52">
              <a:extLst>
                <a:ext uri="{FF2B5EF4-FFF2-40B4-BE49-F238E27FC236}">
                  <a16:creationId xmlns:a16="http://schemas.microsoft.com/office/drawing/2014/main" id="{86DF3F6E-9B61-4884-92D8-37A03EFDCC63}"/>
                </a:ext>
              </a:extLst>
            </p:cNvPr>
            <p:cNvCxnSpPr>
              <a:cxnSpLocks noChangeShapeType="1"/>
              <a:stCxn id="11398" idx="1"/>
              <a:endCxn id="11398" idx="3"/>
            </p:cNvCxnSpPr>
            <p:nvPr/>
          </p:nvCxnSpPr>
          <p:spPr bwMode="auto">
            <a:xfrm>
              <a:off x="2202" y="1605"/>
              <a:ext cx="198" cy="0"/>
            </a:xfrm>
            <a:prstGeom prst="straightConnector1">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01" name="Line 53">
              <a:extLst>
                <a:ext uri="{FF2B5EF4-FFF2-40B4-BE49-F238E27FC236}">
                  <a16:creationId xmlns:a16="http://schemas.microsoft.com/office/drawing/2014/main" id="{9E752045-8FB5-47EB-8DFD-1A73FDF999CD}"/>
                </a:ext>
              </a:extLst>
            </p:cNvPr>
            <p:cNvSpPr>
              <a:spLocks noChangeShapeType="1"/>
            </p:cNvSpPr>
            <p:nvPr/>
          </p:nvSpPr>
          <p:spPr bwMode="auto">
            <a:xfrm>
              <a:off x="2207" y="152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2" name="Line 54">
              <a:extLst>
                <a:ext uri="{FF2B5EF4-FFF2-40B4-BE49-F238E27FC236}">
                  <a16:creationId xmlns:a16="http://schemas.microsoft.com/office/drawing/2014/main" id="{637FA009-DBB8-483F-AFDF-8B2DE3E72153}"/>
                </a:ext>
              </a:extLst>
            </p:cNvPr>
            <p:cNvSpPr>
              <a:spLocks noChangeShapeType="1"/>
            </p:cNvSpPr>
            <p:nvPr/>
          </p:nvSpPr>
          <p:spPr bwMode="auto">
            <a:xfrm>
              <a:off x="2207" y="1566"/>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3" name="Line 55">
              <a:extLst>
                <a:ext uri="{FF2B5EF4-FFF2-40B4-BE49-F238E27FC236}">
                  <a16:creationId xmlns:a16="http://schemas.microsoft.com/office/drawing/2014/main" id="{7C89C85E-8575-4C69-975D-B5E2284560EC}"/>
                </a:ext>
              </a:extLst>
            </p:cNvPr>
            <p:cNvSpPr>
              <a:spLocks noChangeShapeType="1"/>
            </p:cNvSpPr>
            <p:nvPr/>
          </p:nvSpPr>
          <p:spPr bwMode="auto">
            <a:xfrm>
              <a:off x="2207" y="1644"/>
              <a:ext cx="1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4" name="Line 56">
              <a:extLst>
                <a:ext uri="{FF2B5EF4-FFF2-40B4-BE49-F238E27FC236}">
                  <a16:creationId xmlns:a16="http://schemas.microsoft.com/office/drawing/2014/main" id="{D5EDA56E-B7D7-490E-B904-72702F89450B}"/>
                </a:ext>
              </a:extLst>
            </p:cNvPr>
            <p:cNvSpPr>
              <a:spLocks noChangeShapeType="1"/>
            </p:cNvSpPr>
            <p:nvPr/>
          </p:nvSpPr>
          <p:spPr bwMode="auto">
            <a:xfrm>
              <a:off x="2207" y="1684"/>
              <a:ext cx="1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5" name="Text Box 57">
              <a:extLst>
                <a:ext uri="{FF2B5EF4-FFF2-40B4-BE49-F238E27FC236}">
                  <a16:creationId xmlns:a16="http://schemas.microsoft.com/office/drawing/2014/main" id="{AEBDACDF-6C92-47F9-B8DC-8C01E7BBA258}"/>
                </a:ext>
              </a:extLst>
            </p:cNvPr>
            <p:cNvSpPr txBox="1">
              <a:spLocks noChangeArrowheads="1"/>
            </p:cNvSpPr>
            <p:nvPr/>
          </p:nvSpPr>
          <p:spPr bwMode="auto">
            <a:xfrm>
              <a:off x="2160" y="1344"/>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297" name="Group 58">
            <a:extLst>
              <a:ext uri="{FF2B5EF4-FFF2-40B4-BE49-F238E27FC236}">
                <a16:creationId xmlns:a16="http://schemas.microsoft.com/office/drawing/2014/main" id="{9E1E2877-9F0E-4625-98A9-0E18EBCF6AC3}"/>
              </a:ext>
            </a:extLst>
          </p:cNvPr>
          <p:cNvGrpSpPr>
            <a:grpSpLocks/>
          </p:cNvGrpSpPr>
          <p:nvPr/>
        </p:nvGrpSpPr>
        <p:grpSpPr bwMode="auto">
          <a:xfrm>
            <a:off x="6008688" y="3048000"/>
            <a:ext cx="514350" cy="609600"/>
            <a:chOff x="240" y="1392"/>
            <a:chExt cx="324" cy="384"/>
          </a:xfrm>
        </p:grpSpPr>
        <p:grpSp>
          <p:nvGrpSpPr>
            <p:cNvPr id="11389" name="Group 59">
              <a:extLst>
                <a:ext uri="{FF2B5EF4-FFF2-40B4-BE49-F238E27FC236}">
                  <a16:creationId xmlns:a16="http://schemas.microsoft.com/office/drawing/2014/main" id="{5BC967F1-76CD-40F3-A7C6-9E60ADE82ACB}"/>
                </a:ext>
              </a:extLst>
            </p:cNvPr>
            <p:cNvGrpSpPr>
              <a:grpSpLocks/>
            </p:cNvGrpSpPr>
            <p:nvPr/>
          </p:nvGrpSpPr>
          <p:grpSpPr bwMode="auto">
            <a:xfrm>
              <a:off x="282" y="1530"/>
              <a:ext cx="198" cy="246"/>
              <a:chOff x="282" y="1530"/>
              <a:chExt cx="252" cy="300"/>
            </a:xfrm>
          </p:grpSpPr>
          <p:sp>
            <p:nvSpPr>
              <p:cNvPr id="11391" name="Rectangle 60">
                <a:extLst>
                  <a:ext uri="{FF2B5EF4-FFF2-40B4-BE49-F238E27FC236}">
                    <a16:creationId xmlns:a16="http://schemas.microsoft.com/office/drawing/2014/main" id="{F655380F-51AF-4B06-8142-B6A293DCA2F0}"/>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92" name="AutoShape 61">
                <a:extLst>
                  <a:ext uri="{FF2B5EF4-FFF2-40B4-BE49-F238E27FC236}">
                    <a16:creationId xmlns:a16="http://schemas.microsoft.com/office/drawing/2014/main" id="{8E433C39-903E-4697-8D23-6863E011B364}"/>
                  </a:ext>
                </a:extLst>
              </p:cNvPr>
              <p:cNvCxnSpPr>
                <a:cxnSpLocks noChangeShapeType="1"/>
                <a:stCxn id="11391" idx="0"/>
                <a:endCxn id="11391"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93" name="AutoShape 62">
                <a:extLst>
                  <a:ext uri="{FF2B5EF4-FFF2-40B4-BE49-F238E27FC236}">
                    <a16:creationId xmlns:a16="http://schemas.microsoft.com/office/drawing/2014/main" id="{46D742CA-891F-4772-8389-2D491CAC9170}"/>
                  </a:ext>
                </a:extLst>
              </p:cNvPr>
              <p:cNvCxnSpPr>
                <a:cxnSpLocks noChangeShapeType="1"/>
                <a:stCxn id="11391" idx="1"/>
                <a:endCxn id="11391"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94" name="Line 63">
                <a:extLst>
                  <a:ext uri="{FF2B5EF4-FFF2-40B4-BE49-F238E27FC236}">
                    <a16:creationId xmlns:a16="http://schemas.microsoft.com/office/drawing/2014/main" id="{8C2F0A37-0F44-47E5-BD00-FC80551075AB}"/>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95" name="Line 64">
                <a:extLst>
                  <a:ext uri="{FF2B5EF4-FFF2-40B4-BE49-F238E27FC236}">
                    <a16:creationId xmlns:a16="http://schemas.microsoft.com/office/drawing/2014/main" id="{99BFE158-8241-49FC-8C44-83BC88C147F5}"/>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96" name="Line 65">
                <a:extLst>
                  <a:ext uri="{FF2B5EF4-FFF2-40B4-BE49-F238E27FC236}">
                    <a16:creationId xmlns:a16="http://schemas.microsoft.com/office/drawing/2014/main" id="{B52A1A51-8127-4773-BA3C-F68D715BC249}"/>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97" name="Line 66">
                <a:extLst>
                  <a:ext uri="{FF2B5EF4-FFF2-40B4-BE49-F238E27FC236}">
                    <a16:creationId xmlns:a16="http://schemas.microsoft.com/office/drawing/2014/main" id="{1D7D2698-6633-4FDE-B65E-A9E84DA6DB26}"/>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90" name="Text Box 67">
              <a:extLst>
                <a:ext uri="{FF2B5EF4-FFF2-40B4-BE49-F238E27FC236}">
                  <a16:creationId xmlns:a16="http://schemas.microsoft.com/office/drawing/2014/main" id="{14D3981F-2DFA-4354-8507-D15ABFEBBEEB}"/>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298" name="Group 68">
            <a:extLst>
              <a:ext uri="{FF2B5EF4-FFF2-40B4-BE49-F238E27FC236}">
                <a16:creationId xmlns:a16="http://schemas.microsoft.com/office/drawing/2014/main" id="{5BCAB3AD-A53B-4588-A0BA-AF65855814DA}"/>
              </a:ext>
            </a:extLst>
          </p:cNvPr>
          <p:cNvGrpSpPr>
            <a:grpSpLocks/>
          </p:cNvGrpSpPr>
          <p:nvPr/>
        </p:nvGrpSpPr>
        <p:grpSpPr bwMode="auto">
          <a:xfrm>
            <a:off x="7913688" y="3962400"/>
            <a:ext cx="514350" cy="609600"/>
            <a:chOff x="240" y="1392"/>
            <a:chExt cx="324" cy="384"/>
          </a:xfrm>
        </p:grpSpPr>
        <p:grpSp>
          <p:nvGrpSpPr>
            <p:cNvPr id="11380" name="Group 69">
              <a:extLst>
                <a:ext uri="{FF2B5EF4-FFF2-40B4-BE49-F238E27FC236}">
                  <a16:creationId xmlns:a16="http://schemas.microsoft.com/office/drawing/2014/main" id="{20F7DF98-0380-46F6-9C39-C5058DCCFA05}"/>
                </a:ext>
              </a:extLst>
            </p:cNvPr>
            <p:cNvGrpSpPr>
              <a:grpSpLocks/>
            </p:cNvGrpSpPr>
            <p:nvPr/>
          </p:nvGrpSpPr>
          <p:grpSpPr bwMode="auto">
            <a:xfrm>
              <a:off x="282" y="1530"/>
              <a:ext cx="198" cy="246"/>
              <a:chOff x="282" y="1530"/>
              <a:chExt cx="252" cy="300"/>
            </a:xfrm>
          </p:grpSpPr>
          <p:sp>
            <p:nvSpPr>
              <p:cNvPr id="11382" name="Rectangle 70">
                <a:extLst>
                  <a:ext uri="{FF2B5EF4-FFF2-40B4-BE49-F238E27FC236}">
                    <a16:creationId xmlns:a16="http://schemas.microsoft.com/office/drawing/2014/main" id="{E6727E19-E142-4871-8D7F-F1F819A6BF09}"/>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83" name="AutoShape 71">
                <a:extLst>
                  <a:ext uri="{FF2B5EF4-FFF2-40B4-BE49-F238E27FC236}">
                    <a16:creationId xmlns:a16="http://schemas.microsoft.com/office/drawing/2014/main" id="{7A0C3E58-F345-4D18-962A-86E250B265E4}"/>
                  </a:ext>
                </a:extLst>
              </p:cNvPr>
              <p:cNvCxnSpPr>
                <a:cxnSpLocks noChangeShapeType="1"/>
                <a:stCxn id="11382" idx="0"/>
                <a:endCxn id="11382"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84" name="AutoShape 72">
                <a:extLst>
                  <a:ext uri="{FF2B5EF4-FFF2-40B4-BE49-F238E27FC236}">
                    <a16:creationId xmlns:a16="http://schemas.microsoft.com/office/drawing/2014/main" id="{988C3D22-AA61-4880-8182-3D3202B6487C}"/>
                  </a:ext>
                </a:extLst>
              </p:cNvPr>
              <p:cNvCxnSpPr>
                <a:cxnSpLocks noChangeShapeType="1"/>
                <a:stCxn id="11382" idx="1"/>
                <a:endCxn id="11382"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85" name="Line 73">
                <a:extLst>
                  <a:ext uri="{FF2B5EF4-FFF2-40B4-BE49-F238E27FC236}">
                    <a16:creationId xmlns:a16="http://schemas.microsoft.com/office/drawing/2014/main" id="{1E481A59-4AF0-45C9-AA1E-3F2C9B7C37F1}"/>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86" name="Line 74">
                <a:extLst>
                  <a:ext uri="{FF2B5EF4-FFF2-40B4-BE49-F238E27FC236}">
                    <a16:creationId xmlns:a16="http://schemas.microsoft.com/office/drawing/2014/main" id="{4E5EF68C-7E13-4101-96B1-8870B4168204}"/>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87" name="Line 75">
                <a:extLst>
                  <a:ext uri="{FF2B5EF4-FFF2-40B4-BE49-F238E27FC236}">
                    <a16:creationId xmlns:a16="http://schemas.microsoft.com/office/drawing/2014/main" id="{A6AC23B5-9C5A-4F54-8B27-99B8778DD580}"/>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88" name="Line 76">
                <a:extLst>
                  <a:ext uri="{FF2B5EF4-FFF2-40B4-BE49-F238E27FC236}">
                    <a16:creationId xmlns:a16="http://schemas.microsoft.com/office/drawing/2014/main" id="{720148FC-8D5B-4CFC-8EB8-5B47CA718C1D}"/>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81" name="Text Box 77">
              <a:extLst>
                <a:ext uri="{FF2B5EF4-FFF2-40B4-BE49-F238E27FC236}">
                  <a16:creationId xmlns:a16="http://schemas.microsoft.com/office/drawing/2014/main" id="{AF5DBBAE-321B-429D-96FC-03C9B4CC8973}"/>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299" name="Group 78">
            <a:extLst>
              <a:ext uri="{FF2B5EF4-FFF2-40B4-BE49-F238E27FC236}">
                <a16:creationId xmlns:a16="http://schemas.microsoft.com/office/drawing/2014/main" id="{7A236690-26EB-4025-9297-55C55318C94B}"/>
              </a:ext>
            </a:extLst>
          </p:cNvPr>
          <p:cNvGrpSpPr>
            <a:grpSpLocks/>
          </p:cNvGrpSpPr>
          <p:nvPr/>
        </p:nvGrpSpPr>
        <p:grpSpPr bwMode="auto">
          <a:xfrm>
            <a:off x="7304088" y="2286000"/>
            <a:ext cx="514350" cy="609600"/>
            <a:chOff x="240" y="1392"/>
            <a:chExt cx="324" cy="384"/>
          </a:xfrm>
        </p:grpSpPr>
        <p:grpSp>
          <p:nvGrpSpPr>
            <p:cNvPr id="11371" name="Group 79">
              <a:extLst>
                <a:ext uri="{FF2B5EF4-FFF2-40B4-BE49-F238E27FC236}">
                  <a16:creationId xmlns:a16="http://schemas.microsoft.com/office/drawing/2014/main" id="{08B65889-662F-4E45-A791-A7D5E10A807C}"/>
                </a:ext>
              </a:extLst>
            </p:cNvPr>
            <p:cNvGrpSpPr>
              <a:grpSpLocks/>
            </p:cNvGrpSpPr>
            <p:nvPr/>
          </p:nvGrpSpPr>
          <p:grpSpPr bwMode="auto">
            <a:xfrm>
              <a:off x="282" y="1530"/>
              <a:ext cx="198" cy="246"/>
              <a:chOff x="282" y="1530"/>
              <a:chExt cx="252" cy="300"/>
            </a:xfrm>
          </p:grpSpPr>
          <p:sp>
            <p:nvSpPr>
              <p:cNvPr id="11373" name="Rectangle 80">
                <a:extLst>
                  <a:ext uri="{FF2B5EF4-FFF2-40B4-BE49-F238E27FC236}">
                    <a16:creationId xmlns:a16="http://schemas.microsoft.com/office/drawing/2014/main" id="{7CBE6AFB-E354-493C-AB77-EE216824A176}"/>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74" name="AutoShape 81">
                <a:extLst>
                  <a:ext uri="{FF2B5EF4-FFF2-40B4-BE49-F238E27FC236}">
                    <a16:creationId xmlns:a16="http://schemas.microsoft.com/office/drawing/2014/main" id="{51AA9E8E-9089-4B4C-BB9F-7338651349DD}"/>
                  </a:ext>
                </a:extLst>
              </p:cNvPr>
              <p:cNvCxnSpPr>
                <a:cxnSpLocks noChangeShapeType="1"/>
                <a:stCxn id="11373" idx="0"/>
                <a:endCxn id="11373"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5" name="AutoShape 82">
                <a:extLst>
                  <a:ext uri="{FF2B5EF4-FFF2-40B4-BE49-F238E27FC236}">
                    <a16:creationId xmlns:a16="http://schemas.microsoft.com/office/drawing/2014/main" id="{33D06A58-5922-45E8-85E5-C9D6B58CFF13}"/>
                  </a:ext>
                </a:extLst>
              </p:cNvPr>
              <p:cNvCxnSpPr>
                <a:cxnSpLocks noChangeShapeType="1"/>
                <a:stCxn id="11373" idx="1"/>
                <a:endCxn id="11373"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76" name="Line 83">
                <a:extLst>
                  <a:ext uri="{FF2B5EF4-FFF2-40B4-BE49-F238E27FC236}">
                    <a16:creationId xmlns:a16="http://schemas.microsoft.com/office/drawing/2014/main" id="{07F9DA7A-4C34-485F-8E63-FB07CC967C8F}"/>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7" name="Line 84">
                <a:extLst>
                  <a:ext uri="{FF2B5EF4-FFF2-40B4-BE49-F238E27FC236}">
                    <a16:creationId xmlns:a16="http://schemas.microsoft.com/office/drawing/2014/main" id="{2A4FBD76-A6BD-49AA-AFFE-E25E8E8AE39D}"/>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8" name="Line 85">
                <a:extLst>
                  <a:ext uri="{FF2B5EF4-FFF2-40B4-BE49-F238E27FC236}">
                    <a16:creationId xmlns:a16="http://schemas.microsoft.com/office/drawing/2014/main" id="{ADC59055-CE92-4207-B282-DB5A047091F8}"/>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9" name="Line 86">
                <a:extLst>
                  <a:ext uri="{FF2B5EF4-FFF2-40B4-BE49-F238E27FC236}">
                    <a16:creationId xmlns:a16="http://schemas.microsoft.com/office/drawing/2014/main" id="{43BFCB76-15DB-439E-9357-F4B8DE0BAF56}"/>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72" name="Text Box 87">
              <a:extLst>
                <a:ext uri="{FF2B5EF4-FFF2-40B4-BE49-F238E27FC236}">
                  <a16:creationId xmlns:a16="http://schemas.microsoft.com/office/drawing/2014/main" id="{659967B8-70EA-4E03-BABD-689D73A9DB46}"/>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300" name="Group 88">
            <a:extLst>
              <a:ext uri="{FF2B5EF4-FFF2-40B4-BE49-F238E27FC236}">
                <a16:creationId xmlns:a16="http://schemas.microsoft.com/office/drawing/2014/main" id="{067773CE-C70B-4DE5-9E7A-5DADE04E34BD}"/>
              </a:ext>
            </a:extLst>
          </p:cNvPr>
          <p:cNvGrpSpPr>
            <a:grpSpLocks/>
          </p:cNvGrpSpPr>
          <p:nvPr/>
        </p:nvGrpSpPr>
        <p:grpSpPr bwMode="auto">
          <a:xfrm>
            <a:off x="2933700" y="5876925"/>
            <a:ext cx="514350" cy="619125"/>
            <a:chOff x="1584" y="3552"/>
            <a:chExt cx="324" cy="390"/>
          </a:xfrm>
        </p:grpSpPr>
        <p:grpSp>
          <p:nvGrpSpPr>
            <p:cNvPr id="11362" name="Group 89">
              <a:extLst>
                <a:ext uri="{FF2B5EF4-FFF2-40B4-BE49-F238E27FC236}">
                  <a16:creationId xmlns:a16="http://schemas.microsoft.com/office/drawing/2014/main" id="{5DE1ADBE-4A2B-4C29-A6EF-26D5AB2A434A}"/>
                </a:ext>
              </a:extLst>
            </p:cNvPr>
            <p:cNvGrpSpPr>
              <a:grpSpLocks/>
            </p:cNvGrpSpPr>
            <p:nvPr/>
          </p:nvGrpSpPr>
          <p:grpSpPr bwMode="auto">
            <a:xfrm>
              <a:off x="1632" y="3696"/>
              <a:ext cx="198" cy="246"/>
              <a:chOff x="282" y="1530"/>
              <a:chExt cx="252" cy="300"/>
            </a:xfrm>
          </p:grpSpPr>
          <p:sp>
            <p:nvSpPr>
              <p:cNvPr id="11364" name="Rectangle 90">
                <a:extLst>
                  <a:ext uri="{FF2B5EF4-FFF2-40B4-BE49-F238E27FC236}">
                    <a16:creationId xmlns:a16="http://schemas.microsoft.com/office/drawing/2014/main" id="{1EA83073-A0D4-49F6-AF43-A24BEC6C4B4A}"/>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65" name="AutoShape 91">
                <a:extLst>
                  <a:ext uri="{FF2B5EF4-FFF2-40B4-BE49-F238E27FC236}">
                    <a16:creationId xmlns:a16="http://schemas.microsoft.com/office/drawing/2014/main" id="{506DF944-F8DB-49A6-BC4A-9BB85655DF88}"/>
                  </a:ext>
                </a:extLst>
              </p:cNvPr>
              <p:cNvCxnSpPr>
                <a:cxnSpLocks noChangeShapeType="1"/>
                <a:stCxn id="11364" idx="0"/>
                <a:endCxn id="11364"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66" name="AutoShape 92">
                <a:extLst>
                  <a:ext uri="{FF2B5EF4-FFF2-40B4-BE49-F238E27FC236}">
                    <a16:creationId xmlns:a16="http://schemas.microsoft.com/office/drawing/2014/main" id="{FD8721FF-9CD7-4BCB-BD67-67AFF72E5401}"/>
                  </a:ext>
                </a:extLst>
              </p:cNvPr>
              <p:cNvCxnSpPr>
                <a:cxnSpLocks noChangeShapeType="1"/>
                <a:stCxn id="11364" idx="1"/>
                <a:endCxn id="11364"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67" name="Line 93">
                <a:extLst>
                  <a:ext uri="{FF2B5EF4-FFF2-40B4-BE49-F238E27FC236}">
                    <a16:creationId xmlns:a16="http://schemas.microsoft.com/office/drawing/2014/main" id="{50CF5CD4-E601-4B31-92ED-890C4B6493A4}"/>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8" name="Line 94">
                <a:extLst>
                  <a:ext uri="{FF2B5EF4-FFF2-40B4-BE49-F238E27FC236}">
                    <a16:creationId xmlns:a16="http://schemas.microsoft.com/office/drawing/2014/main" id="{E4CA7DA9-F3B7-4318-A23A-FF110EC11750}"/>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9" name="Line 95">
                <a:extLst>
                  <a:ext uri="{FF2B5EF4-FFF2-40B4-BE49-F238E27FC236}">
                    <a16:creationId xmlns:a16="http://schemas.microsoft.com/office/drawing/2014/main" id="{EB78B8E5-4093-46A6-A824-042BBF41558A}"/>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0" name="Line 96">
                <a:extLst>
                  <a:ext uri="{FF2B5EF4-FFF2-40B4-BE49-F238E27FC236}">
                    <a16:creationId xmlns:a16="http://schemas.microsoft.com/office/drawing/2014/main" id="{AF98BB9F-1EB6-48BA-95FC-4FF1FDB53DF8}"/>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63" name="Text Box 97">
              <a:extLst>
                <a:ext uri="{FF2B5EF4-FFF2-40B4-BE49-F238E27FC236}">
                  <a16:creationId xmlns:a16="http://schemas.microsoft.com/office/drawing/2014/main" id="{5A2F679A-C9F9-471E-86EE-E1CCB3C91178}"/>
                </a:ext>
              </a:extLst>
            </p:cNvPr>
            <p:cNvSpPr txBox="1">
              <a:spLocks noChangeArrowheads="1"/>
            </p:cNvSpPr>
            <p:nvPr/>
          </p:nvSpPr>
          <p:spPr bwMode="auto">
            <a:xfrm>
              <a:off x="1584" y="355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latin typeface="Comic Sans MS" panose="030F0702030302020204" pitchFamily="66" charset="0"/>
                </a:rPr>
                <a:t>K  V</a:t>
              </a:r>
            </a:p>
          </p:txBody>
        </p:sp>
      </p:grpSp>
      <p:grpSp>
        <p:nvGrpSpPr>
          <p:cNvPr id="11301" name="Group 98">
            <a:extLst>
              <a:ext uri="{FF2B5EF4-FFF2-40B4-BE49-F238E27FC236}">
                <a16:creationId xmlns:a16="http://schemas.microsoft.com/office/drawing/2014/main" id="{6FF3F307-6F0A-431D-94D7-A4FE250ABD24}"/>
              </a:ext>
            </a:extLst>
          </p:cNvPr>
          <p:cNvGrpSpPr>
            <a:grpSpLocks/>
          </p:cNvGrpSpPr>
          <p:nvPr/>
        </p:nvGrpSpPr>
        <p:grpSpPr bwMode="auto">
          <a:xfrm>
            <a:off x="7989888" y="5257800"/>
            <a:ext cx="514350" cy="609600"/>
            <a:chOff x="240" y="1392"/>
            <a:chExt cx="324" cy="384"/>
          </a:xfrm>
        </p:grpSpPr>
        <p:grpSp>
          <p:nvGrpSpPr>
            <p:cNvPr id="11353" name="Group 99">
              <a:extLst>
                <a:ext uri="{FF2B5EF4-FFF2-40B4-BE49-F238E27FC236}">
                  <a16:creationId xmlns:a16="http://schemas.microsoft.com/office/drawing/2014/main" id="{36087783-654A-40BD-9C6F-606490AC5271}"/>
                </a:ext>
              </a:extLst>
            </p:cNvPr>
            <p:cNvGrpSpPr>
              <a:grpSpLocks/>
            </p:cNvGrpSpPr>
            <p:nvPr/>
          </p:nvGrpSpPr>
          <p:grpSpPr bwMode="auto">
            <a:xfrm>
              <a:off x="282" y="1530"/>
              <a:ext cx="198" cy="246"/>
              <a:chOff x="282" y="1530"/>
              <a:chExt cx="252" cy="300"/>
            </a:xfrm>
          </p:grpSpPr>
          <p:sp>
            <p:nvSpPr>
              <p:cNvPr id="11355" name="Rectangle 100">
                <a:extLst>
                  <a:ext uri="{FF2B5EF4-FFF2-40B4-BE49-F238E27FC236}">
                    <a16:creationId xmlns:a16="http://schemas.microsoft.com/office/drawing/2014/main" id="{38EF02C6-D48A-4B52-AEB0-F5F51069BF9C}"/>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56" name="AutoShape 101">
                <a:extLst>
                  <a:ext uri="{FF2B5EF4-FFF2-40B4-BE49-F238E27FC236}">
                    <a16:creationId xmlns:a16="http://schemas.microsoft.com/office/drawing/2014/main" id="{C52495E4-0617-4805-BC59-E4FD840BE435}"/>
                  </a:ext>
                </a:extLst>
              </p:cNvPr>
              <p:cNvCxnSpPr>
                <a:cxnSpLocks noChangeShapeType="1"/>
                <a:stCxn id="11355" idx="0"/>
                <a:endCxn id="11355"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57" name="AutoShape 102">
                <a:extLst>
                  <a:ext uri="{FF2B5EF4-FFF2-40B4-BE49-F238E27FC236}">
                    <a16:creationId xmlns:a16="http://schemas.microsoft.com/office/drawing/2014/main" id="{52E7FB4B-191C-4AFC-AEDC-F19BDC5D8C1C}"/>
                  </a:ext>
                </a:extLst>
              </p:cNvPr>
              <p:cNvCxnSpPr>
                <a:cxnSpLocks noChangeShapeType="1"/>
                <a:stCxn id="11355" idx="1"/>
                <a:endCxn id="11355"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58" name="Line 103">
                <a:extLst>
                  <a:ext uri="{FF2B5EF4-FFF2-40B4-BE49-F238E27FC236}">
                    <a16:creationId xmlns:a16="http://schemas.microsoft.com/office/drawing/2014/main" id="{B6FF0FB5-0954-42B0-A65C-F33C9CB4580D}"/>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9" name="Line 104">
                <a:extLst>
                  <a:ext uri="{FF2B5EF4-FFF2-40B4-BE49-F238E27FC236}">
                    <a16:creationId xmlns:a16="http://schemas.microsoft.com/office/drawing/2014/main" id="{7F1D31C3-400B-434C-980E-5F7AB1014E67}"/>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0" name="Line 105">
                <a:extLst>
                  <a:ext uri="{FF2B5EF4-FFF2-40B4-BE49-F238E27FC236}">
                    <a16:creationId xmlns:a16="http://schemas.microsoft.com/office/drawing/2014/main" id="{2E622FEB-7407-4049-8068-51D0110AF0B3}"/>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61" name="Line 106">
                <a:extLst>
                  <a:ext uri="{FF2B5EF4-FFF2-40B4-BE49-F238E27FC236}">
                    <a16:creationId xmlns:a16="http://schemas.microsoft.com/office/drawing/2014/main" id="{004B92FD-5C70-4969-A601-827E81CF41EB}"/>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54" name="Text Box 107">
              <a:extLst>
                <a:ext uri="{FF2B5EF4-FFF2-40B4-BE49-F238E27FC236}">
                  <a16:creationId xmlns:a16="http://schemas.microsoft.com/office/drawing/2014/main" id="{7812888E-2945-4472-A198-BA047AAE9B92}"/>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302" name="Group 108">
            <a:extLst>
              <a:ext uri="{FF2B5EF4-FFF2-40B4-BE49-F238E27FC236}">
                <a16:creationId xmlns:a16="http://schemas.microsoft.com/office/drawing/2014/main" id="{F7AA1E67-149B-4D68-AFAF-4D588972A054}"/>
              </a:ext>
            </a:extLst>
          </p:cNvPr>
          <p:cNvGrpSpPr>
            <a:grpSpLocks/>
          </p:cNvGrpSpPr>
          <p:nvPr/>
        </p:nvGrpSpPr>
        <p:grpSpPr bwMode="auto">
          <a:xfrm>
            <a:off x="827088" y="4800600"/>
            <a:ext cx="514350" cy="609600"/>
            <a:chOff x="240" y="1392"/>
            <a:chExt cx="324" cy="384"/>
          </a:xfrm>
        </p:grpSpPr>
        <p:grpSp>
          <p:nvGrpSpPr>
            <p:cNvPr id="11344" name="Group 109">
              <a:extLst>
                <a:ext uri="{FF2B5EF4-FFF2-40B4-BE49-F238E27FC236}">
                  <a16:creationId xmlns:a16="http://schemas.microsoft.com/office/drawing/2014/main" id="{C68DC73D-8B56-4E69-AFD9-1222B2B86A42}"/>
                </a:ext>
              </a:extLst>
            </p:cNvPr>
            <p:cNvGrpSpPr>
              <a:grpSpLocks/>
            </p:cNvGrpSpPr>
            <p:nvPr/>
          </p:nvGrpSpPr>
          <p:grpSpPr bwMode="auto">
            <a:xfrm>
              <a:off x="282" y="1530"/>
              <a:ext cx="198" cy="246"/>
              <a:chOff x="282" y="1530"/>
              <a:chExt cx="252" cy="300"/>
            </a:xfrm>
          </p:grpSpPr>
          <p:sp>
            <p:nvSpPr>
              <p:cNvPr id="11346" name="Rectangle 110">
                <a:extLst>
                  <a:ext uri="{FF2B5EF4-FFF2-40B4-BE49-F238E27FC236}">
                    <a16:creationId xmlns:a16="http://schemas.microsoft.com/office/drawing/2014/main" id="{E2E3DE14-9602-4888-90A9-3DE23087C241}"/>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47" name="AutoShape 111">
                <a:extLst>
                  <a:ext uri="{FF2B5EF4-FFF2-40B4-BE49-F238E27FC236}">
                    <a16:creationId xmlns:a16="http://schemas.microsoft.com/office/drawing/2014/main" id="{C1D8889B-D641-458D-B116-89AC12765E5A}"/>
                  </a:ext>
                </a:extLst>
              </p:cNvPr>
              <p:cNvCxnSpPr>
                <a:cxnSpLocks noChangeShapeType="1"/>
                <a:stCxn id="11346" idx="0"/>
                <a:endCxn id="11346"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48" name="AutoShape 112">
                <a:extLst>
                  <a:ext uri="{FF2B5EF4-FFF2-40B4-BE49-F238E27FC236}">
                    <a16:creationId xmlns:a16="http://schemas.microsoft.com/office/drawing/2014/main" id="{93AA6360-8264-4DD2-81E4-D4DB2F89990F}"/>
                  </a:ext>
                </a:extLst>
              </p:cNvPr>
              <p:cNvCxnSpPr>
                <a:cxnSpLocks noChangeShapeType="1"/>
                <a:stCxn id="11346" idx="1"/>
                <a:endCxn id="11346"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49" name="Line 113">
                <a:extLst>
                  <a:ext uri="{FF2B5EF4-FFF2-40B4-BE49-F238E27FC236}">
                    <a16:creationId xmlns:a16="http://schemas.microsoft.com/office/drawing/2014/main" id="{665A4601-EEC9-442A-9845-212DC8921BB9}"/>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0" name="Line 114">
                <a:extLst>
                  <a:ext uri="{FF2B5EF4-FFF2-40B4-BE49-F238E27FC236}">
                    <a16:creationId xmlns:a16="http://schemas.microsoft.com/office/drawing/2014/main" id="{78C78420-C8E4-4669-B80F-6187C8AF0BF6}"/>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1" name="Line 115">
                <a:extLst>
                  <a:ext uri="{FF2B5EF4-FFF2-40B4-BE49-F238E27FC236}">
                    <a16:creationId xmlns:a16="http://schemas.microsoft.com/office/drawing/2014/main" id="{1018A28D-B86B-4AB0-9759-0C1CCFAC92E9}"/>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2" name="Line 116">
                <a:extLst>
                  <a:ext uri="{FF2B5EF4-FFF2-40B4-BE49-F238E27FC236}">
                    <a16:creationId xmlns:a16="http://schemas.microsoft.com/office/drawing/2014/main" id="{FF594E6D-D57C-445F-8FB3-E9C8DA15EA5C}"/>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45" name="Text Box 117">
              <a:extLst>
                <a:ext uri="{FF2B5EF4-FFF2-40B4-BE49-F238E27FC236}">
                  <a16:creationId xmlns:a16="http://schemas.microsoft.com/office/drawing/2014/main" id="{52BCE0D9-958C-42F7-B909-49CAB5E57E83}"/>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303" name="Group 118">
            <a:extLst>
              <a:ext uri="{FF2B5EF4-FFF2-40B4-BE49-F238E27FC236}">
                <a16:creationId xmlns:a16="http://schemas.microsoft.com/office/drawing/2014/main" id="{57CDAB33-FDB8-450C-B6C8-49FDFAAB566D}"/>
              </a:ext>
            </a:extLst>
          </p:cNvPr>
          <p:cNvGrpSpPr>
            <a:grpSpLocks/>
          </p:cNvGrpSpPr>
          <p:nvPr/>
        </p:nvGrpSpPr>
        <p:grpSpPr bwMode="auto">
          <a:xfrm>
            <a:off x="3951288" y="3505200"/>
            <a:ext cx="514350" cy="609600"/>
            <a:chOff x="240" y="1392"/>
            <a:chExt cx="324" cy="384"/>
          </a:xfrm>
        </p:grpSpPr>
        <p:grpSp>
          <p:nvGrpSpPr>
            <p:cNvPr id="11335" name="Group 119">
              <a:extLst>
                <a:ext uri="{FF2B5EF4-FFF2-40B4-BE49-F238E27FC236}">
                  <a16:creationId xmlns:a16="http://schemas.microsoft.com/office/drawing/2014/main" id="{468B7713-0F91-43F2-A2F5-D5D634D4DC82}"/>
                </a:ext>
              </a:extLst>
            </p:cNvPr>
            <p:cNvGrpSpPr>
              <a:grpSpLocks/>
            </p:cNvGrpSpPr>
            <p:nvPr/>
          </p:nvGrpSpPr>
          <p:grpSpPr bwMode="auto">
            <a:xfrm>
              <a:off x="282" y="1530"/>
              <a:ext cx="198" cy="246"/>
              <a:chOff x="282" y="1530"/>
              <a:chExt cx="252" cy="300"/>
            </a:xfrm>
          </p:grpSpPr>
          <p:sp>
            <p:nvSpPr>
              <p:cNvPr id="11337" name="Rectangle 120">
                <a:extLst>
                  <a:ext uri="{FF2B5EF4-FFF2-40B4-BE49-F238E27FC236}">
                    <a16:creationId xmlns:a16="http://schemas.microsoft.com/office/drawing/2014/main" id="{DEE4A345-54DD-42E5-A171-19D3D9D9ECED}"/>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38" name="AutoShape 121">
                <a:extLst>
                  <a:ext uri="{FF2B5EF4-FFF2-40B4-BE49-F238E27FC236}">
                    <a16:creationId xmlns:a16="http://schemas.microsoft.com/office/drawing/2014/main" id="{D10B1DEE-FD11-43C4-82CF-17558C3BC136}"/>
                  </a:ext>
                </a:extLst>
              </p:cNvPr>
              <p:cNvCxnSpPr>
                <a:cxnSpLocks noChangeShapeType="1"/>
                <a:stCxn id="11337" idx="0"/>
                <a:endCxn id="11337"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39" name="AutoShape 122">
                <a:extLst>
                  <a:ext uri="{FF2B5EF4-FFF2-40B4-BE49-F238E27FC236}">
                    <a16:creationId xmlns:a16="http://schemas.microsoft.com/office/drawing/2014/main" id="{E269C970-E067-4717-AC8C-9AA10A309161}"/>
                  </a:ext>
                </a:extLst>
              </p:cNvPr>
              <p:cNvCxnSpPr>
                <a:cxnSpLocks noChangeShapeType="1"/>
                <a:stCxn id="11337" idx="1"/>
                <a:endCxn id="11337"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40" name="Line 123">
                <a:extLst>
                  <a:ext uri="{FF2B5EF4-FFF2-40B4-BE49-F238E27FC236}">
                    <a16:creationId xmlns:a16="http://schemas.microsoft.com/office/drawing/2014/main" id="{E36C1832-DE73-4274-9D83-5FE0AB8BE896}"/>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1" name="Line 124">
                <a:extLst>
                  <a:ext uri="{FF2B5EF4-FFF2-40B4-BE49-F238E27FC236}">
                    <a16:creationId xmlns:a16="http://schemas.microsoft.com/office/drawing/2014/main" id="{4E21C71F-B0F6-4757-ACF9-4CD2007E9B4D}"/>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2" name="Line 125">
                <a:extLst>
                  <a:ext uri="{FF2B5EF4-FFF2-40B4-BE49-F238E27FC236}">
                    <a16:creationId xmlns:a16="http://schemas.microsoft.com/office/drawing/2014/main" id="{BE30DD51-3022-4B15-B506-22BDB519849F}"/>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3" name="Line 126">
                <a:extLst>
                  <a:ext uri="{FF2B5EF4-FFF2-40B4-BE49-F238E27FC236}">
                    <a16:creationId xmlns:a16="http://schemas.microsoft.com/office/drawing/2014/main" id="{8E4BA43B-BE6E-4618-A0DD-2E700F22A571}"/>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36" name="Text Box 127">
              <a:extLst>
                <a:ext uri="{FF2B5EF4-FFF2-40B4-BE49-F238E27FC236}">
                  <a16:creationId xmlns:a16="http://schemas.microsoft.com/office/drawing/2014/main" id="{0CDF52AD-C614-4D47-B48B-ED4FE08FF7EC}"/>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grpSp>
        <p:nvGrpSpPr>
          <p:cNvPr id="11304" name="Group 128">
            <a:extLst>
              <a:ext uri="{FF2B5EF4-FFF2-40B4-BE49-F238E27FC236}">
                <a16:creationId xmlns:a16="http://schemas.microsoft.com/office/drawing/2014/main" id="{9E636597-4BEC-4178-BA70-0CF1AC27FFB2}"/>
              </a:ext>
            </a:extLst>
          </p:cNvPr>
          <p:cNvGrpSpPr>
            <a:grpSpLocks/>
          </p:cNvGrpSpPr>
          <p:nvPr/>
        </p:nvGrpSpPr>
        <p:grpSpPr bwMode="auto">
          <a:xfrm>
            <a:off x="2655888" y="4038600"/>
            <a:ext cx="514350" cy="609600"/>
            <a:chOff x="240" y="1392"/>
            <a:chExt cx="324" cy="384"/>
          </a:xfrm>
        </p:grpSpPr>
        <p:grpSp>
          <p:nvGrpSpPr>
            <p:cNvPr id="11326" name="Group 129">
              <a:extLst>
                <a:ext uri="{FF2B5EF4-FFF2-40B4-BE49-F238E27FC236}">
                  <a16:creationId xmlns:a16="http://schemas.microsoft.com/office/drawing/2014/main" id="{B84DAD71-B0C8-4854-973B-EA1968E78A67}"/>
                </a:ext>
              </a:extLst>
            </p:cNvPr>
            <p:cNvGrpSpPr>
              <a:grpSpLocks/>
            </p:cNvGrpSpPr>
            <p:nvPr/>
          </p:nvGrpSpPr>
          <p:grpSpPr bwMode="auto">
            <a:xfrm>
              <a:off x="282" y="1530"/>
              <a:ext cx="198" cy="246"/>
              <a:chOff x="282" y="1530"/>
              <a:chExt cx="252" cy="300"/>
            </a:xfrm>
          </p:grpSpPr>
          <p:sp>
            <p:nvSpPr>
              <p:cNvPr id="11328" name="Rectangle 130">
                <a:extLst>
                  <a:ext uri="{FF2B5EF4-FFF2-40B4-BE49-F238E27FC236}">
                    <a16:creationId xmlns:a16="http://schemas.microsoft.com/office/drawing/2014/main" id="{B9DC0062-6575-4661-80D4-1E5715CBB4B4}"/>
                  </a:ext>
                </a:extLst>
              </p:cNvPr>
              <p:cNvSpPr>
                <a:spLocks noChangeArrowheads="1"/>
              </p:cNvSpPr>
              <p:nvPr/>
            </p:nvSpPr>
            <p:spPr bwMode="auto">
              <a:xfrm>
                <a:off x="288" y="1536"/>
                <a:ext cx="240" cy="288"/>
              </a:xfrm>
              <a:prstGeom prst="rect">
                <a:avLst/>
              </a:prstGeom>
              <a:noFill/>
              <a:ln w="19050">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cxnSp>
            <p:nvCxnSpPr>
              <p:cNvPr id="11329" name="AutoShape 131">
                <a:extLst>
                  <a:ext uri="{FF2B5EF4-FFF2-40B4-BE49-F238E27FC236}">
                    <a16:creationId xmlns:a16="http://schemas.microsoft.com/office/drawing/2014/main" id="{5BCCE95B-9FCA-4024-96C9-BA3EE76E4AFF}"/>
                  </a:ext>
                </a:extLst>
              </p:cNvPr>
              <p:cNvCxnSpPr>
                <a:cxnSpLocks noChangeShapeType="1"/>
                <a:stCxn id="11328" idx="0"/>
                <a:endCxn id="11328" idx="2"/>
              </p:cNvCxnSpPr>
              <p:nvPr/>
            </p:nvCxnSpPr>
            <p:spPr bwMode="auto">
              <a:xfrm>
                <a:off x="408" y="1530"/>
                <a:ext cx="0"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30" name="AutoShape 132">
                <a:extLst>
                  <a:ext uri="{FF2B5EF4-FFF2-40B4-BE49-F238E27FC236}">
                    <a16:creationId xmlns:a16="http://schemas.microsoft.com/office/drawing/2014/main" id="{5E007D67-D07B-4F21-B764-008250D4B0AB}"/>
                  </a:ext>
                </a:extLst>
              </p:cNvPr>
              <p:cNvCxnSpPr>
                <a:cxnSpLocks noChangeShapeType="1"/>
                <a:stCxn id="11328" idx="1"/>
                <a:endCxn id="11328" idx="3"/>
              </p:cNvCxnSpPr>
              <p:nvPr/>
            </p:nvCxnSpPr>
            <p:spPr bwMode="auto">
              <a:xfrm>
                <a:off x="282" y="1680"/>
                <a:ext cx="25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31" name="Line 133">
                <a:extLst>
                  <a:ext uri="{FF2B5EF4-FFF2-40B4-BE49-F238E27FC236}">
                    <a16:creationId xmlns:a16="http://schemas.microsoft.com/office/drawing/2014/main" id="{8B6D6F8F-51A1-4F49-B71B-F8CD2618AA52}"/>
                  </a:ext>
                </a:extLst>
              </p:cNvPr>
              <p:cNvSpPr>
                <a:spLocks noChangeShapeType="1"/>
              </p:cNvSpPr>
              <p:nvPr/>
            </p:nvSpPr>
            <p:spPr bwMode="auto">
              <a:xfrm>
                <a:off x="28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Line 134">
                <a:extLst>
                  <a:ext uri="{FF2B5EF4-FFF2-40B4-BE49-F238E27FC236}">
                    <a16:creationId xmlns:a16="http://schemas.microsoft.com/office/drawing/2014/main" id="{8CBF369B-3879-4CF1-9F45-614FEEA4764F}"/>
                  </a:ext>
                </a:extLst>
              </p:cNvPr>
              <p:cNvSpPr>
                <a:spLocks noChangeShapeType="1"/>
              </p:cNvSpPr>
              <p:nvPr/>
            </p:nvSpPr>
            <p:spPr bwMode="auto">
              <a:xfrm>
                <a:off x="28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Line 135">
                <a:extLst>
                  <a:ext uri="{FF2B5EF4-FFF2-40B4-BE49-F238E27FC236}">
                    <a16:creationId xmlns:a16="http://schemas.microsoft.com/office/drawing/2014/main" id="{8A01C64E-2C4B-4D03-9B9C-5B4AE8B66407}"/>
                  </a:ext>
                </a:extLst>
              </p:cNvPr>
              <p:cNvSpPr>
                <a:spLocks noChangeShapeType="1"/>
              </p:cNvSpPr>
              <p:nvPr/>
            </p:nvSpPr>
            <p:spPr bwMode="auto">
              <a:xfrm>
                <a:off x="28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Line 136">
                <a:extLst>
                  <a:ext uri="{FF2B5EF4-FFF2-40B4-BE49-F238E27FC236}">
                    <a16:creationId xmlns:a16="http://schemas.microsoft.com/office/drawing/2014/main" id="{D4F49CF5-6FD1-4050-8BA8-3CE0BF561290}"/>
                  </a:ext>
                </a:extLst>
              </p:cNvPr>
              <p:cNvSpPr>
                <a:spLocks noChangeShapeType="1"/>
              </p:cNvSpPr>
              <p:nvPr/>
            </p:nvSpPr>
            <p:spPr bwMode="auto">
              <a:xfrm>
                <a:off x="28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27" name="Text Box 137">
              <a:extLst>
                <a:ext uri="{FF2B5EF4-FFF2-40B4-BE49-F238E27FC236}">
                  <a16:creationId xmlns:a16="http://schemas.microsoft.com/office/drawing/2014/main" id="{AECD08A6-40DE-45D6-8B6A-8C68024CF287}"/>
                </a:ext>
              </a:extLst>
            </p:cNvPr>
            <p:cNvSpPr txBox="1">
              <a:spLocks noChangeArrowheads="1"/>
            </p:cNvSpPr>
            <p:nvPr/>
          </p:nvSpPr>
          <p:spPr bwMode="auto">
            <a:xfrm>
              <a:off x="240" y="1392"/>
              <a:ext cx="3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kumimoji="0" lang="en-US" altLang="zh-CN" sz="1200" b="1">
                  <a:solidFill>
                    <a:schemeClr val="tx2"/>
                  </a:solidFill>
                  <a:latin typeface="Comic Sans MS" panose="030F0702030302020204" pitchFamily="66" charset="0"/>
                </a:rPr>
                <a:t>K  V</a:t>
              </a:r>
            </a:p>
          </p:txBody>
        </p:sp>
      </p:grpSp>
      <p:sp>
        <p:nvSpPr>
          <p:cNvPr id="321674" name="Text Box 138">
            <a:extLst>
              <a:ext uri="{FF2B5EF4-FFF2-40B4-BE49-F238E27FC236}">
                <a16:creationId xmlns:a16="http://schemas.microsoft.com/office/drawing/2014/main" id="{1644D86E-1BF0-4339-8E7D-558D025250F1}"/>
              </a:ext>
            </a:extLst>
          </p:cNvPr>
          <p:cNvSpPr txBox="1">
            <a:spLocks noChangeArrowheads="1"/>
          </p:cNvSpPr>
          <p:nvPr/>
        </p:nvSpPr>
        <p:spPr bwMode="auto">
          <a:xfrm>
            <a:off x="2992438" y="1981200"/>
            <a:ext cx="931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1800" b="1">
                <a:solidFill>
                  <a:srgbClr val="FF3300"/>
                </a:solidFill>
                <a:latin typeface="Comic Sans MS" panose="030F0702030302020204" pitchFamily="66" charset="0"/>
              </a:rPr>
              <a:t>(K</a:t>
            </a:r>
            <a:r>
              <a:rPr kumimoji="0" lang="en-US" altLang="zh-CN" sz="1800" b="1" baseline="-25000">
                <a:solidFill>
                  <a:srgbClr val="FF3300"/>
                </a:solidFill>
                <a:latin typeface="Comic Sans MS" panose="030F0702030302020204" pitchFamily="66" charset="0"/>
              </a:rPr>
              <a:t>1</a:t>
            </a:r>
            <a:r>
              <a:rPr kumimoji="0" lang="en-US" altLang="zh-CN" sz="1800" b="1">
                <a:solidFill>
                  <a:srgbClr val="FF3300"/>
                </a:solidFill>
                <a:latin typeface="Comic Sans MS" panose="030F0702030302020204" pitchFamily="66" charset="0"/>
              </a:rPr>
              <a:t>,V</a:t>
            </a:r>
            <a:r>
              <a:rPr kumimoji="0" lang="en-US" altLang="zh-CN" sz="1800" b="1" baseline="-25000">
                <a:solidFill>
                  <a:srgbClr val="FF3300"/>
                </a:solidFill>
                <a:latin typeface="Comic Sans MS" panose="030F0702030302020204" pitchFamily="66" charset="0"/>
              </a:rPr>
              <a:t>1</a:t>
            </a:r>
            <a:r>
              <a:rPr kumimoji="0" lang="en-US" altLang="zh-CN" sz="1800" b="1">
                <a:solidFill>
                  <a:srgbClr val="FF3300"/>
                </a:solidFill>
                <a:latin typeface="Comic Sans MS" panose="030F0702030302020204" pitchFamily="66" charset="0"/>
              </a:rPr>
              <a:t>)</a:t>
            </a:r>
          </a:p>
        </p:txBody>
      </p:sp>
      <p:cxnSp>
        <p:nvCxnSpPr>
          <p:cNvPr id="321675" name="AutoShape 139">
            <a:extLst>
              <a:ext uri="{FF2B5EF4-FFF2-40B4-BE49-F238E27FC236}">
                <a16:creationId xmlns:a16="http://schemas.microsoft.com/office/drawing/2014/main" id="{95F12173-7A80-48A8-87C0-394ADB0A0C97}"/>
              </a:ext>
            </a:extLst>
          </p:cNvPr>
          <p:cNvCxnSpPr>
            <a:cxnSpLocks noChangeShapeType="1"/>
          </p:cNvCxnSpPr>
          <p:nvPr/>
        </p:nvCxnSpPr>
        <p:spPr bwMode="auto">
          <a:xfrm rot="16200000" flipH="1">
            <a:off x="3636962" y="2168526"/>
            <a:ext cx="200025" cy="558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676" name="Line 140">
            <a:extLst>
              <a:ext uri="{FF2B5EF4-FFF2-40B4-BE49-F238E27FC236}">
                <a16:creationId xmlns:a16="http://schemas.microsoft.com/office/drawing/2014/main" id="{714F1E16-DD14-41F0-9BB4-8BDC47C318F7}"/>
              </a:ext>
            </a:extLst>
          </p:cNvPr>
          <p:cNvSpPr>
            <a:spLocks noChangeShapeType="1"/>
          </p:cNvSpPr>
          <p:nvPr/>
        </p:nvSpPr>
        <p:spPr bwMode="auto">
          <a:xfrm flipH="1" flipV="1">
            <a:off x="7686675" y="4941888"/>
            <a:ext cx="71438" cy="574675"/>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677" name="Line 141">
            <a:extLst>
              <a:ext uri="{FF2B5EF4-FFF2-40B4-BE49-F238E27FC236}">
                <a16:creationId xmlns:a16="http://schemas.microsoft.com/office/drawing/2014/main" id="{DB42CC81-8980-4A43-A381-D1AEE81BF2B1}"/>
              </a:ext>
            </a:extLst>
          </p:cNvPr>
          <p:cNvSpPr>
            <a:spLocks noChangeShapeType="1"/>
          </p:cNvSpPr>
          <p:nvPr/>
        </p:nvSpPr>
        <p:spPr bwMode="auto">
          <a:xfrm flipH="1" flipV="1">
            <a:off x="6318250" y="4076700"/>
            <a:ext cx="647700" cy="360363"/>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678" name="Line 142">
            <a:extLst>
              <a:ext uri="{FF2B5EF4-FFF2-40B4-BE49-F238E27FC236}">
                <a16:creationId xmlns:a16="http://schemas.microsoft.com/office/drawing/2014/main" id="{85349835-CC57-4928-B35A-A68EC429E6BD}"/>
              </a:ext>
            </a:extLst>
          </p:cNvPr>
          <p:cNvSpPr>
            <a:spLocks noChangeShapeType="1"/>
          </p:cNvSpPr>
          <p:nvPr/>
        </p:nvSpPr>
        <p:spPr bwMode="auto">
          <a:xfrm flipH="1" flipV="1">
            <a:off x="5094288" y="3068638"/>
            <a:ext cx="360362" cy="360362"/>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679" name="Text Box 143">
            <a:extLst>
              <a:ext uri="{FF2B5EF4-FFF2-40B4-BE49-F238E27FC236}">
                <a16:creationId xmlns:a16="http://schemas.microsoft.com/office/drawing/2014/main" id="{BF240730-90E7-4F75-AD9F-830838DCD7A7}"/>
              </a:ext>
            </a:extLst>
          </p:cNvPr>
          <p:cNvSpPr txBox="1">
            <a:spLocks noChangeArrowheads="1"/>
          </p:cNvSpPr>
          <p:nvPr/>
        </p:nvSpPr>
        <p:spPr bwMode="auto">
          <a:xfrm>
            <a:off x="6781800" y="5229225"/>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zh-CN" altLang="en-US" sz="1800" b="1">
                <a:latin typeface="Comic Sans MS" panose="030F0702030302020204" pitchFamily="66" charset="0"/>
              </a:rPr>
              <a:t>查询</a:t>
            </a:r>
            <a:r>
              <a:rPr kumimoji="0" lang="en-US" altLang="zh-CN" sz="1800" b="1">
                <a:latin typeface="Comic Sans MS" panose="030F0702030302020204" pitchFamily="66" charset="0"/>
              </a:rPr>
              <a:t>(K</a:t>
            </a:r>
            <a:r>
              <a:rPr kumimoji="0" lang="en-US" altLang="zh-CN" sz="1800" b="1" baseline="-25000">
                <a:latin typeface="Comic Sans MS" panose="030F0702030302020204" pitchFamily="66" charset="0"/>
              </a:rPr>
              <a:t>1</a:t>
            </a:r>
            <a:r>
              <a:rPr kumimoji="0" lang="en-US" altLang="zh-CN" sz="1800" b="1">
                <a:latin typeface="Comic Sans MS" panose="030F0702030302020204" pitchFamily="66" charset="0"/>
              </a:rPr>
              <a:t>)</a:t>
            </a:r>
          </a:p>
        </p:txBody>
      </p:sp>
      <p:sp>
        <p:nvSpPr>
          <p:cNvPr id="321680" name="Line 144">
            <a:extLst>
              <a:ext uri="{FF2B5EF4-FFF2-40B4-BE49-F238E27FC236}">
                <a16:creationId xmlns:a16="http://schemas.microsoft.com/office/drawing/2014/main" id="{7A18DF62-E383-49DD-9906-9B1CA1C1EFBB}"/>
              </a:ext>
            </a:extLst>
          </p:cNvPr>
          <p:cNvSpPr>
            <a:spLocks noChangeShapeType="1"/>
          </p:cNvSpPr>
          <p:nvPr/>
        </p:nvSpPr>
        <p:spPr bwMode="auto">
          <a:xfrm>
            <a:off x="1709738" y="5661025"/>
            <a:ext cx="5832475" cy="21590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Text Box 145">
            <a:extLst>
              <a:ext uri="{FF2B5EF4-FFF2-40B4-BE49-F238E27FC236}">
                <a16:creationId xmlns:a16="http://schemas.microsoft.com/office/drawing/2014/main" id="{F5B2D17B-2205-4FC5-A057-7EDD71EDCD68}"/>
              </a:ext>
            </a:extLst>
          </p:cNvPr>
          <p:cNvSpPr txBox="1">
            <a:spLocks noChangeArrowheads="1"/>
          </p:cNvSpPr>
          <p:nvPr/>
        </p:nvSpPr>
        <p:spPr bwMode="auto">
          <a:xfrm>
            <a:off x="522288" y="5516563"/>
            <a:ext cx="104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b="1"/>
              <a:t>A</a:t>
            </a:r>
          </a:p>
          <a:p>
            <a:pPr algn="ctr" eaLnBrk="1" hangingPunct="1">
              <a:spcBef>
                <a:spcPct val="0"/>
              </a:spcBef>
              <a:buClrTx/>
              <a:buFontTx/>
              <a:buNone/>
            </a:pPr>
            <a:r>
              <a:rPr kumimoji="0" lang="en-US" altLang="zh-CN" sz="1800" b="1"/>
              <a:t>128.1.2.3</a:t>
            </a:r>
          </a:p>
        </p:txBody>
      </p:sp>
      <p:sp>
        <p:nvSpPr>
          <p:cNvPr id="11313" name="Text Box 146">
            <a:extLst>
              <a:ext uri="{FF2B5EF4-FFF2-40B4-BE49-F238E27FC236}">
                <a16:creationId xmlns:a16="http://schemas.microsoft.com/office/drawing/2014/main" id="{8354F8F0-F518-47B5-9966-4131390B78C6}"/>
              </a:ext>
            </a:extLst>
          </p:cNvPr>
          <p:cNvSpPr txBox="1">
            <a:spLocks noChangeArrowheads="1"/>
          </p:cNvSpPr>
          <p:nvPr/>
        </p:nvSpPr>
        <p:spPr bwMode="auto">
          <a:xfrm>
            <a:off x="7664450" y="61102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a:t>B</a:t>
            </a:r>
          </a:p>
        </p:txBody>
      </p:sp>
      <p:sp>
        <p:nvSpPr>
          <p:cNvPr id="11314" name="Text Box 147">
            <a:extLst>
              <a:ext uri="{FF2B5EF4-FFF2-40B4-BE49-F238E27FC236}">
                <a16:creationId xmlns:a16="http://schemas.microsoft.com/office/drawing/2014/main" id="{AD5DDD5C-F125-4D02-B12C-4E24C283EB51}"/>
              </a:ext>
            </a:extLst>
          </p:cNvPr>
          <p:cNvSpPr txBox="1">
            <a:spLocks noChangeArrowheads="1"/>
          </p:cNvSpPr>
          <p:nvPr/>
        </p:nvSpPr>
        <p:spPr bwMode="auto">
          <a:xfrm>
            <a:off x="152400" y="4087813"/>
            <a:ext cx="2139950" cy="5810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600" b="1">
                <a:solidFill>
                  <a:srgbClr val="FF3300"/>
                </a:solidFill>
                <a:latin typeface="Tahoma" panose="020B0604030504040204" pitchFamily="34" charset="0"/>
              </a:rPr>
              <a:t>K</a:t>
            </a:r>
            <a:r>
              <a:rPr kumimoji="0" lang="en-US" altLang="zh-CN" sz="1600" b="1" baseline="-25000">
                <a:solidFill>
                  <a:srgbClr val="FF3300"/>
                </a:solidFill>
                <a:latin typeface="Tahoma" panose="020B0604030504040204" pitchFamily="34" charset="0"/>
              </a:rPr>
              <a:t>1</a:t>
            </a:r>
            <a:r>
              <a:rPr kumimoji="0" lang="en-US" altLang="zh-CN" sz="1600" b="1">
                <a:solidFill>
                  <a:srgbClr val="FF3300"/>
                </a:solidFill>
                <a:latin typeface="Tahoma" panose="020B0604030504040204" pitchFamily="34" charset="0"/>
              </a:rPr>
              <a:t>=Hash(xyz.mp3)</a:t>
            </a:r>
          </a:p>
          <a:p>
            <a:pPr eaLnBrk="1" hangingPunct="1">
              <a:spcBef>
                <a:spcPct val="0"/>
              </a:spcBef>
              <a:buClrTx/>
              <a:buFontTx/>
              <a:buNone/>
            </a:pPr>
            <a:r>
              <a:rPr kumimoji="0" lang="en-US" altLang="zh-CN" sz="1600" b="1">
                <a:solidFill>
                  <a:srgbClr val="FF3300"/>
                </a:solidFill>
                <a:latin typeface="Tahoma" panose="020B0604030504040204" pitchFamily="34" charset="0"/>
              </a:rPr>
              <a:t>V</a:t>
            </a:r>
            <a:r>
              <a:rPr kumimoji="0" lang="en-US" altLang="zh-CN" sz="1600" b="1" baseline="-25000">
                <a:solidFill>
                  <a:srgbClr val="FF3300"/>
                </a:solidFill>
                <a:latin typeface="Tahoma" panose="020B0604030504040204" pitchFamily="34" charset="0"/>
              </a:rPr>
              <a:t>1</a:t>
            </a:r>
            <a:r>
              <a:rPr kumimoji="0" lang="en-US" altLang="zh-CN" sz="1600" b="1">
                <a:solidFill>
                  <a:srgbClr val="FF3300"/>
                </a:solidFill>
                <a:latin typeface="Tahoma" panose="020B0604030504040204" pitchFamily="34" charset="0"/>
              </a:rPr>
              <a:t>=128.1.2.3</a:t>
            </a:r>
          </a:p>
        </p:txBody>
      </p:sp>
      <p:sp>
        <p:nvSpPr>
          <p:cNvPr id="321684" name="Text Box 148">
            <a:extLst>
              <a:ext uri="{FF2B5EF4-FFF2-40B4-BE49-F238E27FC236}">
                <a16:creationId xmlns:a16="http://schemas.microsoft.com/office/drawing/2014/main" id="{D76B9568-E854-41D0-AC9C-CAEF1ED77221}"/>
              </a:ext>
            </a:extLst>
          </p:cNvPr>
          <p:cNvSpPr txBox="1">
            <a:spLocks noChangeArrowheads="1"/>
          </p:cNvSpPr>
          <p:nvPr/>
        </p:nvSpPr>
        <p:spPr bwMode="auto">
          <a:xfrm rot="236834">
            <a:off x="4157663" y="5810250"/>
            <a:ext cx="1154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a:latin typeface="Tahoma" panose="020B0604030504040204" pitchFamily="34" charset="0"/>
              </a:rPr>
              <a:t>xyz.mp3</a:t>
            </a:r>
          </a:p>
        </p:txBody>
      </p:sp>
      <p:sp>
        <p:nvSpPr>
          <p:cNvPr id="11316" name="Text Box 149">
            <a:extLst>
              <a:ext uri="{FF2B5EF4-FFF2-40B4-BE49-F238E27FC236}">
                <a16:creationId xmlns:a16="http://schemas.microsoft.com/office/drawing/2014/main" id="{BFC268CF-4386-40AA-95DC-88BEF09173F9}"/>
              </a:ext>
            </a:extLst>
          </p:cNvPr>
          <p:cNvSpPr txBox="1">
            <a:spLocks noChangeArrowheads="1"/>
          </p:cNvSpPr>
          <p:nvPr/>
        </p:nvSpPr>
        <p:spPr bwMode="auto">
          <a:xfrm>
            <a:off x="4387850" y="21478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a:t>C</a:t>
            </a:r>
          </a:p>
        </p:txBody>
      </p:sp>
      <p:sp>
        <p:nvSpPr>
          <p:cNvPr id="11317" name="Rectangle 150">
            <a:extLst>
              <a:ext uri="{FF2B5EF4-FFF2-40B4-BE49-F238E27FC236}">
                <a16:creationId xmlns:a16="http://schemas.microsoft.com/office/drawing/2014/main" id="{49CECBF9-9983-4B1B-AE7D-22CD42216E6C}"/>
              </a:ext>
            </a:extLst>
          </p:cNvPr>
          <p:cNvSpPr>
            <a:spLocks noGrp="1" noChangeArrowheads="1"/>
          </p:cNvSpPr>
          <p:nvPr>
            <p:ph type="body" idx="1"/>
          </p:nvPr>
        </p:nvSpPr>
        <p:spPr>
          <a:xfrm>
            <a:off x="457200" y="1447800"/>
            <a:ext cx="8229600" cy="579438"/>
          </a:xfrm>
          <a:noFill/>
        </p:spPr>
        <p:txBody>
          <a:bodyPr/>
          <a:lstStyle/>
          <a:p>
            <a:pPr eaLnBrk="1" hangingPunct="1"/>
            <a:r>
              <a:rPr lang="zh-CN" altLang="en-US" b="1"/>
              <a:t>索引发布和内容定位</a:t>
            </a:r>
          </a:p>
        </p:txBody>
      </p:sp>
      <p:pic>
        <p:nvPicPr>
          <p:cNvPr id="11318" name="Picture 151" descr="com">
            <a:extLst>
              <a:ext uri="{FF2B5EF4-FFF2-40B4-BE49-F238E27FC236}">
                <a16:creationId xmlns:a16="http://schemas.microsoft.com/office/drawing/2014/main" id="{4B64E7A2-CFDB-438A-BCE9-C8FF1BD34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5146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9" name="Picture 152" descr="com">
            <a:extLst>
              <a:ext uri="{FF2B5EF4-FFF2-40B4-BE49-F238E27FC236}">
                <a16:creationId xmlns:a16="http://schemas.microsoft.com/office/drawing/2014/main" id="{31041D8C-0E4A-4712-9B11-CC861D822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455863"/>
            <a:ext cx="635000" cy="59213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0" name="Picture 153" descr="com">
            <a:extLst>
              <a:ext uri="{FF2B5EF4-FFF2-40B4-BE49-F238E27FC236}">
                <a16:creationId xmlns:a16="http://schemas.microsoft.com/office/drawing/2014/main" id="{188F923C-DF3C-4A9E-98DF-376DD4A2D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1" name="Picture 154" descr="com">
            <a:extLst>
              <a:ext uri="{FF2B5EF4-FFF2-40B4-BE49-F238E27FC236}">
                <a16:creationId xmlns:a16="http://schemas.microsoft.com/office/drawing/2014/main" id="{C5CE5D09-3AC2-447D-A3D1-61D96DC2BA98}"/>
              </a:ext>
            </a:extLst>
          </p:cNvPr>
          <p:cNvSpPr>
            <a:spLocks noChangeAspect="1" noChangeArrowheads="1"/>
          </p:cNvSpPr>
          <p:nvPr/>
        </p:nvSpPr>
        <p:spPr bwMode="auto">
          <a:xfrm>
            <a:off x="7442200" y="5580063"/>
            <a:ext cx="635000" cy="592137"/>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Tahoma" panose="020B0604030504040204" pitchFamily="34" charset="0"/>
            </a:endParaRPr>
          </a:p>
        </p:txBody>
      </p:sp>
      <p:pic>
        <p:nvPicPr>
          <p:cNvPr id="11322" name="Picture 155" descr="com">
            <a:extLst>
              <a:ext uri="{FF2B5EF4-FFF2-40B4-BE49-F238E27FC236}">
                <a16:creationId xmlns:a16="http://schemas.microsoft.com/office/drawing/2014/main" id="{A6DA6108-6B87-4216-B7C6-C91C3E3B2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800" y="42672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3" name="Picture 156" descr="com">
            <a:extLst>
              <a:ext uri="{FF2B5EF4-FFF2-40B4-BE49-F238E27FC236}">
                <a16:creationId xmlns:a16="http://schemas.microsoft.com/office/drawing/2014/main" id="{BC0C7168-FF4A-4ED0-AD52-C98205466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8768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4" name="Picture 157" descr="com">
            <a:extLst>
              <a:ext uri="{FF2B5EF4-FFF2-40B4-BE49-F238E27FC236}">
                <a16:creationId xmlns:a16="http://schemas.microsoft.com/office/drawing/2014/main" id="{EB051577-C99B-43E1-810E-02CC4AF8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148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5" name="Picture 158" descr="com">
            <a:extLst>
              <a:ext uri="{FF2B5EF4-FFF2-40B4-BE49-F238E27FC236}">
                <a16:creationId xmlns:a16="http://schemas.microsoft.com/office/drawing/2014/main" id="{ADF1CD9F-2843-4A14-AC9E-0731061AC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3352800"/>
            <a:ext cx="635000" cy="592138"/>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64"/>
                                        </p:tgtEl>
                                        <p:attrNameLst>
                                          <p:attrName>style.visibility</p:attrName>
                                        </p:attrNameLst>
                                      </p:cBhvr>
                                      <p:to>
                                        <p:strVal val="visible"/>
                                      </p:to>
                                    </p:set>
                                    <p:animEffect transition="in" filter="blinds(horizontal)">
                                      <p:cBhvr>
                                        <p:cTn id="7" dur="500"/>
                                        <p:tgtEl>
                                          <p:spTgt spid="321564"/>
                                        </p:tgtEl>
                                      </p:cBhvr>
                                    </p:animEffect>
                                  </p:childTnLst>
                                </p:cTn>
                              </p:par>
                              <p:par>
                                <p:cTn id="8" presetID="3" presetClass="entr" presetSubtype="10" fill="hold" nodeType="withEffect">
                                  <p:stCondLst>
                                    <p:cond delay="0"/>
                                  </p:stCondLst>
                                  <p:childTnLst>
                                    <p:set>
                                      <p:cBhvr>
                                        <p:cTn id="9" dur="1" fill="hold">
                                          <p:stCondLst>
                                            <p:cond delay="0"/>
                                          </p:stCondLst>
                                        </p:cTn>
                                        <p:tgtEl>
                                          <p:spTgt spid="321561"/>
                                        </p:tgtEl>
                                        <p:attrNameLst>
                                          <p:attrName>style.visibility</p:attrName>
                                        </p:attrNameLst>
                                      </p:cBhvr>
                                      <p:to>
                                        <p:strVal val="visible"/>
                                      </p:to>
                                    </p:set>
                                    <p:animEffect transition="in" filter="blinds(horizontal)">
                                      <p:cBhvr>
                                        <p:cTn id="10" dur="500"/>
                                        <p:tgtEl>
                                          <p:spTgt spid="321561"/>
                                        </p:tgtEl>
                                      </p:cBhvr>
                                    </p:animEffect>
                                  </p:childTnLst>
                                </p:cTn>
                              </p:par>
                              <p:par>
                                <p:cTn id="11" presetID="3" presetClass="entr" presetSubtype="10" fill="hold" nodeType="withEffect">
                                  <p:stCondLst>
                                    <p:cond delay="0"/>
                                  </p:stCondLst>
                                  <p:childTnLst>
                                    <p:set>
                                      <p:cBhvr>
                                        <p:cTn id="12" dur="1" fill="hold">
                                          <p:stCondLst>
                                            <p:cond delay="0"/>
                                          </p:stCondLst>
                                        </p:cTn>
                                        <p:tgtEl>
                                          <p:spTgt spid="321562"/>
                                        </p:tgtEl>
                                        <p:attrNameLst>
                                          <p:attrName>style.visibility</p:attrName>
                                        </p:attrNameLst>
                                      </p:cBhvr>
                                      <p:to>
                                        <p:strVal val="visible"/>
                                      </p:to>
                                    </p:set>
                                    <p:animEffect transition="in" filter="blinds(horizontal)">
                                      <p:cBhvr>
                                        <p:cTn id="13" dur="500"/>
                                        <p:tgtEl>
                                          <p:spTgt spid="321562"/>
                                        </p:tgtEl>
                                      </p:cBhvr>
                                    </p:animEffect>
                                  </p:childTnLst>
                                </p:cTn>
                              </p:par>
                              <p:par>
                                <p:cTn id="14" presetID="3" presetClass="entr" presetSubtype="10" fill="hold" nodeType="withEffect">
                                  <p:stCondLst>
                                    <p:cond delay="0"/>
                                  </p:stCondLst>
                                  <p:childTnLst>
                                    <p:set>
                                      <p:cBhvr>
                                        <p:cTn id="15" dur="1" fill="hold">
                                          <p:stCondLst>
                                            <p:cond delay="0"/>
                                          </p:stCondLst>
                                        </p:cTn>
                                        <p:tgtEl>
                                          <p:spTgt spid="321563"/>
                                        </p:tgtEl>
                                        <p:attrNameLst>
                                          <p:attrName>style.visibility</p:attrName>
                                        </p:attrNameLst>
                                      </p:cBhvr>
                                      <p:to>
                                        <p:strVal val="visible"/>
                                      </p:to>
                                    </p:set>
                                    <p:animEffect transition="in" filter="blinds(horizontal)">
                                      <p:cBhvr>
                                        <p:cTn id="16" dur="500"/>
                                        <p:tgtEl>
                                          <p:spTgt spid="3215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1674"/>
                                        </p:tgtEl>
                                        <p:attrNameLst>
                                          <p:attrName>style.visibility</p:attrName>
                                        </p:attrNameLst>
                                      </p:cBhvr>
                                      <p:to>
                                        <p:strVal val="visible"/>
                                      </p:to>
                                    </p:set>
                                    <p:animEffect transition="in" filter="blinds(horizontal)">
                                      <p:cBhvr>
                                        <p:cTn id="21" dur="500"/>
                                        <p:tgtEl>
                                          <p:spTgt spid="321674"/>
                                        </p:tgtEl>
                                      </p:cBhvr>
                                    </p:animEffect>
                                  </p:childTnLst>
                                </p:cTn>
                              </p:par>
                              <p:par>
                                <p:cTn id="22" presetID="3" presetClass="entr" presetSubtype="10" fill="hold" nodeType="withEffect">
                                  <p:stCondLst>
                                    <p:cond delay="0"/>
                                  </p:stCondLst>
                                  <p:childTnLst>
                                    <p:set>
                                      <p:cBhvr>
                                        <p:cTn id="23" dur="1" fill="hold">
                                          <p:stCondLst>
                                            <p:cond delay="0"/>
                                          </p:stCondLst>
                                        </p:cTn>
                                        <p:tgtEl>
                                          <p:spTgt spid="321675"/>
                                        </p:tgtEl>
                                        <p:attrNameLst>
                                          <p:attrName>style.visibility</p:attrName>
                                        </p:attrNameLst>
                                      </p:cBhvr>
                                      <p:to>
                                        <p:strVal val="visible"/>
                                      </p:to>
                                    </p:set>
                                    <p:animEffect transition="in" filter="blinds(horizontal)">
                                      <p:cBhvr>
                                        <p:cTn id="24" dur="500"/>
                                        <p:tgtEl>
                                          <p:spTgt spid="32167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21679"/>
                                        </p:tgtEl>
                                        <p:attrNameLst>
                                          <p:attrName>style.visibility</p:attrName>
                                        </p:attrNameLst>
                                      </p:cBhvr>
                                      <p:to>
                                        <p:strVal val="visible"/>
                                      </p:to>
                                    </p:set>
                                    <p:animEffect transition="in" filter="blinds(horizontal)">
                                      <p:cBhvr>
                                        <p:cTn id="29" dur="500"/>
                                        <p:tgtEl>
                                          <p:spTgt spid="321679"/>
                                        </p:tgtEl>
                                      </p:cBhvr>
                                    </p:animEffect>
                                  </p:childTnLst>
                                </p:cTn>
                              </p:par>
                              <p:par>
                                <p:cTn id="30" presetID="3" presetClass="entr" presetSubtype="10" fill="hold" nodeType="withEffect">
                                  <p:stCondLst>
                                    <p:cond delay="0"/>
                                  </p:stCondLst>
                                  <p:childTnLst>
                                    <p:set>
                                      <p:cBhvr>
                                        <p:cTn id="31" dur="1" fill="hold">
                                          <p:stCondLst>
                                            <p:cond delay="0"/>
                                          </p:stCondLst>
                                        </p:cTn>
                                        <p:tgtEl>
                                          <p:spTgt spid="321676"/>
                                        </p:tgtEl>
                                        <p:attrNameLst>
                                          <p:attrName>style.visibility</p:attrName>
                                        </p:attrNameLst>
                                      </p:cBhvr>
                                      <p:to>
                                        <p:strVal val="visible"/>
                                      </p:to>
                                    </p:set>
                                    <p:animEffect transition="in" filter="blinds(horizontal)">
                                      <p:cBhvr>
                                        <p:cTn id="32" dur="500"/>
                                        <p:tgtEl>
                                          <p:spTgt spid="321676"/>
                                        </p:tgtEl>
                                      </p:cBhvr>
                                    </p:animEffect>
                                  </p:childTnLst>
                                </p:cTn>
                              </p:par>
                              <p:par>
                                <p:cTn id="33" presetID="3" presetClass="entr" presetSubtype="10" fill="hold" nodeType="withEffect">
                                  <p:stCondLst>
                                    <p:cond delay="0"/>
                                  </p:stCondLst>
                                  <p:childTnLst>
                                    <p:set>
                                      <p:cBhvr>
                                        <p:cTn id="34" dur="1" fill="hold">
                                          <p:stCondLst>
                                            <p:cond delay="0"/>
                                          </p:stCondLst>
                                        </p:cTn>
                                        <p:tgtEl>
                                          <p:spTgt spid="321677"/>
                                        </p:tgtEl>
                                        <p:attrNameLst>
                                          <p:attrName>style.visibility</p:attrName>
                                        </p:attrNameLst>
                                      </p:cBhvr>
                                      <p:to>
                                        <p:strVal val="visible"/>
                                      </p:to>
                                    </p:set>
                                    <p:animEffect transition="in" filter="blinds(horizontal)">
                                      <p:cBhvr>
                                        <p:cTn id="35" dur="500"/>
                                        <p:tgtEl>
                                          <p:spTgt spid="321677"/>
                                        </p:tgtEl>
                                      </p:cBhvr>
                                    </p:animEffect>
                                  </p:childTnLst>
                                </p:cTn>
                              </p:par>
                              <p:par>
                                <p:cTn id="36" presetID="3" presetClass="entr" presetSubtype="10" fill="hold" nodeType="withEffect">
                                  <p:stCondLst>
                                    <p:cond delay="0"/>
                                  </p:stCondLst>
                                  <p:childTnLst>
                                    <p:set>
                                      <p:cBhvr>
                                        <p:cTn id="37" dur="1" fill="hold">
                                          <p:stCondLst>
                                            <p:cond delay="0"/>
                                          </p:stCondLst>
                                        </p:cTn>
                                        <p:tgtEl>
                                          <p:spTgt spid="321678"/>
                                        </p:tgtEl>
                                        <p:attrNameLst>
                                          <p:attrName>style.visibility</p:attrName>
                                        </p:attrNameLst>
                                      </p:cBhvr>
                                      <p:to>
                                        <p:strVal val="visible"/>
                                      </p:to>
                                    </p:set>
                                    <p:animEffect transition="in" filter="blinds(horizontal)">
                                      <p:cBhvr>
                                        <p:cTn id="38" dur="500"/>
                                        <p:tgtEl>
                                          <p:spTgt spid="3216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1684"/>
                                        </p:tgtEl>
                                        <p:attrNameLst>
                                          <p:attrName>style.visibility</p:attrName>
                                        </p:attrNameLst>
                                      </p:cBhvr>
                                      <p:to>
                                        <p:strVal val="visible"/>
                                      </p:to>
                                    </p:set>
                                    <p:animEffect transition="in" filter="blinds(horizontal)">
                                      <p:cBhvr>
                                        <p:cTn id="43" dur="500"/>
                                        <p:tgtEl>
                                          <p:spTgt spid="321684"/>
                                        </p:tgtEl>
                                      </p:cBhvr>
                                    </p:animEffect>
                                  </p:childTnLst>
                                </p:cTn>
                              </p:par>
                              <p:par>
                                <p:cTn id="44" presetID="3" presetClass="entr" presetSubtype="10" fill="hold" nodeType="withEffect">
                                  <p:stCondLst>
                                    <p:cond delay="0"/>
                                  </p:stCondLst>
                                  <p:childTnLst>
                                    <p:set>
                                      <p:cBhvr>
                                        <p:cTn id="45" dur="1" fill="hold">
                                          <p:stCondLst>
                                            <p:cond delay="0"/>
                                          </p:stCondLst>
                                        </p:cTn>
                                        <p:tgtEl>
                                          <p:spTgt spid="321680"/>
                                        </p:tgtEl>
                                        <p:attrNameLst>
                                          <p:attrName>style.visibility</p:attrName>
                                        </p:attrNameLst>
                                      </p:cBhvr>
                                      <p:to>
                                        <p:strVal val="visible"/>
                                      </p:to>
                                    </p:set>
                                    <p:animEffect transition="in" filter="blinds(horizontal)">
                                      <p:cBhvr>
                                        <p:cTn id="46" dur="500"/>
                                        <p:tgtEl>
                                          <p:spTgt spid="321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64" grpId="0"/>
      <p:bldP spid="321674" grpId="0"/>
      <p:bldP spid="321679" grpId="0"/>
      <p:bldP spid="3216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1FCFEA5B-AAD6-40DF-BF3C-39FCE8219F43}"/>
              </a:ext>
            </a:extLst>
          </p:cNvPr>
          <p:cNvSpPr>
            <a:spLocks noGrp="1"/>
          </p:cNvSpPr>
          <p:nvPr>
            <p:ph type="sldNum" sz="quarter" idx="12"/>
          </p:nvPr>
        </p:nvSpPr>
        <p:spPr>
          <a:noFill/>
        </p:spPr>
        <p:txBody>
          <a:bodyPr/>
          <a:lstStyle>
            <a:lvl1pPr>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C7E696D-620D-4152-AC53-E2CDC365DEB3}" type="slidenum">
              <a:rPr kumimoji="0" lang="zh-CN" altLang="en-US" sz="1400">
                <a:latin typeface="Tahoma" panose="020B0604030504040204" pitchFamily="34" charset="0"/>
              </a:rPr>
              <a:pPr>
                <a:spcBef>
                  <a:spcPct val="0"/>
                </a:spcBef>
                <a:buClrTx/>
                <a:buFontTx/>
                <a:buNone/>
              </a:pPr>
              <a:t>9</a:t>
            </a:fld>
            <a:endParaRPr kumimoji="0" lang="en-US" altLang="zh-CN" sz="1400">
              <a:latin typeface="Tahoma" panose="020B0604030504040204" pitchFamily="34" charset="0"/>
            </a:endParaRPr>
          </a:p>
        </p:txBody>
      </p:sp>
      <p:sp>
        <p:nvSpPr>
          <p:cNvPr id="12291" name="Rectangle 2">
            <a:extLst>
              <a:ext uri="{FF2B5EF4-FFF2-40B4-BE49-F238E27FC236}">
                <a16:creationId xmlns:a16="http://schemas.microsoft.com/office/drawing/2014/main" id="{3B51B5B4-D0AB-44AD-B121-7AE0975EE15C}"/>
              </a:ext>
            </a:extLst>
          </p:cNvPr>
          <p:cNvSpPr>
            <a:spLocks noGrp="1" noChangeArrowheads="1"/>
          </p:cNvSpPr>
          <p:nvPr>
            <p:ph type="title"/>
          </p:nvPr>
        </p:nvSpPr>
        <p:spPr>
          <a:xfrm>
            <a:off x="1143000" y="417513"/>
            <a:ext cx="7793038" cy="717550"/>
          </a:xfrm>
        </p:spPr>
        <p:txBody>
          <a:bodyPr/>
          <a:lstStyle/>
          <a:p>
            <a:pPr eaLnBrk="1" hangingPunct="1"/>
            <a:r>
              <a:rPr lang="en-US" altLang="zh-CN" sz="4100"/>
              <a:t>2.3</a:t>
            </a:r>
            <a:r>
              <a:rPr lang="zh-CN" altLang="en-US" sz="4100"/>
              <a:t> </a:t>
            </a:r>
            <a:r>
              <a:rPr lang="en-US" altLang="zh-CN" sz="4100"/>
              <a:t>DHT</a:t>
            </a:r>
            <a:r>
              <a:rPr lang="zh-CN" altLang="en-US" sz="4100"/>
              <a:t>算法</a:t>
            </a:r>
            <a:endParaRPr lang="en-US" altLang="zh-CN" sz="4100"/>
          </a:p>
        </p:txBody>
      </p:sp>
      <p:sp>
        <p:nvSpPr>
          <p:cNvPr id="12292" name="Rectangle 3">
            <a:extLst>
              <a:ext uri="{FF2B5EF4-FFF2-40B4-BE49-F238E27FC236}">
                <a16:creationId xmlns:a16="http://schemas.microsoft.com/office/drawing/2014/main" id="{2E5FC543-CB20-4902-AD9B-BDD485DA6A4E}"/>
              </a:ext>
            </a:extLst>
          </p:cNvPr>
          <p:cNvSpPr>
            <a:spLocks noGrp="1" noChangeArrowheads="1"/>
          </p:cNvSpPr>
          <p:nvPr>
            <p:ph type="body" idx="1"/>
          </p:nvPr>
        </p:nvSpPr>
        <p:spPr>
          <a:xfrm>
            <a:off x="533400" y="1600200"/>
            <a:ext cx="8193088" cy="4108450"/>
          </a:xfrm>
        </p:spPr>
        <p:txBody>
          <a:bodyPr/>
          <a:lstStyle/>
          <a:p>
            <a:pPr eaLnBrk="1" hangingPunct="1">
              <a:lnSpc>
                <a:spcPct val="110000"/>
              </a:lnSpc>
            </a:pPr>
            <a:r>
              <a:rPr lang="zh-CN" altLang="en-US" sz="2800" b="1"/>
              <a:t>定位</a:t>
            </a:r>
            <a:r>
              <a:rPr lang="en-US" altLang="zh-CN" sz="2800" b="1"/>
              <a:t>(Locating)</a:t>
            </a:r>
          </a:p>
          <a:p>
            <a:pPr lvl="1" eaLnBrk="1" hangingPunct="1">
              <a:lnSpc>
                <a:spcPct val="110000"/>
              </a:lnSpc>
            </a:pPr>
            <a:r>
              <a:rPr lang="zh-CN" altLang="en-US" sz="2800" b="1"/>
              <a:t>节点</a:t>
            </a:r>
            <a:r>
              <a:rPr lang="en-US" altLang="zh-CN" sz="2800" b="1"/>
              <a:t>ID</a:t>
            </a:r>
            <a:r>
              <a:rPr lang="zh-CN" altLang="en-US" sz="2800" b="1"/>
              <a:t>和其存放的</a:t>
            </a:r>
            <a:r>
              <a:rPr lang="en-US" altLang="zh-CN" sz="2800" b="1"/>
              <a:t>&lt;K, V&gt;</a:t>
            </a:r>
            <a:r>
              <a:rPr lang="zh-CN" altLang="en-US" sz="2800" b="1"/>
              <a:t>对中的</a:t>
            </a:r>
            <a:r>
              <a:rPr lang="en-US" altLang="zh-CN" sz="2800" b="1"/>
              <a:t>K</a:t>
            </a:r>
            <a:r>
              <a:rPr lang="zh-CN" altLang="en-US" sz="2800" b="1"/>
              <a:t>存在着映射关系，因此可以由</a:t>
            </a:r>
            <a:r>
              <a:rPr lang="en-US" altLang="zh-CN" sz="2800" b="1"/>
              <a:t>K</a:t>
            </a:r>
            <a:r>
              <a:rPr lang="zh-CN" altLang="en-US" sz="2800" b="1"/>
              <a:t>获得存放该</a:t>
            </a:r>
            <a:r>
              <a:rPr lang="en-US" altLang="zh-CN" sz="2800" b="1"/>
              <a:t>&lt;K, V&gt;</a:t>
            </a:r>
            <a:r>
              <a:rPr lang="zh-CN" altLang="en-US" sz="2800" b="1"/>
              <a:t>对的节点</a:t>
            </a:r>
            <a:r>
              <a:rPr lang="en-US" altLang="zh-CN" sz="2800" b="1"/>
              <a:t>ID</a:t>
            </a:r>
          </a:p>
          <a:p>
            <a:pPr eaLnBrk="1" hangingPunct="1">
              <a:lnSpc>
                <a:spcPct val="110000"/>
              </a:lnSpc>
            </a:pPr>
            <a:r>
              <a:rPr lang="zh-CN" altLang="en-US" sz="2800" b="1"/>
              <a:t>路由</a:t>
            </a:r>
            <a:r>
              <a:rPr lang="en-US" altLang="zh-CN" sz="2800" b="1"/>
              <a:t>(Routing)</a:t>
            </a:r>
          </a:p>
          <a:p>
            <a:pPr lvl="1" eaLnBrk="1" hangingPunct="1">
              <a:lnSpc>
                <a:spcPct val="110000"/>
              </a:lnSpc>
            </a:pPr>
            <a:r>
              <a:rPr lang="zh-CN" altLang="en-US" sz="2800" b="1"/>
              <a:t>在覆盖网上根据节点</a:t>
            </a:r>
            <a:r>
              <a:rPr lang="en-US" altLang="zh-CN" sz="2800" b="1"/>
              <a:t>ID</a:t>
            </a:r>
            <a:r>
              <a:rPr lang="zh-CN" altLang="en-US" sz="2800" b="1"/>
              <a:t>进行路由，将查询消息最终发送到目的节点。每个节点需要到其邻近节点的路由信息，包括节点</a:t>
            </a:r>
            <a:r>
              <a:rPr lang="en-US" altLang="zh-CN" sz="2800" b="1"/>
              <a:t>ID</a:t>
            </a:r>
            <a:r>
              <a:rPr lang="zh-CN" altLang="en-US" sz="2800" b="1"/>
              <a:t>、</a:t>
            </a:r>
            <a:r>
              <a:rPr lang="en-US" altLang="zh-CN" sz="2800" b="1"/>
              <a:t>IP</a:t>
            </a:r>
            <a:r>
              <a:rPr lang="zh-CN" altLang="en-US" sz="2800" b="1"/>
              <a:t>等</a:t>
            </a:r>
          </a:p>
        </p:txBody>
      </p:sp>
    </p:spTree>
  </p:cSld>
  <p:clrMapOvr>
    <a:masterClrMapping/>
  </p:clrMapOvr>
</p:sld>
</file>

<file path=ppt/theme/theme1.xml><?xml version="1.0" encoding="utf-8"?>
<a:theme xmlns:a="http://schemas.openxmlformats.org/drawingml/2006/main" name="网格计算_模板">
  <a:themeElements>
    <a:clrScheme name="网格计算_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网格计算_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网格计算_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网格计算_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网格计算_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网格计算_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网格计算_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网格计算_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网格计算_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E:\cai\course\grid_computing\2005\网格计算_模板.pot</Template>
  <TotalTime>16625</TotalTime>
  <Words>6030</Words>
  <Application>Microsoft Office PowerPoint</Application>
  <PresentationFormat>全屏显示(4:3)</PresentationFormat>
  <Paragraphs>780</Paragraphs>
  <Slides>77</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9" baseType="lpstr">
      <vt:lpstr>MS Mincho</vt:lpstr>
      <vt:lpstr>Times New Roman (Hebrew)</vt:lpstr>
      <vt:lpstr>宋体</vt:lpstr>
      <vt:lpstr>Arial</vt:lpstr>
      <vt:lpstr>Comic Sans MS</vt:lpstr>
      <vt:lpstr>Courier New</vt:lpstr>
      <vt:lpstr>Symbol</vt:lpstr>
      <vt:lpstr>Tahoma</vt:lpstr>
      <vt:lpstr>Times New Roman</vt:lpstr>
      <vt:lpstr>Wingdings</vt:lpstr>
      <vt:lpstr>网格计算_模板</vt:lpstr>
      <vt:lpstr>Visio</vt:lpstr>
      <vt:lpstr>Distributed Hash Table</vt:lpstr>
      <vt:lpstr>1 Introduction </vt:lpstr>
      <vt:lpstr>2.1 Hash函数概述</vt:lpstr>
      <vt:lpstr>2.2 Hash函数应用于P2P的特性</vt:lpstr>
      <vt:lpstr>2.3 DHT算法</vt:lpstr>
      <vt:lpstr>2.3 DHT算法</vt:lpstr>
      <vt:lpstr>2.3 DHT算法</vt:lpstr>
      <vt:lpstr>2.3 DHT算法</vt:lpstr>
      <vt:lpstr>2.3 DHT算法</vt:lpstr>
      <vt:lpstr>2.3 DHT算法</vt:lpstr>
      <vt:lpstr>3 代表性DHT算法 </vt:lpstr>
      <vt:lpstr>3.1 Chord：概述</vt:lpstr>
      <vt:lpstr>3.1 Chord：概述</vt:lpstr>
      <vt:lpstr>(1) Chord：Hash表分布规则</vt:lpstr>
      <vt:lpstr>(2) Chord：简单查询过程</vt:lpstr>
      <vt:lpstr>(3) Chord：指针表</vt:lpstr>
      <vt:lpstr>(4) Chord：基于指针表的扩展查找过程</vt:lpstr>
      <vt:lpstr>(5) Chord：网络波动(Churn)</vt:lpstr>
      <vt:lpstr>(6) Chord：节点加入</vt:lpstr>
      <vt:lpstr>(7) Chord：节点退出/失效</vt:lpstr>
      <vt:lpstr>(8) Chord：拓扑失配问题</vt:lpstr>
      <vt:lpstr>(8) Chord：拓扑失配问题</vt:lpstr>
      <vt:lpstr>(9) Chord：小结</vt:lpstr>
      <vt:lpstr>3.2 Pastry：概述</vt:lpstr>
      <vt:lpstr>(1) Pastry： Hash表分布规则</vt:lpstr>
      <vt:lpstr>(2) Pastry：节点维护状态表</vt:lpstr>
      <vt:lpstr>(2) Pastry：节点维护状态表</vt:lpstr>
      <vt:lpstr>(2) Pastry：节点维护状态表</vt:lpstr>
      <vt:lpstr>(2) Pastry：节点维护状态表</vt:lpstr>
      <vt:lpstr>(2) Pastry：节点维护状态表</vt:lpstr>
      <vt:lpstr>(2) Pastry：节点维护状态表</vt:lpstr>
      <vt:lpstr>(3) Pastry：查询过程</vt:lpstr>
      <vt:lpstr>(3) Pastry：查询过程</vt:lpstr>
      <vt:lpstr>(4) Pastry：节点状态表和查询</vt:lpstr>
      <vt:lpstr>(5) Pastry：节点加入</vt:lpstr>
      <vt:lpstr>(5) Pastry：节点加入</vt:lpstr>
      <vt:lpstr>(5) Pastry：节点加入</vt:lpstr>
      <vt:lpstr>(5) Pastry：节点加入</vt:lpstr>
      <vt:lpstr>(6) Pastry：节点退出/失效</vt:lpstr>
      <vt:lpstr>(6) Pastry：节点退出/失效</vt:lpstr>
      <vt:lpstr>(6) Pastry：节点退出/失效</vt:lpstr>
      <vt:lpstr>(7) Pastry：路由本地性</vt:lpstr>
      <vt:lpstr>(7) Pastry：路由本地性</vt:lpstr>
      <vt:lpstr>(7) Pastry：路由本地性</vt:lpstr>
      <vt:lpstr>(8) Pastry：总结</vt:lpstr>
      <vt:lpstr>     3.3 CAN(Content Addressable Network)</vt:lpstr>
      <vt:lpstr>     3.3 CAN(Content Addressable Network)</vt:lpstr>
      <vt:lpstr>(1) CAN：Hash表分布规则</vt:lpstr>
      <vt:lpstr>(1) CAN：Hash表分布规则</vt:lpstr>
      <vt:lpstr>(2) CAN：查询过程</vt:lpstr>
      <vt:lpstr>(2) CAN：查询过程</vt:lpstr>
      <vt:lpstr>(3) CAN：节点加入</vt:lpstr>
      <vt:lpstr>(3) CAN：节点加入</vt:lpstr>
      <vt:lpstr>(3) CAN：节点加入</vt:lpstr>
      <vt:lpstr>(3) CAN：节点加入</vt:lpstr>
      <vt:lpstr>(4) CAN：节点退出/失效</vt:lpstr>
      <vt:lpstr>(4) CAN：节点退出/失效</vt:lpstr>
      <vt:lpstr>(4) CAN：节点退出/失效</vt:lpstr>
      <vt:lpstr>(4) CAN：节点退出/失效</vt:lpstr>
      <vt:lpstr>(5) CAN：负载均衡问题</vt:lpstr>
      <vt:lpstr>(5) CAN：负载均衡问题</vt:lpstr>
      <vt:lpstr>(6) CAN：总结</vt:lpstr>
      <vt:lpstr>  4 基于DHT的结构化P2P比较</vt:lpstr>
      <vt:lpstr>4 几种结构化P2P总结</vt:lpstr>
      <vt:lpstr>5 基于DHT的P2P应用</vt:lpstr>
      <vt:lpstr>5.1 DHT接口API</vt:lpstr>
      <vt:lpstr>5.2 DHT层次体系结构</vt:lpstr>
      <vt:lpstr>5.3 OpenDHT：概述</vt:lpstr>
      <vt:lpstr>OpenDHT：体系结构</vt:lpstr>
      <vt:lpstr>5.4 Indirect Internet Infrastructure (i3)</vt:lpstr>
      <vt:lpstr>(1)  i3原理</vt:lpstr>
      <vt:lpstr>(1) i3原理</vt:lpstr>
      <vt:lpstr>(1) i3原理</vt:lpstr>
      <vt:lpstr>(1) i3原理</vt:lpstr>
      <vt:lpstr>(2) i3应用：移动</vt:lpstr>
      <vt:lpstr>(2) i3应用：组播</vt:lpstr>
      <vt:lpstr>(2) i3应用：大规模组播</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Reliable and Fast Resource Sharing in Peer-oriented Distributed Systems</dc:title>
  <dc:creator>Xiaodong Zhang</dc:creator>
  <cp:lastModifiedBy>yding</cp:lastModifiedBy>
  <cp:revision>414</cp:revision>
  <dcterms:created xsi:type="dcterms:W3CDTF">2002-01-22T20:39:46Z</dcterms:created>
  <dcterms:modified xsi:type="dcterms:W3CDTF">2021-03-13T03:59:03Z</dcterms:modified>
</cp:coreProperties>
</file>