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49"/>
  </p:handoutMasterIdLst>
  <p:sldIdLst>
    <p:sldId id="287" r:id="rId3"/>
    <p:sldId id="563" r:id="rId4"/>
    <p:sldId id="491" r:id="rId5"/>
    <p:sldId id="492" r:id="rId6"/>
    <p:sldId id="483" r:id="rId7"/>
    <p:sldId id="485" r:id="rId8"/>
    <p:sldId id="488" r:id="rId9"/>
    <p:sldId id="486" r:id="rId11"/>
    <p:sldId id="490" r:id="rId12"/>
    <p:sldId id="487" r:id="rId13"/>
    <p:sldId id="322" r:id="rId14"/>
    <p:sldId id="440" r:id="rId15"/>
    <p:sldId id="311" r:id="rId16"/>
    <p:sldId id="258" r:id="rId17"/>
    <p:sldId id="533" r:id="rId18"/>
    <p:sldId id="493" r:id="rId19"/>
    <p:sldId id="314" r:id="rId20"/>
    <p:sldId id="607" r:id="rId21"/>
    <p:sldId id="259" r:id="rId22"/>
    <p:sldId id="327" r:id="rId23"/>
    <p:sldId id="534" r:id="rId24"/>
    <p:sldId id="535" r:id="rId25"/>
    <p:sldId id="306" r:id="rId26"/>
    <p:sldId id="333" r:id="rId27"/>
    <p:sldId id="436" r:id="rId28"/>
    <p:sldId id="437" r:id="rId29"/>
    <p:sldId id="435" r:id="rId30"/>
    <p:sldId id="429" r:id="rId31"/>
    <p:sldId id="316" r:id="rId32"/>
    <p:sldId id="295" r:id="rId33"/>
    <p:sldId id="317" r:id="rId34"/>
    <p:sldId id="309" r:id="rId35"/>
    <p:sldId id="367" r:id="rId36"/>
    <p:sldId id="368" r:id="rId37"/>
    <p:sldId id="296" r:id="rId38"/>
    <p:sldId id="351" r:id="rId39"/>
    <p:sldId id="378" r:id="rId40"/>
    <p:sldId id="379" r:id="rId41"/>
    <p:sldId id="301" r:id="rId42"/>
    <p:sldId id="324" r:id="rId43"/>
    <p:sldId id="304" r:id="rId44"/>
    <p:sldId id="363" r:id="rId45"/>
    <p:sldId id="364" r:id="rId46"/>
    <p:sldId id="344" r:id="rId47"/>
    <p:sldId id="381"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FF00"/>
    <a:srgbClr val="FF66FF"/>
    <a:srgbClr val="FF66CC"/>
    <a:srgbClr val="CC3300"/>
    <a:srgbClr val="000066"/>
    <a:srgbClr val="800000"/>
    <a:srgbClr val="00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p:restoredTop sz="77830"/>
  </p:normalViewPr>
  <p:slideViewPr>
    <p:cSldViewPr showGuides="1">
      <p:cViewPr varScale="1">
        <p:scale>
          <a:sx n="60" d="100"/>
          <a:sy n="60"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页眉占位符 245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4579" name="日期占位符 24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24580" name="页脚占位符 24579"/>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24581" name="灯片编号占位符 24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眉占位符 2355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3555" name="日期占位符 23554"/>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23556" name="幻灯片图像占位符 2355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3557" name="文本占位符 2355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58" name="页脚占位符 23557"/>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23559" name="灯片编号占位符 2355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宋体" panose="02010600030101010101" pitchFamily="2" charset="-122"/>
                <a:sym typeface="+mn-ea"/>
              </a:rPr>
              <a:t>掌握现代计算机硬件技术的特征、发展状况、不断引入的新技术和发展方向,了解新技术如何提高处理器以及计算机系统的性能, 为进行</a:t>
            </a:r>
            <a:r>
              <a:rPr lang="zh-CN" altLang="en-US" b="1" dirty="0">
                <a:solidFill>
                  <a:srgbClr val="FFFF00"/>
                </a:solidFill>
                <a:latin typeface="宋体" panose="02010600030101010101" pitchFamily="2" charset="-122"/>
                <a:sym typeface="+mn-ea"/>
              </a:rPr>
              <a:t>计算机系统分析和研究</a:t>
            </a:r>
            <a:r>
              <a:rPr lang="zh-CN" altLang="en-US" b="1" dirty="0">
                <a:latin typeface="宋体" panose="02010600030101010101" pitchFamily="2" charset="-122"/>
                <a:sym typeface="+mn-ea"/>
              </a:rPr>
              <a:t>、以及其它专业课程的学习进行打下基础。同时, 也从一个更高的层面上学习计算机硬件技术。</a:t>
            </a:r>
            <a:endParaRPr lang="zh-CN" altLang="en-US" b="1" dirty="0">
              <a:latin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50" name="幻灯片图像占位符 27649"/>
          <p:cNvSpPr>
            <a:spLocks noTextEdit="1"/>
          </p:cNvSpPr>
          <p:nvPr>
            <p:ph type="sldImg"/>
          </p:nvPr>
        </p:nvSpPr>
        <p:spPr/>
      </p:sp>
      <p:sp>
        <p:nvSpPr>
          <p:cNvPr id="27651" name="文本占位符 27650"/>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674" name="幻灯片图像占位符 28673"/>
          <p:cNvSpPr>
            <a:spLocks noTextEdit="1"/>
          </p:cNvSpPr>
          <p:nvPr>
            <p:ph type="sldImg"/>
          </p:nvPr>
        </p:nvSpPr>
        <p:spPr/>
      </p:sp>
      <p:sp>
        <p:nvSpPr>
          <p:cNvPr id="28675" name="文本占位符 28674"/>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0402" name="组合 230401"/>
          <p:cNvGrpSpPr/>
          <p:nvPr/>
        </p:nvGrpSpPr>
        <p:grpSpPr>
          <a:xfrm>
            <a:off x="0" y="0"/>
            <a:ext cx="9140825" cy="6850063"/>
            <a:chOff x="0" y="0"/>
            <a:chExt cx="5758" cy="4315"/>
          </a:xfrm>
        </p:grpSpPr>
        <p:grpSp>
          <p:nvGrpSpPr>
            <p:cNvPr id="230403" name="组合 230402"/>
            <p:cNvGrpSpPr/>
            <p:nvPr userDrawn="1"/>
          </p:nvGrpSpPr>
          <p:grpSpPr>
            <a:xfrm>
              <a:off x="1728" y="2230"/>
              <a:ext cx="4027" cy="2085"/>
              <a:chOff x="1728" y="2230"/>
              <a:chExt cx="4027" cy="2085"/>
            </a:xfrm>
          </p:grpSpPr>
          <p:sp>
            <p:nvSpPr>
              <p:cNvPr id="230404" name="任意多边形 230403"/>
              <p:cNvSpPr/>
              <p:nvPr/>
            </p:nvSpPr>
            <p:spPr>
              <a:xfrm>
                <a:off x="1728" y="264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p>
                <a:endParaRPr lang="zh-CN" altLang="en-US"/>
              </a:p>
            </p:txBody>
          </p:sp>
          <p:sp>
            <p:nvSpPr>
              <p:cNvPr id="230405" name="任意多边形 230404"/>
              <p:cNvSpPr/>
              <p:nvPr/>
            </p:nvSpPr>
            <p:spPr>
              <a:xfrm>
                <a:off x="4170" y="267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p>
                <a:endParaRPr lang="zh-CN" altLang="en-US"/>
              </a:p>
            </p:txBody>
          </p:sp>
          <p:sp>
            <p:nvSpPr>
              <p:cNvPr id="230406" name="任意多边形 230405"/>
              <p:cNvSpPr/>
              <p:nvPr/>
            </p:nvSpPr>
            <p:spPr>
              <a:xfrm>
                <a:off x="2900" y="334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p>
                <a:endParaRPr lang="zh-CN" altLang="en-US"/>
              </a:p>
            </p:txBody>
          </p:sp>
          <p:sp>
            <p:nvSpPr>
              <p:cNvPr id="230407" name="任意多边形 230406"/>
              <p:cNvSpPr/>
              <p:nvPr/>
            </p:nvSpPr>
            <p:spPr>
              <a:xfrm>
                <a:off x="2748" y="223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30408" name="任意多边形 230407"/>
              <p:cNvSpPr/>
              <p:nvPr/>
            </p:nvSpPr>
            <p:spPr>
              <a:xfrm>
                <a:off x="4501" y="231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p>
                <a:endParaRPr lang="zh-CN" altLang="en-US"/>
              </a:p>
            </p:txBody>
          </p:sp>
        </p:grpSp>
        <p:sp>
          <p:nvSpPr>
            <p:cNvPr id="230409" name="任意多边形 230408"/>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p>
              <a:endParaRPr lang="zh-CN" altLang="en-US"/>
            </a:p>
          </p:txBody>
        </p:sp>
        <p:sp>
          <p:nvSpPr>
            <p:cNvPr id="230410" name="任意多边形 230409"/>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30411" name="标题 230410"/>
          <p:cNvSpPr>
            <a:spLocks noGrp="1"/>
          </p:cNvSpPr>
          <p:nvPr>
            <p:ph type="ctrTitle" sz="quarter"/>
          </p:nvPr>
        </p:nvSpPr>
        <p:spPr>
          <a:xfrm>
            <a:off x="685800" y="1736725"/>
            <a:ext cx="7772400" cy="1920875"/>
          </a:xfrm>
          <a:prstGeom prst="rect">
            <a:avLst/>
          </a:prstGeom>
          <a:noFill/>
          <a:ln w="9525">
            <a:noFill/>
          </a:ln>
        </p:spPr>
        <p:txBody>
          <a:bodyPr anchor="ctr"/>
          <a:lstStyle>
            <a:lvl1pPr lvl="0">
              <a:buClrTx/>
              <a:buSzTx/>
              <a:buFontTx/>
              <a:defRPr sz="6000"/>
            </a:lvl1pPr>
          </a:lstStyle>
          <a:p>
            <a:pPr lvl="0"/>
            <a:r>
              <a:rPr lang="zh-CN" altLang="en-US" dirty="0"/>
              <a:t>单击此处编辑母版标题样式</a:t>
            </a:r>
            <a:endParaRPr lang="zh-CN" altLang="en-US" dirty="0"/>
          </a:p>
        </p:txBody>
      </p:sp>
      <p:sp>
        <p:nvSpPr>
          <p:cNvPr id="230412" name="副标题 230411"/>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Clr>
                <a:schemeClr val="hlink"/>
              </a:buClr>
              <a:buSzPct val="70000"/>
              <a:buFont typeface="Wingdings" panose="05000000000000000000" pitchFamily="2" charset="2"/>
              <a:buNone/>
              <a:defRPr/>
            </a:lvl1pPr>
            <a:lvl2pPr marL="457200" lvl="1" indent="0" algn="ctr">
              <a:buClr>
                <a:schemeClr val="accent2"/>
              </a:buClr>
              <a:buSzPct val="70000"/>
              <a:buFont typeface="Wingdings" panose="05000000000000000000" pitchFamily="2" charset="2"/>
              <a:buNone/>
              <a:defRPr/>
            </a:lvl2pPr>
            <a:lvl3pPr marL="914400" lvl="2" indent="0" algn="ctr">
              <a:buClr>
                <a:schemeClr val="tx2"/>
              </a:buClr>
              <a:buSzPct val="70000"/>
              <a:buFont typeface="Wingdings" panose="05000000000000000000" pitchFamily="2" charset="2"/>
              <a:buNone/>
              <a:defRPr/>
            </a:lvl3pPr>
            <a:lvl4pPr marL="1371600" lvl="3" indent="0" algn="ctr">
              <a:buClr>
                <a:schemeClr val="accent2"/>
              </a:buClr>
              <a:buSzPct val="70000"/>
              <a:buFont typeface="Wingdings" panose="05000000000000000000" pitchFamily="2" charset="2"/>
              <a:buNone/>
              <a:defRPr/>
            </a:lvl4pPr>
            <a:lvl5pPr marL="1828800" lvl="4" indent="0" algn="ctr">
              <a:buClr>
                <a:schemeClr val="hlink"/>
              </a:buClr>
              <a:buSzPct val="7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30413" name="日期占位符 230412"/>
          <p:cNvSpPr>
            <a:spLocks noGrp="1"/>
          </p:cNvSpPr>
          <p:nvPr>
            <p:ph type="dt" sz="quarter" idx="2"/>
          </p:nvPr>
        </p:nvSpPr>
        <p:spPr>
          <a:xfrm>
            <a:off x="457200" y="6248400"/>
            <a:ext cx="2133600" cy="476250"/>
          </a:xfrm>
          <a:prstGeom prst="rect">
            <a:avLst/>
          </a:prstGeom>
          <a:noFill/>
          <a:ln w="9525">
            <a:noFill/>
          </a:ln>
        </p:spPr>
        <p:txBody>
          <a:bodyPr anchor="b"/>
          <a:lstStyle>
            <a:lvl1pPr>
              <a:defRPr sz="1200">
                <a:latin typeface="Arial" panose="020B0604020202020204" pitchFamily="34" charset="0"/>
              </a:defRPr>
            </a:lvl1pPr>
          </a:lstStyle>
          <a:p>
            <a:endParaRPr lang="zh-CN" altLang="en-US" dirty="0">
              <a:latin typeface="Times New Roman" panose="02020603050405020304" pitchFamily="18" charset="0"/>
            </a:endParaRPr>
          </a:p>
        </p:txBody>
      </p:sp>
      <p:sp>
        <p:nvSpPr>
          <p:cNvPr id="230414" name="页脚占位符 230413"/>
          <p:cNvSpPr>
            <a:spLocks noGrp="1"/>
          </p:cNvSpPr>
          <p:nvPr>
            <p:ph type="ftr" sz="quarter" idx="3"/>
          </p:nvPr>
        </p:nvSpPr>
        <p:spPr>
          <a:xfrm>
            <a:off x="3124200" y="6251575"/>
            <a:ext cx="2895600" cy="476250"/>
          </a:xfrm>
          <a:prstGeom prst="rect">
            <a:avLst/>
          </a:prstGeom>
          <a:noFill/>
          <a:ln w="9525">
            <a:noFill/>
          </a:ln>
        </p:spPr>
        <p:txBody>
          <a:bodyPr anchor="b"/>
          <a:lstStyle>
            <a:lvl1pPr algn="ctr">
              <a:defRPr sz="1200">
                <a:latin typeface="Arial" panose="020B0604020202020204" pitchFamily="34" charset="0"/>
              </a:defRPr>
            </a:lvl1pPr>
          </a:lstStyle>
          <a:p>
            <a:endParaRPr lang="zh-CN" altLang="en-US" dirty="0"/>
          </a:p>
        </p:txBody>
      </p:sp>
      <p:sp>
        <p:nvSpPr>
          <p:cNvPr id="230415" name="灯片编号占位符 230414"/>
          <p:cNvSpPr>
            <a:spLocks noGrp="1"/>
          </p:cNvSpPr>
          <p:nvPr>
            <p:ph type="sldNum" sz="quarter" idx="4"/>
          </p:nvPr>
        </p:nvSpPr>
        <p:spPr>
          <a:xfrm>
            <a:off x="6553200" y="6254750"/>
            <a:ext cx="2133600" cy="476250"/>
          </a:xfrm>
          <a:prstGeom prst="rect">
            <a:avLst/>
          </a:prstGeom>
          <a:noFill/>
          <a:ln w="9525">
            <a:noFill/>
          </a:ln>
        </p:spPr>
        <p:txBody>
          <a:bodyPr anchor="b"/>
          <a:lstStyle>
            <a:lvl1pPr algn="r">
              <a:defRPr sz="1200">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9378" name="日期占位符 229377"/>
          <p:cNvSpPr>
            <a:spLocks noGrp="1"/>
          </p:cNvSpPr>
          <p:nvPr>
            <p:ph type="dt" sz="half" idx="2"/>
          </p:nvPr>
        </p:nvSpPr>
        <p:spPr>
          <a:xfrm>
            <a:off x="457200" y="6251575"/>
            <a:ext cx="2133600" cy="476250"/>
          </a:xfrm>
          <a:prstGeom prst="rect">
            <a:avLst/>
          </a:prstGeom>
          <a:noFill/>
          <a:ln w="9525">
            <a:noFill/>
          </a:ln>
        </p:spPr>
        <p:txBody>
          <a:bodyPr anchor="b"/>
          <a:lstStyle>
            <a:lvl1pPr>
              <a:defRPr sz="1200">
                <a:latin typeface="Arial" panose="020B060402020202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229379" name="灯片编号占位符 229378"/>
          <p:cNvSpPr>
            <a:spLocks noGrp="1"/>
          </p:cNvSpPr>
          <p:nvPr>
            <p:ph type="sldNum" sz="quarter" idx="4"/>
          </p:nvPr>
        </p:nvSpPr>
        <p:spPr>
          <a:xfrm>
            <a:off x="6553200" y="6248400"/>
            <a:ext cx="2133600" cy="476250"/>
          </a:xfrm>
          <a:prstGeom prst="rect">
            <a:avLst/>
          </a:prstGeom>
          <a:noFill/>
          <a:ln w="9525">
            <a:noFill/>
          </a:ln>
        </p:spPr>
        <p:txBody>
          <a:bodyPr anchor="b"/>
          <a:lstStyle>
            <a:lvl1pPr algn="r">
              <a:defRPr sz="1200">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29380" name="组合 229379"/>
          <p:cNvGrpSpPr/>
          <p:nvPr/>
        </p:nvGrpSpPr>
        <p:grpSpPr>
          <a:xfrm>
            <a:off x="0" y="0"/>
            <a:ext cx="9140825" cy="6850063"/>
            <a:chOff x="0" y="0"/>
            <a:chExt cx="5758" cy="4315"/>
          </a:xfrm>
        </p:grpSpPr>
        <p:grpSp>
          <p:nvGrpSpPr>
            <p:cNvPr id="229381" name="组合 229380"/>
            <p:cNvGrpSpPr/>
            <p:nvPr userDrawn="1"/>
          </p:nvGrpSpPr>
          <p:grpSpPr>
            <a:xfrm>
              <a:off x="1728" y="2230"/>
              <a:ext cx="4027" cy="2085"/>
              <a:chOff x="1728" y="2230"/>
              <a:chExt cx="4027" cy="2085"/>
            </a:xfrm>
          </p:grpSpPr>
          <p:sp>
            <p:nvSpPr>
              <p:cNvPr id="229382" name="任意多边形 229381"/>
              <p:cNvSpPr/>
              <p:nvPr/>
            </p:nvSpPr>
            <p:spPr>
              <a:xfrm>
                <a:off x="1728" y="264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p>
                <a:endParaRPr lang="zh-CN" altLang="en-US"/>
              </a:p>
            </p:txBody>
          </p:sp>
          <p:sp>
            <p:nvSpPr>
              <p:cNvPr id="229383" name="任意多边形 229382"/>
              <p:cNvSpPr/>
              <p:nvPr/>
            </p:nvSpPr>
            <p:spPr>
              <a:xfrm>
                <a:off x="4170" y="267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p>
                <a:endParaRPr lang="zh-CN" altLang="en-US"/>
              </a:p>
            </p:txBody>
          </p:sp>
          <p:sp>
            <p:nvSpPr>
              <p:cNvPr id="229384" name="任意多边形 229383"/>
              <p:cNvSpPr/>
              <p:nvPr/>
            </p:nvSpPr>
            <p:spPr>
              <a:xfrm>
                <a:off x="2900" y="334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p>
                <a:endParaRPr lang="zh-CN" altLang="en-US"/>
              </a:p>
            </p:txBody>
          </p:sp>
          <p:sp>
            <p:nvSpPr>
              <p:cNvPr id="229385" name="任意多边形 229384"/>
              <p:cNvSpPr/>
              <p:nvPr/>
            </p:nvSpPr>
            <p:spPr>
              <a:xfrm>
                <a:off x="2748" y="223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29386" name="任意多边形 229385"/>
              <p:cNvSpPr/>
              <p:nvPr/>
            </p:nvSpPr>
            <p:spPr>
              <a:xfrm>
                <a:off x="4501" y="231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p>
                <a:endParaRPr lang="zh-CN" altLang="en-US"/>
              </a:p>
            </p:txBody>
          </p:sp>
        </p:grpSp>
        <p:sp>
          <p:nvSpPr>
            <p:cNvPr id="229387" name="任意多边形 229386"/>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p>
              <a:endParaRPr lang="zh-CN" altLang="en-US"/>
            </a:p>
          </p:txBody>
        </p:sp>
        <p:sp>
          <p:nvSpPr>
            <p:cNvPr id="229388" name="任意多边形 229387"/>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29389" name="标题 229388"/>
          <p:cNvSpPr>
            <a:spLocks noGrp="1" noRot="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29390" name="页脚占位符 229389"/>
          <p:cNvSpPr>
            <a:spLocks noGrp="1"/>
          </p:cNvSpPr>
          <p:nvPr>
            <p:ph type="ftr" sz="quarter" idx="3"/>
          </p:nvPr>
        </p:nvSpPr>
        <p:spPr>
          <a:xfrm>
            <a:off x="3124200" y="6248400"/>
            <a:ext cx="2895600" cy="476250"/>
          </a:xfrm>
          <a:prstGeom prst="rect">
            <a:avLst/>
          </a:prstGeom>
          <a:noFill/>
          <a:ln w="9525">
            <a:noFill/>
          </a:ln>
        </p:spPr>
        <p:txBody>
          <a:bodyPr anchor="b"/>
          <a:lstStyle>
            <a:lvl1pPr algn="ctr">
              <a:defRPr sz="1200">
                <a:latin typeface="Arial" panose="020B0604020202020204" pitchFamily="34" charset="0"/>
              </a:defRPr>
            </a:lvl1pPr>
          </a:lstStyle>
          <a:p>
            <a:pPr lvl="0"/>
            <a:endParaRPr lang="zh-CN" altLang="en-US" dirty="0"/>
          </a:p>
        </p:txBody>
      </p:sp>
      <p:sp>
        <p:nvSpPr>
          <p:cNvPr id="229391" name="文本占位符 229390"/>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jpe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9.jpeg"/><Relationship Id="rId7" Type="http://schemas.openxmlformats.org/officeDocument/2006/relationships/tags" Target="../tags/tag11.xml"/><Relationship Id="rId6" Type="http://schemas.openxmlformats.org/officeDocument/2006/relationships/image" Target="../media/image8.jpeg"/><Relationship Id="rId5" Type="http://schemas.openxmlformats.org/officeDocument/2006/relationships/tags" Target="../tags/tag10.xml"/><Relationship Id="rId4" Type="http://schemas.openxmlformats.org/officeDocument/2006/relationships/image" Target="../media/image7.jpeg"/><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slideLayout" Target="../slideLayouts/slideLayout2.xml"/><Relationship Id="rId10" Type="http://schemas.openxmlformats.org/officeDocument/2006/relationships/image" Target="../media/image10.jpe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Rectangle 10"/>
          <p:cNvSpPr>
            <a:spLocks noChangeArrowheads="1"/>
          </p:cNvSpPr>
          <p:nvPr/>
        </p:nvSpPr>
        <p:spPr bwMode="auto">
          <a:xfrm>
            <a:off x="0" y="3729038"/>
            <a:ext cx="9144000" cy="3128963"/>
          </a:xfrm>
          <a:prstGeom prst="rect">
            <a:avLst/>
          </a:prstGeom>
          <a:solidFill>
            <a:schemeClr val="bg1"/>
          </a:solidFill>
          <a:ln>
            <a:noFill/>
          </a:ln>
          <a:effectLst>
            <a:prstShdw prst="shdw11">
              <a:schemeClr val="bg2">
                <a:alpha val="50000"/>
              </a:schemeClr>
            </a:prstShdw>
          </a:effectLst>
        </p:spPr>
        <p:txBody>
          <a:bodyPr anchor="ctr">
            <a:spAutoFit/>
          </a:bodyPr>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mn-cs"/>
            </a:endParaRPr>
          </a:p>
        </p:txBody>
      </p:sp>
      <p:pic>
        <p:nvPicPr>
          <p:cNvPr id="6146" name="Picture 8" descr="d372ebb9-4f72-4fb5-82a6-f04e82c416be"/>
          <p:cNvPicPr>
            <a:picLocks noChangeAspect="1"/>
          </p:cNvPicPr>
          <p:nvPr/>
        </p:nvPicPr>
        <p:blipFill>
          <a:blip r:embed="rId1"/>
          <a:stretch>
            <a:fillRect/>
          </a:stretch>
        </p:blipFill>
        <p:spPr>
          <a:xfrm>
            <a:off x="0" y="0"/>
            <a:ext cx="9144000" cy="2717800"/>
          </a:xfrm>
          <a:prstGeom prst="rect">
            <a:avLst/>
          </a:prstGeom>
          <a:noFill/>
          <a:ln w="9525">
            <a:noFill/>
          </a:ln>
        </p:spPr>
      </p:pic>
      <p:sp>
        <p:nvSpPr>
          <p:cNvPr id="6147" name="Rectangle 7"/>
          <p:cNvSpPr>
            <a:spLocks noGrp="1"/>
          </p:cNvSpPr>
          <p:nvPr>
            <p:ph type="subTitle" idx="1"/>
          </p:nvPr>
        </p:nvSpPr>
        <p:spPr>
          <a:xfrm>
            <a:off x="217170" y="5211445"/>
            <a:ext cx="6335713" cy="1512888"/>
          </a:xfrm>
        </p:spPr>
        <p:txBody>
          <a:bodyPr wrap="square" lIns="91440" tIns="45720" rIns="91440" bIns="45720" anchor="t"/>
          <a:p>
            <a:pPr algn="l" eaLnBrk="1" hangingPunct="1">
              <a:lnSpc>
                <a:spcPct val="80000"/>
              </a:lnSpc>
              <a:buClrTx/>
              <a:buSzTx/>
            </a:pPr>
            <a:r>
              <a:rPr lang="zh-CN" altLang="en-US" sz="2800" kern="1200" dirty="0">
                <a:latin typeface="+mj-lt"/>
                <a:ea typeface="黑体" panose="02010609060101010101" pitchFamily="49" charset="-122"/>
                <a:cs typeface="+mn-cs"/>
              </a:rPr>
              <a:t>能听到声音按</a:t>
            </a:r>
            <a:r>
              <a:rPr lang="en-US" altLang="zh-CN" sz="2800" kern="1200" dirty="0">
                <a:latin typeface="+mj-lt"/>
                <a:ea typeface="黑体" panose="02010609060101010101" pitchFamily="49" charset="-122"/>
                <a:cs typeface="+mn-cs"/>
              </a:rPr>
              <a:t>“1”</a:t>
            </a:r>
            <a:endParaRPr lang="en-US" altLang="zh-CN" sz="2800" kern="1200" dirty="0">
              <a:latin typeface="+mj-lt"/>
              <a:ea typeface="黑体" panose="02010609060101010101" pitchFamily="49" charset="-122"/>
              <a:cs typeface="+mn-cs"/>
            </a:endParaRPr>
          </a:p>
          <a:p>
            <a:pPr algn="l" eaLnBrk="1" hangingPunct="1">
              <a:lnSpc>
                <a:spcPct val="80000"/>
              </a:lnSpc>
              <a:buClrTx/>
              <a:buSzTx/>
            </a:pPr>
            <a:r>
              <a:rPr lang="zh-CN" altLang="en-US" sz="2800" kern="1200" dirty="0">
                <a:latin typeface="+mj-lt"/>
                <a:ea typeface="黑体" panose="02010609060101010101" pitchFamily="49" charset="-122"/>
                <a:cs typeface="+mn-cs"/>
              </a:rPr>
              <a:t>看得到</a:t>
            </a:r>
            <a:r>
              <a:rPr lang="en-US" altLang="zh-CN" sz="2800" kern="1200" dirty="0">
                <a:latin typeface="+mj-lt"/>
                <a:ea typeface="黑体" panose="02010609060101010101" pitchFamily="49" charset="-122"/>
                <a:cs typeface="+mn-cs"/>
              </a:rPr>
              <a:t>PPT</a:t>
            </a:r>
            <a:r>
              <a:rPr lang="zh-CN" altLang="en-US" sz="2800" kern="1200" dirty="0">
                <a:latin typeface="+mj-lt"/>
                <a:ea typeface="黑体" panose="02010609060101010101" pitchFamily="49" charset="-122"/>
                <a:cs typeface="+mn-cs"/>
              </a:rPr>
              <a:t>按</a:t>
            </a:r>
            <a:r>
              <a:rPr lang="en-US" altLang="zh-CN" sz="2800" kern="1200" dirty="0">
                <a:latin typeface="+mj-lt"/>
                <a:ea typeface="黑体" panose="02010609060101010101" pitchFamily="49" charset="-122"/>
                <a:cs typeface="+mn-cs"/>
              </a:rPr>
              <a:t>“2” </a:t>
            </a:r>
            <a:endParaRPr lang="en-US" altLang="zh-CN" sz="2800" kern="1200" dirty="0">
              <a:latin typeface="+mj-lt"/>
              <a:ea typeface="黑体" panose="02010609060101010101" pitchFamily="49" charset="-122"/>
              <a:cs typeface="+mn-cs"/>
            </a:endParaRPr>
          </a:p>
          <a:p>
            <a:pPr algn="l" eaLnBrk="1" hangingPunct="1">
              <a:lnSpc>
                <a:spcPct val="80000"/>
              </a:lnSpc>
              <a:buClrTx/>
              <a:buSzTx/>
            </a:pPr>
            <a:r>
              <a:rPr lang="en-US" altLang="zh-CN" sz="2800" kern="1200" dirty="0">
                <a:latin typeface="+mj-lt"/>
                <a:ea typeface="黑体" panose="02010609060101010101" pitchFamily="49" charset="-122"/>
                <a:cs typeface="+mn-cs"/>
              </a:rPr>
              <a:t>both </a:t>
            </a:r>
            <a:r>
              <a:rPr lang="zh-CN" altLang="en-US" sz="2800" kern="1200" dirty="0">
                <a:latin typeface="+mj-lt"/>
                <a:ea typeface="黑体" panose="02010609060101010101" pitchFamily="49" charset="-122"/>
                <a:cs typeface="+mn-cs"/>
              </a:rPr>
              <a:t>声音 </a:t>
            </a:r>
            <a:r>
              <a:rPr lang="en-US" altLang="zh-CN" sz="2800" kern="1200" dirty="0">
                <a:latin typeface="+mj-lt"/>
                <a:ea typeface="黑体" panose="02010609060101010101" pitchFamily="49" charset="-122"/>
                <a:cs typeface="+mn-cs"/>
              </a:rPr>
              <a:t>and PPT </a:t>
            </a:r>
            <a:r>
              <a:rPr lang="zh-CN" altLang="en-US" sz="2800" kern="1200" dirty="0">
                <a:latin typeface="+mj-lt"/>
                <a:ea typeface="黑体" panose="02010609060101010101" pitchFamily="49" charset="-122"/>
                <a:cs typeface="+mn-cs"/>
              </a:rPr>
              <a:t>按</a:t>
            </a:r>
            <a:r>
              <a:rPr lang="en-US" altLang="zh-CN" sz="2800" kern="1200" dirty="0">
                <a:latin typeface="+mj-lt"/>
                <a:ea typeface="黑体" panose="02010609060101010101" pitchFamily="49" charset="-122"/>
                <a:cs typeface="+mn-cs"/>
              </a:rPr>
              <a:t>“3”</a:t>
            </a:r>
            <a:endParaRPr lang="en-US" altLang="zh-CN" sz="2800" kern="1200" dirty="0">
              <a:latin typeface="+mj-lt"/>
              <a:ea typeface="黑体" panose="02010609060101010101" pitchFamily="49" charset="-122"/>
              <a:cs typeface="+mn-cs"/>
            </a:endParaRPr>
          </a:p>
        </p:txBody>
      </p:sp>
      <p:sp>
        <p:nvSpPr>
          <p:cNvPr id="4" name="Rectangle 4"/>
          <p:cNvSpPr>
            <a:spLocks noGrp="1"/>
          </p:cNvSpPr>
          <p:nvPr>
            <p:ph type="ctrTitle"/>
          </p:nvPr>
        </p:nvSpPr>
        <p:spPr>
          <a:xfrm>
            <a:off x="685800" y="392113"/>
            <a:ext cx="7772400" cy="4267200"/>
          </a:xfrm>
          <a:noFill/>
          <a:ln>
            <a:noFill/>
          </a:ln>
        </p:spPr>
        <p:txBody>
          <a:bodyPr lIns="91440" tIns="45720" rIns="91440" bIns="45720" anchor="b"/>
          <a:p>
            <a:pPr marL="0" indent="0" defTabSz="914400" eaLnBrk="1" latinLnBrk="0" hangingPunct="1">
              <a:buClrTx/>
              <a:buSzTx/>
              <a:buFontTx/>
              <a:buNone/>
            </a:pPr>
            <a:br>
              <a:rPr lang="zh-CN" altLang="en-US" sz="4000" kern="1200" baseline="0" dirty="0">
                <a:effectLst/>
                <a:latin typeface="+mn-lt"/>
                <a:ea typeface="微软雅黑" panose="020B0503020204020204" charset="-122"/>
                <a:cs typeface="+mj-cs"/>
              </a:rPr>
            </a:br>
            <a:r>
              <a:rPr lang="zh-CN" altLang="en-US" sz="4000" kern="1200" baseline="0" dirty="0">
                <a:effectLst/>
                <a:latin typeface="+mn-lt"/>
                <a:ea typeface="微软雅黑" panose="020B0503020204020204" charset="-122"/>
                <a:cs typeface="+mj-cs"/>
              </a:rPr>
              <a:t>欢迎来到</a:t>
            </a:r>
            <a:br>
              <a:rPr lang="zh-CN" altLang="en-US" sz="4000" kern="1200" baseline="0" dirty="0">
                <a:effectLst/>
                <a:latin typeface="+mn-lt"/>
                <a:ea typeface="微软雅黑" panose="020B0503020204020204" charset="-122"/>
                <a:cs typeface="+mj-cs"/>
              </a:rPr>
            </a:br>
            <a:r>
              <a:rPr lang="zh-CN" altLang="en-US" sz="4000" kern="1200" baseline="0" dirty="0">
                <a:effectLst/>
                <a:latin typeface="+mn-lt"/>
                <a:ea typeface="微软雅黑" panose="020B0503020204020204" charset="-122"/>
                <a:cs typeface="+mj-cs"/>
              </a:rPr>
              <a:t>美丽的</a:t>
            </a:r>
            <a:br>
              <a:rPr lang="zh-CN" altLang="en-US" sz="4000" kern="1200" baseline="0" dirty="0">
                <a:effectLst/>
                <a:latin typeface="+mn-lt"/>
                <a:ea typeface="微软雅黑" panose="020B0503020204020204" charset="-122"/>
                <a:cs typeface="+mj-cs"/>
              </a:rPr>
            </a:br>
            <a:r>
              <a:rPr lang="zh-CN" altLang="en-US" sz="4000" kern="1200" baseline="0" dirty="0">
                <a:effectLst/>
                <a:latin typeface="+mn-lt"/>
                <a:ea typeface="微软雅黑" panose="020B0503020204020204" charset="-122"/>
                <a:cs typeface="+mj-cs"/>
              </a:rPr>
              <a:t>吴晓华老师课堂</a:t>
            </a:r>
            <a:endParaRPr lang="zh-CN" altLang="en-US" sz="4000" kern="1200" baseline="0" dirty="0">
              <a:effectLst/>
              <a:latin typeface="+mn-lt"/>
              <a:ea typeface="微软雅黑" panose="020B0503020204020204" charset="-122"/>
              <a:cs typeface="+mj-cs"/>
            </a:endParaRPr>
          </a:p>
        </p:txBody>
      </p:sp>
      <p:pic>
        <p:nvPicPr>
          <p:cNvPr id="3" name="图片 2" descr="138A7033 副本"/>
          <p:cNvPicPr>
            <a:picLocks noChangeAspect="1"/>
          </p:cNvPicPr>
          <p:nvPr/>
        </p:nvPicPr>
        <p:blipFill>
          <a:blip r:embed="rId2"/>
          <a:stretch>
            <a:fillRect/>
          </a:stretch>
        </p:blipFill>
        <p:spPr>
          <a:xfrm>
            <a:off x="6409690" y="2717800"/>
            <a:ext cx="2670175" cy="400685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361" name="Rectangle 2"/>
          <p:cNvSpPr>
            <a:spLocks noGrp="1"/>
          </p:cNvSpPr>
          <p:nvPr>
            <p:ph type="title"/>
          </p:nvPr>
        </p:nvSpPr>
        <p:spPr>
          <a:noFill/>
          <a:ln>
            <a:noFill/>
          </a:ln>
        </p:spPr>
        <p:txBody>
          <a:bodyPr lIns="91440" tIns="45720" rIns="91440" bIns="45720" anchor="b"/>
          <a:p>
            <a:pPr marL="0" indent="0" defTabSz="914400" eaLnBrk="1" latinLnBrk="0" hangingPunct="1">
              <a:buNone/>
            </a:pPr>
            <a:r>
              <a:rPr lang="zh-CN" altLang="en-US" baseline="0">
                <a:effectLst/>
                <a:ea typeface="微软雅黑" panose="020B0503020204020204" charset="-122"/>
              </a:rPr>
              <a:t>教学要求及注意事项</a:t>
            </a:r>
            <a:endParaRPr lang="zh-CN" altLang="en-US" baseline="0">
              <a:effectLst/>
              <a:ea typeface="微软雅黑" panose="020B0503020204020204" charset="-122"/>
            </a:endParaRPr>
          </a:p>
        </p:txBody>
      </p:sp>
      <p:sp>
        <p:nvSpPr>
          <p:cNvPr id="15362" name="Rectangle 3"/>
          <p:cNvSpPr>
            <a:spLocks noGrp="1"/>
          </p:cNvSpPr>
          <p:nvPr>
            <p:ph idx="1"/>
          </p:nvPr>
        </p:nvSpPr>
        <p:spPr/>
        <p:txBody>
          <a:bodyPr wrap="square" lIns="91440" tIns="45720" rIns="91440" bIns="45720" anchor="t"/>
          <a:p>
            <a:pPr eaLnBrk="1" hangingPunct="1"/>
            <a:r>
              <a:rPr lang="zh-CN" altLang="en-US" dirty="0">
                <a:ea typeface="黑体" panose="02010609060101010101" pitchFamily="49" charset="-122"/>
              </a:rPr>
              <a:t>考核方式：</a:t>
            </a:r>
            <a:r>
              <a:rPr lang="zh-CN" altLang="en-US" dirty="0">
                <a:solidFill>
                  <a:srgbClr val="FFC000"/>
                </a:solidFill>
                <a:ea typeface="黑体" panose="02010609060101010101" pitchFamily="49" charset="-122"/>
              </a:rPr>
              <a:t>闭卷考试</a:t>
            </a:r>
            <a:endParaRPr lang="zh-CN" altLang="en-US" dirty="0">
              <a:solidFill>
                <a:srgbClr val="FFC000"/>
              </a:solidFill>
              <a:ea typeface="黑体" panose="02010609060101010101" pitchFamily="49" charset="-122"/>
            </a:endParaRPr>
          </a:p>
          <a:p>
            <a:pPr eaLnBrk="1" hangingPunct="1"/>
            <a:r>
              <a:rPr lang="zh-CN" altLang="en-US" dirty="0">
                <a:ea typeface="黑体" panose="02010609060101010101" pitchFamily="49" charset="-122"/>
              </a:rPr>
              <a:t>成绩构成比例：</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期末考试：本课程属专业基础课，采用闭卷开始，期末考试成绩占100%。</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12" dur="500"/>
                                        <p:tgtEl>
                                          <p:spTgt spid="1536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5" dur="50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7522" name="矩形 107521"/>
          <p:cNvSpPr/>
          <p:nvPr/>
        </p:nvSpPr>
        <p:spPr>
          <a:xfrm>
            <a:off x="250825" y="260350"/>
            <a:ext cx="8301038" cy="762000"/>
          </a:xfrm>
          <a:prstGeom prst="rect">
            <a:avLst/>
          </a:prstGeom>
          <a:noFill/>
          <a:ln w="9525">
            <a:noFill/>
          </a:ln>
        </p:spPr>
        <p:txBody>
          <a:bodyPr>
            <a:spAutoFit/>
          </a:bodyPr>
          <a:p>
            <a:pPr algn="ctr"/>
            <a:r>
              <a:rPr lang="zh-CN" altLang="en-US" sz="4400" b="1" dirty="0">
                <a:solidFill>
                  <a:srgbClr val="FFFF00"/>
                </a:solidFill>
                <a:latin typeface="Times New Roman" panose="02020603050405020304" pitchFamily="18" charset="0"/>
              </a:rPr>
              <a:t>第一章  概述</a:t>
            </a:r>
            <a:endParaRPr lang="zh-CN" altLang="en-US" sz="4400" b="1" dirty="0">
              <a:solidFill>
                <a:srgbClr val="FFFF00"/>
              </a:solidFill>
              <a:latin typeface="Times New Roman" panose="02020603050405020304" pitchFamily="18" charset="0"/>
            </a:endParaRPr>
          </a:p>
        </p:txBody>
      </p:sp>
      <p:sp>
        <p:nvSpPr>
          <p:cNvPr id="241664" name="矩形 241663"/>
          <p:cNvSpPr/>
          <p:nvPr/>
        </p:nvSpPr>
        <p:spPr>
          <a:xfrm>
            <a:off x="0" y="1052513"/>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
        <p:nvSpPr>
          <p:cNvPr id="241665" name="文本框 241664"/>
          <p:cNvSpPr txBox="1"/>
          <p:nvPr/>
        </p:nvSpPr>
        <p:spPr>
          <a:xfrm>
            <a:off x="1547813" y="2260600"/>
            <a:ext cx="1846262" cy="487363"/>
          </a:xfrm>
          <a:prstGeom prst="rect">
            <a:avLst/>
          </a:prstGeom>
          <a:solidFill>
            <a:srgbClr val="FFFF00"/>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000099"/>
                </a:solidFill>
                <a:latin typeface="Arial" panose="020B0604020202020204" pitchFamily="34" charset="0"/>
                <a:ea typeface="华文楷体" panose="02010600040101010101" pitchFamily="2" charset="-122"/>
              </a:rPr>
              <a:t>基本概念</a:t>
            </a:r>
            <a:endParaRPr lang="zh-CN" altLang="en-US" sz="3200" b="1" dirty="0">
              <a:solidFill>
                <a:srgbClr val="000099"/>
              </a:solidFill>
              <a:latin typeface="Arial" panose="020B0604020202020204" pitchFamily="34" charset="0"/>
              <a:ea typeface="华文楷体" panose="02010600040101010101" pitchFamily="2" charset="-122"/>
            </a:endParaRPr>
          </a:p>
        </p:txBody>
      </p:sp>
      <p:sp>
        <p:nvSpPr>
          <p:cNvPr id="241666" name="文本框 241665"/>
          <p:cNvSpPr txBox="1"/>
          <p:nvPr/>
        </p:nvSpPr>
        <p:spPr>
          <a:xfrm>
            <a:off x="1476375" y="4675188"/>
            <a:ext cx="1951038" cy="487362"/>
          </a:xfrm>
          <a:prstGeom prst="rect">
            <a:avLst/>
          </a:prstGeom>
          <a:solidFill>
            <a:srgbClr val="FFFF00"/>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000099"/>
                </a:solidFill>
                <a:latin typeface="Arial" panose="020B0604020202020204" pitchFamily="34" charset="0"/>
                <a:ea typeface="华文楷体" panose="02010600040101010101" pitchFamily="2" charset="-122"/>
              </a:rPr>
              <a:t>重要问题</a:t>
            </a:r>
            <a:endParaRPr lang="zh-CN" altLang="en-US" sz="3200" b="1" dirty="0">
              <a:solidFill>
                <a:srgbClr val="000099"/>
              </a:solidFill>
              <a:latin typeface="Arial" panose="020B0604020202020204" pitchFamily="34" charset="0"/>
              <a:ea typeface="华文楷体" panose="02010600040101010101" pitchFamily="2" charset="-122"/>
            </a:endParaRPr>
          </a:p>
        </p:txBody>
      </p:sp>
      <p:sp>
        <p:nvSpPr>
          <p:cNvPr id="241667" name="左大括号 241666"/>
          <p:cNvSpPr/>
          <p:nvPr/>
        </p:nvSpPr>
        <p:spPr>
          <a:xfrm>
            <a:off x="3471863" y="1684338"/>
            <a:ext cx="523875" cy="1457325"/>
          </a:xfrm>
          <a:prstGeom prst="leftBrace">
            <a:avLst>
              <a:gd name="adj1" fmla="val 23181"/>
              <a:gd name="adj2" fmla="val 50000"/>
            </a:avLst>
          </a:prstGeom>
          <a:noFill/>
          <a:ln w="25400" cap="flat" cmpd="sng">
            <a:solidFill>
              <a:srgbClr val="66FFFF"/>
            </a:solidFill>
            <a:prstDash val="solid"/>
            <a:headEnd type="none" w="med" len="med"/>
            <a:tailEnd type="none" w="med" len="med"/>
          </a:ln>
        </p:spPr>
        <p:txBody>
          <a:bodyPr/>
          <a:p>
            <a:endParaRPr lang="zh-CN" altLang="en-US"/>
          </a:p>
        </p:txBody>
      </p:sp>
      <p:sp>
        <p:nvSpPr>
          <p:cNvPr id="241668" name="左大括号 241667"/>
          <p:cNvSpPr/>
          <p:nvPr/>
        </p:nvSpPr>
        <p:spPr>
          <a:xfrm>
            <a:off x="3505200" y="4030663"/>
            <a:ext cx="608013" cy="1584325"/>
          </a:xfrm>
          <a:prstGeom prst="leftBrace">
            <a:avLst>
              <a:gd name="adj1" fmla="val 21714"/>
              <a:gd name="adj2" fmla="val 50000"/>
            </a:avLst>
          </a:prstGeom>
          <a:noFill/>
          <a:ln w="25400" cap="flat" cmpd="sng">
            <a:solidFill>
              <a:srgbClr val="66FFFF"/>
            </a:solidFill>
            <a:prstDash val="solid"/>
            <a:headEnd type="none" w="med" len="med"/>
            <a:tailEnd type="none" w="med" len="med"/>
          </a:ln>
        </p:spPr>
        <p:txBody>
          <a:bodyPr/>
          <a:p>
            <a:endParaRPr lang="zh-CN" altLang="en-US"/>
          </a:p>
        </p:txBody>
      </p:sp>
      <p:sp>
        <p:nvSpPr>
          <p:cNvPr id="241669" name="文本框 241668"/>
          <p:cNvSpPr txBox="1"/>
          <p:nvPr/>
        </p:nvSpPr>
        <p:spPr>
          <a:xfrm>
            <a:off x="4211638" y="1570038"/>
            <a:ext cx="3024187" cy="427037"/>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组织</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0" name="文本框 241669"/>
          <p:cNvSpPr txBox="1"/>
          <p:nvPr/>
        </p:nvSpPr>
        <p:spPr>
          <a:xfrm>
            <a:off x="4198938" y="2290763"/>
            <a:ext cx="3036887" cy="487362"/>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FFFFFF"/>
                </a:solidFill>
                <a:latin typeface="Arial" panose="020B0604020202020204" pitchFamily="34" charset="0"/>
                <a:ea typeface="华文楷体" panose="02010600040101010101" pitchFamily="2" charset="-122"/>
              </a:rPr>
              <a:t>结构</a:t>
            </a:r>
            <a:r>
              <a:rPr lang="zh-CN" altLang="en-US" sz="3200" b="1" dirty="0">
                <a:solidFill>
                  <a:srgbClr val="FFFFFF"/>
                </a:solidFill>
                <a:latin typeface="Arial" panose="020B0604020202020204" pitchFamily="34" charset="0"/>
                <a:ea typeface="华文楷体" panose="02010600040101010101" pitchFamily="2" charset="-122"/>
              </a:rPr>
              <a:t> </a:t>
            </a:r>
            <a:endParaRPr lang="zh-CN" altLang="en-US" sz="3200" b="1" dirty="0">
              <a:solidFill>
                <a:srgbClr val="FFFFFF"/>
              </a:solidFill>
              <a:latin typeface="Arial" panose="020B0604020202020204" pitchFamily="34" charset="0"/>
              <a:ea typeface="华文楷体" panose="02010600040101010101" pitchFamily="2" charset="-122"/>
            </a:endParaRPr>
          </a:p>
        </p:txBody>
      </p:sp>
      <p:sp>
        <p:nvSpPr>
          <p:cNvPr id="241671" name="文本框 241670"/>
          <p:cNvSpPr txBox="1"/>
          <p:nvPr/>
        </p:nvSpPr>
        <p:spPr>
          <a:xfrm>
            <a:off x="4198938" y="3924300"/>
            <a:ext cx="3252787" cy="427038"/>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组织与结构的关系</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2" name="文本框 241671"/>
          <p:cNvSpPr txBox="1"/>
          <p:nvPr/>
        </p:nvSpPr>
        <p:spPr>
          <a:xfrm>
            <a:off x="4211638" y="4678363"/>
            <a:ext cx="3313112" cy="427037"/>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结构与功能的关系</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3" name="文本框 241672"/>
          <p:cNvSpPr txBox="1"/>
          <p:nvPr/>
        </p:nvSpPr>
        <p:spPr>
          <a:xfrm>
            <a:off x="4186238" y="5459413"/>
            <a:ext cx="3409950" cy="854075"/>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2800" b="1" dirty="0">
                <a:solidFill>
                  <a:srgbClr val="FFFFFF"/>
                </a:solidFill>
                <a:latin typeface="Arial" panose="020B0604020202020204" pitchFamily="34" charset="0"/>
                <a:ea typeface="华文楷体" panose="02010600040101010101" pitchFamily="2" charset="-122"/>
              </a:rPr>
              <a:t>研究计算机系统的方法</a:t>
            </a:r>
            <a:r>
              <a:rPr lang="zh-CN" altLang="en-US" sz="2800" b="1" dirty="0">
                <a:solidFill>
                  <a:srgbClr val="FFFFFF"/>
                </a:solidFill>
                <a:latin typeface="Arial" panose="020B0604020202020204" pitchFamily="34" charset="0"/>
                <a:ea typeface="华文楷体" panose="02010600040101010101" pitchFamily="2" charset="-122"/>
              </a:rPr>
              <a:t> </a:t>
            </a:r>
            <a:endParaRPr lang="zh-CN" altLang="en-US" sz="2800" b="1" dirty="0">
              <a:solidFill>
                <a:srgbClr val="FFFFFF"/>
              </a:solidFill>
              <a:latin typeface="Arial" panose="020B0604020202020204" pitchFamily="34" charset="0"/>
              <a:ea typeface="华文楷体" panose="02010600040101010101" pitchFamily="2" charset="-122"/>
            </a:endParaRPr>
          </a:p>
        </p:txBody>
      </p:sp>
      <p:sp>
        <p:nvSpPr>
          <p:cNvPr id="241674" name="文本框 241673"/>
          <p:cNvSpPr txBox="1"/>
          <p:nvPr/>
        </p:nvSpPr>
        <p:spPr>
          <a:xfrm>
            <a:off x="4211638" y="2997200"/>
            <a:ext cx="3024187" cy="487363"/>
          </a:xfrm>
          <a:prstGeom prst="rect">
            <a:avLst/>
          </a:prstGeom>
          <a:solidFill>
            <a:schemeClr val="accent1"/>
          </a:solidFill>
          <a:ln w="9525">
            <a:noFill/>
          </a:ln>
          <a:effectLst>
            <a:outerShdw dist="107763" dir="2699999" algn="ctr" rotWithShape="0">
              <a:schemeClr val="bg2">
                <a:alpha val="50000"/>
              </a:schemeClr>
            </a:outerShdw>
          </a:effectLst>
        </p:spPr>
        <p:txBody>
          <a:bodyPr lIns="0" tIns="0" rIns="0" bIns="0">
            <a:spAutoFit/>
          </a:bodyPr>
          <a:p>
            <a:pPr algn="ctr">
              <a:spcBef>
                <a:spcPct val="50000"/>
              </a:spcBef>
            </a:pPr>
            <a:r>
              <a:rPr lang="zh-CN" altLang="en-US" sz="3200" b="1" dirty="0">
                <a:solidFill>
                  <a:srgbClr val="FFFFFF"/>
                </a:solidFill>
                <a:latin typeface="Arial" panose="020B0604020202020204" pitchFamily="34" charset="0"/>
                <a:ea typeface="华文楷体" panose="02010600040101010101" pitchFamily="2" charset="-122"/>
              </a:rPr>
              <a:t>系统的层次观点</a:t>
            </a:r>
            <a:endParaRPr lang="zh-CN" altLang="en-US" sz="3200" b="1" dirty="0">
              <a:solidFill>
                <a:srgbClr val="FFFFFF"/>
              </a:solidFill>
              <a:latin typeface="Arial" panose="020B0604020202020204"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1665"/>
                                        </p:tgtEl>
                                        <p:attrNameLst>
                                          <p:attrName>style.visibility</p:attrName>
                                        </p:attrNameLst>
                                      </p:cBhvr>
                                      <p:to>
                                        <p:strVal val="visible"/>
                                      </p:to>
                                    </p:set>
                                    <p:animEffect transition="in" filter="checkerboard(across)">
                                      <p:cBhvr>
                                        <p:cTn id="7" dur="500"/>
                                        <p:tgtEl>
                                          <p:spTgt spid="2416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1667"/>
                                        </p:tgtEl>
                                        <p:attrNameLst>
                                          <p:attrName>style.visibility</p:attrName>
                                        </p:attrNameLst>
                                      </p:cBhvr>
                                      <p:to>
                                        <p:strVal val="visible"/>
                                      </p:to>
                                    </p:set>
                                    <p:animEffect transition="in" filter="wipe(left)">
                                      <p:cBhvr>
                                        <p:cTn id="11" dur="500"/>
                                        <p:tgtEl>
                                          <p:spTgt spid="24166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41669"/>
                                        </p:tgtEl>
                                        <p:attrNameLst>
                                          <p:attrName>style.visibility</p:attrName>
                                        </p:attrNameLst>
                                      </p:cBhvr>
                                      <p:to>
                                        <p:strVal val="visible"/>
                                      </p:to>
                                    </p:set>
                                    <p:animEffect transition="in" filter="checkerboard(across)">
                                      <p:cBhvr>
                                        <p:cTn id="15" dur="500"/>
                                        <p:tgtEl>
                                          <p:spTgt spid="24166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41670"/>
                                        </p:tgtEl>
                                        <p:attrNameLst>
                                          <p:attrName>style.visibility</p:attrName>
                                        </p:attrNameLst>
                                      </p:cBhvr>
                                      <p:to>
                                        <p:strVal val="visible"/>
                                      </p:to>
                                    </p:set>
                                    <p:animEffect transition="in" filter="checkerboard(across)">
                                      <p:cBhvr>
                                        <p:cTn id="18" dur="500"/>
                                        <p:tgtEl>
                                          <p:spTgt spid="24167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41674"/>
                                        </p:tgtEl>
                                        <p:attrNameLst>
                                          <p:attrName>style.visibility</p:attrName>
                                        </p:attrNameLst>
                                      </p:cBhvr>
                                      <p:to>
                                        <p:strVal val="visible"/>
                                      </p:to>
                                    </p:set>
                                    <p:animEffect transition="in" filter="checkerboard(across)">
                                      <p:cBhvr>
                                        <p:cTn id="21" dur="500"/>
                                        <p:tgtEl>
                                          <p:spTgt spid="24167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41666"/>
                                        </p:tgtEl>
                                        <p:attrNameLst>
                                          <p:attrName>style.visibility</p:attrName>
                                        </p:attrNameLst>
                                      </p:cBhvr>
                                      <p:to>
                                        <p:strVal val="visible"/>
                                      </p:to>
                                    </p:set>
                                    <p:animEffect transition="in" filter="checkerboard(across)">
                                      <p:cBhvr>
                                        <p:cTn id="26" dur="500"/>
                                        <p:tgtEl>
                                          <p:spTgt spid="24166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1668"/>
                                        </p:tgtEl>
                                        <p:attrNameLst>
                                          <p:attrName>style.visibility</p:attrName>
                                        </p:attrNameLst>
                                      </p:cBhvr>
                                      <p:to>
                                        <p:strVal val="visible"/>
                                      </p:to>
                                    </p:set>
                                    <p:animEffect transition="in" filter="wipe(left)">
                                      <p:cBhvr>
                                        <p:cTn id="30" dur="500"/>
                                        <p:tgtEl>
                                          <p:spTgt spid="241668"/>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241671"/>
                                        </p:tgtEl>
                                        <p:attrNameLst>
                                          <p:attrName>style.visibility</p:attrName>
                                        </p:attrNameLst>
                                      </p:cBhvr>
                                      <p:to>
                                        <p:strVal val="visible"/>
                                      </p:to>
                                    </p:set>
                                    <p:animEffect transition="in" filter="checkerboard(across)">
                                      <p:cBhvr>
                                        <p:cTn id="34" dur="500"/>
                                        <p:tgtEl>
                                          <p:spTgt spid="24167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41672"/>
                                        </p:tgtEl>
                                        <p:attrNameLst>
                                          <p:attrName>style.visibility</p:attrName>
                                        </p:attrNameLst>
                                      </p:cBhvr>
                                      <p:to>
                                        <p:strVal val="visible"/>
                                      </p:to>
                                    </p:set>
                                    <p:animEffect transition="in" filter="checkerboard(across)">
                                      <p:cBhvr>
                                        <p:cTn id="37" dur="500"/>
                                        <p:tgtEl>
                                          <p:spTgt spid="24167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41673"/>
                                        </p:tgtEl>
                                        <p:attrNameLst>
                                          <p:attrName>style.visibility</p:attrName>
                                        </p:attrNameLst>
                                      </p:cBhvr>
                                      <p:to>
                                        <p:strVal val="visible"/>
                                      </p:to>
                                    </p:set>
                                    <p:animEffect transition="in" filter="checkerboard(across)">
                                      <p:cBhvr>
                                        <p:cTn id="40" dur="500"/>
                                        <p:tgtEl>
                                          <p:spTgt spid="24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5" grpId="0" animBg="1"/>
      <p:bldP spid="241666" grpId="0" animBg="1"/>
      <p:bldP spid="241669" grpId="0" animBg="1"/>
      <p:bldP spid="241670" grpId="0" animBg="1"/>
      <p:bldP spid="241671" grpId="0" animBg="1"/>
      <p:bldP spid="241672" grpId="0" animBg="1"/>
      <p:bldP spid="241673" grpId="0" animBg="1"/>
      <p:bldP spid="2416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7028" name="矩形 257027"/>
          <p:cNvSpPr/>
          <p:nvPr/>
        </p:nvSpPr>
        <p:spPr>
          <a:xfrm>
            <a:off x="107950" y="1054100"/>
            <a:ext cx="9036050" cy="5507990"/>
          </a:xfrm>
          <a:prstGeom prst="rect">
            <a:avLst/>
          </a:prstGeom>
          <a:noFill/>
          <a:ln w="9525">
            <a:noFill/>
          </a:ln>
        </p:spPr>
        <p:txBody>
          <a:bodyPr wrap="square" anchor="ctr">
            <a:spAutoFit/>
          </a:bodyPr>
          <a:p>
            <a:r>
              <a:rPr lang="zh-CN" altLang="en-US" sz="3200" b="1" dirty="0">
                <a:latin typeface="Garamond" panose="02020404030301010803" pitchFamily="18" charset="0"/>
              </a:rPr>
              <a:t>１、</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计算机系统结构的层次结构</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２、</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解释技术</a:t>
            </a:r>
            <a:r>
              <a:rPr lang="zh-CN" altLang="en-US" sz="3200" b="1" dirty="0">
                <a:latin typeface="Garamond" panose="02020404030301010803" pitchFamily="18" charset="0"/>
              </a:rPr>
              <a:t>、编译两种技术的定义和区别</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３、</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计算机系统结构的分类方法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４、</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计算机系统结构的设计方法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pPr algn="l">
              <a:buClrTx/>
              <a:buSzTx/>
              <a:buFontTx/>
            </a:pPr>
            <a:r>
              <a:rPr lang="en-US" altLang="zh-CN" sz="3200" b="1" dirty="0">
                <a:latin typeface="Garamond" panose="02020404030301010803" pitchFamily="18" charset="0"/>
              </a:rPr>
              <a:t> </a:t>
            </a:r>
            <a:r>
              <a:rPr lang="zh-CN" altLang="en-US" sz="3200" b="1" dirty="0">
                <a:latin typeface="Garamond" panose="02020404030301010803" pitchFamily="18" charset="0"/>
              </a:rPr>
              <a:t>5、</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影响高级计算机结构的发展因素</a:t>
            </a:r>
            <a:endParaRPr lang="zh-CN" altLang="en-US" sz="3200" b="1" dirty="0">
              <a:latin typeface="Garamond" panose="02020404030301010803" pitchFamily="18" charset="0"/>
            </a:endParaRPr>
          </a:p>
          <a:p>
            <a:pPr algn="l">
              <a:buClrTx/>
              <a:buSzTx/>
              <a:buFontTx/>
            </a:pPr>
            <a:endParaRPr lang="zh-CN" altLang="en-US" sz="3200" b="1" dirty="0">
              <a:latin typeface="Garamond" panose="02020404030301010803" pitchFamily="18" charset="0"/>
            </a:endParaRPr>
          </a:p>
          <a:p>
            <a:pPr algn="l">
              <a:buClrTx/>
              <a:buSzTx/>
              <a:buFontTx/>
            </a:pPr>
            <a:r>
              <a:rPr lang="zh-CN" altLang="en-US" sz="3200" b="1" dirty="0">
                <a:latin typeface="Garamond" panose="02020404030301010803" pitchFamily="18" charset="0"/>
              </a:rPr>
              <a:t> 6、 </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提高并行性的技术途径 </a:t>
            </a:r>
            <a:endParaRPr lang="zh-CN" altLang="en-US" sz="3200" b="1" dirty="0">
              <a:latin typeface="Garamond" panose="02020404030301010803" pitchFamily="18" charset="0"/>
            </a:endParaRPr>
          </a:p>
        </p:txBody>
      </p:sp>
      <p:sp>
        <p:nvSpPr>
          <p:cNvPr id="257029" name="矩形 257028"/>
          <p:cNvSpPr/>
          <p:nvPr/>
        </p:nvSpPr>
        <p:spPr>
          <a:xfrm>
            <a:off x="107950" y="87630"/>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3187" name="内容占位符 93186"/>
          <p:cNvSpPr>
            <a:spLocks noGrp="1"/>
          </p:cNvSpPr>
          <p:nvPr>
            <p:ph idx="1"/>
          </p:nvPr>
        </p:nvSpPr>
        <p:spPr>
          <a:xfrm>
            <a:off x="0" y="981075"/>
            <a:ext cx="8915400" cy="1468438"/>
          </a:xfrm>
        </p:spPr>
        <p:txBody>
          <a:bodyPr/>
          <a:p>
            <a:pPr algn="just">
              <a:buNone/>
            </a:pPr>
            <a:r>
              <a:rPr lang="zh-CN" altLang="en-US" b="1" dirty="0">
                <a:solidFill>
                  <a:srgbClr val="FFFF00"/>
                </a:solidFill>
                <a:latin typeface="宋体" panose="02010600030101010101" pitchFamily="2" charset="-122"/>
              </a:rPr>
              <a:t>一、计算机系统的组成</a:t>
            </a:r>
            <a:endParaRPr lang="zh-CN" altLang="en-US" b="1" dirty="0">
              <a:solidFill>
                <a:srgbClr val="FFFF00"/>
              </a:solidFill>
              <a:latin typeface="宋体" panose="02010600030101010101" pitchFamily="2" charset="-122"/>
            </a:endParaRPr>
          </a:p>
          <a:p>
            <a:pPr algn="just">
              <a:buNone/>
            </a:pPr>
            <a:r>
              <a:rPr lang="zh-CN" altLang="en-US" b="1" dirty="0">
                <a:solidFill>
                  <a:srgbClr val="FFFF00"/>
                </a:solidFill>
                <a:latin typeface="宋体" panose="02010600030101010101" pitchFamily="2" charset="-122"/>
              </a:rPr>
              <a:t>         由硬件和软件组成。</a:t>
            </a:r>
            <a:endParaRPr lang="zh-CN" altLang="en-US" b="1">
              <a:solidFill>
                <a:srgbClr val="FFFF00"/>
              </a:solidFill>
              <a:latin typeface="宋体" panose="02010600030101010101" pitchFamily="2" charset="-122"/>
            </a:endParaRPr>
          </a:p>
        </p:txBody>
      </p:sp>
      <p:sp>
        <p:nvSpPr>
          <p:cNvPr id="93184" name="矩形 93183"/>
          <p:cNvSpPr/>
          <p:nvPr/>
        </p:nvSpPr>
        <p:spPr>
          <a:xfrm>
            <a:off x="250825" y="2205038"/>
            <a:ext cx="8208963" cy="2041525"/>
          </a:xfrm>
          <a:prstGeom prst="rect">
            <a:avLst/>
          </a:prstGeom>
          <a:noFill/>
          <a:ln w="9525">
            <a:noFill/>
          </a:ln>
        </p:spPr>
        <p:txBody>
          <a:bodyPr>
            <a:spAutoFit/>
          </a:bodyPr>
          <a:p>
            <a:r>
              <a:rPr lang="en-US" altLang="zh-CN" sz="3200" b="1" dirty="0">
                <a:solidFill>
                  <a:srgbClr val="FF3399"/>
                </a:solidFill>
                <a:effectLst>
                  <a:outerShdw blurRad="38100" dist="38100" dir="2700000">
                    <a:srgbClr val="000000"/>
                  </a:outerShdw>
                </a:effectLst>
                <a:latin typeface="宋体" panose="02010600030101010101" pitchFamily="2" charset="-122"/>
              </a:rPr>
              <a:t>1  </a:t>
            </a:r>
            <a:r>
              <a:rPr lang="zh-CN" altLang="en-US" sz="3200" b="1" dirty="0">
                <a:solidFill>
                  <a:srgbClr val="FF3399"/>
                </a:solidFill>
                <a:effectLst>
                  <a:outerShdw blurRad="38100" dist="38100" dir="2700000">
                    <a:srgbClr val="000000"/>
                  </a:outerShdw>
                </a:effectLst>
                <a:latin typeface="宋体" panose="02010600030101010101" pitchFamily="2" charset="-122"/>
              </a:rPr>
              <a:t>硬件：</a:t>
            </a:r>
            <a:r>
              <a:rPr lang="zh-CN" altLang="en-US" sz="3200" b="1" dirty="0">
                <a:effectLst>
                  <a:outerShdw blurRad="38100" dist="38100" dir="2700000">
                    <a:srgbClr val="000000"/>
                  </a:outerShdw>
                </a:effectLst>
                <a:latin typeface="宋体" panose="02010600030101010101" pitchFamily="2" charset="-122"/>
              </a:rPr>
              <a:t>可视为多种资源：</a:t>
            </a:r>
            <a:endParaRPr lang="zh-CN" altLang="en-US" sz="3200" b="1" dirty="0">
              <a:effectLst>
                <a:outerShdw blurRad="38100" dist="38100" dir="2700000">
                  <a:srgbClr val="000000"/>
                </a:outerShdw>
              </a:effectLst>
              <a:latin typeface="宋体" panose="02010600030101010101" pitchFamily="2" charset="-122"/>
            </a:endParaRPr>
          </a:p>
          <a:p>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1</a:t>
            </a:r>
            <a:r>
              <a:rPr lang="zh-CN" altLang="en-US" sz="3200" b="1" dirty="0">
                <a:effectLst>
                  <a:outerShdw blurRad="38100" dist="38100" dir="2700000">
                    <a:srgbClr val="000000"/>
                  </a:outerShdw>
                </a:effectLst>
                <a:latin typeface="宋体" panose="02010600030101010101" pitchFamily="2" charset="-122"/>
              </a:rPr>
              <a:t>）处理信息资源</a:t>
            </a:r>
            <a:r>
              <a:rPr lang="en-US" altLang="zh-CN" sz="3200" b="1">
                <a:effectLst>
                  <a:outerShdw blurRad="38100" dist="38100" dir="2700000">
                    <a:srgbClr val="000000"/>
                  </a:outerShdw>
                </a:effectLst>
                <a:latin typeface="宋体" panose="02010600030101010101" pitchFamily="2" charset="-122"/>
              </a:rPr>
              <a:t>—</a:t>
            </a:r>
            <a:r>
              <a:rPr lang="en-US" altLang="zh-CN" sz="3200" b="1">
                <a:solidFill>
                  <a:srgbClr val="FF9900"/>
                </a:solidFill>
                <a:effectLst>
                  <a:outerShdw blurRad="38100" dist="38100" dir="2700000">
                    <a:srgbClr val="000000"/>
                  </a:outerShdw>
                </a:effectLst>
                <a:latin typeface="宋体" panose="02010600030101010101" pitchFamily="2" charset="-122"/>
              </a:rPr>
              <a:t>CPU</a:t>
            </a:r>
            <a:r>
              <a:rPr lang="zh-CN" altLang="en-US" sz="3200" b="1" dirty="0">
                <a:effectLst>
                  <a:outerShdw blurRad="38100" dist="38100" dir="2700000">
                    <a:srgbClr val="000000"/>
                  </a:outerShdw>
                </a:effectLst>
                <a:latin typeface="宋体" panose="02010600030101010101" pitchFamily="2" charset="-122"/>
              </a:rPr>
              <a:t>；</a:t>
            </a:r>
            <a:endParaRPr lang="zh-CN" altLang="en-US" sz="3200" b="1" dirty="0">
              <a:effectLst>
                <a:outerShdw blurRad="38100" dist="38100" dir="2700000">
                  <a:srgbClr val="000000"/>
                </a:outerShdw>
              </a:effectLst>
              <a:latin typeface="宋体" panose="02010600030101010101" pitchFamily="2" charset="-122"/>
            </a:endParaRPr>
          </a:p>
          <a:p>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2</a:t>
            </a:r>
            <a:r>
              <a:rPr lang="zh-CN" altLang="en-US" sz="3200" b="1" dirty="0">
                <a:effectLst>
                  <a:outerShdw blurRad="38100" dist="38100" dir="2700000">
                    <a:srgbClr val="000000"/>
                  </a:outerShdw>
                </a:effectLst>
                <a:latin typeface="宋体" panose="02010600030101010101" pitchFamily="2" charset="-122"/>
              </a:rPr>
              <a:t>）存储信息资源</a:t>
            </a:r>
            <a:r>
              <a:rPr lang="en-US" altLang="zh-CN" sz="3200" b="1">
                <a:effectLst>
                  <a:outerShdw blurRad="38100" dist="38100" dir="2700000">
                    <a:srgbClr val="000000"/>
                  </a:outerShdw>
                </a:effectLst>
                <a:latin typeface="宋体" panose="02010600030101010101" pitchFamily="2" charset="-122"/>
              </a:rPr>
              <a:t>—</a:t>
            </a:r>
            <a:r>
              <a:rPr lang="zh-CN" altLang="en-US" sz="3200" b="1" dirty="0">
                <a:solidFill>
                  <a:srgbClr val="FF9900"/>
                </a:solidFill>
                <a:effectLst>
                  <a:outerShdw blurRad="38100" dist="38100" dir="2700000">
                    <a:srgbClr val="000000"/>
                  </a:outerShdw>
                </a:effectLst>
                <a:latin typeface="宋体" panose="02010600030101010101" pitchFamily="2" charset="-122"/>
              </a:rPr>
              <a:t>存储器</a:t>
            </a:r>
            <a:r>
              <a:rPr lang="zh-CN" altLang="en-US" sz="3200" b="1" dirty="0">
                <a:effectLst>
                  <a:outerShdw blurRad="38100" dist="38100" dir="2700000">
                    <a:srgbClr val="000000"/>
                  </a:outerShdw>
                </a:effectLst>
                <a:latin typeface="宋体" panose="02010600030101010101" pitchFamily="2" charset="-122"/>
              </a:rPr>
              <a:t>； </a:t>
            </a:r>
            <a:endParaRPr lang="zh-CN" altLang="en-US" sz="3200" b="1" dirty="0">
              <a:effectLst>
                <a:outerShdw blurRad="38100" dist="38100" dir="2700000">
                  <a:srgbClr val="000000"/>
                </a:outerShdw>
              </a:effectLst>
              <a:latin typeface="宋体" panose="02010600030101010101" pitchFamily="2" charset="-122"/>
            </a:endParaRPr>
          </a:p>
          <a:p>
            <a:pPr lvl="1"/>
            <a:r>
              <a:rPr lang="zh-CN" altLang="en-US" sz="3200" b="1" dirty="0">
                <a:effectLst>
                  <a:outerShdw blurRad="38100" dist="38100" dir="2700000">
                    <a:srgbClr val="000000"/>
                  </a:outerShdw>
                </a:effectLst>
                <a:latin typeface="宋体" panose="02010600030101010101" pitchFamily="2" charset="-122"/>
              </a:rPr>
              <a:t>    　 </a:t>
            </a:r>
            <a:r>
              <a:rPr lang="en-US" altLang="zh-CN" sz="3200" b="1" dirty="0">
                <a:effectLst>
                  <a:outerShdw blurRad="38100" dist="38100" dir="2700000">
                    <a:srgbClr val="000000"/>
                  </a:outerShdw>
                </a:effectLst>
                <a:latin typeface="宋体" panose="02010600030101010101" pitchFamily="2" charset="-122"/>
              </a:rPr>
              <a:t>3</a:t>
            </a:r>
            <a:r>
              <a:rPr lang="zh-CN" altLang="en-US" sz="3200" b="1" dirty="0">
                <a:effectLst>
                  <a:outerShdw blurRad="38100" dist="38100" dir="2700000">
                    <a:srgbClr val="000000"/>
                  </a:outerShdw>
                </a:effectLst>
                <a:latin typeface="宋体" panose="02010600030101010101" pitchFamily="2" charset="-122"/>
              </a:rPr>
              <a:t>）交换信息资源</a:t>
            </a:r>
            <a:r>
              <a:rPr lang="en-US" altLang="zh-CN" sz="3200" b="1">
                <a:effectLst>
                  <a:outerShdw blurRad="38100" dist="38100" dir="2700000">
                    <a:srgbClr val="000000"/>
                  </a:outerShdw>
                </a:effectLst>
                <a:latin typeface="宋体" panose="02010600030101010101" pitchFamily="2" charset="-122"/>
              </a:rPr>
              <a:t>—</a:t>
            </a:r>
            <a:r>
              <a:rPr lang="en-US" altLang="zh-CN" sz="3200" b="1" dirty="0">
                <a:solidFill>
                  <a:srgbClr val="FF9900"/>
                </a:solidFill>
                <a:effectLst>
                  <a:outerShdw blurRad="38100" dist="38100" dir="2700000">
                    <a:srgbClr val="000000"/>
                  </a:outerShdw>
                </a:effectLst>
                <a:latin typeface="宋体" panose="02010600030101010101" pitchFamily="2" charset="-122"/>
              </a:rPr>
              <a:t>I/O</a:t>
            </a:r>
            <a:r>
              <a:rPr lang="zh-CN" altLang="en-US" sz="3200" b="1" dirty="0">
                <a:solidFill>
                  <a:srgbClr val="FF9900"/>
                </a:solidFill>
                <a:effectLst>
                  <a:outerShdw blurRad="38100" dist="38100" dir="2700000">
                    <a:srgbClr val="000000"/>
                  </a:outerShdw>
                </a:effectLst>
                <a:latin typeface="宋体" panose="02010600030101010101" pitchFamily="2" charset="-122"/>
              </a:rPr>
              <a:t>设备</a:t>
            </a:r>
            <a:r>
              <a:rPr lang="zh-CN" altLang="en-US" sz="3200" b="1" dirty="0">
                <a:effectLst>
                  <a:outerShdw blurRad="38100" dist="38100" dir="2700000">
                    <a:srgbClr val="000000"/>
                  </a:outerShdw>
                </a:effectLst>
                <a:latin typeface="宋体" panose="02010600030101010101" pitchFamily="2" charset="-122"/>
              </a:rPr>
              <a:t>。</a:t>
            </a:r>
            <a:endParaRPr lang="zh-CN" altLang="en-US" sz="3200" b="1" dirty="0">
              <a:effectLst>
                <a:outerShdw blurRad="38100" dist="38100" dir="2700000">
                  <a:srgbClr val="000000"/>
                </a:outerShdw>
              </a:effectLst>
              <a:latin typeface="宋体" panose="02010600030101010101" pitchFamily="2" charset="-122"/>
            </a:endParaRPr>
          </a:p>
        </p:txBody>
      </p:sp>
      <p:sp>
        <p:nvSpPr>
          <p:cNvPr id="93186" name="矩形 93185"/>
          <p:cNvSpPr/>
          <p:nvPr/>
        </p:nvSpPr>
        <p:spPr>
          <a:xfrm>
            <a:off x="0" y="4329113"/>
            <a:ext cx="9144000" cy="2528887"/>
          </a:xfrm>
          <a:prstGeom prst="rect">
            <a:avLst/>
          </a:prstGeom>
          <a:noFill/>
          <a:ln w="9525">
            <a:noFill/>
          </a:ln>
        </p:spPr>
        <p:txBody>
          <a:bodyPr>
            <a:spAutoFit/>
          </a:bodyPr>
          <a:p>
            <a:pPr lvl="1"/>
            <a:r>
              <a:rPr lang="en-US" altLang="zh-CN" sz="3200" b="1" dirty="0">
                <a:solidFill>
                  <a:srgbClr val="FF3399"/>
                </a:solidFill>
                <a:latin typeface="宋体" panose="02010600030101010101" pitchFamily="2" charset="-122"/>
              </a:rPr>
              <a:t>2  </a:t>
            </a:r>
            <a:r>
              <a:rPr lang="zh-CN" altLang="en-US" sz="3200" b="1" dirty="0">
                <a:solidFill>
                  <a:srgbClr val="FF3399"/>
                </a:solidFill>
                <a:latin typeface="宋体" panose="02010600030101010101" pitchFamily="2" charset="-122"/>
              </a:rPr>
              <a:t>软件：</a:t>
            </a:r>
            <a:r>
              <a:rPr lang="zh-CN" altLang="en-US" sz="3200" b="1" dirty="0">
                <a:latin typeface="宋体" panose="02010600030101010101" pitchFamily="2" charset="-122"/>
              </a:rPr>
              <a:t>即程序</a:t>
            </a:r>
            <a:endParaRPr lang="zh-CN" altLang="en-US" sz="3200" b="1" dirty="0">
              <a:latin typeface="宋体" panose="02010600030101010101" pitchFamily="2" charset="-122"/>
            </a:endParaRPr>
          </a:p>
          <a:p>
            <a:pPr lvl="1"/>
            <a:r>
              <a:rPr lang="zh-CN" altLang="en-US" sz="3200" b="1" dirty="0">
                <a:latin typeface="宋体" panose="02010600030101010101" pitchFamily="2" charset="-122"/>
              </a:rPr>
              <a:t>    </a:t>
            </a:r>
            <a:r>
              <a:rPr lang="en-US" altLang="zh-CN" sz="3200" b="1" dirty="0">
                <a:latin typeface="宋体" panose="02010600030101010101" pitchFamily="2" charset="-122"/>
              </a:rPr>
              <a:t>1</a:t>
            </a:r>
            <a:r>
              <a:rPr lang="zh-CN" altLang="en-US" sz="3200" b="1" dirty="0">
                <a:latin typeface="宋体" panose="02010600030101010101" pitchFamily="2" charset="-122"/>
              </a:rPr>
              <a:t>）</a:t>
            </a:r>
            <a:r>
              <a:rPr lang="zh-CN" altLang="en-US" sz="3200" b="1" dirty="0">
                <a:solidFill>
                  <a:srgbClr val="FF9900"/>
                </a:solidFill>
                <a:latin typeface="宋体" panose="02010600030101010101" pitchFamily="2" charset="-122"/>
              </a:rPr>
              <a:t>系统软件</a:t>
            </a:r>
            <a:r>
              <a:rPr lang="zh-CN" altLang="en-US" sz="3200" b="1" dirty="0">
                <a:latin typeface="宋体" panose="02010600030101010101" pitchFamily="2" charset="-122"/>
              </a:rPr>
              <a:t>：各用户共同使用，如</a:t>
            </a:r>
            <a:r>
              <a:rPr lang="en-US" altLang="zh-CN" sz="3200" b="1" dirty="0">
                <a:latin typeface="宋体" panose="02010600030101010101" pitchFamily="2" charset="-122"/>
              </a:rPr>
              <a:t>OS</a:t>
            </a:r>
            <a:r>
              <a:rPr lang="zh-CN" altLang="en-US" sz="3200" b="1" dirty="0">
                <a:latin typeface="宋体" panose="02010600030101010101" pitchFamily="2" charset="-122"/>
              </a:rPr>
              <a:t>，编译</a:t>
            </a:r>
            <a:r>
              <a:rPr lang="en-US" altLang="zh-CN" sz="3200" b="1" dirty="0">
                <a:latin typeface="宋体" panose="02010600030101010101" pitchFamily="2" charset="-122"/>
              </a:rPr>
              <a:t>/</a:t>
            </a:r>
            <a:r>
              <a:rPr lang="zh-CN" altLang="en-US" sz="3200" b="1" dirty="0">
                <a:latin typeface="宋体" panose="02010600030101010101" pitchFamily="2" charset="-122"/>
              </a:rPr>
              <a:t>解释程序，汇编程序，诊断程序等；</a:t>
            </a:r>
            <a:endParaRPr lang="zh-CN" altLang="en-US" sz="3200" b="1" dirty="0">
              <a:latin typeface="宋体" panose="02010600030101010101" pitchFamily="2" charset="-122"/>
            </a:endParaRPr>
          </a:p>
          <a:p>
            <a:pPr lvl="1"/>
            <a:r>
              <a:rPr lang="zh-CN" altLang="en-US" sz="3200" b="1" dirty="0">
                <a:latin typeface="宋体" panose="02010600030101010101" pitchFamily="2" charset="-122"/>
              </a:rPr>
              <a:t>    </a:t>
            </a:r>
            <a:r>
              <a:rPr lang="en-US" altLang="zh-CN" sz="3200" b="1" dirty="0">
                <a:latin typeface="宋体" panose="02010600030101010101" pitchFamily="2" charset="-122"/>
              </a:rPr>
              <a:t>2</a:t>
            </a:r>
            <a:r>
              <a:rPr lang="zh-CN" altLang="en-US" sz="3200" b="1" dirty="0">
                <a:latin typeface="宋体" panose="02010600030101010101" pitchFamily="2" charset="-122"/>
              </a:rPr>
              <a:t>）</a:t>
            </a:r>
            <a:r>
              <a:rPr lang="zh-CN" altLang="en-US" sz="3200" b="1" dirty="0">
                <a:solidFill>
                  <a:srgbClr val="FF9900"/>
                </a:solidFill>
                <a:latin typeface="宋体" panose="02010600030101010101" pitchFamily="2" charset="-122"/>
              </a:rPr>
              <a:t>应用软件</a:t>
            </a:r>
            <a:r>
              <a:rPr lang="zh-CN" altLang="en-US" sz="3200" b="1" dirty="0">
                <a:latin typeface="宋体" panose="02010600030101010101" pitchFamily="2" charset="-122"/>
              </a:rPr>
              <a:t>：为解决用户问题编写的程序。</a:t>
            </a:r>
            <a:endParaRPr lang="zh-CN" altLang="en-US" sz="3200" b="1" dirty="0">
              <a:latin typeface="宋体" panose="02010600030101010101" pitchFamily="2" charset="-122"/>
            </a:endParaRPr>
          </a:p>
        </p:txBody>
      </p:sp>
      <p:sp>
        <p:nvSpPr>
          <p:cNvPr id="93188" name="矩形 93187"/>
          <p:cNvSpPr/>
          <p:nvPr/>
        </p:nvSpPr>
        <p:spPr>
          <a:xfrm>
            <a:off x="900113" y="0"/>
            <a:ext cx="7704137" cy="701675"/>
          </a:xfrm>
          <a:prstGeom prst="rect">
            <a:avLst/>
          </a:prstGeom>
          <a:noFill/>
          <a:ln w="9525">
            <a:noFill/>
          </a:ln>
        </p:spPr>
        <p:txBody>
          <a:bodyPr anchor="ctr">
            <a:spAutoFit/>
          </a:bodyPr>
          <a:p>
            <a:r>
              <a:rPr lang="en-US" altLang="zh-CN" sz="4000" b="1" dirty="0">
                <a:solidFill>
                  <a:srgbClr val="FFFF00"/>
                </a:solidFill>
                <a:latin typeface="宋体" panose="02010600030101010101" pitchFamily="2" charset="-122"/>
              </a:rPr>
              <a:t>1.</a:t>
            </a:r>
            <a:r>
              <a:rPr lang="zh-CN" altLang="en-US" sz="4000" b="1" dirty="0">
                <a:solidFill>
                  <a:srgbClr val="FFFF00"/>
                </a:solidFill>
                <a:latin typeface="宋体" panose="02010600030101010101" pitchFamily="2" charset="-122"/>
              </a:rPr>
              <a:t>１计算机系统的多级层次结构</a:t>
            </a:r>
            <a:endParaRPr lang="zh-CN" altLang="en-US" sz="4000">
              <a:solidFill>
                <a:srgbClr val="FFFF0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checkerboard(across)">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4"/>
                                        </p:tgtEl>
                                        <p:attrNameLst>
                                          <p:attrName>style.visibility</p:attrName>
                                        </p:attrNameLst>
                                      </p:cBhvr>
                                      <p:to>
                                        <p:strVal val="visible"/>
                                      </p:to>
                                    </p:set>
                                    <p:animEffect transition="in" filter="blinds(horizontal)">
                                      <p:cBhvr>
                                        <p:cTn id="12" dur="500"/>
                                        <p:tgtEl>
                                          <p:spTgt spid="931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3186"/>
                                        </p:tgtEl>
                                        <p:attrNameLst>
                                          <p:attrName>style.visibility</p:attrName>
                                        </p:attrNameLst>
                                      </p:cBhvr>
                                      <p:to>
                                        <p:strVal val="visible"/>
                                      </p:to>
                                    </p:set>
                                    <p:anim calcmode="lin" valueType="num">
                                      <p:cBhvr additive="base">
                                        <p:cTn id="17" dur="500" fill="hold"/>
                                        <p:tgtEl>
                                          <p:spTgt spid="93186"/>
                                        </p:tgtEl>
                                        <p:attrNameLst>
                                          <p:attrName>ppt_x</p:attrName>
                                        </p:attrNameLst>
                                      </p:cBhvr>
                                      <p:tavLst>
                                        <p:tav tm="0">
                                          <p:val>
                                            <p:strVal val="1+#ppt_w/2"/>
                                          </p:val>
                                        </p:tav>
                                        <p:tav tm="100000">
                                          <p:val>
                                            <p:strVal val="#ppt_x"/>
                                          </p:val>
                                        </p:tav>
                                      </p:tavLst>
                                    </p:anim>
                                    <p:anim calcmode="lin" valueType="num">
                                      <p:cBhvr additive="base">
                                        <p:cTn id="18"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6" grpId="0"/>
      <p:bldP spid="93184" grpId="0"/>
      <p:bldP spid="9318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6145" name="矩形 6144"/>
          <p:cNvSpPr/>
          <p:nvPr/>
        </p:nvSpPr>
        <p:spPr>
          <a:xfrm>
            <a:off x="0" y="549275"/>
            <a:ext cx="8964613" cy="701675"/>
          </a:xfrm>
          <a:prstGeom prst="rect">
            <a:avLst/>
          </a:prstGeom>
          <a:noFill/>
          <a:ln w="9525">
            <a:noFill/>
          </a:ln>
        </p:spPr>
        <p:txBody>
          <a:bodyPr>
            <a:spAutoFit/>
          </a:bodyPr>
          <a:p>
            <a:r>
              <a:rPr lang="zh-CN" altLang="en-US" sz="4000" b="1" dirty="0">
                <a:solidFill>
                  <a:srgbClr val="FFFF00"/>
                </a:solidFill>
                <a:effectLst>
                  <a:outerShdw blurRad="38100" dist="38100" dir="2700000">
                    <a:srgbClr val="000000"/>
                  </a:outerShdw>
                </a:effectLst>
                <a:latin typeface="宋体" panose="02010600030101010101" pitchFamily="2" charset="-122"/>
              </a:rPr>
              <a:t>二、计算机系统的多级层次结构</a:t>
            </a:r>
            <a:endParaRPr lang="zh-CN" altLang="en-US" sz="4000" b="1" dirty="0">
              <a:solidFill>
                <a:srgbClr val="FFFF00"/>
              </a:solidFill>
              <a:effectLst>
                <a:outerShdw blurRad="38100" dist="38100" dir="2700000">
                  <a:srgbClr val="000000"/>
                </a:outerShdw>
              </a:effectLst>
              <a:latin typeface="宋体" panose="02010600030101010101" pitchFamily="2" charset="-122"/>
            </a:endParaRPr>
          </a:p>
        </p:txBody>
      </p:sp>
      <p:sp>
        <p:nvSpPr>
          <p:cNvPr id="6148" name="矩形 6147"/>
          <p:cNvSpPr/>
          <p:nvPr/>
        </p:nvSpPr>
        <p:spPr>
          <a:xfrm>
            <a:off x="0" y="1682909"/>
            <a:ext cx="9144000" cy="3538220"/>
          </a:xfrm>
          <a:prstGeom prst="rect">
            <a:avLst/>
          </a:prstGeom>
          <a:noFill/>
          <a:ln w="9525">
            <a:noFill/>
          </a:ln>
        </p:spPr>
        <p:txBody>
          <a:bodyPr anchor="ctr">
            <a:spAutoFit/>
          </a:bodyPr>
          <a:p>
            <a:r>
              <a:rPr lang="en-US" altLang="zh-CN" sz="3200" b="1" dirty="0">
                <a:latin typeface="宋体" panose="02010600030101010101" pitchFamily="2" charset="-122"/>
              </a:rPr>
              <a:t>    </a:t>
            </a:r>
            <a:r>
              <a:rPr lang="zh-CN" altLang="en-US" sz="3200" b="1" dirty="0">
                <a:latin typeface="宋体" panose="02010600030101010101" pitchFamily="2" charset="-122"/>
              </a:rPr>
              <a:t>现代计算机系统是硬件和软件组成的十分复杂的系统。为了对这个系统进行描述、分析、设计和使用，人们从</a:t>
            </a:r>
            <a:r>
              <a:rPr lang="zh-CN" altLang="en-US" sz="3200" b="1" dirty="0">
                <a:solidFill>
                  <a:srgbClr val="FFFF00"/>
                </a:solidFill>
                <a:latin typeface="宋体" panose="02010600030101010101" pitchFamily="2" charset="-122"/>
              </a:rPr>
              <a:t>不同的角度</a:t>
            </a:r>
            <a:r>
              <a:rPr lang="zh-CN" altLang="en-US" sz="3200" b="1" dirty="0">
                <a:latin typeface="宋体" panose="02010600030101010101" pitchFamily="2" charset="-122"/>
              </a:rPr>
              <a:t>提出了观察计算机的观点和方法。</a:t>
            </a:r>
            <a:endParaRPr lang="zh-CN" altLang="en-US" sz="3200" b="1" dirty="0">
              <a:latin typeface="宋体" panose="02010600030101010101" pitchFamily="2" charset="-122"/>
            </a:endParaRPr>
          </a:p>
          <a:p>
            <a:r>
              <a:rPr lang="zh-CN" altLang="en-US" sz="3200" b="1" dirty="0">
                <a:latin typeface="宋体" panose="02010600030101010101" pitchFamily="2" charset="-122"/>
              </a:rPr>
              <a:t>   其中常用的一种方法，就是从</a:t>
            </a:r>
            <a:r>
              <a:rPr lang="zh-CN" altLang="en-US" sz="3200" b="1" i="1" u="sng" dirty="0">
                <a:solidFill>
                  <a:schemeClr val="hlink"/>
                </a:solidFill>
                <a:latin typeface="宋体" panose="02010600030101010101" pitchFamily="2" charset="-122"/>
              </a:rPr>
              <a:t>语言的角度出发</a:t>
            </a:r>
            <a:r>
              <a:rPr lang="zh-CN" altLang="en-US" sz="3200" b="1" dirty="0">
                <a:latin typeface="宋体" panose="02010600030101010101" pitchFamily="2" charset="-122"/>
              </a:rPr>
              <a:t>，把计算机系统按功能划分成多级层次结构，如图</a:t>
            </a:r>
            <a:r>
              <a:rPr lang="en-US" altLang="zh-CN" sz="3200" b="1" dirty="0">
                <a:latin typeface="宋体" panose="02010600030101010101" pitchFamily="2" charset="-122"/>
              </a:rPr>
              <a:t>1.1</a:t>
            </a:r>
            <a:r>
              <a:rPr lang="zh-CN" altLang="en-US" sz="3200" b="1" dirty="0">
                <a:latin typeface="宋体" panose="02010600030101010101" pitchFamily="2" charset="-122"/>
              </a:rPr>
              <a:t>所示 </a:t>
            </a:r>
            <a:endParaRPr lang="zh-CN" altLang="en-US" sz="3200" b="1" dirty="0">
              <a:latin typeface="宋体" panose="02010600030101010101" pitchFamily="2" charset="-122"/>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r>
              <a:rPr lang="zh-CN" altLang="en-US"/>
              <a:t>你学过、了解哪些编程类语言？</a:t>
            </a:r>
            <a:endParaRPr lang="zh-CN" altLang="en-US"/>
          </a:p>
          <a:p>
            <a:r>
              <a:rPr lang="zh-CN" altLang="en-US"/>
              <a:t>哪些语言是高级语言，哪些语言是低级语言？</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8075" name="立方体 258074"/>
          <p:cNvSpPr/>
          <p:nvPr/>
        </p:nvSpPr>
        <p:spPr>
          <a:xfrm>
            <a:off x="1388110" y="5473700"/>
            <a:ext cx="3816350" cy="1079500"/>
          </a:xfrm>
          <a:prstGeom prst="cube">
            <a:avLst>
              <a:gd name="adj" fmla="val 58847"/>
            </a:avLst>
          </a:prstGeom>
          <a:solidFill>
            <a:srgbClr val="FF99CC"/>
          </a:solidFill>
          <a:ln w="9525">
            <a:noFill/>
          </a:ln>
          <a:effectLst>
            <a:prstShdw prst="shdw17" dist="17961" dir="2699999">
              <a:srgbClr val="FF99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微程序级  实际机器</a:t>
            </a:r>
            <a:endParaRPr lang="zh-CN" altLang="x-none" sz="2000" b="1" dirty="0">
              <a:solidFill>
                <a:srgbClr val="000000"/>
              </a:solidFill>
              <a:latin typeface="宋体" panose="02010600030101010101" pitchFamily="2" charset="-122"/>
            </a:endParaRPr>
          </a:p>
          <a:p>
            <a:pPr algn="ctr" eaLnBrk="0" hangingPunct="0"/>
            <a:endParaRPr lang="zh-CN" altLang="x-none" sz="2000" b="1"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6" name="立方体 258075"/>
          <p:cNvSpPr/>
          <p:nvPr/>
        </p:nvSpPr>
        <p:spPr>
          <a:xfrm>
            <a:off x="1561465" y="4546600"/>
            <a:ext cx="3816350" cy="1081405"/>
          </a:xfrm>
          <a:prstGeom prst="cube">
            <a:avLst>
              <a:gd name="adj" fmla="val 58847"/>
            </a:avLst>
          </a:prstGeom>
          <a:solidFill>
            <a:srgbClr val="CC99FF"/>
          </a:solidFill>
          <a:ln w="9525">
            <a:noFill/>
          </a:ln>
          <a:effectLst>
            <a:prstShdw prst="shdw17" dist="17961" dir="2699999">
              <a:srgbClr val="CC99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低级语言：机器语言</a:t>
            </a:r>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7" name="立方体 258076"/>
          <p:cNvSpPr/>
          <p:nvPr/>
        </p:nvSpPr>
        <p:spPr>
          <a:xfrm>
            <a:off x="1561465" y="2849880"/>
            <a:ext cx="3816350" cy="1081405"/>
          </a:xfrm>
          <a:prstGeom prst="cube">
            <a:avLst>
              <a:gd name="adj" fmla="val 58847"/>
            </a:avLst>
          </a:prstGeom>
          <a:solidFill>
            <a:srgbClr val="33CCCC"/>
          </a:solidFill>
          <a:ln w="9525">
            <a:noFill/>
          </a:ln>
          <a:effectLst>
            <a:prstShdw prst="shdw17" dist="17961" dir="2699999">
              <a:srgbClr val="33CC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操作系统级</a:t>
            </a:r>
            <a:r>
              <a:rPr lang="zh-CN" altLang="x-none" sz="2000" b="1" dirty="0">
                <a:solidFill>
                  <a:srgbClr val="000000"/>
                </a:solidFill>
                <a:latin typeface="宋体" panose="02010600030101010101" pitchFamily="2" charset="-122"/>
              </a:rPr>
              <a:t>语言</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8" name="立方体 258077"/>
          <p:cNvSpPr/>
          <p:nvPr/>
        </p:nvSpPr>
        <p:spPr>
          <a:xfrm>
            <a:off x="1734820" y="2078355"/>
            <a:ext cx="3816350" cy="1081405"/>
          </a:xfrm>
          <a:prstGeom prst="cube">
            <a:avLst>
              <a:gd name="adj" fmla="val 58847"/>
            </a:avLst>
          </a:prstGeom>
          <a:solidFill>
            <a:srgbClr val="00FFFF"/>
          </a:solidFill>
          <a:ln w="9525">
            <a:noFill/>
          </a:ln>
          <a:effectLst>
            <a:prstShdw prst="shdw17" dist="17961" dir="2699999">
              <a:srgbClr val="00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中级语言：</a:t>
            </a:r>
            <a:r>
              <a:rPr lang="zh-CN" altLang="en-US" sz="2000" b="1" dirty="0">
                <a:solidFill>
                  <a:srgbClr val="000000"/>
                </a:solidFill>
                <a:latin typeface="宋体" panose="02010600030101010101" pitchFamily="2" charset="-122"/>
              </a:rPr>
              <a:t>汇编语言</a:t>
            </a:r>
            <a:endParaRPr lang="zh-CN" altLang="en-US" sz="2000" b="1" dirty="0">
              <a:solidFill>
                <a:srgbClr val="000000"/>
              </a:solidFill>
              <a:latin typeface="宋体" panose="02010600030101010101" pitchFamily="2" charset="-122"/>
            </a:endParaRPr>
          </a:p>
        </p:txBody>
      </p:sp>
      <p:sp>
        <p:nvSpPr>
          <p:cNvPr id="258079" name="立方体 258078"/>
          <p:cNvSpPr/>
          <p:nvPr/>
        </p:nvSpPr>
        <p:spPr>
          <a:xfrm>
            <a:off x="1734820" y="1306830"/>
            <a:ext cx="3816350" cy="1081405"/>
          </a:xfrm>
          <a:prstGeom prst="cube">
            <a:avLst>
              <a:gd name="adj" fmla="val 58847"/>
            </a:avLst>
          </a:prstGeom>
          <a:solidFill>
            <a:srgbClr val="CCFFFF"/>
          </a:solidFill>
          <a:ln w="9525">
            <a:noFill/>
          </a:ln>
          <a:effectLst>
            <a:prstShdw prst="shdw17" dist="17961" dir="2699999">
              <a:srgbClr val="CC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高级语言：</a:t>
            </a:r>
            <a:r>
              <a:rPr lang="en-US" altLang="zh-CN" sz="2000" b="1" dirty="0">
                <a:solidFill>
                  <a:srgbClr val="000000"/>
                </a:solidFill>
                <a:latin typeface="宋体" panose="02010600030101010101" pitchFamily="2" charset="-122"/>
              </a:rPr>
              <a:t>C</a:t>
            </a:r>
            <a:r>
              <a:rPr lang="zh-CN" altLang="en-US" sz="2000" b="1" dirty="0">
                <a:solidFill>
                  <a:srgbClr val="000000"/>
                </a:solidFill>
                <a:latin typeface="宋体" panose="02010600030101010101" pitchFamily="2" charset="-122"/>
              </a:rPr>
              <a:t>、</a:t>
            </a:r>
            <a:r>
              <a:rPr lang="en-US" altLang="zh-CN" sz="2000" b="1" dirty="0">
                <a:solidFill>
                  <a:srgbClr val="000000"/>
                </a:solidFill>
                <a:latin typeface="宋体" panose="02010600030101010101" pitchFamily="2" charset="-122"/>
              </a:rPr>
              <a:t>C++</a:t>
            </a:r>
            <a:r>
              <a:rPr lang="zh-CN" altLang="en-US" sz="2000" b="1" dirty="0">
                <a:solidFill>
                  <a:srgbClr val="000000"/>
                </a:solidFill>
                <a:latin typeface="宋体" panose="02010600030101010101" pitchFamily="2" charset="-122"/>
              </a:rPr>
              <a:t>等</a:t>
            </a:r>
            <a:endParaRPr lang="zh-CN" altLang="x-none" sz="12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0" name="立方体 258079"/>
          <p:cNvSpPr/>
          <p:nvPr/>
        </p:nvSpPr>
        <p:spPr>
          <a:xfrm>
            <a:off x="1908175" y="381000"/>
            <a:ext cx="3816350" cy="1079500"/>
          </a:xfrm>
          <a:prstGeom prst="cube">
            <a:avLst>
              <a:gd name="adj" fmla="val 58847"/>
            </a:avLst>
          </a:prstGeom>
          <a:solidFill>
            <a:srgbClr val="CCFFCC"/>
          </a:solidFill>
          <a:ln w="9525">
            <a:noFill/>
          </a:ln>
          <a:effectLst>
            <a:prstShdw prst="shdw17" dist="17961" dir="2699999">
              <a:srgbClr val="CCFF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应用语言级  虚拟机</a:t>
            </a:r>
            <a:endParaRPr lang="zh-CN" altLang="x-none" sz="2000" b="1" dirty="0">
              <a:solidFill>
                <a:srgbClr val="000000"/>
              </a:solidFill>
              <a:latin typeface="宋体" panose="02010600030101010101" pitchFamily="2" charset="-122"/>
            </a:endParaRPr>
          </a:p>
          <a:p>
            <a:pPr algn="ctr" eaLnBrk="0" hangingPunct="0"/>
            <a:endParaRPr lang="zh-CN" altLang="x-none" sz="2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1" name="下箭头 258080"/>
          <p:cNvSpPr/>
          <p:nvPr/>
        </p:nvSpPr>
        <p:spPr>
          <a:xfrm>
            <a:off x="3296285" y="1460500"/>
            <a:ext cx="173355" cy="309880"/>
          </a:xfrm>
          <a:prstGeom prst="downArrow">
            <a:avLst>
              <a:gd name="adj1" fmla="val 50000"/>
              <a:gd name="adj2" fmla="val 45138"/>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2" name="下箭头 258081"/>
          <p:cNvSpPr/>
          <p:nvPr/>
        </p:nvSpPr>
        <p:spPr>
          <a:xfrm>
            <a:off x="3296285" y="2387600"/>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3" name="下箭头 258082"/>
          <p:cNvSpPr/>
          <p:nvPr/>
        </p:nvSpPr>
        <p:spPr>
          <a:xfrm>
            <a:off x="3296285" y="315912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4" name="下箭头 258083"/>
          <p:cNvSpPr/>
          <p:nvPr/>
        </p:nvSpPr>
        <p:spPr>
          <a:xfrm>
            <a:off x="3296285" y="562800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7" name="文本框 258086"/>
          <p:cNvSpPr txBox="1"/>
          <p:nvPr/>
        </p:nvSpPr>
        <p:spPr>
          <a:xfrm>
            <a:off x="5724525" y="3467100"/>
            <a:ext cx="3122295" cy="6178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lang="zh-CN" altLang="x-none" sz="2000" dirty="0">
              <a:latin typeface="Times New Roman" panose="02020603050405020304" pitchFamily="18" charset="0"/>
            </a:endParaRPr>
          </a:p>
        </p:txBody>
      </p:sp>
      <p:sp>
        <p:nvSpPr>
          <p:cNvPr id="258095" name="平行四边形 258094"/>
          <p:cNvSpPr/>
          <p:nvPr/>
        </p:nvSpPr>
        <p:spPr>
          <a:xfrm>
            <a:off x="154305" y="4191000"/>
            <a:ext cx="8481060" cy="228600"/>
          </a:xfrm>
          <a:prstGeom prst="parallelogram">
            <a:avLst>
              <a:gd name="adj" fmla="val 19063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58096" name="直接连接符 258095"/>
          <p:cNvSpPr/>
          <p:nvPr/>
        </p:nvSpPr>
        <p:spPr>
          <a:xfrm>
            <a:off x="3392170" y="3962400"/>
            <a:ext cx="0" cy="304800"/>
          </a:xfrm>
          <a:prstGeom prst="line">
            <a:avLst/>
          </a:prstGeom>
          <a:ln w="76200" cap="flat" cmpd="sng">
            <a:solidFill>
              <a:srgbClr val="000000"/>
            </a:solidFill>
            <a:prstDash val="solid"/>
            <a:headEnd type="none" w="med" len="med"/>
            <a:tailEnd type="none" w="med" len="med"/>
          </a:ln>
        </p:spPr>
      </p:sp>
      <p:sp>
        <p:nvSpPr>
          <p:cNvPr id="258097" name="直接连接符 258096"/>
          <p:cNvSpPr/>
          <p:nvPr/>
        </p:nvSpPr>
        <p:spPr>
          <a:xfrm>
            <a:off x="3392170" y="4419600"/>
            <a:ext cx="0" cy="381000"/>
          </a:xfrm>
          <a:prstGeom prst="line">
            <a:avLst/>
          </a:prstGeom>
          <a:ln w="76200" cap="flat" cmpd="sng">
            <a:solidFill>
              <a:srgbClr val="000000"/>
            </a:solidFill>
            <a:prstDash val="solid"/>
            <a:headEnd type="none" w="med" len="med"/>
            <a:tailEnd type="triangle" w="med" len="med"/>
          </a:ln>
        </p:spPr>
      </p:sp>
      <p:sp>
        <p:nvSpPr>
          <p:cNvPr id="8" name="文本框 7"/>
          <p:cNvSpPr txBox="1"/>
          <p:nvPr/>
        </p:nvSpPr>
        <p:spPr>
          <a:xfrm>
            <a:off x="0" y="3733800"/>
            <a:ext cx="1850390" cy="893763"/>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软、硬交界面</a:t>
            </a:r>
            <a:endParaRPr lang="zh-CN" altLang="x-none" sz="2100" b="1" dirty="0">
              <a:solidFill>
                <a:srgbClr val="CCECFF"/>
              </a:solidFill>
              <a:latin typeface="宋体" panose="02010600030101010101" pitchFamily="2" charset="-122"/>
            </a:endParaRPr>
          </a:p>
          <a:p>
            <a:pPr>
              <a:spcBef>
                <a:spcPct val="50000"/>
              </a:spcBef>
            </a:pPr>
            <a:endParaRPr lang="en-US" altLang="zh-CN" sz="2100" b="1">
              <a:solidFill>
                <a:srgbClr val="CCECFF"/>
              </a:solidFill>
              <a:latin typeface="宋体" panose="02010600030101010101" pitchFamily="2" charset="-122"/>
            </a:endParaRPr>
          </a:p>
        </p:txBody>
      </p:sp>
      <p:sp>
        <p:nvSpPr>
          <p:cNvPr id="9" name="文本框 8"/>
          <p:cNvSpPr txBox="1"/>
          <p:nvPr/>
        </p:nvSpPr>
        <p:spPr>
          <a:xfrm>
            <a:off x="231299" y="609600"/>
            <a:ext cx="1387793" cy="1112838"/>
          </a:xfrm>
          <a:prstGeom prst="rect">
            <a:avLst/>
          </a:prstGeom>
          <a:noFill/>
          <a:ln w="9525">
            <a:noFill/>
          </a:ln>
        </p:spPr>
        <p:txBody>
          <a:bodyPr>
            <a:spAutoFit/>
          </a:bodyPr>
          <a:p>
            <a:pPr algn="ctr" eaLnBrk="0" hangingPunct="0"/>
            <a:r>
              <a:rPr lang="zh-CN" altLang="x-none" sz="1900" b="1" dirty="0">
                <a:solidFill>
                  <a:srgbClr val="CCECFF"/>
                </a:solidFill>
                <a:latin typeface="宋体" panose="02010600030101010101" pitchFamily="2" charset="-122"/>
              </a:rPr>
              <a:t>应用软件</a:t>
            </a:r>
            <a:endParaRPr lang="zh-CN" altLang="x-none" sz="1900" b="1" dirty="0">
              <a:solidFill>
                <a:srgbClr val="CCECFF"/>
              </a:solidFill>
              <a:latin typeface="宋体" panose="02010600030101010101" pitchFamily="2" charset="-122"/>
            </a:endParaRPr>
          </a:p>
          <a:p>
            <a:pPr>
              <a:spcBef>
                <a:spcPct val="50000"/>
              </a:spcBef>
            </a:pPr>
            <a:endParaRPr lang="en-US" altLang="zh-CN" sz="3200">
              <a:latin typeface="Tahoma" panose="020B0604030504040204" pitchFamily="34" charset="0"/>
            </a:endParaRPr>
          </a:p>
        </p:txBody>
      </p:sp>
      <p:sp>
        <p:nvSpPr>
          <p:cNvPr id="10" name="文本框 9"/>
          <p:cNvSpPr txBox="1"/>
          <p:nvPr/>
        </p:nvSpPr>
        <p:spPr>
          <a:xfrm>
            <a:off x="5551170" y="588010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L0</a:t>
            </a:r>
            <a:endParaRPr lang="zh-CN" altLang="zh-CN" sz="2000" b="1" dirty="0">
              <a:solidFill>
                <a:srgbClr val="FF0000"/>
              </a:solidFill>
              <a:latin typeface="宋体" panose="02010600030101010101" pitchFamily="2" charset="-122"/>
              <a:sym typeface="+mn-ea"/>
            </a:endParaRPr>
          </a:p>
        </p:txBody>
      </p:sp>
      <p:sp>
        <p:nvSpPr>
          <p:cNvPr id="11" name="文本框 10"/>
          <p:cNvSpPr txBox="1"/>
          <p:nvPr/>
        </p:nvSpPr>
        <p:spPr>
          <a:xfrm>
            <a:off x="5678170" y="478726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1</a:t>
            </a:r>
            <a:endParaRPr lang="en-US" altLang="zh-CN" sz="2000" b="1" dirty="0">
              <a:solidFill>
                <a:srgbClr val="FF0000"/>
              </a:solidFill>
              <a:latin typeface="宋体" panose="02010600030101010101" pitchFamily="2" charset="-122"/>
              <a:sym typeface="+mn-ea"/>
            </a:endParaRPr>
          </a:p>
        </p:txBody>
      </p:sp>
      <p:sp>
        <p:nvSpPr>
          <p:cNvPr id="12" name="文本框 11"/>
          <p:cNvSpPr txBox="1"/>
          <p:nvPr/>
        </p:nvSpPr>
        <p:spPr>
          <a:xfrm>
            <a:off x="5678170" y="306514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2</a:t>
            </a:r>
            <a:endParaRPr lang="en-US" altLang="zh-CN" sz="2000" b="1" dirty="0">
              <a:solidFill>
                <a:srgbClr val="FF0000"/>
              </a:solidFill>
              <a:latin typeface="宋体" panose="02010600030101010101" pitchFamily="2" charset="-122"/>
              <a:sym typeface="+mn-ea"/>
            </a:endParaRPr>
          </a:p>
        </p:txBody>
      </p:sp>
      <p:sp>
        <p:nvSpPr>
          <p:cNvPr id="13" name="文本框 12"/>
          <p:cNvSpPr txBox="1"/>
          <p:nvPr/>
        </p:nvSpPr>
        <p:spPr>
          <a:xfrm>
            <a:off x="5678170" y="213233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3</a:t>
            </a:r>
            <a:endParaRPr lang="en-US" altLang="zh-CN" sz="2000" b="1" dirty="0">
              <a:solidFill>
                <a:srgbClr val="FF0000"/>
              </a:solidFill>
              <a:latin typeface="宋体" panose="02010600030101010101" pitchFamily="2" charset="-122"/>
              <a:sym typeface="+mn-ea"/>
            </a:endParaRPr>
          </a:p>
        </p:txBody>
      </p:sp>
      <p:sp>
        <p:nvSpPr>
          <p:cNvPr id="14" name="文本框 13"/>
          <p:cNvSpPr txBox="1"/>
          <p:nvPr/>
        </p:nvSpPr>
        <p:spPr>
          <a:xfrm>
            <a:off x="5678170" y="1414780"/>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4</a:t>
            </a:r>
            <a:endParaRPr lang="en-US" altLang="zh-CN" sz="2000" b="1" dirty="0">
              <a:solidFill>
                <a:srgbClr val="FF0000"/>
              </a:solidFill>
              <a:latin typeface="宋体" panose="02010600030101010101" pitchFamily="2" charset="-122"/>
              <a:sym typeface="+mn-ea"/>
            </a:endParaRPr>
          </a:p>
        </p:txBody>
      </p:sp>
      <p:sp>
        <p:nvSpPr>
          <p:cNvPr id="15" name="文本框 14"/>
          <p:cNvSpPr txBox="1"/>
          <p:nvPr/>
        </p:nvSpPr>
        <p:spPr>
          <a:xfrm>
            <a:off x="5678170" y="481965"/>
            <a:ext cx="439420" cy="398780"/>
          </a:xfrm>
          <a:prstGeom prst="rect">
            <a:avLst/>
          </a:prstGeom>
          <a:noFill/>
        </p:spPr>
        <p:txBody>
          <a:bodyPr wrap="none" rtlCol="0" anchor="t">
            <a:spAutoFit/>
          </a:bodyPr>
          <a:p>
            <a:r>
              <a:rPr lang="zh-CN" altLang="zh-CN" sz="2000" b="1" dirty="0">
                <a:solidFill>
                  <a:srgbClr val="FF0000"/>
                </a:solidFill>
                <a:latin typeface="宋体" panose="02010600030101010101" pitchFamily="2" charset="-122"/>
                <a:sym typeface="+mn-ea"/>
              </a:rPr>
              <a:t>L</a:t>
            </a:r>
            <a:r>
              <a:rPr lang="en-US" altLang="zh-CN" sz="2000" b="1" dirty="0">
                <a:solidFill>
                  <a:srgbClr val="FF0000"/>
                </a:solidFill>
                <a:latin typeface="宋体" panose="02010600030101010101" pitchFamily="2" charset="-122"/>
                <a:sym typeface="+mn-ea"/>
              </a:rPr>
              <a:t>5</a:t>
            </a:r>
            <a:endParaRPr lang="en-US" altLang="zh-CN" sz="2000" b="1" dirty="0">
              <a:solidFill>
                <a:srgbClr val="FF0000"/>
              </a:solidFill>
              <a:latin typeface="宋体" panose="02010600030101010101" pitchFamily="2" charset="-122"/>
              <a:sym typeface="+mn-ea"/>
            </a:endParaRPr>
          </a:p>
        </p:txBody>
      </p:sp>
      <p:sp>
        <p:nvSpPr>
          <p:cNvPr id="16" name="文本框 15"/>
          <p:cNvSpPr txBox="1"/>
          <p:nvPr/>
        </p:nvSpPr>
        <p:spPr>
          <a:xfrm>
            <a:off x="231299" y="6172200"/>
            <a:ext cx="925195"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固件</a:t>
            </a:r>
            <a:endParaRPr lang="en-US" altLang="zh-CN" sz="2100" b="1">
              <a:solidFill>
                <a:srgbClr val="CCECFF"/>
              </a:solidFill>
              <a:latin typeface="宋体" panose="02010600030101010101" pitchFamily="2" charset="-122"/>
            </a:endParaRPr>
          </a:p>
        </p:txBody>
      </p:sp>
      <p:sp>
        <p:nvSpPr>
          <p:cNvPr id="17" name="文本框 16"/>
          <p:cNvSpPr txBox="1"/>
          <p:nvPr/>
        </p:nvSpPr>
        <p:spPr>
          <a:xfrm>
            <a:off x="154199" y="5105400"/>
            <a:ext cx="1156494" cy="41275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硬件</a:t>
            </a:r>
            <a:endParaRPr lang="en-US" altLang="zh-CN" sz="2100" b="1">
              <a:solidFill>
                <a:srgbClr val="CCECFF"/>
              </a:solidFill>
              <a:latin typeface="宋体" panose="02010600030101010101" pitchFamily="2" charset="-122"/>
            </a:endParaRPr>
          </a:p>
        </p:txBody>
      </p:sp>
      <p:sp>
        <p:nvSpPr>
          <p:cNvPr id="18" name="左大括号 17"/>
          <p:cNvSpPr/>
          <p:nvPr/>
        </p:nvSpPr>
        <p:spPr>
          <a:xfrm>
            <a:off x="848413" y="2078355"/>
            <a:ext cx="539697" cy="1600200"/>
          </a:xfrm>
          <a:prstGeom prst="leftBrace">
            <a:avLst>
              <a:gd name="adj1" fmla="val 25000"/>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19" name="文本框 18"/>
          <p:cNvSpPr txBox="1"/>
          <p:nvPr/>
        </p:nvSpPr>
        <p:spPr>
          <a:xfrm>
            <a:off x="0" y="2078355"/>
            <a:ext cx="1310693"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系统软件</a:t>
            </a:r>
            <a:endParaRPr lang="en-US" altLang="zh-CN" sz="2100" b="1">
              <a:solidFill>
                <a:srgbClr val="CCEC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58076"/>
                                        </p:tgtEl>
                                        <p:attrNameLst>
                                          <p:attrName>style.visibility</p:attrName>
                                        </p:attrNameLst>
                                      </p:cBhvr>
                                      <p:to>
                                        <p:strVal val="visible"/>
                                      </p:to>
                                    </p:set>
                                    <p:animEffect transition="in" filter="checkerboard(across)">
                                      <p:cBhvr>
                                        <p:cTn id="7" dur="500"/>
                                        <p:tgtEl>
                                          <p:spTgt spid="258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8079"/>
                                        </p:tgtEl>
                                        <p:attrNameLst>
                                          <p:attrName>style.visibility</p:attrName>
                                        </p:attrNameLst>
                                      </p:cBhvr>
                                      <p:to>
                                        <p:strVal val="visible"/>
                                      </p:to>
                                    </p:set>
                                    <p:animEffect transition="in" filter="checkerboard(across)">
                                      <p:cBhvr>
                                        <p:cTn id="12" dur="500"/>
                                        <p:tgtEl>
                                          <p:spTgt spid="2580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2" nodeType="clickEffect">
                                  <p:stCondLst>
                                    <p:cond delay="0"/>
                                  </p:stCondLst>
                                  <p:childTnLst>
                                    <p:set>
                                      <p:cBhvr>
                                        <p:cTn id="16" dur="1" fill="hold">
                                          <p:stCondLst>
                                            <p:cond delay="0"/>
                                          </p:stCondLst>
                                        </p:cTn>
                                        <p:tgtEl>
                                          <p:spTgt spid="258078"/>
                                        </p:tgtEl>
                                        <p:attrNameLst>
                                          <p:attrName>style.visibility</p:attrName>
                                        </p:attrNameLst>
                                      </p:cBhvr>
                                      <p:to>
                                        <p:strVal val="visible"/>
                                      </p:to>
                                    </p:set>
                                    <p:animEffect transition="in" filter="checkerboard(across)">
                                      <p:cBhvr>
                                        <p:cTn id="17" dur="500"/>
                                        <p:tgtEl>
                                          <p:spTgt spid="25807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8077"/>
                                        </p:tgtEl>
                                        <p:attrNameLst>
                                          <p:attrName>style.visibility</p:attrName>
                                        </p:attrNameLst>
                                      </p:cBhvr>
                                      <p:to>
                                        <p:strVal val="visible"/>
                                      </p:to>
                                    </p:set>
                                    <p:animEffect transition="in" filter="checkerboard(across)">
                                      <p:cBhvr>
                                        <p:cTn id="22" dur="500"/>
                                        <p:tgtEl>
                                          <p:spTgt spid="25807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8075"/>
                                        </p:tgtEl>
                                        <p:attrNameLst>
                                          <p:attrName>style.visibility</p:attrName>
                                        </p:attrNameLst>
                                      </p:cBhvr>
                                      <p:to>
                                        <p:strVal val="visible"/>
                                      </p:to>
                                    </p:set>
                                    <p:animEffect transition="in" filter="checkerboard(across)">
                                      <p:cBhvr>
                                        <p:cTn id="27" dur="500"/>
                                        <p:tgtEl>
                                          <p:spTgt spid="25807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8080"/>
                                        </p:tgtEl>
                                        <p:attrNameLst>
                                          <p:attrName>style.visibility</p:attrName>
                                        </p:attrNameLst>
                                      </p:cBhvr>
                                      <p:to>
                                        <p:strVal val="visible"/>
                                      </p:to>
                                    </p:set>
                                    <p:animEffect transition="in" filter="checkerboard(across)">
                                      <p:cBhvr>
                                        <p:cTn id="32" dur="500"/>
                                        <p:tgtEl>
                                          <p:spTgt spid="2580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58081"/>
                                        </p:tgtEl>
                                        <p:attrNameLst>
                                          <p:attrName>style.visibility</p:attrName>
                                        </p:attrNameLst>
                                      </p:cBhvr>
                                      <p:to>
                                        <p:strVal val="visible"/>
                                      </p:to>
                                    </p:set>
                                    <p:animEffect transition="in" filter="checkerboard(across)">
                                      <p:cBhvr>
                                        <p:cTn id="37" dur="500"/>
                                        <p:tgtEl>
                                          <p:spTgt spid="25808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58082"/>
                                        </p:tgtEl>
                                        <p:attrNameLst>
                                          <p:attrName>style.visibility</p:attrName>
                                        </p:attrNameLst>
                                      </p:cBhvr>
                                      <p:to>
                                        <p:strVal val="visible"/>
                                      </p:to>
                                    </p:set>
                                    <p:animEffect transition="in" filter="checkerboard(across)">
                                      <p:cBhvr>
                                        <p:cTn id="40" dur="500"/>
                                        <p:tgtEl>
                                          <p:spTgt spid="25808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58083"/>
                                        </p:tgtEl>
                                        <p:attrNameLst>
                                          <p:attrName>style.visibility</p:attrName>
                                        </p:attrNameLst>
                                      </p:cBhvr>
                                      <p:to>
                                        <p:strVal val="visible"/>
                                      </p:to>
                                    </p:set>
                                    <p:animEffect transition="in" filter="checkerboard(across)">
                                      <p:cBhvr>
                                        <p:cTn id="43" dur="500"/>
                                        <p:tgtEl>
                                          <p:spTgt spid="258083"/>
                                        </p:tgtEl>
                                      </p:cBhvr>
                                    </p:animEffect>
                                  </p:childTnLst>
                                </p:cTn>
                              </p:par>
                              <p:par>
                                <p:cTn id="44" presetID="5" presetClass="entr" presetSubtype="10" fill="hold" nodeType="withEffect">
                                  <p:stCondLst>
                                    <p:cond delay="0"/>
                                  </p:stCondLst>
                                  <p:childTnLst>
                                    <p:set>
                                      <p:cBhvr>
                                        <p:cTn id="45" dur="1" fill="hold">
                                          <p:stCondLst>
                                            <p:cond delay="0"/>
                                          </p:stCondLst>
                                        </p:cTn>
                                        <p:tgtEl>
                                          <p:spTgt spid="258096"/>
                                        </p:tgtEl>
                                        <p:attrNameLst>
                                          <p:attrName>style.visibility</p:attrName>
                                        </p:attrNameLst>
                                      </p:cBhvr>
                                      <p:to>
                                        <p:strVal val="visible"/>
                                      </p:to>
                                    </p:set>
                                    <p:animEffect transition="in" filter="checkerboard(across)">
                                      <p:cBhvr>
                                        <p:cTn id="46" dur="500"/>
                                        <p:tgtEl>
                                          <p:spTgt spid="258096"/>
                                        </p:tgtEl>
                                      </p:cBhvr>
                                    </p:animEffect>
                                  </p:childTnLst>
                                </p:cTn>
                              </p:par>
                              <p:par>
                                <p:cTn id="47" presetID="5" presetClass="entr" presetSubtype="10" fill="hold" nodeType="withEffect">
                                  <p:stCondLst>
                                    <p:cond delay="0"/>
                                  </p:stCondLst>
                                  <p:childTnLst>
                                    <p:set>
                                      <p:cBhvr>
                                        <p:cTn id="48" dur="1" fill="hold">
                                          <p:stCondLst>
                                            <p:cond delay="0"/>
                                          </p:stCondLst>
                                        </p:cTn>
                                        <p:tgtEl>
                                          <p:spTgt spid="258097"/>
                                        </p:tgtEl>
                                        <p:attrNameLst>
                                          <p:attrName>style.visibility</p:attrName>
                                        </p:attrNameLst>
                                      </p:cBhvr>
                                      <p:to>
                                        <p:strVal val="visible"/>
                                      </p:to>
                                    </p:set>
                                    <p:animEffect transition="in" filter="checkerboard(across)">
                                      <p:cBhvr>
                                        <p:cTn id="49" dur="500"/>
                                        <p:tgtEl>
                                          <p:spTgt spid="25809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58084"/>
                                        </p:tgtEl>
                                        <p:attrNameLst>
                                          <p:attrName>style.visibility</p:attrName>
                                        </p:attrNameLst>
                                      </p:cBhvr>
                                      <p:to>
                                        <p:strVal val="visible"/>
                                      </p:to>
                                    </p:set>
                                    <p:animEffect transition="in" filter="checkerboard(across)">
                                      <p:cBhvr>
                                        <p:cTn id="52" dur="500"/>
                                        <p:tgtEl>
                                          <p:spTgt spid="2580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2" nodeType="clickEffect">
                                  <p:stCondLst>
                                    <p:cond delay="0"/>
                                  </p:stCondLst>
                                  <p:childTnLst>
                                    <p:set>
                                      <p:cBhvr>
                                        <p:cTn id="56" dur="1" fill="hold">
                                          <p:stCondLst>
                                            <p:cond delay="0"/>
                                          </p:stCondLst>
                                        </p:cTn>
                                        <p:tgtEl>
                                          <p:spTgt spid="258095"/>
                                        </p:tgtEl>
                                        <p:attrNameLst>
                                          <p:attrName>style.visibility</p:attrName>
                                        </p:attrNameLst>
                                      </p:cBhvr>
                                      <p:to>
                                        <p:strVal val="visible"/>
                                      </p:to>
                                    </p:set>
                                    <p:animEffect transition="in" filter="blinds(horizontal)">
                                      <p:cBhvr>
                                        <p:cTn id="57" dur="500"/>
                                        <p:tgtEl>
                                          <p:spTgt spid="25809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linds(horizont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linds(horizontal)">
                                      <p:cBhvr>
                                        <p:cTn id="77" dur="500"/>
                                        <p:tgtEl>
                                          <p:spTgt spid="1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linds(horizontal)">
                                      <p:cBhvr>
                                        <p:cTn id="80" dur="500"/>
                                        <p:tgtEl>
                                          <p:spTgt spid="1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blinds(horizontal)">
                                      <p:cBhvr>
                                        <p:cTn id="83" dur="500"/>
                                        <p:tgtEl>
                                          <p:spTgt spid="1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blinds(horizontal)">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blinds(horizontal)">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blinds(horizontal)">
                                      <p:cBhvr>
                                        <p:cTn id="101" dur="500"/>
                                        <p:tgtEl>
                                          <p:spTgt spid="1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blinds(horizontal)">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blinds(horizontal)">
                                      <p:cBhvr>
                                        <p:cTn id="10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95" grpId="1" animBg="1"/>
      <p:bldP spid="258076" grpId="1" animBg="1"/>
      <p:bldP spid="258078" grpId="1" animBg="1"/>
      <p:bldP spid="258076" grpId="2" animBg="1"/>
      <p:bldP spid="258079" grpId="0" animBg="1"/>
      <p:bldP spid="258078" grpId="2" animBg="1"/>
      <p:bldP spid="258077" grpId="0" animBg="1"/>
      <p:bldP spid="258075" grpId="0" animBg="1"/>
      <p:bldP spid="258080" grpId="0" animBg="1"/>
      <p:bldP spid="258081" grpId="0" animBg="1"/>
      <p:bldP spid="258082" grpId="0" animBg="1"/>
      <p:bldP spid="258083" grpId="0" animBg="1"/>
      <p:bldP spid="258084" grpId="0" animBg="1"/>
      <p:bldP spid="258095" grpId="2" animBg="1"/>
      <p:bldP spid="8" grpId="0"/>
      <p:bldP spid="10" grpId="0"/>
      <p:bldP spid="11" grpId="0"/>
      <p:bldP spid="12" grpId="0"/>
      <p:bldP spid="13" grpId="0"/>
      <p:bldP spid="15" grpId="0"/>
      <p:bldP spid="14" grpId="0"/>
      <p:bldP spid="16" grpId="0"/>
      <p:bldP spid="17" grpId="0"/>
      <p:bldP spid="18" grpId="0" bldLvl="0" animBg="1"/>
      <p:bldP spid="19"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8074" name="文本框 258073"/>
          <p:cNvSpPr txBox="1"/>
          <p:nvPr/>
        </p:nvSpPr>
        <p:spPr>
          <a:xfrm>
            <a:off x="6245225" y="538480"/>
            <a:ext cx="2254885" cy="9226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sz="1000" dirty="0">
              <a:latin typeface="Times New Roman" panose="02020603050405020304" pitchFamily="18" charset="0"/>
            </a:endParaRPr>
          </a:p>
        </p:txBody>
      </p:sp>
      <p:sp>
        <p:nvSpPr>
          <p:cNvPr id="258075" name="立方体 258074"/>
          <p:cNvSpPr/>
          <p:nvPr/>
        </p:nvSpPr>
        <p:spPr>
          <a:xfrm>
            <a:off x="1388110" y="5473700"/>
            <a:ext cx="3816350" cy="1079500"/>
          </a:xfrm>
          <a:prstGeom prst="cube">
            <a:avLst>
              <a:gd name="adj" fmla="val 58847"/>
            </a:avLst>
          </a:prstGeom>
          <a:solidFill>
            <a:srgbClr val="FF99CC"/>
          </a:solidFill>
          <a:ln w="9525">
            <a:noFill/>
          </a:ln>
          <a:effectLst>
            <a:prstShdw prst="shdw17" dist="17961" dir="2699999">
              <a:srgbClr val="FF99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微程序级 </a:t>
            </a:r>
            <a:r>
              <a:rPr lang="zh-CN" altLang="zh-CN" sz="2000" b="1" dirty="0">
                <a:solidFill>
                  <a:srgbClr val="000000"/>
                </a:solidFill>
                <a:latin typeface="宋体" panose="02010600030101010101" pitchFamily="2" charset="-122"/>
              </a:rPr>
              <a:t>L0</a:t>
            </a:r>
            <a:r>
              <a:rPr lang="zh-CN" altLang="x-none" sz="2000" b="1" dirty="0">
                <a:solidFill>
                  <a:srgbClr val="000000"/>
                </a:solidFill>
                <a:latin typeface="宋体" panose="02010600030101010101" pitchFamily="2" charset="-122"/>
              </a:rPr>
              <a:t>实际机器</a:t>
            </a:r>
            <a:endParaRPr lang="zh-CN" altLang="x-none" sz="2000" b="1" dirty="0">
              <a:solidFill>
                <a:srgbClr val="000000"/>
              </a:solidFill>
              <a:latin typeface="宋体" panose="02010600030101010101" pitchFamily="2" charset="-122"/>
            </a:endParaRPr>
          </a:p>
          <a:p>
            <a:pPr algn="ctr" eaLnBrk="0" hangingPunct="0"/>
            <a:endParaRPr lang="zh-CN" altLang="x-none" sz="2000" b="1"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6" name="立方体 258075"/>
          <p:cNvSpPr/>
          <p:nvPr/>
        </p:nvSpPr>
        <p:spPr>
          <a:xfrm>
            <a:off x="1561465" y="4546600"/>
            <a:ext cx="3816350" cy="1081405"/>
          </a:xfrm>
          <a:prstGeom prst="cube">
            <a:avLst>
              <a:gd name="adj" fmla="val 58847"/>
            </a:avLst>
          </a:prstGeom>
          <a:solidFill>
            <a:srgbClr val="CC99FF"/>
          </a:solidFill>
          <a:ln w="9525">
            <a:noFill/>
          </a:ln>
          <a:effectLst>
            <a:prstShdw prst="shdw17" dist="17961" dir="2699999">
              <a:srgbClr val="CC99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机器语言级 </a:t>
            </a:r>
            <a:r>
              <a:rPr lang="zh-CN" altLang="zh-CN" sz="2000" b="1" dirty="0">
                <a:solidFill>
                  <a:srgbClr val="000000"/>
                </a:solidFill>
                <a:latin typeface="宋体" panose="02010600030101010101" pitchFamily="2" charset="-122"/>
              </a:rPr>
              <a:t>L1</a:t>
            </a:r>
            <a:r>
              <a:rPr lang="zh-CN" altLang="x-none" sz="2000" b="1" dirty="0">
                <a:solidFill>
                  <a:srgbClr val="000000"/>
                </a:solidFill>
                <a:latin typeface="宋体" panose="02010600030101010101" pitchFamily="2" charset="-122"/>
              </a:rPr>
              <a:t>实际机器</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7" name="立方体 258076"/>
          <p:cNvSpPr/>
          <p:nvPr/>
        </p:nvSpPr>
        <p:spPr>
          <a:xfrm>
            <a:off x="1561465" y="2849880"/>
            <a:ext cx="3816350" cy="1081405"/>
          </a:xfrm>
          <a:prstGeom prst="cube">
            <a:avLst>
              <a:gd name="adj" fmla="val 58847"/>
            </a:avLst>
          </a:prstGeom>
          <a:solidFill>
            <a:srgbClr val="33CCCC"/>
          </a:solidFill>
          <a:ln w="9525">
            <a:noFill/>
          </a:ln>
          <a:effectLst>
            <a:prstShdw prst="shdw17" dist="17961" dir="2699999">
              <a:srgbClr val="33CC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操作系统级 </a:t>
            </a:r>
            <a:r>
              <a:rPr lang="zh-CN" altLang="zh-CN" sz="2000" b="1" dirty="0">
                <a:solidFill>
                  <a:srgbClr val="000000"/>
                </a:solidFill>
                <a:latin typeface="宋体" panose="02010600030101010101" pitchFamily="2" charset="-122"/>
              </a:rPr>
              <a:t>L2</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8" name="立方体 258077"/>
          <p:cNvSpPr/>
          <p:nvPr/>
        </p:nvSpPr>
        <p:spPr>
          <a:xfrm>
            <a:off x="1734820" y="2078355"/>
            <a:ext cx="3816350" cy="1081405"/>
          </a:xfrm>
          <a:prstGeom prst="cube">
            <a:avLst>
              <a:gd name="adj" fmla="val 58847"/>
            </a:avLst>
          </a:prstGeom>
          <a:solidFill>
            <a:srgbClr val="00FFFF"/>
          </a:solidFill>
          <a:ln w="9525">
            <a:noFill/>
          </a:ln>
          <a:effectLst>
            <a:prstShdw prst="shdw17" dist="17961" dir="2699999">
              <a:srgbClr val="00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汇编语言级   </a:t>
            </a:r>
            <a:r>
              <a:rPr lang="zh-CN" altLang="zh-CN" sz="2000" b="1" dirty="0">
                <a:solidFill>
                  <a:srgbClr val="000000"/>
                </a:solidFill>
                <a:latin typeface="宋体" panose="02010600030101010101" pitchFamily="2" charset="-122"/>
              </a:rPr>
              <a:t>L3</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79" name="立方体 258078"/>
          <p:cNvSpPr/>
          <p:nvPr/>
        </p:nvSpPr>
        <p:spPr>
          <a:xfrm>
            <a:off x="1734820" y="1306830"/>
            <a:ext cx="3816350" cy="1081405"/>
          </a:xfrm>
          <a:prstGeom prst="cube">
            <a:avLst>
              <a:gd name="adj" fmla="val 58847"/>
            </a:avLst>
          </a:prstGeom>
          <a:solidFill>
            <a:srgbClr val="CCFFFF"/>
          </a:solidFill>
          <a:ln w="9525">
            <a:noFill/>
          </a:ln>
          <a:effectLst>
            <a:prstShdw prst="shdw17" dist="17961" dir="2699999">
              <a:srgbClr val="CCFFFF">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高级语言级  </a:t>
            </a:r>
            <a:r>
              <a:rPr lang="zh-CN" altLang="zh-CN" sz="2000" b="1" dirty="0">
                <a:solidFill>
                  <a:srgbClr val="000000"/>
                </a:solidFill>
                <a:latin typeface="宋体" panose="02010600030101010101" pitchFamily="2" charset="-122"/>
              </a:rPr>
              <a:t>L4</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12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0" name="立方体 258079"/>
          <p:cNvSpPr/>
          <p:nvPr/>
        </p:nvSpPr>
        <p:spPr>
          <a:xfrm>
            <a:off x="1908175" y="381000"/>
            <a:ext cx="3816350" cy="1079500"/>
          </a:xfrm>
          <a:prstGeom prst="cube">
            <a:avLst>
              <a:gd name="adj" fmla="val 58847"/>
            </a:avLst>
          </a:prstGeom>
          <a:solidFill>
            <a:srgbClr val="CCFFCC"/>
          </a:solidFill>
          <a:ln w="9525">
            <a:noFill/>
          </a:ln>
          <a:effectLst>
            <a:prstShdw prst="shdw17" dist="17961" dir="2699999">
              <a:srgbClr val="CCFFCC">
                <a:gamma/>
                <a:shade val="60000"/>
                <a:invGamma/>
              </a:srgbClr>
            </a:prstShdw>
          </a:effectLst>
        </p:spPr>
        <p:txBody>
          <a:bodyPr/>
          <a:p>
            <a:pPr algn="ctr" eaLnBrk="0" hangingPunct="0"/>
            <a:r>
              <a:rPr lang="zh-CN" altLang="x-none" sz="2000" b="1" dirty="0">
                <a:solidFill>
                  <a:srgbClr val="000000"/>
                </a:solidFill>
                <a:latin typeface="宋体" panose="02010600030101010101" pitchFamily="2" charset="-122"/>
              </a:rPr>
              <a:t>应用语言级  </a:t>
            </a:r>
            <a:r>
              <a:rPr lang="zh-CN" altLang="zh-CN" sz="2000" b="1" dirty="0">
                <a:solidFill>
                  <a:srgbClr val="000000"/>
                </a:solidFill>
                <a:latin typeface="宋体" panose="02010600030101010101" pitchFamily="2" charset="-122"/>
              </a:rPr>
              <a:t>L5</a:t>
            </a:r>
            <a:r>
              <a:rPr lang="zh-CN" altLang="x-none" sz="2000" b="1" dirty="0">
                <a:solidFill>
                  <a:srgbClr val="000000"/>
                </a:solidFill>
                <a:latin typeface="宋体" panose="02010600030101010101" pitchFamily="2" charset="-122"/>
              </a:rPr>
              <a:t>虚拟机</a:t>
            </a:r>
            <a:endParaRPr lang="zh-CN" altLang="x-none" sz="2000" b="1" dirty="0">
              <a:solidFill>
                <a:srgbClr val="000000"/>
              </a:solidFill>
              <a:latin typeface="宋体" panose="02010600030101010101" pitchFamily="2" charset="-122"/>
            </a:endParaRPr>
          </a:p>
          <a:p>
            <a:pPr algn="ctr" eaLnBrk="0" hangingPunct="0"/>
            <a:endParaRPr lang="zh-CN" altLang="x-none" sz="2000" dirty="0">
              <a:solidFill>
                <a:srgbClr val="000000"/>
              </a:solidFill>
              <a:latin typeface="宋体" panose="02010600030101010101" pitchFamily="2" charset="-122"/>
            </a:endParaRPr>
          </a:p>
          <a:p>
            <a:pPr algn="just" eaLnBrk="0" hangingPunct="0"/>
            <a:endParaRPr lang="en-US" altLang="zh-CN" sz="1000">
              <a:latin typeface="Times New Roman" panose="02020603050405020304" pitchFamily="18" charset="0"/>
            </a:endParaRPr>
          </a:p>
        </p:txBody>
      </p:sp>
      <p:sp>
        <p:nvSpPr>
          <p:cNvPr id="258081" name="下箭头 258080"/>
          <p:cNvSpPr/>
          <p:nvPr/>
        </p:nvSpPr>
        <p:spPr>
          <a:xfrm>
            <a:off x="3296285" y="1460500"/>
            <a:ext cx="173355" cy="309880"/>
          </a:xfrm>
          <a:prstGeom prst="downArrow">
            <a:avLst>
              <a:gd name="adj1" fmla="val 50000"/>
              <a:gd name="adj2" fmla="val 45138"/>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2" name="下箭头 258081"/>
          <p:cNvSpPr/>
          <p:nvPr/>
        </p:nvSpPr>
        <p:spPr>
          <a:xfrm>
            <a:off x="3296285" y="2387600"/>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3" name="下箭头 258082"/>
          <p:cNvSpPr/>
          <p:nvPr/>
        </p:nvSpPr>
        <p:spPr>
          <a:xfrm>
            <a:off x="3296285" y="315912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4" name="下箭头 258083"/>
          <p:cNvSpPr/>
          <p:nvPr/>
        </p:nvSpPr>
        <p:spPr>
          <a:xfrm>
            <a:off x="3296285" y="5628005"/>
            <a:ext cx="173355" cy="307975"/>
          </a:xfrm>
          <a:prstGeom prst="downArrow">
            <a:avLst>
              <a:gd name="adj1" fmla="val 50000"/>
              <a:gd name="adj2" fmla="val 44907"/>
            </a:avLst>
          </a:prstGeom>
          <a:solidFill>
            <a:srgbClr val="000000"/>
          </a:solidFill>
          <a:ln w="9525">
            <a:noFill/>
          </a:ln>
          <a:effectLst>
            <a:prstShdw prst="shdw17" dist="17961" dir="2699999">
              <a:srgbClr val="000000">
                <a:gamma/>
                <a:shade val="60000"/>
                <a:invGamma/>
              </a:srgbClr>
            </a:prstShdw>
          </a:effectLst>
        </p:spPr>
        <p:txBody>
          <a:bodyPr/>
          <a:p>
            <a:endParaRPr lang="zh-CN" altLang="en-US"/>
          </a:p>
        </p:txBody>
      </p:sp>
      <p:sp>
        <p:nvSpPr>
          <p:cNvPr id="258085" name="文本框 258084"/>
          <p:cNvSpPr txBox="1"/>
          <p:nvPr/>
        </p:nvSpPr>
        <p:spPr>
          <a:xfrm>
            <a:off x="5897880" y="4546600"/>
            <a:ext cx="2081530" cy="617855"/>
          </a:xfrm>
          <a:prstGeom prst="rect">
            <a:avLst/>
          </a:prstGeom>
          <a:noFill/>
          <a:ln w="9525">
            <a:noFill/>
          </a:ln>
          <a:effectLst>
            <a:prstShdw prst="shdw17" dist="17961" dir="2699999">
              <a:srgbClr val="FFFFFF">
                <a:gamma/>
                <a:shade val="60000"/>
                <a:invGamma/>
              </a:srgbClr>
            </a:prstShdw>
          </a:effectLst>
        </p:spPr>
        <p:txBody>
          <a:bodyPr/>
          <a:p>
            <a:pPr algn="ctr" eaLnBrk="0" hangingPunct="0"/>
            <a:endParaRPr sz="1000" dirty="0">
              <a:latin typeface="Times New Roman" panose="02020603050405020304" pitchFamily="18" charset="0"/>
            </a:endParaRPr>
          </a:p>
        </p:txBody>
      </p:sp>
      <p:sp>
        <p:nvSpPr>
          <p:cNvPr id="258086" name="文本框 258085"/>
          <p:cNvSpPr txBox="1"/>
          <p:nvPr/>
        </p:nvSpPr>
        <p:spPr>
          <a:xfrm>
            <a:off x="5897880" y="5781675"/>
            <a:ext cx="1561465" cy="617855"/>
          </a:xfrm>
          <a:prstGeom prst="rect">
            <a:avLst/>
          </a:prstGeom>
          <a:noFill/>
          <a:ln w="9525">
            <a:noFill/>
          </a:ln>
          <a:effectLst>
            <a:prstShdw prst="shdw17" dist="17961" dir="2699999">
              <a:srgbClr val="FFFFFF">
                <a:gamma/>
                <a:shade val="60000"/>
                <a:invGamma/>
              </a:srgbClr>
            </a:prstShdw>
          </a:effectLst>
        </p:spPr>
        <p:txBody>
          <a:bodyPr/>
          <a:p>
            <a:pPr algn="ctr" eaLnBrk="0" hangingPunct="0"/>
            <a:endParaRPr sz="1400" dirty="0">
              <a:latin typeface="Times New Roman" panose="02020603050405020304" pitchFamily="18" charset="0"/>
            </a:endParaRPr>
          </a:p>
        </p:txBody>
      </p:sp>
      <p:sp>
        <p:nvSpPr>
          <p:cNvPr id="258087" name="文本框 258086"/>
          <p:cNvSpPr txBox="1"/>
          <p:nvPr/>
        </p:nvSpPr>
        <p:spPr>
          <a:xfrm>
            <a:off x="5724525" y="3467100"/>
            <a:ext cx="3122295" cy="617855"/>
          </a:xfrm>
          <a:prstGeom prst="rect">
            <a:avLst/>
          </a:prstGeom>
          <a:noFill/>
          <a:ln w="9525">
            <a:noFill/>
          </a:ln>
          <a:effectLst>
            <a:prstShdw prst="shdw17" dist="17961" dir="2699999">
              <a:srgbClr val="FFFFFF">
                <a:gamma/>
                <a:shade val="60000"/>
                <a:invGamma/>
              </a:srgbClr>
            </a:prstShdw>
          </a:effectLst>
        </p:spPr>
        <p:txBody>
          <a:bodyPr/>
          <a:p>
            <a:pPr algn="just" eaLnBrk="0" hangingPunct="0"/>
            <a:endParaRPr lang="zh-CN" altLang="x-none" sz="2000" dirty="0">
              <a:latin typeface="Times New Roman" panose="02020603050405020304" pitchFamily="18" charset="0"/>
            </a:endParaRPr>
          </a:p>
        </p:txBody>
      </p:sp>
      <p:sp>
        <p:nvSpPr>
          <p:cNvPr id="258088" name="文本框 258087"/>
          <p:cNvSpPr txBox="1"/>
          <p:nvPr/>
        </p:nvSpPr>
        <p:spPr>
          <a:xfrm>
            <a:off x="0" y="1905000"/>
            <a:ext cx="1310640"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系统软件</a:t>
            </a:r>
            <a:endParaRPr lang="en-US" altLang="zh-CN" sz="2100" b="1">
              <a:solidFill>
                <a:srgbClr val="CCECFF"/>
              </a:solidFill>
              <a:latin typeface="宋体" panose="02010600030101010101" pitchFamily="2" charset="-122"/>
            </a:endParaRPr>
          </a:p>
        </p:txBody>
      </p:sp>
      <p:sp>
        <p:nvSpPr>
          <p:cNvPr id="258089" name="文本框 258088"/>
          <p:cNvSpPr txBox="1"/>
          <p:nvPr/>
        </p:nvSpPr>
        <p:spPr>
          <a:xfrm>
            <a:off x="231140" y="609600"/>
            <a:ext cx="1388110" cy="1113155"/>
          </a:xfrm>
          <a:prstGeom prst="rect">
            <a:avLst/>
          </a:prstGeom>
          <a:noFill/>
          <a:ln w="9525">
            <a:noFill/>
          </a:ln>
        </p:spPr>
        <p:txBody>
          <a:bodyPr>
            <a:spAutoFit/>
          </a:bodyPr>
          <a:p>
            <a:pPr algn="ctr" eaLnBrk="0" hangingPunct="0"/>
            <a:r>
              <a:rPr lang="zh-CN" altLang="x-none" sz="1900" b="1" dirty="0">
                <a:solidFill>
                  <a:srgbClr val="CCECFF"/>
                </a:solidFill>
                <a:latin typeface="宋体" panose="02010600030101010101" pitchFamily="2" charset="-122"/>
              </a:rPr>
              <a:t>应用软件</a:t>
            </a:r>
            <a:endParaRPr lang="zh-CN" altLang="x-none" sz="1900" b="1" dirty="0">
              <a:solidFill>
                <a:srgbClr val="CCECFF"/>
              </a:solidFill>
              <a:latin typeface="宋体" panose="02010600030101010101" pitchFamily="2" charset="-122"/>
            </a:endParaRPr>
          </a:p>
          <a:p>
            <a:pPr>
              <a:spcBef>
                <a:spcPct val="50000"/>
              </a:spcBef>
            </a:pPr>
            <a:endParaRPr lang="en-US" altLang="zh-CN" sz="3200">
              <a:latin typeface="Tahoma" panose="020B0604030504040204" pitchFamily="34" charset="0"/>
            </a:endParaRPr>
          </a:p>
        </p:txBody>
      </p:sp>
      <p:sp>
        <p:nvSpPr>
          <p:cNvPr id="258090" name="文本框 258089"/>
          <p:cNvSpPr txBox="1"/>
          <p:nvPr/>
        </p:nvSpPr>
        <p:spPr>
          <a:xfrm>
            <a:off x="0" y="3733800"/>
            <a:ext cx="1850390" cy="89408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软、硬交界面</a:t>
            </a:r>
            <a:endParaRPr lang="zh-CN" altLang="x-none" sz="2100" b="1" dirty="0">
              <a:solidFill>
                <a:srgbClr val="CCECFF"/>
              </a:solidFill>
              <a:latin typeface="宋体" panose="02010600030101010101" pitchFamily="2" charset="-122"/>
            </a:endParaRPr>
          </a:p>
          <a:p>
            <a:pPr>
              <a:spcBef>
                <a:spcPct val="50000"/>
              </a:spcBef>
            </a:pPr>
            <a:endParaRPr lang="en-US" altLang="zh-CN" sz="2100" b="1">
              <a:solidFill>
                <a:srgbClr val="CCECFF"/>
              </a:solidFill>
              <a:latin typeface="宋体" panose="02010600030101010101" pitchFamily="2" charset="-122"/>
            </a:endParaRPr>
          </a:p>
        </p:txBody>
      </p:sp>
      <p:sp>
        <p:nvSpPr>
          <p:cNvPr id="258091" name="文本框 258090"/>
          <p:cNvSpPr txBox="1"/>
          <p:nvPr/>
        </p:nvSpPr>
        <p:spPr>
          <a:xfrm>
            <a:off x="154305" y="5105400"/>
            <a:ext cx="1156335" cy="412750"/>
          </a:xfrm>
          <a:prstGeom prst="rect">
            <a:avLst/>
          </a:prstGeom>
          <a:noFill/>
          <a:ln w="9525">
            <a:noFill/>
          </a:ln>
        </p:spPr>
        <p:txBody>
          <a:bodyPr>
            <a:spAutoFit/>
          </a:bodyPr>
          <a:p>
            <a:pPr algn="ctr" eaLnBrk="0" hangingPunct="0"/>
            <a:r>
              <a:rPr lang="zh-CN" altLang="x-none" sz="2100" b="1" dirty="0">
                <a:solidFill>
                  <a:srgbClr val="CCECFF"/>
                </a:solidFill>
                <a:latin typeface="宋体" panose="02010600030101010101" pitchFamily="2" charset="-122"/>
              </a:rPr>
              <a:t>硬件</a:t>
            </a:r>
            <a:endParaRPr lang="en-US" altLang="zh-CN" sz="2100" b="1">
              <a:solidFill>
                <a:srgbClr val="CCECFF"/>
              </a:solidFill>
              <a:latin typeface="宋体" panose="02010600030101010101" pitchFamily="2" charset="-122"/>
            </a:endParaRPr>
          </a:p>
        </p:txBody>
      </p:sp>
      <p:sp>
        <p:nvSpPr>
          <p:cNvPr id="258092" name="文本框 258091"/>
          <p:cNvSpPr txBox="1"/>
          <p:nvPr/>
        </p:nvSpPr>
        <p:spPr>
          <a:xfrm>
            <a:off x="231140" y="6172200"/>
            <a:ext cx="925195" cy="412750"/>
          </a:xfrm>
          <a:prstGeom prst="rect">
            <a:avLst/>
          </a:prstGeom>
          <a:noFill/>
          <a:ln w="9525">
            <a:noFill/>
          </a:ln>
        </p:spPr>
        <p:txBody>
          <a:bodyPr>
            <a:spAutoFit/>
          </a:bodyPr>
          <a:p>
            <a:pPr>
              <a:spcBef>
                <a:spcPct val="50000"/>
              </a:spcBef>
            </a:pPr>
            <a:r>
              <a:rPr lang="zh-CN" altLang="x-none" sz="2100" b="1" dirty="0">
                <a:solidFill>
                  <a:srgbClr val="CCECFF"/>
                </a:solidFill>
                <a:latin typeface="宋体" panose="02010600030101010101" pitchFamily="2" charset="-122"/>
              </a:rPr>
              <a:t>固件</a:t>
            </a:r>
            <a:endParaRPr lang="en-US" altLang="zh-CN" sz="2100" b="1">
              <a:solidFill>
                <a:srgbClr val="CCECFF"/>
              </a:solidFill>
              <a:latin typeface="宋体" panose="02010600030101010101" pitchFamily="2" charset="-122"/>
            </a:endParaRPr>
          </a:p>
        </p:txBody>
      </p:sp>
      <p:sp>
        <p:nvSpPr>
          <p:cNvPr id="258093" name="左大括号 258092"/>
          <p:cNvSpPr/>
          <p:nvPr/>
        </p:nvSpPr>
        <p:spPr>
          <a:xfrm>
            <a:off x="1002030" y="1905000"/>
            <a:ext cx="539750" cy="1600200"/>
          </a:xfrm>
          <a:prstGeom prst="leftBrace">
            <a:avLst>
              <a:gd name="adj1" fmla="val 25000"/>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258094" name="文本框 258093"/>
          <p:cNvSpPr txBox="1"/>
          <p:nvPr/>
        </p:nvSpPr>
        <p:spPr>
          <a:xfrm>
            <a:off x="5705475" y="0"/>
            <a:ext cx="3546475" cy="6299200"/>
          </a:xfrm>
          <a:prstGeom prst="rect">
            <a:avLst/>
          </a:prstGeom>
          <a:noFill/>
          <a:ln w="9525">
            <a:noFill/>
          </a:ln>
        </p:spPr>
        <p:txBody>
          <a:bodyPr>
            <a:spAutoFit/>
          </a:bodyPr>
          <a:p>
            <a:pPr algn="ctr"/>
            <a:r>
              <a:rPr lang="zh-CN" altLang="en-US" sz="2400" b="1" dirty="0">
                <a:solidFill>
                  <a:srgbClr val="FFFF00"/>
                </a:solidFill>
                <a:latin typeface="方正楷体简体" pitchFamily="2" charset="-122"/>
                <a:ea typeface="方正楷体简体" pitchFamily="2" charset="-122"/>
              </a:rPr>
              <a:t>执行方式</a:t>
            </a:r>
            <a:endParaRPr lang="zh-CN" altLang="en-US" sz="2400" b="1">
              <a:solidFill>
                <a:srgbClr val="FFFF00"/>
              </a:solidFill>
              <a:latin typeface="方正楷体简体" pitchFamily="2" charset="-122"/>
              <a:ea typeface="方正楷体简体" pitchFamily="2" charset="-122"/>
            </a:endParaRPr>
          </a:p>
          <a:p>
            <a:pPr algn="ctr"/>
            <a:r>
              <a:rPr lang="zh-CN" altLang="x-none" sz="2400" b="1" dirty="0">
                <a:latin typeface="方正楷体简体" pitchFamily="2" charset="-122"/>
                <a:ea typeface="方正楷体简体" pitchFamily="2" charset="-122"/>
              </a:rPr>
              <a:t>应用程序包</a:t>
            </a:r>
            <a:r>
              <a:rPr lang="zh-CN" altLang="x-none" sz="2400" b="1" dirty="0">
                <a:solidFill>
                  <a:srgbClr val="FFFF00"/>
                </a:solidFill>
                <a:latin typeface="方正楷体简体" pitchFamily="2" charset="-122"/>
                <a:ea typeface="方正楷体简体" pitchFamily="2" charset="-122"/>
              </a:rPr>
              <a:t>翻译</a:t>
            </a:r>
            <a:r>
              <a:rPr lang="zh-CN" altLang="x-none" sz="2400" b="1" dirty="0">
                <a:solidFill>
                  <a:srgbClr val="FF66FF"/>
                </a:solidFill>
                <a:latin typeface="方正楷体简体" pitchFamily="2" charset="-122"/>
                <a:ea typeface="方正楷体简体" pitchFamily="2" charset="-122"/>
              </a:rPr>
              <a:t>（用户）</a:t>
            </a:r>
            <a:endParaRPr lang="zh-CN" altLang="en-US" sz="2400" b="1">
              <a:solidFill>
                <a:srgbClr val="FF66FF"/>
              </a:solidFill>
              <a:latin typeface="方正楷体简体" pitchFamily="2" charset="-122"/>
              <a:ea typeface="方正楷体简体" pitchFamily="2" charset="-122"/>
            </a:endParaRPr>
          </a:p>
          <a:p>
            <a:pPr algn="ctr"/>
            <a:endParaRPr lang="zh-CN" altLang="en-US" sz="2400" b="1">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编译</a:t>
            </a:r>
            <a:r>
              <a:rPr lang="en-US" altLang="zh-CN" sz="2400" b="1" dirty="0">
                <a:latin typeface="方正楷体简体" pitchFamily="2" charset="-122"/>
                <a:ea typeface="方正楷体简体" pitchFamily="2" charset="-122"/>
              </a:rPr>
              <a:t>/</a:t>
            </a:r>
            <a:r>
              <a:rPr lang="zh-CN" altLang="en-US" sz="2400" b="1" dirty="0">
                <a:latin typeface="方正楷体简体" pitchFamily="2" charset="-122"/>
                <a:ea typeface="方正楷体简体" pitchFamily="2" charset="-122"/>
              </a:rPr>
              <a:t>解释程序</a:t>
            </a:r>
            <a:r>
              <a:rPr lang="zh-CN" altLang="en-US" sz="2400" b="1" dirty="0">
                <a:solidFill>
                  <a:srgbClr val="FFFF00"/>
                </a:solidFill>
                <a:latin typeface="方正楷体简体" pitchFamily="2" charset="-122"/>
                <a:ea typeface="方正楷体简体" pitchFamily="2" charset="-122"/>
              </a:rPr>
              <a:t>翻译</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（程序员 ）</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汇编程序</a:t>
            </a:r>
            <a:r>
              <a:rPr lang="zh-CN" altLang="en-US" sz="2400" b="1" dirty="0">
                <a:solidFill>
                  <a:srgbClr val="FFFF00"/>
                </a:solidFill>
                <a:latin typeface="方正楷体简体" pitchFamily="2" charset="-122"/>
                <a:ea typeface="方正楷体简体" pitchFamily="2" charset="-122"/>
              </a:rPr>
              <a:t>翻译</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（汇编语言程序员）</a:t>
            </a:r>
            <a:endParaRPr lang="zh-CN" altLang="en-US" sz="2400" b="1" dirty="0">
              <a:solidFill>
                <a:srgbClr val="FF66FF"/>
              </a:solidFill>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 </a:t>
            </a: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机器语言程序</a:t>
            </a:r>
            <a:r>
              <a:rPr lang="zh-CN" altLang="en-US" sz="2400" b="1" dirty="0">
                <a:solidFill>
                  <a:srgbClr val="FFFF00"/>
                </a:solidFill>
                <a:latin typeface="方正楷体简体" pitchFamily="2" charset="-122"/>
                <a:ea typeface="方正楷体简体" pitchFamily="2" charset="-122"/>
              </a:rPr>
              <a:t>解释</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（操作员）</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latin typeface="方正楷体简体" pitchFamily="2" charset="-122"/>
                <a:ea typeface="方正楷体简体" pitchFamily="2" charset="-122"/>
              </a:rPr>
              <a:t>微指令程序</a:t>
            </a:r>
            <a:r>
              <a:rPr lang="zh-CN" altLang="en-US" sz="2400" b="1" dirty="0">
                <a:solidFill>
                  <a:srgbClr val="FFFF00"/>
                </a:solidFill>
                <a:latin typeface="方正楷体简体" pitchFamily="2" charset="-122"/>
                <a:ea typeface="方正楷体简体" pitchFamily="2" charset="-122"/>
              </a:rPr>
              <a:t>解释</a:t>
            </a:r>
            <a:endParaRPr lang="zh-CN" altLang="en-US" sz="2400" b="1" dirty="0">
              <a:solidFill>
                <a:srgbClr val="FFFF00"/>
              </a:solidFill>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（机器语言程序员）</a:t>
            </a:r>
            <a:endParaRPr lang="zh-CN" altLang="en-US" sz="2400" b="1" dirty="0">
              <a:solidFill>
                <a:srgbClr val="FF66FF"/>
              </a:solidFill>
              <a:latin typeface="方正楷体简体" pitchFamily="2" charset="-122"/>
              <a:ea typeface="方正楷体简体" pitchFamily="2" charset="-122"/>
            </a:endParaRPr>
          </a:p>
          <a:p>
            <a:pPr algn="ctr"/>
            <a:endParaRPr lang="zh-CN" altLang="en-US" sz="2400" b="1" dirty="0">
              <a:latin typeface="方正楷体简体" pitchFamily="2" charset="-122"/>
              <a:ea typeface="方正楷体简体" pitchFamily="2" charset="-122"/>
            </a:endParaRPr>
          </a:p>
          <a:p>
            <a:pPr algn="ctr"/>
            <a:r>
              <a:rPr lang="zh-CN" altLang="en-US" sz="2400" b="1" dirty="0">
                <a:solidFill>
                  <a:srgbClr val="FF66FF"/>
                </a:solidFill>
                <a:latin typeface="方正楷体简体" pitchFamily="2" charset="-122"/>
                <a:ea typeface="方正楷体简体" pitchFamily="2" charset="-122"/>
              </a:rPr>
              <a:t>（逻辑设计员 ）</a:t>
            </a:r>
            <a:endParaRPr lang="zh-CN" altLang="en-US" sz="2400" b="1">
              <a:solidFill>
                <a:srgbClr val="FF66FF"/>
              </a:solidFill>
              <a:latin typeface="方正楷体简体" pitchFamily="2" charset="-122"/>
              <a:ea typeface="方正楷体简体" pitchFamily="2" charset="-122"/>
            </a:endParaRPr>
          </a:p>
        </p:txBody>
      </p:sp>
      <p:sp>
        <p:nvSpPr>
          <p:cNvPr id="258095" name="平行四边形 258094"/>
          <p:cNvSpPr/>
          <p:nvPr/>
        </p:nvSpPr>
        <p:spPr>
          <a:xfrm>
            <a:off x="154305" y="4191000"/>
            <a:ext cx="8481060" cy="228600"/>
          </a:xfrm>
          <a:prstGeom prst="parallelogram">
            <a:avLst>
              <a:gd name="adj" fmla="val 19063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58096" name="直接连接符 258095"/>
          <p:cNvSpPr/>
          <p:nvPr/>
        </p:nvSpPr>
        <p:spPr>
          <a:xfrm>
            <a:off x="3392170" y="3962400"/>
            <a:ext cx="0" cy="304800"/>
          </a:xfrm>
          <a:prstGeom prst="line">
            <a:avLst/>
          </a:prstGeom>
          <a:ln w="76200" cap="flat" cmpd="sng">
            <a:solidFill>
              <a:srgbClr val="000000"/>
            </a:solidFill>
            <a:prstDash val="solid"/>
            <a:headEnd type="none" w="med" len="med"/>
            <a:tailEnd type="none" w="med" len="med"/>
          </a:ln>
        </p:spPr>
      </p:sp>
      <p:sp>
        <p:nvSpPr>
          <p:cNvPr id="258097" name="直接连接符 258096"/>
          <p:cNvSpPr/>
          <p:nvPr/>
        </p:nvSpPr>
        <p:spPr>
          <a:xfrm>
            <a:off x="3392170" y="4419600"/>
            <a:ext cx="0" cy="381000"/>
          </a:xfrm>
          <a:prstGeom prst="line">
            <a:avLst/>
          </a:prstGeom>
          <a:ln w="76200" cap="flat" cmpd="sng">
            <a:solidFill>
              <a:srgbClr val="00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8094"/>
                                        </p:tgtEl>
                                        <p:attrNameLst>
                                          <p:attrName>style.visibility</p:attrName>
                                        </p:attrNameLst>
                                      </p:cBhvr>
                                      <p:to>
                                        <p:strVal val="visible"/>
                                      </p:to>
                                    </p:set>
                                    <p:animEffect transition="in" filter="checkerboard(across)">
                                      <p:cBhvr>
                                        <p:cTn id="7" dur="500"/>
                                        <p:tgtEl>
                                          <p:spTgt spid="258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 name="标题 1"/>
          <p:cNvSpPr>
            <a:spLocks noGrp="1"/>
          </p:cNvSpPr>
          <p:nvPr/>
        </p:nvSpPr>
        <p:spPr>
          <a:xfrm>
            <a:off x="457200" y="274638"/>
            <a:ext cx="82296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r>
              <a:rPr lang="en-US" altLang="zh-CN"/>
              <a:t>Question</a:t>
            </a:r>
            <a:endParaRPr lang="en-US" altLang="zh-CN"/>
          </a:p>
        </p:txBody>
      </p:sp>
      <p:sp>
        <p:nvSpPr>
          <p:cNvPr id="4" name="内容占位符 2"/>
          <p:cNvSpPr>
            <a:spLocks noGrp="1"/>
          </p:cNvSpPr>
          <p:nvPr/>
        </p:nvSpPr>
        <p:spPr>
          <a:xfrm>
            <a:off x="457200" y="1600200"/>
            <a:ext cx="8229600" cy="45259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r>
              <a:rPr lang="zh-CN" altLang="en-US"/>
              <a:t>高级语言转化成低级语言有哪些技术？</a:t>
            </a:r>
            <a:endParaRPr lang="zh-CN" altLang="en-US"/>
          </a:p>
          <a:p>
            <a:r>
              <a:rPr lang="zh-CN" altLang="en-US"/>
              <a:t>如何区别？</a:t>
            </a:r>
            <a:endParaRPr lang="zh-CN" altLang="en-US"/>
          </a:p>
        </p:txBody>
      </p:sp>
      <p:sp>
        <p:nvSpPr>
          <p:cNvPr id="5" name="灯片编号占位符 3"/>
          <p:cNvSpPr>
            <a:spLocks noGrp="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5" name="矩形 8194"/>
          <p:cNvSpPr/>
          <p:nvPr/>
        </p:nvSpPr>
        <p:spPr>
          <a:xfrm>
            <a:off x="34290" y="335756"/>
            <a:ext cx="9324975" cy="6185535"/>
          </a:xfrm>
          <a:prstGeom prst="rect">
            <a:avLst/>
          </a:prstGeom>
          <a:noFill/>
          <a:ln w="9525">
            <a:noFill/>
          </a:ln>
        </p:spPr>
        <p:txBody>
          <a:bodyPr anchor="ctr">
            <a:spAutoFit/>
          </a:bodyPr>
          <a:p>
            <a:endParaRPr lang="zh-CN" altLang="en-US" sz="3200" b="1" dirty="0">
              <a:solidFill>
                <a:schemeClr val="hlink"/>
              </a:solidFill>
              <a:latin typeface="宋体" panose="02010600030101010101" pitchFamily="2" charset="-122"/>
            </a:endParaRPr>
          </a:p>
          <a:p>
            <a:endParaRPr lang="zh-CN" altLang="en-US" sz="3200" b="1" dirty="0">
              <a:solidFill>
                <a:schemeClr val="hlink"/>
              </a:solidFill>
              <a:latin typeface="宋体" panose="02010600030101010101" pitchFamily="2" charset="-122"/>
            </a:endParaRPr>
          </a:p>
          <a:p>
            <a:r>
              <a:rPr lang="zh-CN" altLang="en-US" sz="3200" b="1" dirty="0">
                <a:solidFill>
                  <a:schemeClr val="hlink"/>
                </a:solidFill>
                <a:latin typeface="宋体" panose="02010600030101010101" pitchFamily="2" charset="-122"/>
              </a:rPr>
              <a:t>它们的相同点是：</a:t>
            </a:r>
            <a:r>
              <a:rPr lang="zh-CN" altLang="en-US" sz="3200" b="1" dirty="0">
                <a:latin typeface="宋体" panose="02010600030101010101" pitchFamily="2" charset="-122"/>
              </a:rPr>
              <a:t>都以执行一串</a:t>
            </a:r>
            <a:r>
              <a:rPr lang="en-US" altLang="zh-CN" sz="3200" b="1" dirty="0">
                <a:latin typeface="宋体" panose="02010600030101010101" pitchFamily="2" charset="-122"/>
              </a:rPr>
              <a:t>L</a:t>
            </a:r>
            <a:r>
              <a:rPr lang="zh-CN" altLang="en-US" sz="3200" b="1" dirty="0">
                <a:latin typeface="宋体" panose="02010600030101010101" pitchFamily="2" charset="-122"/>
              </a:rPr>
              <a:t>级指令来实现</a:t>
            </a:r>
            <a:r>
              <a:rPr lang="en-US" altLang="zh-CN" sz="3200" b="1" dirty="0">
                <a:latin typeface="宋体" panose="02010600030101010101" pitchFamily="2" charset="-122"/>
              </a:rPr>
              <a:t>L+1</a:t>
            </a:r>
            <a:r>
              <a:rPr lang="zh-CN" altLang="en-US" sz="3200" b="1" dirty="0">
                <a:latin typeface="宋体" panose="02010600030101010101" pitchFamily="2" charset="-122"/>
              </a:rPr>
              <a:t>级指令。</a:t>
            </a:r>
            <a:endParaRPr lang="zh-CN" altLang="en-US" sz="3200" b="1" dirty="0">
              <a:latin typeface="宋体" panose="02010600030101010101" pitchFamily="2" charset="-122"/>
            </a:endParaRPr>
          </a:p>
          <a:p>
            <a:r>
              <a:rPr lang="zh-CN" altLang="en-US" sz="3200" b="1" dirty="0">
                <a:solidFill>
                  <a:schemeClr val="hlink"/>
                </a:solidFill>
                <a:latin typeface="宋体" panose="02010600030101010101" pitchFamily="2" charset="-122"/>
              </a:rPr>
              <a:t>但是二者的差别是：</a:t>
            </a:r>
            <a:endParaRPr lang="zh-CN" altLang="en-US" sz="3200" b="1" dirty="0">
              <a:solidFill>
                <a:schemeClr val="hlink"/>
              </a:solidFill>
              <a:latin typeface="宋体" panose="02010600030101010101" pitchFamily="2" charset="-122"/>
            </a:endParaRPr>
          </a:p>
          <a:p>
            <a:r>
              <a:rPr lang="zh-CN" altLang="en-US" sz="3200" b="1" dirty="0">
                <a:solidFill>
                  <a:srgbClr val="FF66FF"/>
                </a:solidFill>
                <a:latin typeface="宋体" panose="02010600030101010101" pitchFamily="2" charset="-122"/>
              </a:rPr>
              <a:t>编译程序</a:t>
            </a:r>
            <a:r>
              <a:rPr lang="zh-CN" altLang="en-US" sz="3200" b="1" dirty="0">
                <a:latin typeface="宋体" panose="02010600030101010101" pitchFamily="2" charset="-122"/>
              </a:rPr>
              <a:t>是先把</a:t>
            </a:r>
            <a:r>
              <a:rPr lang="en-US" altLang="zh-CN" sz="3200" b="1" dirty="0">
                <a:latin typeface="宋体" panose="02010600030101010101" pitchFamily="2" charset="-122"/>
              </a:rPr>
              <a:t>L+1</a:t>
            </a:r>
            <a:r>
              <a:rPr lang="zh-CN" altLang="en-US" sz="3200" b="1" dirty="0">
                <a:latin typeface="宋体" panose="02010600030101010101" pitchFamily="2" charset="-122"/>
              </a:rPr>
              <a:t>级程序</a:t>
            </a:r>
            <a:r>
              <a:rPr lang="zh-CN" altLang="en-US" sz="4000" b="1" dirty="0">
                <a:solidFill>
                  <a:srgbClr val="FF0000"/>
                </a:solidFill>
                <a:latin typeface="宋体" panose="02010600030101010101" pitchFamily="2" charset="-122"/>
              </a:rPr>
              <a:t>全部</a:t>
            </a:r>
            <a:r>
              <a:rPr lang="zh-CN" altLang="en-US" sz="3200" b="1" dirty="0">
                <a:latin typeface="宋体" panose="02010600030101010101" pitchFamily="2" charset="-122"/>
              </a:rPr>
              <a:t>变换成</a:t>
            </a:r>
            <a:r>
              <a:rPr lang="en-US" altLang="zh-CN" sz="3200" b="1" dirty="0">
                <a:latin typeface="宋体" panose="02010600030101010101" pitchFamily="2" charset="-122"/>
              </a:rPr>
              <a:t>L</a:t>
            </a:r>
            <a:r>
              <a:rPr lang="zh-CN" altLang="en-US" sz="3200" b="1" dirty="0">
                <a:latin typeface="宋体" panose="02010600030101010101" pitchFamily="2" charset="-122"/>
              </a:rPr>
              <a:t>级程序后，再去执行新产生的</a:t>
            </a:r>
            <a:r>
              <a:rPr lang="en-US" altLang="zh-CN" sz="3200" b="1" dirty="0">
                <a:latin typeface="宋体" panose="02010600030101010101" pitchFamily="2" charset="-122"/>
              </a:rPr>
              <a:t>L</a:t>
            </a:r>
            <a:r>
              <a:rPr lang="zh-CN" altLang="en-US" sz="3200" b="1" dirty="0">
                <a:latin typeface="宋体" panose="02010600030101010101" pitchFamily="2" charset="-122"/>
              </a:rPr>
              <a:t>级程序，在执行过程中</a:t>
            </a:r>
            <a:r>
              <a:rPr lang="en-US" altLang="zh-CN" sz="3200" b="1" dirty="0">
                <a:latin typeface="宋体" panose="02010600030101010101" pitchFamily="2" charset="-122"/>
              </a:rPr>
              <a:t>L</a:t>
            </a:r>
            <a:r>
              <a:rPr lang="zh-CN" altLang="en-US" sz="3200" b="1" dirty="0">
                <a:latin typeface="宋体" panose="02010600030101010101" pitchFamily="2" charset="-122"/>
              </a:rPr>
              <a:t>＋</a:t>
            </a:r>
            <a:r>
              <a:rPr lang="en-US" altLang="zh-CN" sz="3200" b="1" dirty="0">
                <a:latin typeface="宋体" panose="02010600030101010101" pitchFamily="2" charset="-122"/>
              </a:rPr>
              <a:t>1</a:t>
            </a:r>
            <a:r>
              <a:rPr lang="zh-CN" altLang="en-US" sz="3200" b="1" dirty="0">
                <a:latin typeface="宋体" panose="02010600030101010101" pitchFamily="2" charset="-122"/>
              </a:rPr>
              <a:t>级程序不再被访问。</a:t>
            </a:r>
            <a:endParaRPr lang="zh-CN" altLang="en-US" sz="3200" b="1" dirty="0">
              <a:latin typeface="宋体" panose="02010600030101010101" pitchFamily="2" charset="-122"/>
            </a:endParaRPr>
          </a:p>
          <a:p>
            <a:r>
              <a:rPr lang="zh-CN" altLang="en-US" sz="3200" b="1" dirty="0">
                <a:solidFill>
                  <a:srgbClr val="FF66FF"/>
                </a:solidFill>
                <a:latin typeface="宋体" panose="02010600030101010101" pitchFamily="2" charset="-122"/>
              </a:rPr>
              <a:t>解释程序</a:t>
            </a:r>
            <a:r>
              <a:rPr lang="zh-CN" altLang="en-US" sz="3200" b="1" dirty="0">
                <a:latin typeface="宋体" panose="02010600030101010101" pitchFamily="2" charset="-122"/>
              </a:rPr>
              <a:t>是每当</a:t>
            </a:r>
            <a:r>
              <a:rPr lang="zh-CN" altLang="en-US" sz="3600" b="1" dirty="0">
                <a:solidFill>
                  <a:srgbClr val="FF0000"/>
                </a:solidFill>
                <a:latin typeface="宋体" panose="02010600030101010101" pitchFamily="2" charset="-122"/>
              </a:rPr>
              <a:t>一条</a:t>
            </a:r>
            <a:r>
              <a:rPr lang="en-US" altLang="zh-CN" sz="3200" b="1" dirty="0">
                <a:latin typeface="宋体" panose="02010600030101010101" pitchFamily="2" charset="-122"/>
              </a:rPr>
              <a:t>L+1</a:t>
            </a:r>
            <a:r>
              <a:rPr lang="zh-CN" altLang="en-US" sz="3200" b="1" dirty="0">
                <a:latin typeface="宋体" panose="02010600030101010101" pitchFamily="2" charset="-122"/>
              </a:rPr>
              <a:t>级指令被译码后，就直接去执行一串等效的</a:t>
            </a:r>
            <a:r>
              <a:rPr lang="en-US" altLang="zh-CN" sz="3200" b="1" dirty="0">
                <a:latin typeface="宋体" panose="02010600030101010101" pitchFamily="2" charset="-122"/>
              </a:rPr>
              <a:t>L</a:t>
            </a:r>
            <a:r>
              <a:rPr lang="zh-CN" altLang="en-US" sz="3200" b="1" dirty="0">
                <a:latin typeface="宋体" panose="02010600030101010101" pitchFamily="2" charset="-122"/>
              </a:rPr>
              <a:t>级指令，然后再去取</a:t>
            </a:r>
            <a:r>
              <a:rPr lang="zh-CN" altLang="en-US" sz="3200" b="1" dirty="0">
                <a:solidFill>
                  <a:srgbClr val="FF0000"/>
                </a:solidFill>
                <a:latin typeface="宋体" panose="02010600030101010101" pitchFamily="2" charset="-122"/>
              </a:rPr>
              <a:t>下一条</a:t>
            </a:r>
            <a:r>
              <a:rPr lang="en-US" altLang="zh-CN" sz="3200" b="1" dirty="0">
                <a:latin typeface="宋体" panose="02010600030101010101" pitchFamily="2" charset="-122"/>
              </a:rPr>
              <a:t>L+1</a:t>
            </a:r>
            <a:r>
              <a:rPr lang="zh-CN" altLang="en-US" sz="3200" b="1" dirty="0">
                <a:latin typeface="宋体" panose="02010600030101010101" pitchFamily="2" charset="-122"/>
              </a:rPr>
              <a:t>级的指令，依次重复进行。</a:t>
            </a:r>
            <a:r>
              <a:rPr lang="zh-CN" altLang="en-US" sz="3200" b="1" dirty="0">
                <a:solidFill>
                  <a:schemeClr val="folHlink"/>
                </a:solidFill>
                <a:latin typeface="宋体" panose="02010600030101010101" pitchFamily="2" charset="-122"/>
                <a:ea typeface="+mn-ea"/>
                <a:sym typeface="+mn-ea"/>
              </a:rPr>
              <a:t>因此</a:t>
            </a:r>
            <a:r>
              <a:rPr lang="zh-CN" altLang="en-US" sz="3200" b="1" dirty="0">
                <a:solidFill>
                  <a:srgbClr val="FFC000"/>
                </a:solidFill>
                <a:latin typeface="宋体" panose="02010600030101010101" pitchFamily="2" charset="-122"/>
                <a:ea typeface="+mn-ea"/>
                <a:sym typeface="+mn-ea"/>
              </a:rPr>
              <a:t>解释</a:t>
            </a:r>
            <a:r>
              <a:rPr lang="zh-CN" altLang="en-US" sz="3200" b="1" dirty="0">
                <a:solidFill>
                  <a:schemeClr val="folHlink"/>
                </a:solidFill>
                <a:latin typeface="宋体" panose="02010600030101010101" pitchFamily="2" charset="-122"/>
                <a:ea typeface="+mn-ea"/>
                <a:sym typeface="+mn-ea"/>
              </a:rPr>
              <a:t>过程是</a:t>
            </a:r>
            <a:r>
              <a:rPr lang="zh-CN" altLang="en-US" sz="3200" b="1" dirty="0">
                <a:solidFill>
                  <a:srgbClr val="FFC000"/>
                </a:solidFill>
                <a:latin typeface="宋体" panose="02010600030101010101" pitchFamily="2" charset="-122"/>
                <a:ea typeface="+mn-ea"/>
                <a:sym typeface="+mn-ea"/>
              </a:rPr>
              <a:t>边变换边执行</a:t>
            </a:r>
            <a:r>
              <a:rPr lang="zh-CN" altLang="en-US" sz="3200" b="1" dirty="0">
                <a:solidFill>
                  <a:schemeClr val="folHlink"/>
                </a:solidFill>
                <a:latin typeface="宋体" panose="02010600030101010101" pitchFamily="2" charset="-122"/>
                <a:ea typeface="+mn-ea"/>
                <a:sym typeface="+mn-ea"/>
              </a:rPr>
              <a:t>的过程。</a:t>
            </a:r>
            <a:endParaRPr lang="zh-CN" altLang="en-US" sz="3200" b="1" dirty="0">
              <a:solidFill>
                <a:schemeClr val="folHlink"/>
              </a:solidFill>
              <a:latin typeface="宋体" panose="02010600030101010101" pitchFamily="2" charset="-122"/>
            </a:endParaRPr>
          </a:p>
        </p:txBody>
      </p:sp>
      <p:sp>
        <p:nvSpPr>
          <p:cNvPr id="3" name="矩形 2"/>
          <p:cNvSpPr/>
          <p:nvPr/>
        </p:nvSpPr>
        <p:spPr>
          <a:xfrm>
            <a:off x="163195" y="194787"/>
            <a:ext cx="9324975" cy="1137285"/>
          </a:xfrm>
          <a:prstGeom prst="rect">
            <a:avLst/>
          </a:prstGeom>
          <a:noFill/>
          <a:ln w="9525">
            <a:noFill/>
          </a:ln>
        </p:spPr>
        <p:txBody>
          <a:bodyPr anchor="ctr">
            <a:spAutoFit/>
          </a:bodyPr>
          <a:p>
            <a:r>
              <a:rPr lang="zh-CN" altLang="en-US" sz="3600" b="1" u="sng" dirty="0">
                <a:solidFill>
                  <a:srgbClr val="00FF00"/>
                </a:solidFill>
                <a:latin typeface="宋体" panose="02010600030101010101" pitchFamily="2" charset="-122"/>
              </a:rPr>
              <a:t>编译</a:t>
            </a:r>
            <a:r>
              <a:rPr lang="zh-CN" altLang="en-US" sz="3200" b="1" dirty="0">
                <a:solidFill>
                  <a:srgbClr val="00FF00"/>
                </a:solidFill>
                <a:latin typeface="宋体" panose="02010600030101010101" pitchFamily="2" charset="-122"/>
              </a:rPr>
              <a:t>和</a:t>
            </a:r>
            <a:r>
              <a:rPr lang="zh-CN" altLang="en-US" sz="3600" b="1" u="sng" dirty="0">
                <a:solidFill>
                  <a:srgbClr val="00FF00"/>
                </a:solidFill>
                <a:latin typeface="宋体" panose="02010600030101010101" pitchFamily="2" charset="-122"/>
              </a:rPr>
              <a:t>解释</a:t>
            </a:r>
            <a:r>
              <a:rPr lang="zh-CN" altLang="en-US" sz="3200" b="1" dirty="0">
                <a:solidFill>
                  <a:srgbClr val="00FF00"/>
                </a:solidFill>
                <a:latin typeface="宋体" panose="02010600030101010101" pitchFamily="2" charset="-122"/>
              </a:rPr>
              <a:t>是机器语言实现的两种基本技术。</a:t>
            </a:r>
            <a:endParaRPr lang="zh-CN" altLang="en-US" sz="3200" b="1" dirty="0">
              <a:solidFill>
                <a:srgbClr val="00FF00"/>
              </a:solidFill>
              <a:latin typeface="宋体" panose="02010600030101010101" pitchFamily="2" charset="-122"/>
            </a:endParaRPr>
          </a:p>
          <a:p>
            <a:endParaRPr lang="zh-CN" altLang="en-US" sz="3200" b="1" dirty="0">
              <a:solidFill>
                <a:schemeClr val="folHlink"/>
              </a:solidFill>
              <a:latin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custDataLst>
              <p:tags r:id="rId1"/>
            </p:custDataLst>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灯片编号占位符 1"/>
          <p:cNvSpPr/>
          <p:nvPr>
            <p:custDataLst>
              <p:tags r:id="rId2"/>
            </p:custDataLst>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Rectangle 10"/>
          <p:cNvSpPr>
            <a:spLocks noChangeArrowheads="1"/>
          </p:cNvSpPr>
          <p:nvPr>
            <p:custDataLst>
              <p:tags r:id="rId3"/>
            </p:custDataLst>
          </p:nvPr>
        </p:nvSpPr>
        <p:spPr bwMode="auto">
          <a:xfrm>
            <a:off x="0" y="3729038"/>
            <a:ext cx="9144000" cy="3128963"/>
          </a:xfrm>
          <a:prstGeom prst="rect">
            <a:avLst/>
          </a:prstGeom>
          <a:solidFill>
            <a:schemeClr val="bg1"/>
          </a:solidFill>
          <a:ln>
            <a:noFill/>
          </a:ln>
          <a:effectLst>
            <a:prstShdw prst="shdw11">
              <a:schemeClr val="bg2">
                <a:alpha val="50000"/>
              </a:schemeClr>
            </a:prstShdw>
          </a:effectLst>
        </p:spPr>
        <p:txBody>
          <a:bodyPr anchor="ctr">
            <a:spAutoFit/>
          </a:bodyPr>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mn-cs"/>
            </a:endParaRPr>
          </a:p>
        </p:txBody>
      </p:sp>
      <p:pic>
        <p:nvPicPr>
          <p:cNvPr id="6146" name="Picture 8" descr="d372ebb9-4f72-4fb5-82a6-f04e82c416be"/>
          <p:cNvPicPr>
            <a:picLocks noChangeAspect="1"/>
          </p:cNvPicPr>
          <p:nvPr>
            <p:custDataLst>
              <p:tags r:id="rId4"/>
            </p:custDataLst>
          </p:nvPr>
        </p:nvPicPr>
        <p:blipFill>
          <a:blip r:embed="rId5"/>
          <a:stretch>
            <a:fillRect/>
          </a:stretch>
        </p:blipFill>
        <p:spPr>
          <a:xfrm>
            <a:off x="0" y="0"/>
            <a:ext cx="9144000" cy="2717800"/>
          </a:xfrm>
          <a:prstGeom prst="rect">
            <a:avLst/>
          </a:prstGeom>
          <a:noFill/>
          <a:ln w="9525">
            <a:noFill/>
          </a:ln>
        </p:spPr>
      </p:pic>
      <p:sp>
        <p:nvSpPr>
          <p:cNvPr id="6147" name="Rectangle 7"/>
          <p:cNvSpPr>
            <a:spLocks noGrp="1"/>
          </p:cNvSpPr>
          <p:nvPr>
            <p:ph type="subTitle" idx="1"/>
            <p:custDataLst>
              <p:tags r:id="rId6"/>
            </p:custDataLst>
          </p:nvPr>
        </p:nvSpPr>
        <p:spPr>
          <a:xfrm>
            <a:off x="1692275" y="4724400"/>
            <a:ext cx="6335713" cy="1512888"/>
          </a:xfrm>
        </p:spPr>
        <p:txBody>
          <a:bodyPr wrap="square" lIns="91440" tIns="45720" rIns="91440" bIns="45720" anchor="t"/>
          <a:p>
            <a:pPr algn="l" eaLnBrk="1" hangingPunct="1">
              <a:lnSpc>
                <a:spcPct val="80000"/>
              </a:lnSpc>
              <a:buClrTx/>
              <a:buSzTx/>
            </a:pPr>
            <a:r>
              <a:rPr lang="zh-CN" altLang="en-US" sz="2800" kern="1200" dirty="0">
                <a:latin typeface="+mj-lt"/>
                <a:ea typeface="黑体" panose="02010609060101010101" pitchFamily="49" charset="-122"/>
                <a:cs typeface="+mn-cs"/>
              </a:rPr>
              <a:t>授课教师：吴晓华（博士）</a:t>
            </a:r>
            <a:endParaRPr lang="en-US" altLang="zh-CN" sz="2800" kern="1200" dirty="0">
              <a:latin typeface="+mj-lt"/>
              <a:ea typeface="+mn-ea"/>
              <a:cs typeface="+mn-cs"/>
            </a:endParaRPr>
          </a:p>
          <a:p>
            <a:pPr algn="l" eaLnBrk="1" hangingPunct="1">
              <a:lnSpc>
                <a:spcPct val="80000"/>
              </a:lnSpc>
              <a:buClrTx/>
              <a:buSzTx/>
            </a:pPr>
            <a:r>
              <a:rPr lang="zh-CN" altLang="en-US" sz="2800" kern="1200" dirty="0">
                <a:latin typeface="+mj-lt"/>
                <a:ea typeface="黑体" panose="02010609060101010101" pitchFamily="49" charset="-122"/>
                <a:cs typeface="+mn-cs"/>
              </a:rPr>
              <a:t>职称：副教授</a:t>
            </a:r>
            <a:endParaRPr lang="en-US" altLang="zh-CN" sz="2800" kern="1200" dirty="0">
              <a:latin typeface="+mj-lt"/>
              <a:ea typeface="+mn-ea"/>
              <a:cs typeface="+mn-cs"/>
            </a:endParaRPr>
          </a:p>
          <a:p>
            <a:pPr algn="l" eaLnBrk="1" hangingPunct="1">
              <a:lnSpc>
                <a:spcPct val="80000"/>
              </a:lnSpc>
              <a:buClrTx/>
              <a:buSzTx/>
            </a:pPr>
            <a:r>
              <a:rPr lang="zh-CN" altLang="en-US" sz="2800" kern="1200" dirty="0">
                <a:latin typeface="+mj-lt"/>
                <a:ea typeface="黑体" panose="02010609060101010101" pitchFamily="49" charset="-122"/>
                <a:cs typeface="+mn-cs"/>
              </a:rPr>
              <a:t>联系方式：</a:t>
            </a:r>
            <a:r>
              <a:rPr lang="en-US" altLang="zh-CN" sz="2800" kern="1200" dirty="0">
                <a:latin typeface="+mj-lt"/>
                <a:ea typeface="+mn-ea"/>
                <a:cs typeface="+mn-cs"/>
              </a:rPr>
              <a:t>wxhcshua@126.com</a:t>
            </a:r>
            <a:endParaRPr lang="en-US" altLang="zh-CN" sz="2800" kern="1200" dirty="0">
              <a:latin typeface="+mj-lt"/>
              <a:ea typeface="+mn-ea"/>
              <a:cs typeface="+mn-cs"/>
            </a:endParaRPr>
          </a:p>
        </p:txBody>
      </p:sp>
      <p:sp>
        <p:nvSpPr>
          <p:cNvPr id="6" name="Rectangle 4"/>
          <p:cNvSpPr>
            <a:spLocks noGrp="1"/>
          </p:cNvSpPr>
          <p:nvPr>
            <p:ph type="ctrTitle"/>
            <p:custDataLst>
              <p:tags r:id="rId7"/>
            </p:custDataLst>
          </p:nvPr>
        </p:nvSpPr>
        <p:spPr>
          <a:xfrm>
            <a:off x="685800" y="-26987"/>
            <a:ext cx="7772400" cy="4267200"/>
          </a:xfrm>
          <a:noFill/>
          <a:ln>
            <a:noFill/>
          </a:ln>
        </p:spPr>
        <p:txBody>
          <a:bodyPr lIns="91440" tIns="45720" rIns="91440" bIns="45720" anchor="b"/>
          <a:p>
            <a:pPr marL="0" indent="0" defTabSz="914400" eaLnBrk="1" latinLnBrk="0" hangingPunct="1">
              <a:buClrTx/>
              <a:buSzTx/>
              <a:buFontTx/>
              <a:buNone/>
            </a:pPr>
            <a:r>
              <a:rPr lang="zh-CN" altLang="en-US" kern="1200" baseline="0" dirty="0">
                <a:effectLst/>
                <a:latin typeface="+mn-lt"/>
                <a:ea typeface="微软雅黑" panose="020B0503020204020204" charset="-122"/>
                <a:cs typeface="+mj-cs"/>
              </a:rPr>
              <a:t>高级计算机结构</a:t>
            </a:r>
            <a:endParaRPr lang="zh-CN" altLang="en-US" kern="1200" baseline="0" dirty="0">
              <a:effectLst/>
              <a:latin typeface="+mn-lt"/>
              <a:ea typeface="微软雅黑" panose="020B050302020402020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12643" name="文本框 112642"/>
          <p:cNvSpPr txBox="1"/>
          <p:nvPr/>
        </p:nvSpPr>
        <p:spPr>
          <a:xfrm>
            <a:off x="250825" y="692150"/>
            <a:ext cx="8642350" cy="4030980"/>
          </a:xfrm>
          <a:prstGeom prst="rect">
            <a:avLst/>
          </a:prstGeom>
          <a:noFill/>
          <a:ln w="9525">
            <a:noFill/>
          </a:ln>
        </p:spPr>
        <p:txBody>
          <a:bodyPr>
            <a:spAutoFit/>
          </a:bodyPr>
          <a:p>
            <a:pPr>
              <a:spcBef>
                <a:spcPct val="50000"/>
              </a:spcBef>
            </a:pPr>
            <a:r>
              <a:rPr lang="zh-CN" altLang="en-US" sz="3200" b="1" dirty="0">
                <a:solidFill>
                  <a:schemeClr val="hlink"/>
                </a:solidFill>
                <a:latin typeface="Times New Roman" panose="02020603050405020304" pitchFamily="18" charset="0"/>
              </a:rPr>
              <a:t>经典定义：</a:t>
            </a:r>
            <a:endParaRPr lang="zh-CN" altLang="en-US" sz="3200" b="1" dirty="0">
              <a:solidFill>
                <a:schemeClr val="hlink"/>
              </a:solidFill>
              <a:latin typeface="Times New Roman" panose="02020603050405020304" pitchFamily="18" charset="0"/>
            </a:endParaRPr>
          </a:p>
          <a:p>
            <a:pPr>
              <a:spcBef>
                <a:spcPct val="50000"/>
              </a:spcBef>
            </a:pPr>
            <a:r>
              <a:rPr lang="en-US" altLang="zh-CN" sz="3200" b="1" dirty="0">
                <a:latin typeface="Times New Roman" panose="02020603050405020304" pitchFamily="18" charset="0"/>
              </a:rPr>
              <a:t>Amdahl</a:t>
            </a:r>
            <a:r>
              <a:rPr lang="zh-CN" altLang="en-US" sz="3200" b="1" dirty="0">
                <a:latin typeface="Times New Roman" panose="02020603050405020304" pitchFamily="18" charset="0"/>
              </a:rPr>
              <a:t>（</a:t>
            </a:r>
            <a:r>
              <a:rPr lang="zh-CN" altLang="en-US" sz="3200" dirty="0">
                <a:solidFill>
                  <a:schemeClr val="tx1"/>
                </a:solidFill>
                <a:latin typeface="Times New Roman" panose="02020603050405020304" pitchFamily="18" charset="0"/>
                <a:sym typeface="+mn-ea"/>
              </a:rPr>
              <a:t>阿姆达尔）</a:t>
            </a:r>
            <a:r>
              <a:rPr lang="zh-CN" altLang="en-US" sz="3200" b="1" dirty="0">
                <a:latin typeface="Times New Roman" panose="02020603050405020304" pitchFamily="18" charset="0"/>
              </a:rPr>
              <a:t>于</a:t>
            </a:r>
            <a:r>
              <a:rPr lang="en-US" altLang="zh-CN" sz="3200" b="1" dirty="0">
                <a:latin typeface="Times New Roman" panose="02020603050405020304" pitchFamily="18" charset="0"/>
              </a:rPr>
              <a:t>1964</a:t>
            </a:r>
            <a:r>
              <a:rPr lang="zh-CN" altLang="en-US" sz="3200" b="1" dirty="0">
                <a:latin typeface="Times New Roman" panose="02020603050405020304" pitchFamily="18" charset="0"/>
              </a:rPr>
              <a:t>年在推出</a:t>
            </a:r>
            <a:r>
              <a:rPr lang="en-US" altLang="zh-CN" sz="3200" b="1" dirty="0">
                <a:latin typeface="Times New Roman" panose="02020603050405020304" pitchFamily="18" charset="0"/>
              </a:rPr>
              <a:t>IBM360</a:t>
            </a:r>
            <a:r>
              <a:rPr lang="zh-CN" altLang="en-US" sz="3200" b="1" dirty="0">
                <a:latin typeface="Times New Roman" panose="02020603050405020304" pitchFamily="18" charset="0"/>
              </a:rPr>
              <a:t>系列计算机时提出：</a:t>
            </a:r>
            <a:endParaRPr lang="zh-CN" altLang="en-US" sz="3200" b="1" dirty="0">
              <a:latin typeface="Times New Roman" panose="02020603050405020304" pitchFamily="18" charset="0"/>
            </a:endParaRPr>
          </a:p>
          <a:p>
            <a:pPr>
              <a:spcBef>
                <a:spcPct val="50000"/>
              </a:spcBef>
            </a:pPr>
            <a:r>
              <a:rPr lang="zh-CN" altLang="en-US" sz="3200" b="1" dirty="0">
                <a:latin typeface="Times New Roman" panose="02020603050405020304" pitchFamily="18" charset="0"/>
                <a:ea typeface="方正楷体简体" pitchFamily="2" charset="-122"/>
              </a:rPr>
              <a:t>     </a:t>
            </a:r>
            <a:r>
              <a:rPr lang="zh-CN" altLang="en-US" sz="3200" b="1" dirty="0">
                <a:solidFill>
                  <a:schemeClr val="hlink"/>
                </a:solidFill>
                <a:latin typeface="Times New Roman" panose="02020603050405020304" pitchFamily="18" charset="0"/>
                <a:ea typeface="方正楷体简体" pitchFamily="2" charset="-122"/>
              </a:rPr>
              <a:t>计算机系统结构</a:t>
            </a:r>
            <a:r>
              <a:rPr lang="zh-CN" altLang="en-US" sz="3200" b="1" dirty="0">
                <a:latin typeface="Times New Roman" panose="02020603050405020304" pitchFamily="18" charset="0"/>
                <a:ea typeface="方正楷体简体" pitchFamily="2" charset="-122"/>
              </a:rPr>
              <a:t>计算机系统结构由</a:t>
            </a:r>
            <a:r>
              <a:rPr lang="zh-CN" altLang="en-US" sz="3200" b="1" dirty="0">
                <a:solidFill>
                  <a:srgbClr val="FF66CC"/>
                </a:solidFill>
                <a:latin typeface="Times New Roman" panose="02020603050405020304" pitchFamily="18" charset="0"/>
                <a:ea typeface="方正楷体简体" pitchFamily="2" charset="-122"/>
              </a:rPr>
              <a:t>程序设计者</a:t>
            </a:r>
            <a:r>
              <a:rPr lang="zh-CN" altLang="en-US" sz="3200" b="1" dirty="0">
                <a:latin typeface="Times New Roman" panose="02020603050405020304" pitchFamily="18" charset="0"/>
                <a:ea typeface="方正楷体简体" pitchFamily="2" charset="-122"/>
              </a:rPr>
              <a:t>所看到的计算机系统的</a:t>
            </a:r>
            <a:r>
              <a:rPr lang="zh-CN" altLang="en-US" sz="3200" b="1" dirty="0">
                <a:solidFill>
                  <a:srgbClr val="FFC000"/>
                </a:solidFill>
                <a:latin typeface="Times New Roman" panose="02020603050405020304" pitchFamily="18" charset="0"/>
                <a:ea typeface="方正楷体简体" pitchFamily="2" charset="-122"/>
              </a:rPr>
              <a:t>属性</a:t>
            </a:r>
            <a:r>
              <a:rPr lang="zh-CN" altLang="en-US" sz="3200" b="1" dirty="0">
                <a:latin typeface="Times New Roman" panose="02020603050405020304" pitchFamily="18" charset="0"/>
                <a:ea typeface="方正楷体简体" pitchFamily="2" charset="-122"/>
              </a:rPr>
              <a:t>, 即</a:t>
            </a:r>
            <a:r>
              <a:rPr lang="zh-CN" altLang="en-US" sz="3200" b="1" dirty="0">
                <a:solidFill>
                  <a:schemeClr val="tx1"/>
                </a:solidFill>
                <a:latin typeface="Times New Roman" panose="02020603050405020304" pitchFamily="18" charset="0"/>
                <a:ea typeface="方正楷体简体" pitchFamily="2" charset="-122"/>
              </a:rPr>
              <a:t>概念性结构和功能特性,</a:t>
            </a:r>
            <a:r>
              <a:rPr lang="zh-CN" altLang="en-US" sz="3200" b="1" dirty="0">
                <a:latin typeface="Times New Roman" panose="02020603050405020304" pitchFamily="18" charset="0"/>
                <a:ea typeface="方正楷体简体" pitchFamily="2" charset="-122"/>
              </a:rPr>
              <a:t> 这里所说的程序设计者是指机器语言或编译程序设计者”</a:t>
            </a:r>
            <a:endParaRPr lang="zh-CN" altLang="en-US" sz="3200" b="1" dirty="0">
              <a:latin typeface="Times New Roman" panose="02020603050405020304" pitchFamily="18" charset="0"/>
              <a:ea typeface="方正楷体简体" pitchFamily="2"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0" name="文本框 99"/>
          <p:cNvSpPr txBox="1"/>
          <p:nvPr/>
        </p:nvSpPr>
        <p:spPr>
          <a:xfrm>
            <a:off x="121920" y="186055"/>
            <a:ext cx="9022080" cy="6062345"/>
          </a:xfrm>
          <a:prstGeom prst="rect">
            <a:avLst/>
          </a:prstGeom>
          <a:noFill/>
          <a:ln w="9525">
            <a:noFill/>
          </a:ln>
        </p:spPr>
        <p:txBody>
          <a:bodyPr wrap="square">
            <a:spAutoFit/>
          </a:bodyPr>
          <a:p>
            <a:pPr indent="266700"/>
            <a:r>
              <a:rPr lang="zh-CN" sz="2800" b="1">
                <a:ea typeface="宋体" panose="02010600030101010101" pitchFamily="2" charset="-122"/>
              </a:rPr>
              <a:t>这些属性包括：</a:t>
            </a:r>
            <a:endParaRPr lang="zh-CN" sz="2800" b="1">
              <a:ea typeface="宋体" panose="02010600030101010101" pitchFamily="2" charset="-122"/>
            </a:endParaRPr>
          </a:p>
          <a:p>
            <a:pPr indent="266700"/>
            <a:endParaRPr lang="zh-CN" sz="2400" b="1">
              <a:ea typeface="宋体" panose="02010600030101010101" pitchFamily="2" charset="-122"/>
            </a:endParaRPr>
          </a:p>
          <a:p>
            <a:pPr indent="266700"/>
            <a:r>
              <a:rPr lang="zh-CN" sz="2400" b="1">
                <a:solidFill>
                  <a:srgbClr val="FFC000"/>
                </a:solidFill>
                <a:ea typeface="宋体" panose="02010600030101010101" pitchFamily="2" charset="-122"/>
              </a:rPr>
              <a:t>1）数据表示：</a:t>
            </a:r>
            <a:r>
              <a:rPr lang="zh-CN" sz="2400" b="1">
                <a:ea typeface="宋体" panose="02010600030101010101" pitchFamily="2" charset="-122"/>
              </a:rPr>
              <a:t>反映了能由硬件直接识别和处理的数据类型。</a:t>
            </a:r>
            <a:endParaRPr lang="zh-CN" sz="2400" b="1">
              <a:ea typeface="宋体" panose="02010600030101010101" pitchFamily="2" charset="-122"/>
            </a:endParaRPr>
          </a:p>
          <a:p>
            <a:pPr indent="266700"/>
            <a:r>
              <a:rPr lang="zh-CN" sz="2400" b="1">
                <a:solidFill>
                  <a:srgbClr val="FFC000"/>
                </a:solidFill>
                <a:ea typeface="宋体" panose="02010600030101010101" pitchFamily="2" charset="-122"/>
              </a:rPr>
              <a:t>2）操作数的寻址方式</a:t>
            </a:r>
            <a:r>
              <a:rPr lang="zh-CN" sz="2400" b="1">
                <a:ea typeface="宋体" panose="02010600030101010101" pitchFamily="2" charset="-122"/>
              </a:rPr>
              <a:t>：反映了系统能寻址的最小单位（寻址单位）、寻址方式和表示。</a:t>
            </a:r>
            <a:r>
              <a:rPr lang="en-US" sz="2400" b="1">
                <a:latin typeface="宋体" panose="02010600030101010101" pitchFamily="2" charset="-122"/>
              </a:rPr>
              <a:t>3</a:t>
            </a:r>
            <a:r>
              <a:rPr lang="zh-CN" sz="2400" b="1">
                <a:solidFill>
                  <a:srgbClr val="FFC000"/>
                </a:solidFill>
                <a:ea typeface="宋体" panose="02010600030101010101" pitchFamily="2" charset="-122"/>
              </a:rPr>
              <a:t>）寄存器的构成定义</a:t>
            </a:r>
            <a:r>
              <a:rPr lang="zh-CN" sz="2400" b="1">
                <a:ea typeface="宋体" panose="02010600030101010101" pitchFamily="2" charset="-122"/>
              </a:rPr>
              <a:t>：反映了通用寄存器和</a:t>
            </a:r>
            <a:r>
              <a:rPr lang="en-US" sz="2400" b="1">
                <a:latin typeface="宋体" panose="02010600030101010101" pitchFamily="2" charset="-122"/>
              </a:rPr>
              <a:t>  </a:t>
            </a:r>
            <a:r>
              <a:rPr lang="zh-CN" sz="2400" b="1">
                <a:ea typeface="宋体" panose="02010600030101010101" pitchFamily="2" charset="-122"/>
              </a:rPr>
              <a:t>专用寄存器的数量、定义和使用方式。</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4</a:t>
            </a:r>
            <a:r>
              <a:rPr lang="zh-CN" sz="2400" b="1">
                <a:solidFill>
                  <a:srgbClr val="FFC000"/>
                </a:solidFill>
                <a:ea typeface="宋体" panose="02010600030101010101" pitchFamily="2" charset="-122"/>
              </a:rPr>
              <a:t>）指令系统：</a:t>
            </a:r>
            <a:r>
              <a:rPr lang="zh-CN" sz="2400" b="1">
                <a:ea typeface="宋体" panose="02010600030101010101" pitchFamily="2" charset="-122"/>
              </a:rPr>
              <a:t>指令类型和格式，指令间的排序和控制机构。</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5</a:t>
            </a:r>
            <a:r>
              <a:rPr lang="zh-CN" sz="2400" b="1">
                <a:solidFill>
                  <a:srgbClr val="FFC000"/>
                </a:solidFill>
                <a:ea typeface="宋体" panose="02010600030101010101" pitchFamily="2" charset="-122"/>
              </a:rPr>
              <a:t>）中断系统：</a:t>
            </a:r>
            <a:r>
              <a:rPr lang="zh-CN" sz="2400" b="1">
                <a:ea typeface="宋体" panose="02010600030101010101" pitchFamily="2" charset="-122"/>
              </a:rPr>
              <a:t>表示中断的类型、分级和中断响应的硬件功能以及例外条件。</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6</a:t>
            </a:r>
            <a:r>
              <a:rPr lang="zh-CN" sz="2400" b="1">
                <a:solidFill>
                  <a:srgbClr val="FFC000"/>
                </a:solidFill>
                <a:ea typeface="宋体" panose="02010600030101010101" pitchFamily="2" charset="-122"/>
              </a:rPr>
              <a:t>）存储体系和管理：</a:t>
            </a:r>
            <a:r>
              <a:rPr lang="zh-CN" sz="2400" b="1">
                <a:ea typeface="宋体" panose="02010600030101010101" pitchFamily="2" charset="-122"/>
              </a:rPr>
              <a:t>包括主存储器、编址方式、最大可编址空间等。</a:t>
            </a:r>
            <a:r>
              <a:rPr lang="en-US" sz="2400" b="1">
                <a:latin typeface="宋体" panose="02010600030101010101" pitchFamily="2" charset="-122"/>
              </a:rPr>
              <a:t> </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7</a:t>
            </a:r>
            <a:r>
              <a:rPr lang="zh-CN" sz="2400" b="1">
                <a:solidFill>
                  <a:srgbClr val="FFC000"/>
                </a:solidFill>
                <a:ea typeface="宋体" panose="02010600030101010101" pitchFamily="2" charset="-122"/>
              </a:rPr>
              <a:t>）系统工作状态的定义和切换</a:t>
            </a:r>
            <a:r>
              <a:rPr lang="zh-CN" sz="2400" b="1">
                <a:ea typeface="宋体" panose="02010600030101010101" pitchFamily="2" charset="-122"/>
              </a:rPr>
              <a:t>：管态和用户态。</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8</a:t>
            </a:r>
            <a:r>
              <a:rPr lang="zh-CN" sz="2400" b="1">
                <a:solidFill>
                  <a:srgbClr val="FFC000"/>
                </a:solidFill>
                <a:ea typeface="宋体" panose="02010600030101010101" pitchFamily="2" charset="-122"/>
              </a:rPr>
              <a:t>）输入</a:t>
            </a:r>
            <a:r>
              <a:rPr lang="en-US" sz="2400" b="1">
                <a:solidFill>
                  <a:srgbClr val="FFC000"/>
                </a:solidFill>
                <a:latin typeface="宋体" panose="02010600030101010101" pitchFamily="2" charset="-122"/>
              </a:rPr>
              <a:t>/</a:t>
            </a:r>
            <a:r>
              <a:rPr lang="zh-CN" sz="2400" b="1">
                <a:solidFill>
                  <a:srgbClr val="FFC000"/>
                </a:solidFill>
                <a:ea typeface="宋体" panose="02010600030101010101" pitchFamily="2" charset="-122"/>
              </a:rPr>
              <a:t>输出结构</a:t>
            </a:r>
            <a:r>
              <a:rPr lang="zh-CN" sz="2400" b="1">
                <a:ea typeface="宋体" panose="02010600030101010101" pitchFamily="2" charset="-122"/>
              </a:rPr>
              <a:t>：</a:t>
            </a:r>
            <a:r>
              <a:rPr lang="en-US" sz="2400" b="1">
                <a:latin typeface="宋体" panose="02010600030101010101" pitchFamily="2" charset="-122"/>
              </a:rPr>
              <a:t>I/O</a:t>
            </a:r>
            <a:r>
              <a:rPr lang="zh-CN" sz="2400" b="1">
                <a:ea typeface="宋体" panose="02010600030101010101" pitchFamily="2" charset="-122"/>
              </a:rPr>
              <a:t>连接方式、主机与</a:t>
            </a:r>
            <a:r>
              <a:rPr lang="en-US" sz="2400" b="1">
                <a:latin typeface="宋体" panose="02010600030101010101" pitchFamily="2" charset="-122"/>
              </a:rPr>
              <a:t>I/O</a:t>
            </a:r>
            <a:r>
              <a:rPr lang="zh-CN" sz="2400" b="1">
                <a:ea typeface="宋体" panose="02010600030101010101" pitchFamily="2" charset="-122"/>
              </a:rPr>
              <a:t>间的传输方式、</a:t>
            </a:r>
            <a:r>
              <a:rPr lang="en-US" sz="2400" b="1">
                <a:latin typeface="宋体" panose="02010600030101010101" pitchFamily="2" charset="-122"/>
              </a:rPr>
              <a:t>I/O</a:t>
            </a:r>
            <a:r>
              <a:rPr lang="zh-CN" sz="2400" b="1">
                <a:ea typeface="宋体" panose="02010600030101010101" pitchFamily="2" charset="-122"/>
              </a:rPr>
              <a:t>操作状态等。</a:t>
            </a:r>
            <a:endParaRPr lang="en-US" sz="2400" b="1">
              <a:latin typeface="宋体" panose="02010600030101010101" pitchFamily="2" charset="-122"/>
            </a:endParaRPr>
          </a:p>
          <a:p>
            <a:pPr indent="266700"/>
            <a:r>
              <a:rPr lang="en-US" sz="2400" b="1">
                <a:solidFill>
                  <a:srgbClr val="FFC000"/>
                </a:solidFill>
                <a:latin typeface="宋体" panose="02010600030101010101" pitchFamily="2" charset="-122"/>
              </a:rPr>
              <a:t>9</a:t>
            </a:r>
            <a:r>
              <a:rPr lang="zh-CN" sz="2400" b="1">
                <a:solidFill>
                  <a:srgbClr val="FFC000"/>
                </a:solidFill>
                <a:ea typeface="宋体" panose="02010600030101010101" pitchFamily="2" charset="-122"/>
              </a:rPr>
              <a:t>）信息保护：</a:t>
            </a:r>
            <a:r>
              <a:rPr lang="zh-CN" sz="2400" b="1">
                <a:ea typeface="宋体" panose="02010600030101010101" pitchFamily="2" charset="-122"/>
              </a:rPr>
              <a:t>信息保护方式和硬件对信息保护的支持等。</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7028" name="矩形 257027"/>
          <p:cNvSpPr/>
          <p:nvPr/>
        </p:nvSpPr>
        <p:spPr>
          <a:xfrm>
            <a:off x="107950" y="2015490"/>
            <a:ext cx="9036050" cy="3538220"/>
          </a:xfrm>
          <a:prstGeom prst="rect">
            <a:avLst/>
          </a:prstGeom>
          <a:noFill/>
          <a:ln w="9525">
            <a:noFill/>
          </a:ln>
        </p:spPr>
        <p:txBody>
          <a:bodyPr wrap="square" anchor="ctr">
            <a:spAutoFit/>
          </a:bodyPr>
          <a:p>
            <a:r>
              <a:rPr lang="zh-CN" altLang="en-US" sz="3200" b="1" dirty="0">
                <a:latin typeface="Garamond" panose="02020404030301010803" pitchFamily="18" charset="0"/>
              </a:rPr>
              <a:t>１、</a:t>
            </a:r>
            <a:r>
              <a:rPr lang="zh-CN" altLang="en-US" sz="3200" b="1" dirty="0">
                <a:solidFill>
                  <a:srgbClr val="FFC000"/>
                </a:solidFill>
                <a:latin typeface="Garamond" panose="02020404030301010803" pitchFamily="18" charset="0"/>
              </a:rPr>
              <a:t>掌握计算机系统结构的层次结构</a:t>
            </a:r>
            <a:endParaRPr lang="zh-CN" altLang="en-US" sz="3200" b="1" dirty="0">
              <a:solidFill>
                <a:srgbClr val="FFC000"/>
              </a:solidFill>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２、</a:t>
            </a:r>
            <a:r>
              <a:rPr lang="zh-CN" altLang="en-US" sz="3200" b="1" dirty="0">
                <a:solidFill>
                  <a:srgbClr val="FFC000"/>
                </a:solidFill>
                <a:latin typeface="Garamond" panose="02020404030301010803" pitchFamily="18" charset="0"/>
              </a:rPr>
              <a:t>掌握解释技术、编译两种技术的定义和区别</a:t>
            </a:r>
            <a:endParaRPr lang="zh-CN" altLang="en-US" sz="3200" b="1" dirty="0">
              <a:solidFill>
                <a:srgbClr val="FFC000"/>
              </a:solidFill>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３、</a:t>
            </a:r>
            <a:r>
              <a:rPr lang="zh-CN" altLang="en-US" sz="3200" b="1" dirty="0">
                <a:solidFill>
                  <a:srgbClr val="FFFF00"/>
                </a:solidFill>
                <a:latin typeface="Garamond" panose="02020404030301010803" pitchFamily="18" charset="0"/>
              </a:rPr>
              <a:t>掌握</a:t>
            </a:r>
            <a:r>
              <a:rPr lang="zh-CN" altLang="en-US" sz="3200" b="1" dirty="0">
                <a:latin typeface="Garamond" panose="02020404030301010803" pitchFamily="18" charset="0"/>
              </a:rPr>
              <a:t>计算机系统结构的分类方法</a:t>
            </a:r>
            <a:endParaRPr lang="zh-CN" altLang="en-US" sz="3200" b="1" dirty="0">
              <a:latin typeface="Garamond" panose="02020404030301010803" pitchFamily="18" charset="0"/>
            </a:endParaRPr>
          </a:p>
          <a:p>
            <a:endParaRPr lang="zh-CN" altLang="en-US" sz="3200" b="1" dirty="0">
              <a:latin typeface="Garamond" panose="02020404030301010803" pitchFamily="18" charset="0"/>
            </a:endParaRPr>
          </a:p>
          <a:p>
            <a:r>
              <a:rPr lang="zh-CN" altLang="en-US" sz="3200" b="1" dirty="0">
                <a:latin typeface="Garamond" panose="02020404030301010803" pitchFamily="18" charset="0"/>
              </a:rPr>
              <a:t>４、</a:t>
            </a:r>
            <a:r>
              <a:rPr lang="zh-CN" altLang="en-US" sz="3200" b="1" dirty="0">
                <a:solidFill>
                  <a:srgbClr val="FFFF00"/>
                </a:solidFill>
                <a:latin typeface="Garamond" panose="02020404030301010803" pitchFamily="18" charset="0"/>
              </a:rPr>
              <a:t>了解</a:t>
            </a:r>
            <a:r>
              <a:rPr lang="zh-CN" altLang="en-US" sz="3200" b="1" dirty="0">
                <a:latin typeface="Garamond" panose="02020404030301010803" pitchFamily="18" charset="0"/>
              </a:rPr>
              <a:t>计算机系统结构的设计方法</a:t>
            </a:r>
            <a:endParaRPr lang="zh-CN" altLang="en-US" sz="3200" b="1" dirty="0">
              <a:latin typeface="Garamond" panose="02020404030301010803" pitchFamily="18" charset="0"/>
            </a:endParaRPr>
          </a:p>
        </p:txBody>
      </p:sp>
      <p:sp>
        <p:nvSpPr>
          <p:cNvPr id="257029" name="矩形 257028"/>
          <p:cNvSpPr/>
          <p:nvPr/>
        </p:nvSpPr>
        <p:spPr>
          <a:xfrm>
            <a:off x="0" y="565150"/>
            <a:ext cx="2147888"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algn="l"/>
            <a:r>
              <a:rPr lang="zh-CN" altLang="en-US" sz="3200" dirty="0">
                <a:solidFill>
                  <a:srgbClr val="FFFF00"/>
                </a:solidFill>
              </a:rPr>
              <a:t>知识要点</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6018" name="标题 86017"/>
          <p:cNvSpPr>
            <a:spLocks noGrp="1" noRot="1"/>
          </p:cNvSpPr>
          <p:nvPr>
            <p:ph type="title"/>
          </p:nvPr>
        </p:nvSpPr>
        <p:spPr>
          <a:xfrm>
            <a:off x="0" y="188913"/>
            <a:ext cx="7772400" cy="914400"/>
          </a:xfrm>
        </p:spPr>
        <p:txBody>
          <a:bodyPr anchor="ctr"/>
          <a:p>
            <a:pPr algn="l"/>
            <a:r>
              <a:rPr lang="zh-CN" altLang="en-US" sz="4000" dirty="0">
                <a:solidFill>
                  <a:srgbClr val="FFFF00"/>
                </a:solidFill>
                <a:latin typeface="宋体" panose="02010600030101010101" pitchFamily="2" charset="-122"/>
              </a:rPr>
              <a:t>１</a:t>
            </a:r>
            <a:r>
              <a:rPr lang="en-US" altLang="zh-CN" sz="4000" dirty="0">
                <a:solidFill>
                  <a:srgbClr val="FFFF00"/>
                </a:solidFill>
                <a:latin typeface="宋体" panose="02010600030101010101" pitchFamily="2" charset="-122"/>
              </a:rPr>
              <a:t>.2</a:t>
            </a:r>
            <a:r>
              <a:rPr lang="zh-CN" altLang="en-US" sz="4000" dirty="0">
                <a:solidFill>
                  <a:srgbClr val="FFFF00"/>
                </a:solidFill>
                <a:latin typeface="宋体" panose="02010600030101010101" pitchFamily="2" charset="-122"/>
              </a:rPr>
              <a:t>、计算机系统结构的分类</a:t>
            </a:r>
            <a:endParaRPr lang="zh-CN" altLang="en-US" sz="4000">
              <a:solidFill>
                <a:srgbClr val="FFFF00"/>
              </a:solidFill>
              <a:latin typeface="宋体" panose="02010600030101010101" pitchFamily="2" charset="-122"/>
            </a:endParaRPr>
          </a:p>
        </p:txBody>
      </p:sp>
      <p:sp>
        <p:nvSpPr>
          <p:cNvPr id="86019" name="内容占位符 86018"/>
          <p:cNvSpPr>
            <a:spLocks noGrp="1"/>
          </p:cNvSpPr>
          <p:nvPr>
            <p:ph idx="1"/>
          </p:nvPr>
        </p:nvSpPr>
        <p:spPr>
          <a:xfrm>
            <a:off x="0" y="2565400"/>
            <a:ext cx="9144000" cy="4098925"/>
          </a:xfrm>
        </p:spPr>
        <p:txBody>
          <a:bodyPr/>
          <a:p>
            <a:pPr marL="609600" indent="-609600" algn="just">
              <a:buNone/>
            </a:pPr>
            <a:r>
              <a:rPr lang="zh-CN" altLang="en-US" sz="3600" b="1" dirty="0">
                <a:solidFill>
                  <a:schemeClr val="hlink"/>
                </a:solidFill>
                <a:latin typeface="宋体" panose="02010600030101010101" pitchFamily="2" charset="-122"/>
              </a:rPr>
              <a:t>１</a:t>
            </a:r>
            <a:r>
              <a:rPr lang="en-US" altLang="zh-CN" sz="3600" b="1" dirty="0">
                <a:solidFill>
                  <a:schemeClr val="hlink"/>
                </a:solidFill>
                <a:latin typeface="宋体" panose="02010600030101010101" pitchFamily="2" charset="-122"/>
              </a:rPr>
              <a:t>.</a:t>
            </a:r>
            <a:r>
              <a:rPr lang="zh-CN" altLang="en-US" sz="3600" b="1" dirty="0">
                <a:solidFill>
                  <a:schemeClr val="hlink"/>
                </a:solidFill>
                <a:latin typeface="宋体" panose="02010600030101010101" pitchFamily="2" charset="-122"/>
              </a:rPr>
              <a:t>按代分类</a:t>
            </a:r>
            <a:endParaRPr lang="zh-CN" altLang="en-US" sz="3600" b="1" dirty="0">
              <a:solidFill>
                <a:schemeClr val="hlink"/>
              </a:solidFill>
              <a:latin typeface="宋体" panose="02010600030101010101" pitchFamily="2" charset="-122"/>
            </a:endParaRPr>
          </a:p>
          <a:p>
            <a:pPr marL="609600" indent="-609600" algn="just">
              <a:buNone/>
            </a:pPr>
            <a:r>
              <a:rPr lang="zh-CN" altLang="en-US" b="1" dirty="0"/>
              <a:t>　　　通常把计算机系统按其性能与价格的综合指标分为</a:t>
            </a:r>
            <a:r>
              <a:rPr lang="zh-CN" altLang="en-US" b="1" dirty="0">
                <a:solidFill>
                  <a:srgbClr val="FF66FF"/>
                </a:solidFill>
              </a:rPr>
              <a:t>巨型、大型、中型、小型、微型、单片机</a:t>
            </a:r>
            <a:r>
              <a:rPr lang="zh-CN" altLang="en-US" b="1" dirty="0"/>
              <a:t> 等。但是随着科学技术的进步，各类计算机的性能指标都在不断进步，以至于过去的一台大型机的性能还比不上今天的一台微型机。可见，按巨、大、中、小、微、单来划分的绝对性能标准是随时间变化的。</a:t>
            </a:r>
            <a:r>
              <a:rPr lang="zh-CN" altLang="en-US" dirty="0"/>
              <a:t> </a:t>
            </a:r>
            <a:endParaRPr lang="zh-CN" altLang="en-US" dirty="0"/>
          </a:p>
        </p:txBody>
      </p:sp>
      <p:sp>
        <p:nvSpPr>
          <p:cNvPr id="86016" name="矩形 86015"/>
          <p:cNvSpPr/>
          <p:nvPr/>
        </p:nvSpPr>
        <p:spPr>
          <a:xfrm>
            <a:off x="0" y="1025525"/>
            <a:ext cx="9144000" cy="1554163"/>
          </a:xfrm>
          <a:prstGeom prst="rect">
            <a:avLst/>
          </a:prstGeom>
          <a:noFill/>
          <a:ln w="9525">
            <a:noFill/>
          </a:ln>
        </p:spPr>
        <p:txBody>
          <a:bodyPr anchor="ctr">
            <a:spAutoFit/>
          </a:bodyPr>
          <a:p>
            <a:r>
              <a:rPr lang="zh-CN" altLang="en-US" sz="3200" b="1" dirty="0">
                <a:latin typeface="宋体" panose="02010600030101010101" pitchFamily="2" charset="-122"/>
              </a:rPr>
              <a:t>　　　研究计算机系统分类方法有助于人们认识计算机的系统结构和组成的特点，理解系统的工作 原理和性能。 </a:t>
            </a:r>
            <a:endParaRPr lang="zh-CN" altLang="en-US" sz="3200"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2882" name="内容占位符 122881"/>
          <p:cNvSpPr>
            <a:spLocks noGrp="1"/>
          </p:cNvSpPr>
          <p:nvPr>
            <p:ph/>
          </p:nvPr>
        </p:nvSpPr>
        <p:spPr>
          <a:xfrm>
            <a:off x="179388" y="1628775"/>
            <a:ext cx="8748712" cy="3744913"/>
          </a:xfrm>
        </p:spPr>
        <p:txBody>
          <a:bodyPr/>
          <a:p>
            <a:pPr algn="just">
              <a:buNone/>
            </a:pPr>
            <a:r>
              <a:rPr lang="zh-CN" altLang="en-US" b="1" dirty="0">
                <a:solidFill>
                  <a:schemeClr val="hlink"/>
                </a:solidFill>
              </a:rPr>
              <a:t>２、按用途分类，</a:t>
            </a:r>
            <a:r>
              <a:rPr lang="zh-CN" altLang="en-US" b="1" dirty="0"/>
              <a:t>计算机系统可分为科学计算、事务处理、实时控制、家用等计算机。</a:t>
            </a:r>
            <a:endParaRPr lang="zh-CN" altLang="en-US" b="1" dirty="0"/>
          </a:p>
          <a:p>
            <a:pPr algn="just">
              <a:buNone/>
            </a:pPr>
            <a:r>
              <a:rPr lang="zh-CN" altLang="en-US" b="1" dirty="0">
                <a:solidFill>
                  <a:schemeClr val="hlink"/>
                </a:solidFill>
              </a:rPr>
              <a:t>３、按处理机个数分</a:t>
            </a:r>
            <a:r>
              <a:rPr lang="zh-CN" altLang="en-US" b="1" dirty="0"/>
              <a:t>，计算机系统可分为单处理机，多处理机。</a:t>
            </a:r>
            <a:endParaRPr lang="zh-CN" altLang="en-US" b="1" dirty="0"/>
          </a:p>
          <a:p>
            <a:pPr algn="just">
              <a:buNone/>
            </a:pPr>
            <a:r>
              <a:rPr lang="zh-CN" altLang="en-US" b="1" dirty="0">
                <a:solidFill>
                  <a:schemeClr val="hlink"/>
                </a:solidFill>
              </a:rPr>
              <a:t>４、按种类分可分为</a:t>
            </a:r>
            <a:r>
              <a:rPr lang="zh-CN" altLang="en-US" b="1" dirty="0"/>
              <a:t>标量处理机，超标量处理机，超流水处理机，向量处理机，机群系统等。</a:t>
            </a:r>
            <a:r>
              <a:rPr lang="zh-CN" altLang="en-US" dirty="0"/>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7812" name="文本占位符 247811"/>
          <p:cNvSpPr>
            <a:spLocks noGrp="1"/>
          </p:cNvSpPr>
          <p:nvPr>
            <p:ph type="body" idx="1"/>
          </p:nvPr>
        </p:nvSpPr>
        <p:spPr>
          <a:xfrm>
            <a:off x="0" y="381000"/>
            <a:ext cx="9144000" cy="5562600"/>
          </a:xfrm>
        </p:spPr>
        <p:txBody>
          <a:bodyPr/>
          <a:p>
            <a:pPr>
              <a:buNone/>
            </a:pPr>
            <a:r>
              <a:rPr lang="en-US" altLang="zh-CN" b="1" dirty="0">
                <a:solidFill>
                  <a:schemeClr val="hlink"/>
                </a:solidFill>
                <a:latin typeface="宋体" panose="02010600030101010101" pitchFamily="2" charset="-122"/>
              </a:rPr>
              <a:t>5</a:t>
            </a:r>
            <a:r>
              <a:rPr lang="zh-CN" altLang="en-US" b="1" dirty="0">
                <a:solidFill>
                  <a:schemeClr val="hlink"/>
                </a:solidFill>
                <a:latin typeface="宋体" panose="02010600030101010101" pitchFamily="2" charset="-122"/>
              </a:rPr>
              <a:t>、  以度分类</a:t>
            </a:r>
            <a:endParaRPr lang="zh-CN" altLang="en-US" b="1" dirty="0">
              <a:solidFill>
                <a:schemeClr val="hlink"/>
              </a:solidFill>
              <a:latin typeface="宋体" panose="02010600030101010101" pitchFamily="2" charset="-122"/>
            </a:endParaRPr>
          </a:p>
          <a:p>
            <a:pPr>
              <a:buNone/>
            </a:pPr>
            <a:r>
              <a:rPr lang="zh-CN" altLang="en-US" b="1" dirty="0">
                <a:latin typeface="宋体" panose="02010600030101010101" pitchFamily="2" charset="-122"/>
              </a:rPr>
              <a:t>　　　</a:t>
            </a:r>
            <a:r>
              <a:rPr lang="zh-CN" altLang="en-US" b="1" dirty="0">
                <a:solidFill>
                  <a:schemeClr val="hlink"/>
                </a:solidFill>
                <a:latin typeface="宋体" panose="02010600030101010101" pitchFamily="2" charset="-122"/>
              </a:rPr>
              <a:t>度：对数据并行处理的程度。</a:t>
            </a:r>
            <a:endParaRPr lang="zh-CN" altLang="en-US" b="1" dirty="0">
              <a:solidFill>
                <a:schemeClr val="hlink"/>
              </a:solidFill>
              <a:latin typeface="宋体" panose="02010600030101010101" pitchFamily="2" charset="-122"/>
            </a:endParaRPr>
          </a:p>
          <a:p>
            <a:pPr>
              <a:buNone/>
            </a:pPr>
            <a:r>
              <a:rPr lang="zh-CN" altLang="en-US" b="1" dirty="0">
                <a:latin typeface="宋体" panose="02010600030101010101" pitchFamily="2" charset="-122"/>
              </a:rPr>
              <a:t> 按度分类：　</a:t>
            </a:r>
            <a:r>
              <a:rPr lang="en-US" altLang="zh-CN" b="1" dirty="0">
                <a:latin typeface="宋体" panose="02010600030101010101" pitchFamily="2" charset="-122"/>
              </a:rPr>
              <a:t>W—</a:t>
            </a:r>
            <a:r>
              <a:rPr lang="zh-CN" altLang="en-US" b="1" dirty="0">
                <a:latin typeface="宋体" panose="02010600030101010101" pitchFamily="2" charset="-122"/>
              </a:rPr>
              <a:t>字         </a:t>
            </a:r>
            <a:r>
              <a:rPr lang="en-US" altLang="zh-CN" b="1" dirty="0">
                <a:latin typeface="宋体" panose="02010600030101010101" pitchFamily="2" charset="-122"/>
              </a:rPr>
              <a:t>B—</a:t>
            </a:r>
            <a:r>
              <a:rPr lang="zh-CN" altLang="en-US" b="1" dirty="0">
                <a:latin typeface="宋体" panose="02010600030101010101" pitchFamily="2" charset="-122"/>
              </a:rPr>
              <a:t>位</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S—</a:t>
            </a:r>
            <a:r>
              <a:rPr lang="zh-CN" altLang="en-US" b="1" dirty="0">
                <a:latin typeface="宋体" panose="02010600030101010101" pitchFamily="2" charset="-122"/>
              </a:rPr>
              <a:t>串行处理   </a:t>
            </a:r>
            <a:r>
              <a:rPr lang="en-US" altLang="zh-CN" b="1" dirty="0">
                <a:latin typeface="宋体" panose="02010600030101010101" pitchFamily="2" charset="-122"/>
              </a:rPr>
              <a:t>P—</a:t>
            </a:r>
            <a:r>
              <a:rPr lang="zh-CN" altLang="en-US" b="1" dirty="0">
                <a:latin typeface="宋体" panose="02010600030101010101" pitchFamily="2" charset="-122"/>
              </a:rPr>
              <a:t>并行处理</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字串位串 </a:t>
            </a:r>
            <a:r>
              <a:rPr lang="en-US" altLang="zh-CN" b="1" dirty="0">
                <a:latin typeface="宋体" panose="02010600030101010101" pitchFamily="2" charset="-122"/>
              </a:rPr>
              <a:t>WSBS</a:t>
            </a:r>
            <a:r>
              <a:rPr lang="zh-CN" altLang="en-US" b="1" dirty="0">
                <a:latin typeface="宋体" panose="02010600030101010101" pitchFamily="2" charset="-122"/>
              </a:rPr>
              <a:t>：纯串行计算机</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字串位并 </a:t>
            </a:r>
            <a:r>
              <a:rPr lang="en-US" altLang="zh-CN" b="1" dirty="0">
                <a:latin typeface="宋体" panose="02010600030101010101" pitchFamily="2" charset="-122"/>
              </a:rPr>
              <a:t>WSBP</a:t>
            </a:r>
            <a:r>
              <a:rPr lang="zh-CN" altLang="en-US" b="1" dirty="0">
                <a:latin typeface="宋体" panose="02010600030101010101" pitchFamily="2" charset="-122"/>
              </a:rPr>
              <a:t>：具有一定的并行度（常见）</a:t>
            </a:r>
            <a:endParaRPr lang="zh-CN" altLang="en-US" b="1">
              <a:latin typeface="宋体" panose="02010600030101010101" pitchFamily="2" charset="-122"/>
            </a:endParaRPr>
          </a:p>
          <a:p>
            <a:pPr>
              <a:buNone/>
            </a:pPr>
            <a:r>
              <a:rPr lang="zh-CN" altLang="en-US" b="1" dirty="0">
                <a:latin typeface="宋体" panose="02010600030101010101" pitchFamily="2" charset="-122"/>
              </a:rPr>
              <a:t>  字并位串 </a:t>
            </a:r>
            <a:r>
              <a:rPr lang="en-US" altLang="zh-CN" b="1" dirty="0">
                <a:latin typeface="宋体" panose="02010600030101010101" pitchFamily="2" charset="-122"/>
              </a:rPr>
              <a:t>WPBS</a:t>
            </a:r>
            <a:r>
              <a:rPr lang="zh-CN" altLang="en-US" b="1" dirty="0">
                <a:latin typeface="宋体" panose="02010600030101010101" pitchFamily="2" charset="-122"/>
              </a:rPr>
              <a:t>：对多个字的同一位进行处理（位片机）</a:t>
            </a:r>
            <a:endParaRPr lang="zh-CN" altLang="en-US" b="1" dirty="0">
              <a:latin typeface="宋体" panose="02010600030101010101" pitchFamily="2" charset="-122"/>
            </a:endParaRPr>
          </a:p>
          <a:p>
            <a:pPr>
              <a:buNone/>
            </a:pPr>
            <a:r>
              <a:rPr lang="zh-CN" altLang="en-US" b="1" dirty="0">
                <a:latin typeface="宋体" panose="02010600030101010101" pitchFamily="2" charset="-122"/>
              </a:rPr>
              <a:t>  字并位并 </a:t>
            </a:r>
            <a:r>
              <a:rPr lang="en-US" altLang="zh-CN" b="1" dirty="0">
                <a:latin typeface="宋体" panose="02010600030101010101" pitchFamily="2" charset="-122"/>
              </a:rPr>
              <a:t>WPBP</a:t>
            </a:r>
            <a:r>
              <a:rPr lang="zh-CN" altLang="en-US" b="1" dirty="0">
                <a:latin typeface="宋体" panose="02010600030101010101" pitchFamily="2" charset="-122"/>
              </a:rPr>
              <a:t>：全并行（阵列机）</a:t>
            </a:r>
            <a:r>
              <a:rPr lang="zh-CN" altLang="en-US" dirty="0">
                <a:latin typeface="宋体" panose="02010600030101010101" pitchFamily="2" charset="-122"/>
              </a:rPr>
              <a:t> </a:t>
            </a:r>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2">
                                            <p:txEl>
                                              <p:charRg st="0" end="9"/>
                                            </p:txEl>
                                          </p:spTgt>
                                        </p:tgtEl>
                                        <p:attrNameLst>
                                          <p:attrName>style.visibility</p:attrName>
                                        </p:attrNameLst>
                                      </p:cBhvr>
                                      <p:to>
                                        <p:strVal val="visible"/>
                                      </p:to>
                                    </p:set>
                                    <p:animEffect transition="in" filter="blinds(horizontal)">
                                      <p:cBhvr>
                                        <p:cTn id="7" dur="500"/>
                                        <p:tgtEl>
                                          <p:spTgt spid="247812">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2">
                                            <p:txEl>
                                              <p:charRg st="9" end="26"/>
                                            </p:txEl>
                                          </p:spTgt>
                                        </p:tgtEl>
                                        <p:attrNameLst>
                                          <p:attrName>style.visibility</p:attrName>
                                        </p:attrNameLst>
                                      </p:cBhvr>
                                      <p:to>
                                        <p:strVal val="visible"/>
                                      </p:to>
                                    </p:set>
                                    <p:animEffect transition="in" filter="blinds(horizontal)">
                                      <p:cBhvr>
                                        <p:cTn id="12" dur="500"/>
                                        <p:tgtEl>
                                          <p:spTgt spid="247812">
                                            <p:txEl>
                                              <p:charRg st="9"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7812">
                                            <p:txEl>
                                              <p:charRg st="26" end="49"/>
                                            </p:txEl>
                                          </p:spTgt>
                                        </p:tgtEl>
                                        <p:attrNameLst>
                                          <p:attrName>style.visibility</p:attrName>
                                        </p:attrNameLst>
                                      </p:cBhvr>
                                      <p:to>
                                        <p:strVal val="visible"/>
                                      </p:to>
                                    </p:set>
                                    <p:animEffect transition="in" filter="blinds(horizontal)">
                                      <p:cBhvr>
                                        <p:cTn id="17" dur="500"/>
                                        <p:tgtEl>
                                          <p:spTgt spid="247812">
                                            <p:txEl>
                                              <p:charRg st="26"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7812">
                                            <p:txEl>
                                              <p:charRg st="49" end="76"/>
                                            </p:txEl>
                                          </p:spTgt>
                                        </p:tgtEl>
                                        <p:attrNameLst>
                                          <p:attrName>style.visibility</p:attrName>
                                        </p:attrNameLst>
                                      </p:cBhvr>
                                      <p:to>
                                        <p:strVal val="visible"/>
                                      </p:to>
                                    </p:set>
                                    <p:animEffect transition="in" filter="blinds(horizontal)">
                                      <p:cBhvr>
                                        <p:cTn id="22" dur="500"/>
                                        <p:tgtEl>
                                          <p:spTgt spid="247812">
                                            <p:txEl>
                                              <p:charRg st="49"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7812">
                                            <p:txEl>
                                              <p:charRg st="76" end="95"/>
                                            </p:txEl>
                                          </p:spTgt>
                                        </p:tgtEl>
                                        <p:attrNameLst>
                                          <p:attrName>style.visibility</p:attrName>
                                        </p:attrNameLst>
                                      </p:cBhvr>
                                      <p:to>
                                        <p:strVal val="visible"/>
                                      </p:to>
                                    </p:set>
                                    <p:animEffect transition="in" filter="blinds(horizontal)">
                                      <p:cBhvr>
                                        <p:cTn id="27" dur="500"/>
                                        <p:tgtEl>
                                          <p:spTgt spid="247812">
                                            <p:txEl>
                                              <p:charRg st="76"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7812">
                                            <p:txEl>
                                              <p:charRg st="95" end="120"/>
                                            </p:txEl>
                                          </p:spTgt>
                                        </p:tgtEl>
                                        <p:attrNameLst>
                                          <p:attrName>style.visibility</p:attrName>
                                        </p:attrNameLst>
                                      </p:cBhvr>
                                      <p:to>
                                        <p:strVal val="visible"/>
                                      </p:to>
                                    </p:set>
                                    <p:animEffect transition="in" filter="blinds(horizontal)">
                                      <p:cBhvr>
                                        <p:cTn id="32" dur="500"/>
                                        <p:tgtEl>
                                          <p:spTgt spid="247812">
                                            <p:txEl>
                                              <p:charRg st="95"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7812">
                                            <p:txEl>
                                              <p:charRg st="120" end="150"/>
                                            </p:txEl>
                                          </p:spTgt>
                                        </p:tgtEl>
                                        <p:attrNameLst>
                                          <p:attrName>style.visibility</p:attrName>
                                        </p:attrNameLst>
                                      </p:cBhvr>
                                      <p:to>
                                        <p:strVal val="visible"/>
                                      </p:to>
                                    </p:set>
                                    <p:animEffect transition="in" filter="blinds(horizontal)">
                                      <p:cBhvr>
                                        <p:cTn id="37" dur="500"/>
                                        <p:tgtEl>
                                          <p:spTgt spid="247812">
                                            <p:txEl>
                                              <p:charRg st="120"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7812">
                                            <p:txEl>
                                              <p:charRg st="150" end="172"/>
                                            </p:txEl>
                                          </p:spTgt>
                                        </p:tgtEl>
                                        <p:attrNameLst>
                                          <p:attrName>style.visibility</p:attrName>
                                        </p:attrNameLst>
                                      </p:cBhvr>
                                      <p:to>
                                        <p:strVal val="visible"/>
                                      </p:to>
                                    </p:set>
                                    <p:animEffect transition="in" filter="blinds(horizontal)">
                                      <p:cBhvr>
                                        <p:cTn id="42" dur="500"/>
                                        <p:tgtEl>
                                          <p:spTgt spid="247812">
                                            <p:txEl>
                                              <p:charRg st="15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8836" name="矩形 248835"/>
          <p:cNvSpPr/>
          <p:nvPr/>
        </p:nvSpPr>
        <p:spPr>
          <a:xfrm>
            <a:off x="0" y="260350"/>
            <a:ext cx="9144000" cy="1066800"/>
          </a:xfrm>
          <a:prstGeom prst="rect">
            <a:avLst/>
          </a:prstGeom>
          <a:noFill/>
          <a:ln w="9525">
            <a:noFill/>
          </a:ln>
        </p:spPr>
        <p:txBody>
          <a:bodyPr anchor="ctr">
            <a:spAutoFit/>
          </a:bodyPr>
          <a:p>
            <a:r>
              <a:rPr lang="zh-CN" altLang="en-US" sz="3200" b="1" dirty="0">
                <a:latin typeface="宋体" panose="02010600030101010101" pitchFamily="2" charset="-122"/>
              </a:rPr>
              <a:t>　　下面从计算机系统结构的</a:t>
            </a:r>
            <a:r>
              <a:rPr lang="zh-CN" altLang="en-US" sz="3200" b="1" dirty="0">
                <a:solidFill>
                  <a:schemeClr val="hlink"/>
                </a:solidFill>
                <a:latin typeface="宋体" panose="02010600030101010101" pitchFamily="2" charset="-122"/>
              </a:rPr>
              <a:t>并行性</a:t>
            </a:r>
            <a:r>
              <a:rPr lang="zh-CN" altLang="en-US" sz="3200" b="1" dirty="0">
                <a:latin typeface="宋体" panose="02010600030101010101" pitchFamily="2" charset="-122"/>
              </a:rPr>
              <a:t>能出发，介绍两种常用的分类方法。 </a:t>
            </a:r>
            <a:endParaRPr lang="zh-CN" altLang="en-US" sz="3200" b="1" dirty="0">
              <a:latin typeface="宋体" panose="02010600030101010101" pitchFamily="2" charset="-122"/>
            </a:endParaRPr>
          </a:p>
        </p:txBody>
      </p:sp>
      <p:sp>
        <p:nvSpPr>
          <p:cNvPr id="248837" name="矩形 248836"/>
          <p:cNvSpPr/>
          <p:nvPr/>
        </p:nvSpPr>
        <p:spPr>
          <a:xfrm>
            <a:off x="900113" y="1989138"/>
            <a:ext cx="2636837" cy="579437"/>
          </a:xfrm>
          <a:prstGeom prst="rect">
            <a:avLst/>
          </a:prstGeom>
          <a:noFill/>
          <a:ln w="9525">
            <a:noFill/>
          </a:ln>
        </p:spPr>
        <p:txBody>
          <a:bodyPr wrap="none" anchor="ctr">
            <a:spAutoFit/>
          </a:bodyPr>
          <a:p>
            <a:r>
              <a:rPr lang="en-US" altLang="zh-CN" sz="3200" b="1" dirty="0">
                <a:solidFill>
                  <a:srgbClr val="FFFF00"/>
                </a:solidFill>
                <a:latin typeface="宋体" panose="02010600030101010101" pitchFamily="2" charset="-122"/>
              </a:rPr>
              <a:t>Flynn</a:t>
            </a:r>
            <a:r>
              <a:rPr lang="zh-CN" altLang="en-US" sz="3200" b="1" dirty="0">
                <a:solidFill>
                  <a:srgbClr val="FFFF00"/>
                </a:solidFill>
                <a:latin typeface="宋体" panose="02010600030101010101" pitchFamily="2" charset="-122"/>
              </a:rPr>
              <a:t>分类法 </a:t>
            </a:r>
            <a:endParaRPr lang="zh-CN" altLang="en-US" sz="3200" b="1" dirty="0">
              <a:solidFill>
                <a:srgbClr val="FFFF00"/>
              </a:solidFill>
              <a:latin typeface="宋体" panose="02010600030101010101" pitchFamily="2" charset="-122"/>
            </a:endParaRPr>
          </a:p>
        </p:txBody>
      </p:sp>
      <p:sp>
        <p:nvSpPr>
          <p:cNvPr id="248838" name="矩形 248837"/>
          <p:cNvSpPr/>
          <p:nvPr/>
        </p:nvSpPr>
        <p:spPr>
          <a:xfrm>
            <a:off x="755650" y="3644900"/>
            <a:ext cx="3046413" cy="579438"/>
          </a:xfrm>
          <a:prstGeom prst="rect">
            <a:avLst/>
          </a:prstGeom>
          <a:noFill/>
          <a:ln w="9525">
            <a:noFill/>
          </a:ln>
        </p:spPr>
        <p:txBody>
          <a:bodyPr wrap="none" anchor="ctr">
            <a:spAutoFit/>
          </a:bodyPr>
          <a:p>
            <a:r>
              <a:rPr lang="en-US" altLang="zh-CN" sz="3200" b="1" dirty="0">
                <a:solidFill>
                  <a:srgbClr val="FFFF00"/>
                </a:solidFill>
                <a:latin typeface="宋体" panose="02010600030101010101" pitchFamily="2" charset="-122"/>
              </a:rPr>
              <a:t>Handler</a:t>
            </a:r>
            <a:r>
              <a:rPr lang="zh-CN" altLang="en-US" sz="3200" b="1" dirty="0">
                <a:solidFill>
                  <a:srgbClr val="FFFF00"/>
                </a:solidFill>
                <a:latin typeface="宋体" panose="02010600030101010101" pitchFamily="2" charset="-122"/>
              </a:rPr>
              <a:t>分类法 </a:t>
            </a:r>
            <a:endParaRPr lang="zh-CN" altLang="en-US" sz="3200" b="1" dirty="0">
              <a:solidFill>
                <a:srgbClr val="FFFF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blinds(horizontal)">
                                      <p:cBhvr>
                                        <p:cTn id="7" dur="500"/>
                                        <p:tgtEl>
                                          <p:spTgt spid="2488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8837"/>
                                        </p:tgtEl>
                                        <p:attrNameLst>
                                          <p:attrName>style.visibility</p:attrName>
                                        </p:attrNameLst>
                                      </p:cBhvr>
                                      <p:to>
                                        <p:strVal val="visible"/>
                                      </p:to>
                                    </p:set>
                                    <p:animEffect transition="in" filter="checkerboard(across)">
                                      <p:cBhvr>
                                        <p:cTn id="12" dur="500"/>
                                        <p:tgtEl>
                                          <p:spTgt spid="2488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8838"/>
                                        </p:tgtEl>
                                        <p:attrNameLst>
                                          <p:attrName>style.visibility</p:attrName>
                                        </p:attrNameLst>
                                      </p:cBhvr>
                                      <p:to>
                                        <p:strVal val="visible"/>
                                      </p:to>
                                    </p:set>
                                    <p:animEffect transition="in" filter="checkerboard(across)">
                                      <p:cBhvr>
                                        <p:cTn id="17" dur="500"/>
                                        <p:tgtEl>
                                          <p:spTgt spid="248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P spid="2488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5764" name="矩形 245763"/>
          <p:cNvSpPr/>
          <p:nvPr/>
        </p:nvSpPr>
        <p:spPr>
          <a:xfrm>
            <a:off x="0" y="549275"/>
            <a:ext cx="9144000" cy="5453063"/>
          </a:xfrm>
          <a:prstGeom prst="rect">
            <a:avLst/>
          </a:prstGeom>
          <a:noFill/>
          <a:ln w="9525">
            <a:noFill/>
          </a:ln>
        </p:spPr>
        <p:txBody>
          <a:bodyPr anchor="ctr">
            <a:spAutoFit/>
          </a:bodyPr>
          <a:p>
            <a:r>
              <a:rPr lang="zh-CN" altLang="en-US" sz="3200" b="1" dirty="0">
                <a:solidFill>
                  <a:srgbClr val="FFFF00"/>
                </a:solidFill>
                <a:latin typeface="宋体" panose="02010600030101010101" pitchFamily="2" charset="-122"/>
              </a:rPr>
              <a:t>一</a:t>
            </a:r>
            <a:r>
              <a:rPr lang="en-US" altLang="zh-CN" sz="3200" b="1" dirty="0">
                <a:solidFill>
                  <a:srgbClr val="FFFF00"/>
                </a:solidFill>
                <a:latin typeface="宋体" panose="02010600030101010101" pitchFamily="2" charset="-122"/>
              </a:rPr>
              <a:t>.Flynn</a:t>
            </a:r>
            <a:r>
              <a:rPr lang="zh-CN" altLang="en-US" sz="3200" b="1" dirty="0">
                <a:solidFill>
                  <a:srgbClr val="FFFF00"/>
                </a:solidFill>
                <a:latin typeface="宋体" panose="02010600030101010101" pitchFamily="2" charset="-122"/>
              </a:rPr>
              <a:t>分类法</a:t>
            </a:r>
            <a:endParaRPr lang="zh-CN" altLang="en-US" sz="3200" b="1" dirty="0">
              <a:solidFill>
                <a:srgbClr val="FFFF00"/>
              </a:solidFill>
              <a:latin typeface="宋体" panose="02010600030101010101" pitchFamily="2" charset="-122"/>
            </a:endParaRPr>
          </a:p>
          <a:p>
            <a:r>
              <a:rPr lang="en-US" altLang="zh-CN" sz="3200" b="1" dirty="0">
                <a:latin typeface="宋体" panose="02010600030101010101" pitchFamily="2" charset="-122"/>
              </a:rPr>
              <a:t>    1966</a:t>
            </a:r>
            <a:r>
              <a:rPr lang="zh-CN" altLang="en-US" sz="3200" b="1" dirty="0">
                <a:latin typeface="宋体" panose="02010600030101010101" pitchFamily="2" charset="-122"/>
              </a:rPr>
              <a:t>年</a:t>
            </a:r>
            <a:r>
              <a:rPr lang="en-US" altLang="zh-CN" sz="3200" b="1" err="1">
                <a:latin typeface="宋体" panose="02010600030101010101" pitchFamily="2" charset="-122"/>
              </a:rPr>
              <a:t>M.J.Flynn</a:t>
            </a:r>
            <a:r>
              <a:rPr lang="zh-CN" altLang="en-US" sz="3200" b="1" dirty="0">
                <a:latin typeface="宋体" panose="02010600030101010101" pitchFamily="2" charset="-122"/>
              </a:rPr>
              <a:t>按照指令流和数据流的不同组织方式，把计算机系统的结构分为以下</a:t>
            </a:r>
            <a:r>
              <a:rPr lang="en-US" altLang="zh-CN" sz="3200" b="1" dirty="0">
                <a:latin typeface="宋体" panose="02010600030101010101" pitchFamily="2" charset="-122"/>
              </a:rPr>
              <a:t>4</a:t>
            </a:r>
            <a:r>
              <a:rPr lang="zh-CN" altLang="en-US" sz="3200" b="1" dirty="0">
                <a:latin typeface="宋体" panose="02010600030101010101" pitchFamily="2" charset="-122"/>
              </a:rPr>
              <a:t>类：</a:t>
            </a:r>
            <a:endParaRPr lang="zh-CN" altLang="en-US" sz="3200" b="1" dirty="0">
              <a:latin typeface="宋体" panose="02010600030101010101" pitchFamily="2" charset="-122"/>
            </a:endParaRPr>
          </a:p>
          <a:p>
            <a:r>
              <a:rPr lang="en-US" altLang="zh-CN" sz="3200" b="1" dirty="0">
                <a:latin typeface="宋体" panose="02010600030101010101" pitchFamily="2" charset="-122"/>
              </a:rPr>
              <a:t>    (1) </a:t>
            </a:r>
            <a:r>
              <a:rPr lang="zh-CN" altLang="en-US" sz="3200" b="1" dirty="0">
                <a:latin typeface="宋体" panose="02010600030101010101" pitchFamily="2" charset="-122"/>
              </a:rPr>
              <a:t>单指令流单数据流</a:t>
            </a:r>
            <a:r>
              <a:rPr lang="en-US" altLang="zh-CN" sz="3200" b="1" err="1">
                <a:solidFill>
                  <a:schemeClr val="hlink"/>
                </a:solidFill>
                <a:latin typeface="宋体" panose="02010600030101010101" pitchFamily="2" charset="-122"/>
              </a:rPr>
              <a:t>SISD</a:t>
            </a:r>
            <a:r>
              <a:rPr lang="en-US" altLang="zh-CN" sz="3200" b="1" err="1">
                <a:latin typeface="宋体" panose="02010600030101010101" pitchFamily="2" charset="-122"/>
              </a:rPr>
              <a:t>(single instruction stream single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(2) </a:t>
            </a:r>
            <a:r>
              <a:rPr lang="zh-CN" altLang="en-US" sz="3200" b="1" dirty="0">
                <a:latin typeface="宋体" panose="02010600030101010101" pitchFamily="2" charset="-122"/>
              </a:rPr>
              <a:t>单指令流多数据流</a:t>
            </a:r>
            <a:r>
              <a:rPr lang="en-US" altLang="zh-CN" sz="3200" b="1" err="1">
                <a:solidFill>
                  <a:schemeClr val="hlink"/>
                </a:solidFill>
                <a:latin typeface="宋体" panose="02010600030101010101" pitchFamily="2" charset="-122"/>
              </a:rPr>
              <a:t>SIMD</a:t>
            </a:r>
            <a:r>
              <a:rPr lang="en-US" altLang="zh-CN" sz="3200" b="1" err="1">
                <a:latin typeface="宋体" panose="02010600030101010101" pitchFamily="2" charset="-122"/>
              </a:rPr>
              <a:t>(single instruction stream multiple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(3) </a:t>
            </a:r>
            <a:r>
              <a:rPr lang="zh-CN" altLang="en-US" sz="3200" b="1" dirty="0">
                <a:latin typeface="宋体" panose="02010600030101010101" pitchFamily="2" charset="-122"/>
              </a:rPr>
              <a:t>多指令流单数据流</a:t>
            </a:r>
            <a:r>
              <a:rPr lang="en-US" altLang="zh-CN" sz="3200" b="1" err="1">
                <a:solidFill>
                  <a:schemeClr val="hlink"/>
                </a:solidFill>
                <a:latin typeface="宋体" panose="02010600030101010101" pitchFamily="2" charset="-122"/>
              </a:rPr>
              <a:t>MISD(</a:t>
            </a:r>
            <a:r>
              <a:rPr lang="en-US" altLang="zh-CN" sz="3200" b="1" err="1">
                <a:latin typeface="宋体" panose="02010600030101010101" pitchFamily="2" charset="-122"/>
              </a:rPr>
              <a:t>multiple instruction stream single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a:p>
            <a:r>
              <a:rPr lang="en-US" altLang="zh-CN" sz="3200" b="1" dirty="0">
                <a:latin typeface="宋体" panose="02010600030101010101" pitchFamily="2" charset="-122"/>
              </a:rPr>
              <a:t>    (4) </a:t>
            </a:r>
            <a:r>
              <a:rPr lang="zh-CN" altLang="en-US" sz="3200" b="1" dirty="0">
                <a:latin typeface="宋体" panose="02010600030101010101" pitchFamily="2" charset="-122"/>
              </a:rPr>
              <a:t>多指令流多数据流</a:t>
            </a:r>
            <a:r>
              <a:rPr lang="en-US" altLang="zh-CN" sz="3200" b="1" err="1">
                <a:solidFill>
                  <a:schemeClr val="hlink"/>
                </a:solidFill>
                <a:latin typeface="宋体" panose="02010600030101010101" pitchFamily="2" charset="-122"/>
              </a:rPr>
              <a:t>MIMD</a:t>
            </a:r>
            <a:r>
              <a:rPr lang="en-US" altLang="zh-CN" sz="3200" b="1" err="1">
                <a:latin typeface="宋体" panose="02010600030101010101" pitchFamily="2" charset="-122"/>
              </a:rPr>
              <a:t>(multiple instruction stream multiple datastream</a:t>
            </a:r>
            <a:r>
              <a:rPr lang="en-US" altLang="zh-CN" sz="3200" b="1" dirty="0">
                <a:latin typeface="宋体" panose="02010600030101010101" pitchFamily="2" charset="-122"/>
              </a:rPr>
              <a:t>)</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32466" name="组合 232465"/>
          <p:cNvGrpSpPr/>
          <p:nvPr/>
        </p:nvGrpSpPr>
        <p:grpSpPr>
          <a:xfrm>
            <a:off x="468313" y="188913"/>
            <a:ext cx="7570787" cy="3297237"/>
            <a:chOff x="295" y="119"/>
            <a:chExt cx="4769" cy="2077"/>
          </a:xfrm>
        </p:grpSpPr>
        <p:sp>
          <p:nvSpPr>
            <p:cNvPr id="232453" name="立方体 232452"/>
            <p:cNvSpPr/>
            <p:nvPr/>
          </p:nvSpPr>
          <p:spPr>
            <a:xfrm>
              <a:off x="744" y="1351"/>
              <a:ext cx="1056" cy="624"/>
            </a:xfrm>
            <a:prstGeom prst="cube">
              <a:avLst>
                <a:gd name="adj" fmla="val 25000"/>
              </a:avLst>
            </a:prstGeom>
            <a:solidFill>
              <a:srgbClr val="CC3300"/>
            </a:solidFill>
            <a:ln w="9525" cap="flat" cmpd="sng">
              <a:solidFill>
                <a:schemeClr val="tx1"/>
              </a:solidFill>
              <a:prstDash val="solid"/>
              <a:miter/>
              <a:headEnd type="none" w="med" len="med"/>
              <a:tailEnd type="none" w="med" len="med"/>
            </a:ln>
          </p:spPr>
          <p:txBody>
            <a:bodyPr wrap="none" anchor="ctr"/>
            <a:p>
              <a:pPr algn="ctr"/>
              <a:r>
                <a:rPr lang="en-US" altLang="zh-CN" sz="3600">
                  <a:solidFill>
                    <a:srgbClr val="00FFFF"/>
                  </a:solidFill>
                  <a:latin typeface="Tahoma" panose="020B0604030504040204" pitchFamily="34" charset="0"/>
                </a:rPr>
                <a:t>CU</a:t>
              </a:r>
              <a:endParaRPr lang="en-US" altLang="zh-CN" sz="3600">
                <a:solidFill>
                  <a:srgbClr val="00FFFF"/>
                </a:solidFill>
                <a:latin typeface="Tahoma" panose="020B0604030504040204" pitchFamily="34" charset="0"/>
              </a:endParaRPr>
            </a:p>
          </p:txBody>
        </p:sp>
        <p:sp>
          <p:nvSpPr>
            <p:cNvPr id="232454" name="立方体 232453"/>
            <p:cNvSpPr/>
            <p:nvPr/>
          </p:nvSpPr>
          <p:spPr>
            <a:xfrm>
              <a:off x="2520" y="1351"/>
              <a:ext cx="1056" cy="62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rgbClr val="000099"/>
                  </a:solidFill>
                  <a:latin typeface="Tahoma" panose="020B0604030504040204" pitchFamily="34" charset="0"/>
                </a:rPr>
                <a:t>PU</a:t>
              </a:r>
              <a:endParaRPr lang="en-US" altLang="zh-CN" sz="3600">
                <a:solidFill>
                  <a:srgbClr val="000099"/>
                </a:solidFill>
                <a:latin typeface="Tahoma" panose="020B0604030504040204" pitchFamily="34" charset="0"/>
              </a:endParaRPr>
            </a:p>
          </p:txBody>
        </p:sp>
        <p:sp>
          <p:nvSpPr>
            <p:cNvPr id="232455" name="直接连接符 232454"/>
            <p:cNvSpPr/>
            <p:nvPr/>
          </p:nvSpPr>
          <p:spPr>
            <a:xfrm flipV="1">
              <a:off x="4536" y="823"/>
              <a:ext cx="0" cy="480"/>
            </a:xfrm>
            <a:prstGeom prst="line">
              <a:avLst/>
            </a:prstGeom>
            <a:ln w="57150" cap="flat" cmpd="sng">
              <a:solidFill>
                <a:schemeClr val="tx1"/>
              </a:solidFill>
              <a:prstDash val="solid"/>
              <a:headEnd type="none" w="med" len="med"/>
              <a:tailEnd type="none" w="med" len="med"/>
            </a:ln>
          </p:spPr>
        </p:sp>
        <p:sp>
          <p:nvSpPr>
            <p:cNvPr id="232456" name="直接连接符 232455"/>
            <p:cNvSpPr/>
            <p:nvPr/>
          </p:nvSpPr>
          <p:spPr>
            <a:xfrm flipH="1">
              <a:off x="1512" y="823"/>
              <a:ext cx="3024" cy="0"/>
            </a:xfrm>
            <a:prstGeom prst="line">
              <a:avLst/>
            </a:prstGeom>
            <a:ln w="57150" cap="flat" cmpd="sng">
              <a:solidFill>
                <a:schemeClr val="tx1"/>
              </a:solidFill>
              <a:prstDash val="solid"/>
              <a:headEnd type="none" w="med" len="med"/>
              <a:tailEnd type="none" w="med" len="med"/>
            </a:ln>
          </p:spPr>
        </p:sp>
        <p:sp>
          <p:nvSpPr>
            <p:cNvPr id="232457" name="直接连接符 232456"/>
            <p:cNvSpPr/>
            <p:nvPr/>
          </p:nvSpPr>
          <p:spPr>
            <a:xfrm>
              <a:off x="1512" y="823"/>
              <a:ext cx="0" cy="528"/>
            </a:xfrm>
            <a:prstGeom prst="line">
              <a:avLst/>
            </a:prstGeom>
            <a:ln w="57150" cap="flat" cmpd="sng">
              <a:solidFill>
                <a:schemeClr val="tx1"/>
              </a:solidFill>
              <a:prstDash val="solid"/>
              <a:headEnd type="none" w="med" len="med"/>
              <a:tailEnd type="triangle" w="med" len="med"/>
            </a:ln>
          </p:spPr>
        </p:sp>
        <p:sp>
          <p:nvSpPr>
            <p:cNvPr id="232458" name="直接连接符 232457"/>
            <p:cNvSpPr/>
            <p:nvPr/>
          </p:nvSpPr>
          <p:spPr>
            <a:xfrm>
              <a:off x="1848" y="1639"/>
              <a:ext cx="672" cy="0"/>
            </a:xfrm>
            <a:prstGeom prst="line">
              <a:avLst/>
            </a:prstGeom>
            <a:ln w="57150" cap="flat" cmpd="sng">
              <a:solidFill>
                <a:schemeClr val="tx1"/>
              </a:solidFill>
              <a:prstDash val="solid"/>
              <a:headEnd type="none" w="med" len="med"/>
              <a:tailEnd type="triangle" w="med" len="med"/>
            </a:ln>
          </p:spPr>
        </p:sp>
        <p:sp>
          <p:nvSpPr>
            <p:cNvPr id="232459" name="直接连接符 232458"/>
            <p:cNvSpPr/>
            <p:nvPr/>
          </p:nvSpPr>
          <p:spPr>
            <a:xfrm flipH="1">
              <a:off x="3576" y="1639"/>
              <a:ext cx="720" cy="0"/>
            </a:xfrm>
            <a:prstGeom prst="line">
              <a:avLst/>
            </a:prstGeom>
            <a:ln w="57150" cap="flat" cmpd="sng">
              <a:solidFill>
                <a:schemeClr val="tx1"/>
              </a:solidFill>
              <a:prstDash val="solid"/>
              <a:headEnd type="none" w="med" len="med"/>
              <a:tailEnd type="triangle" w="med" len="med"/>
            </a:ln>
          </p:spPr>
        </p:sp>
        <p:sp>
          <p:nvSpPr>
            <p:cNvPr id="232460" name="文本框 232459"/>
            <p:cNvSpPr txBox="1"/>
            <p:nvPr/>
          </p:nvSpPr>
          <p:spPr>
            <a:xfrm>
              <a:off x="2472" y="391"/>
              <a:ext cx="864"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IS</a:t>
              </a:r>
              <a:endParaRPr lang="en-US" altLang="zh-CN" sz="3200" b="1">
                <a:latin typeface="Tahoma" panose="020B0604030504040204" pitchFamily="34" charset="0"/>
              </a:endParaRPr>
            </a:p>
          </p:txBody>
        </p:sp>
        <p:sp>
          <p:nvSpPr>
            <p:cNvPr id="232461" name="文本框 232460"/>
            <p:cNvSpPr txBox="1"/>
            <p:nvPr/>
          </p:nvSpPr>
          <p:spPr>
            <a:xfrm>
              <a:off x="1896" y="1831"/>
              <a:ext cx="576"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CS</a:t>
              </a:r>
              <a:endParaRPr lang="en-US" altLang="zh-CN" sz="3200" b="1">
                <a:latin typeface="Tahoma" panose="020B0604030504040204" pitchFamily="34" charset="0"/>
              </a:endParaRPr>
            </a:p>
          </p:txBody>
        </p:sp>
        <p:sp>
          <p:nvSpPr>
            <p:cNvPr id="232462" name="文本框 232461"/>
            <p:cNvSpPr txBox="1"/>
            <p:nvPr/>
          </p:nvSpPr>
          <p:spPr>
            <a:xfrm>
              <a:off x="3624" y="1783"/>
              <a:ext cx="624" cy="365"/>
            </a:xfrm>
            <a:prstGeom prst="rect">
              <a:avLst/>
            </a:prstGeom>
            <a:noFill/>
            <a:ln w="9525">
              <a:noFill/>
            </a:ln>
          </p:spPr>
          <p:txBody>
            <a:bodyPr>
              <a:spAutoFit/>
            </a:bodyPr>
            <a:p>
              <a:pPr>
                <a:spcBef>
                  <a:spcPct val="50000"/>
                </a:spcBef>
              </a:pPr>
              <a:r>
                <a:rPr lang="en-US" altLang="zh-CN" sz="3200" b="1">
                  <a:latin typeface="Tahoma" panose="020B0604030504040204" pitchFamily="34" charset="0"/>
                </a:rPr>
                <a:t>DS</a:t>
              </a:r>
              <a:endParaRPr lang="en-US" altLang="zh-CN" sz="3200" b="1">
                <a:latin typeface="Tahoma" panose="020B0604030504040204" pitchFamily="34" charset="0"/>
              </a:endParaRPr>
            </a:p>
          </p:txBody>
        </p:sp>
        <p:sp>
          <p:nvSpPr>
            <p:cNvPr id="232463" name="文本框 232462"/>
            <p:cNvSpPr txBox="1"/>
            <p:nvPr/>
          </p:nvSpPr>
          <p:spPr>
            <a:xfrm>
              <a:off x="295" y="119"/>
              <a:ext cx="1723" cy="365"/>
            </a:xfrm>
            <a:prstGeom prst="rect">
              <a:avLst/>
            </a:prstGeom>
            <a:noFill/>
            <a:ln w="9525">
              <a:noFill/>
            </a:ln>
          </p:spPr>
          <p:txBody>
            <a:bodyPr>
              <a:spAutoFit/>
            </a:bodyPr>
            <a:p>
              <a:pPr>
                <a:spcBef>
                  <a:spcPct val="50000"/>
                </a:spcBef>
              </a:pPr>
              <a:r>
                <a:rPr lang="en-US" altLang="zh-CN" sz="3200" b="1" dirty="0">
                  <a:solidFill>
                    <a:srgbClr val="FFFF00"/>
                  </a:solidFill>
                  <a:latin typeface="Tahoma" panose="020B0604030504040204" pitchFamily="34" charset="0"/>
                </a:rPr>
                <a:t>SISD</a:t>
              </a:r>
              <a:r>
                <a:rPr lang="zh-CN" altLang="en-US" sz="3200" b="1" dirty="0">
                  <a:solidFill>
                    <a:srgbClr val="FFFF00"/>
                  </a:solidFill>
                  <a:latin typeface="Tahoma" panose="020B0604030504040204" pitchFamily="34" charset="0"/>
                </a:rPr>
                <a:t>计算机</a:t>
              </a:r>
              <a:endParaRPr lang="zh-CN" altLang="en-US" sz="3200" b="1" dirty="0">
                <a:solidFill>
                  <a:srgbClr val="FFFF00"/>
                </a:solidFill>
                <a:latin typeface="Tahoma" panose="020B0604030504040204" pitchFamily="34" charset="0"/>
              </a:endParaRPr>
            </a:p>
          </p:txBody>
        </p:sp>
        <p:sp>
          <p:nvSpPr>
            <p:cNvPr id="232464" name="圆柱形 232463"/>
            <p:cNvSpPr/>
            <p:nvPr/>
          </p:nvSpPr>
          <p:spPr>
            <a:xfrm>
              <a:off x="4344" y="1303"/>
              <a:ext cx="720" cy="864"/>
            </a:xfrm>
            <a:prstGeom prst="can">
              <a:avLst>
                <a:gd name="adj" fmla="val 30000"/>
              </a:avLst>
            </a:prstGeom>
            <a:solidFill>
              <a:schemeClr val="tx1"/>
            </a:solidFill>
            <a:ln w="9525" cap="flat" cmpd="sng">
              <a:solidFill>
                <a:schemeClr val="tx1"/>
              </a:solidFill>
              <a:prstDash val="solid"/>
              <a:headEnd type="none" w="med" len="med"/>
              <a:tailEnd type="none" w="med" len="med"/>
            </a:ln>
          </p:spPr>
          <p:txBody>
            <a:bodyPr wrap="none" anchor="ctr"/>
            <a:p>
              <a:pPr algn="ctr"/>
              <a:r>
                <a:rPr lang="en-US" altLang="zh-CN" sz="3200">
                  <a:solidFill>
                    <a:srgbClr val="00FFFF"/>
                  </a:solidFill>
                  <a:latin typeface="Tahoma" panose="020B0604030504040204" pitchFamily="34" charset="0"/>
                </a:rPr>
                <a:t>MM</a:t>
              </a:r>
              <a:endParaRPr lang="en-US" altLang="zh-CN" sz="3200">
                <a:solidFill>
                  <a:srgbClr val="00FFFF"/>
                </a:solidFill>
                <a:latin typeface="Tahoma" panose="020B0604030504040204" pitchFamily="34" charset="0"/>
              </a:endParaRPr>
            </a:p>
          </p:txBody>
        </p:sp>
      </p:grpSp>
      <p:sp>
        <p:nvSpPr>
          <p:cNvPr id="232465" name="矩形 232464"/>
          <p:cNvSpPr/>
          <p:nvPr/>
        </p:nvSpPr>
        <p:spPr>
          <a:xfrm>
            <a:off x="0" y="3860800"/>
            <a:ext cx="8748713" cy="1554163"/>
          </a:xfrm>
          <a:prstGeom prst="rect">
            <a:avLst/>
          </a:prstGeom>
          <a:noFill/>
          <a:ln w="9525">
            <a:noFill/>
          </a:ln>
        </p:spPr>
        <p:txBody>
          <a:bodyPr>
            <a:spAutoFit/>
          </a:bodyPr>
          <a:p>
            <a:r>
              <a:rPr lang="en-US" altLang="zh-CN" sz="3200" b="1" dirty="0">
                <a:solidFill>
                  <a:srgbClr val="66FFFF"/>
                </a:solidFill>
                <a:latin typeface="Times New Roman" panose="02020603050405020304" pitchFamily="18" charset="0"/>
              </a:rPr>
              <a:t>SISD</a:t>
            </a:r>
            <a:r>
              <a:rPr lang="zh-CN" altLang="en-US" sz="3200" b="1" dirty="0">
                <a:solidFill>
                  <a:srgbClr val="66FFFF"/>
                </a:solidFill>
                <a:latin typeface="Times New Roman" panose="02020603050405020304" pitchFamily="18" charset="0"/>
              </a:rPr>
              <a:t>计算机</a:t>
            </a:r>
            <a:r>
              <a:rPr lang="zh-CN" altLang="en-US" sz="3200" b="1" dirty="0">
                <a:latin typeface="Times New Roman" panose="02020603050405020304" pitchFamily="18" charset="0"/>
              </a:rPr>
              <a:t>典型单处理机，</a:t>
            </a:r>
            <a:endParaRPr lang="zh-CN" altLang="en-US" sz="3200" b="1" dirty="0">
              <a:latin typeface="Times New Roman" panose="02020603050405020304" pitchFamily="18" charset="0"/>
            </a:endParaRPr>
          </a:p>
          <a:p>
            <a:r>
              <a:rPr lang="zh-CN" altLang="en-US" sz="3200" b="1" dirty="0">
                <a:latin typeface="Times New Roman" panose="02020603050405020304" pitchFamily="18" charset="0"/>
              </a:rPr>
              <a:t>　　　特点：每次对</a:t>
            </a:r>
            <a:r>
              <a:rPr lang="zh-CN" altLang="en-US" sz="3200" b="1" dirty="0">
                <a:solidFill>
                  <a:srgbClr val="FFC000"/>
                </a:solidFill>
                <a:latin typeface="Times New Roman" panose="02020603050405020304" pitchFamily="18" charset="0"/>
              </a:rPr>
              <a:t>一条</a:t>
            </a:r>
            <a:r>
              <a:rPr lang="zh-CN" altLang="en-US" sz="3200" b="1" dirty="0">
                <a:latin typeface="Times New Roman" panose="02020603050405020304" pitchFamily="18" charset="0"/>
              </a:rPr>
              <a:t>指令进行译码，并仅对</a:t>
            </a:r>
            <a:r>
              <a:rPr lang="zh-CN" altLang="en-US" sz="3200" b="1" dirty="0">
                <a:solidFill>
                  <a:srgbClr val="FFC000"/>
                </a:solidFill>
                <a:latin typeface="Times New Roman" panose="02020603050405020304" pitchFamily="18" charset="0"/>
              </a:rPr>
              <a:t>一个</a:t>
            </a:r>
            <a:r>
              <a:rPr lang="zh-CN" altLang="en-US" sz="3200" b="1" dirty="0">
                <a:latin typeface="Times New Roman" panose="02020603050405020304" pitchFamily="18" charset="0"/>
              </a:rPr>
              <a:t>操作部件分配数据。</a:t>
            </a:r>
            <a:endParaRPr lang="zh-CN" altLang="en-US" sz="3200" b="1"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65"/>
                                        </p:tgtEl>
                                        <p:attrNameLst>
                                          <p:attrName>style.visibility</p:attrName>
                                        </p:attrNameLst>
                                      </p:cBhvr>
                                      <p:to>
                                        <p:strVal val="visible"/>
                                      </p:to>
                                    </p:set>
                                    <p:animEffect transition="in" filter="blinds(horizontal)">
                                      <p:cBhvr>
                                        <p:cTn id="7" dur="500"/>
                                        <p:tgtEl>
                                          <p:spTgt spid="232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00352" name="组合 100351"/>
          <p:cNvGrpSpPr/>
          <p:nvPr/>
        </p:nvGrpSpPr>
        <p:grpSpPr>
          <a:xfrm>
            <a:off x="179388" y="0"/>
            <a:ext cx="8583612" cy="4027488"/>
            <a:chOff x="113" y="300"/>
            <a:chExt cx="5407" cy="3458"/>
          </a:xfrm>
        </p:grpSpPr>
        <p:sp>
          <p:nvSpPr>
            <p:cNvPr id="100354" name="立方体 100353"/>
            <p:cNvSpPr/>
            <p:nvPr/>
          </p:nvSpPr>
          <p:spPr>
            <a:xfrm>
              <a:off x="1920" y="1200"/>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1</a:t>
              </a:r>
              <a:endParaRPr lang="en-US" altLang="zh-CN" sz="2400" b="1" baseline="-25000">
                <a:latin typeface="Tahoma" panose="020B0604030504040204" pitchFamily="34" charset="0"/>
              </a:endParaRPr>
            </a:p>
          </p:txBody>
        </p:sp>
        <p:sp>
          <p:nvSpPr>
            <p:cNvPr id="100355" name="立方体 100354"/>
            <p:cNvSpPr/>
            <p:nvPr/>
          </p:nvSpPr>
          <p:spPr>
            <a:xfrm>
              <a:off x="1872" y="1728"/>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2</a:t>
              </a:r>
              <a:endParaRPr lang="en-US" altLang="zh-CN" sz="2400" b="1" baseline="-25000">
                <a:latin typeface="Tahoma" panose="020B0604030504040204" pitchFamily="34" charset="0"/>
              </a:endParaRPr>
            </a:p>
          </p:txBody>
        </p:sp>
        <p:sp>
          <p:nvSpPr>
            <p:cNvPr id="100356" name="立方体 100355"/>
            <p:cNvSpPr/>
            <p:nvPr/>
          </p:nvSpPr>
          <p:spPr>
            <a:xfrm>
              <a:off x="1872" y="2688"/>
              <a:ext cx="912" cy="384"/>
            </a:xfrm>
            <a:prstGeom prst="cube">
              <a:avLst>
                <a:gd name="adj"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1">
                  <a:latin typeface="Tahoma" panose="020B0604030504040204" pitchFamily="34" charset="0"/>
                </a:rPr>
                <a:t>PU</a:t>
              </a:r>
              <a:r>
                <a:rPr lang="en-US" altLang="zh-CN" sz="2400" b="1" baseline="-25000">
                  <a:latin typeface="Tahoma" panose="020B0604030504040204" pitchFamily="34" charset="0"/>
                </a:rPr>
                <a:t>N</a:t>
              </a:r>
              <a:endParaRPr lang="en-US" altLang="zh-CN" sz="2400" b="1" baseline="-25000">
                <a:latin typeface="Tahoma" panose="020B0604030504040204" pitchFamily="34" charset="0"/>
              </a:endParaRPr>
            </a:p>
          </p:txBody>
        </p:sp>
        <p:sp>
          <p:nvSpPr>
            <p:cNvPr id="100357" name="矩形 100356"/>
            <p:cNvSpPr/>
            <p:nvPr/>
          </p:nvSpPr>
          <p:spPr>
            <a:xfrm>
              <a:off x="3600" y="1008"/>
              <a:ext cx="1920" cy="2400"/>
            </a:xfrm>
            <a:prstGeom prst="rect">
              <a:avLst/>
            </a:prstGeom>
            <a:solidFill>
              <a:schemeClr val="folHlink"/>
            </a:solidFill>
            <a:ln w="28575" cap="flat" cmpd="sng">
              <a:solidFill>
                <a:schemeClr val="tx1"/>
              </a:solidFill>
              <a:prstDash val="dash"/>
              <a:miter/>
              <a:headEnd type="none" w="med" len="med"/>
              <a:tailEnd type="none" w="med" len="med"/>
            </a:ln>
          </p:spPr>
          <p:txBody>
            <a:bodyPr/>
            <a:p>
              <a:endParaRPr lang="zh-CN" altLang="en-US"/>
            </a:p>
          </p:txBody>
        </p:sp>
        <p:sp>
          <p:nvSpPr>
            <p:cNvPr id="100362" name="立方体 100361"/>
            <p:cNvSpPr/>
            <p:nvPr/>
          </p:nvSpPr>
          <p:spPr>
            <a:xfrm>
              <a:off x="336" y="2016"/>
              <a:ext cx="912" cy="384"/>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800">
                  <a:solidFill>
                    <a:srgbClr val="000099"/>
                  </a:solidFill>
                  <a:latin typeface="Tahoma" panose="020B0604030504040204" pitchFamily="34" charset="0"/>
                </a:rPr>
                <a:t>CU</a:t>
              </a:r>
              <a:endParaRPr lang="en-US" altLang="zh-CN" sz="2800">
                <a:solidFill>
                  <a:srgbClr val="000099"/>
                </a:solidFill>
                <a:latin typeface="Tahoma" panose="020B0604030504040204" pitchFamily="34" charset="0"/>
              </a:endParaRPr>
            </a:p>
          </p:txBody>
        </p:sp>
        <p:sp>
          <p:nvSpPr>
            <p:cNvPr id="100363" name="直接连接符 100362"/>
            <p:cNvSpPr/>
            <p:nvPr/>
          </p:nvSpPr>
          <p:spPr>
            <a:xfrm>
              <a:off x="4272" y="3408"/>
              <a:ext cx="0" cy="192"/>
            </a:xfrm>
            <a:prstGeom prst="line">
              <a:avLst/>
            </a:prstGeom>
            <a:ln w="57150" cap="flat" cmpd="sng">
              <a:solidFill>
                <a:schemeClr val="tx1"/>
              </a:solidFill>
              <a:prstDash val="solid"/>
              <a:headEnd type="none" w="med" len="med"/>
              <a:tailEnd type="none" w="med" len="med"/>
            </a:ln>
          </p:spPr>
        </p:sp>
        <p:sp>
          <p:nvSpPr>
            <p:cNvPr id="100364" name="直接连接符 100363"/>
            <p:cNvSpPr/>
            <p:nvPr/>
          </p:nvSpPr>
          <p:spPr>
            <a:xfrm flipH="1">
              <a:off x="912" y="3600"/>
              <a:ext cx="3360" cy="0"/>
            </a:xfrm>
            <a:prstGeom prst="line">
              <a:avLst/>
            </a:prstGeom>
            <a:ln w="57150" cap="flat" cmpd="sng">
              <a:solidFill>
                <a:schemeClr val="tx1"/>
              </a:solidFill>
              <a:prstDash val="solid"/>
              <a:headEnd type="none" w="med" len="med"/>
              <a:tailEnd type="none" w="med" len="med"/>
            </a:ln>
          </p:spPr>
        </p:sp>
        <p:sp>
          <p:nvSpPr>
            <p:cNvPr id="100365" name="直接连接符 100364"/>
            <p:cNvSpPr/>
            <p:nvPr/>
          </p:nvSpPr>
          <p:spPr>
            <a:xfrm flipV="1">
              <a:off x="912" y="2496"/>
              <a:ext cx="0" cy="1104"/>
            </a:xfrm>
            <a:prstGeom prst="line">
              <a:avLst/>
            </a:prstGeom>
            <a:ln w="57150" cap="flat" cmpd="sng">
              <a:solidFill>
                <a:schemeClr val="tx1"/>
              </a:solidFill>
              <a:prstDash val="solid"/>
              <a:headEnd type="none" w="med" len="med"/>
              <a:tailEnd type="triangle" w="med" len="med"/>
            </a:ln>
          </p:spPr>
        </p:sp>
        <p:sp>
          <p:nvSpPr>
            <p:cNvPr id="100366" name="直接连接符 100365"/>
            <p:cNvSpPr/>
            <p:nvPr/>
          </p:nvSpPr>
          <p:spPr>
            <a:xfrm>
              <a:off x="2880" y="1392"/>
              <a:ext cx="768" cy="0"/>
            </a:xfrm>
            <a:prstGeom prst="line">
              <a:avLst/>
            </a:prstGeom>
            <a:ln w="38100" cap="flat" cmpd="sng">
              <a:solidFill>
                <a:srgbClr val="800000"/>
              </a:solidFill>
              <a:prstDash val="solid"/>
              <a:headEnd type="triangle" w="med" len="med"/>
              <a:tailEnd type="triangle" w="med" len="med"/>
            </a:ln>
          </p:spPr>
        </p:sp>
        <p:sp>
          <p:nvSpPr>
            <p:cNvPr id="100367" name="直接连接符 100366"/>
            <p:cNvSpPr/>
            <p:nvPr/>
          </p:nvSpPr>
          <p:spPr>
            <a:xfrm>
              <a:off x="2880" y="1920"/>
              <a:ext cx="720" cy="0"/>
            </a:xfrm>
            <a:prstGeom prst="line">
              <a:avLst/>
            </a:prstGeom>
            <a:ln w="38100" cap="flat" cmpd="sng">
              <a:solidFill>
                <a:srgbClr val="800000"/>
              </a:solidFill>
              <a:prstDash val="solid"/>
              <a:headEnd type="triangle" w="med" len="med"/>
              <a:tailEnd type="triangle" w="med" len="med"/>
            </a:ln>
          </p:spPr>
        </p:sp>
        <p:sp>
          <p:nvSpPr>
            <p:cNvPr id="100368" name="直接连接符 100367"/>
            <p:cNvSpPr/>
            <p:nvPr/>
          </p:nvSpPr>
          <p:spPr>
            <a:xfrm>
              <a:off x="2880" y="2928"/>
              <a:ext cx="768" cy="0"/>
            </a:xfrm>
            <a:prstGeom prst="line">
              <a:avLst/>
            </a:prstGeom>
            <a:ln w="38100" cap="flat" cmpd="sng">
              <a:solidFill>
                <a:srgbClr val="800000"/>
              </a:solidFill>
              <a:prstDash val="solid"/>
              <a:headEnd type="triangle" w="med" len="med"/>
              <a:tailEnd type="triangle" w="med" len="med"/>
            </a:ln>
          </p:spPr>
        </p:sp>
        <p:sp>
          <p:nvSpPr>
            <p:cNvPr id="100369" name="文本框 100368"/>
            <p:cNvSpPr txBox="1"/>
            <p:nvPr/>
          </p:nvSpPr>
          <p:spPr>
            <a:xfrm>
              <a:off x="3936" y="528"/>
              <a:ext cx="1296" cy="445"/>
            </a:xfrm>
            <a:prstGeom prst="rect">
              <a:avLst/>
            </a:prstGeom>
            <a:noFill/>
            <a:ln w="9525">
              <a:noFill/>
            </a:ln>
          </p:spPr>
          <p:txBody>
            <a:bodyPr>
              <a:spAutoFit/>
            </a:bodyPr>
            <a:p>
              <a:pPr>
                <a:spcBef>
                  <a:spcPct val="50000"/>
                </a:spcBef>
              </a:pPr>
              <a:r>
                <a:rPr lang="en-US" altLang="zh-CN" sz="2800" b="1">
                  <a:latin typeface="Tahoma" panose="020B0604030504040204" pitchFamily="34" charset="0"/>
                </a:rPr>
                <a:t>SM</a:t>
              </a:r>
              <a:endParaRPr lang="en-US" altLang="zh-CN" sz="2800" b="1">
                <a:latin typeface="Tahoma" panose="020B0604030504040204" pitchFamily="34" charset="0"/>
              </a:endParaRPr>
            </a:p>
          </p:txBody>
        </p:sp>
        <p:sp>
          <p:nvSpPr>
            <p:cNvPr id="100370" name="文本框 100369"/>
            <p:cNvSpPr txBox="1"/>
            <p:nvPr/>
          </p:nvSpPr>
          <p:spPr>
            <a:xfrm>
              <a:off x="3024" y="960"/>
              <a:ext cx="528" cy="392"/>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0371" name="文本框 100370"/>
            <p:cNvSpPr txBox="1"/>
            <p:nvPr/>
          </p:nvSpPr>
          <p:spPr>
            <a:xfrm>
              <a:off x="3072" y="1584"/>
              <a:ext cx="528" cy="393"/>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0372" name="文本框 100371"/>
            <p:cNvSpPr txBox="1"/>
            <p:nvPr/>
          </p:nvSpPr>
          <p:spPr>
            <a:xfrm>
              <a:off x="3024" y="2544"/>
              <a:ext cx="576" cy="392"/>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0373" name="直接连接符 100372"/>
            <p:cNvSpPr/>
            <p:nvPr/>
          </p:nvSpPr>
          <p:spPr>
            <a:xfrm>
              <a:off x="1728" y="1344"/>
              <a:ext cx="0" cy="1536"/>
            </a:xfrm>
            <a:prstGeom prst="line">
              <a:avLst/>
            </a:prstGeom>
            <a:ln w="57150" cap="flat" cmpd="sng">
              <a:solidFill>
                <a:schemeClr val="tx1"/>
              </a:solidFill>
              <a:prstDash val="solid"/>
              <a:headEnd type="none" w="med" len="med"/>
              <a:tailEnd type="none" w="med" len="med"/>
            </a:ln>
          </p:spPr>
        </p:sp>
        <p:sp>
          <p:nvSpPr>
            <p:cNvPr id="100374" name="直接连接符 100373"/>
            <p:cNvSpPr/>
            <p:nvPr/>
          </p:nvSpPr>
          <p:spPr>
            <a:xfrm>
              <a:off x="1728" y="1344"/>
              <a:ext cx="192" cy="0"/>
            </a:xfrm>
            <a:prstGeom prst="line">
              <a:avLst/>
            </a:prstGeom>
            <a:ln w="38100" cap="flat" cmpd="sng">
              <a:solidFill>
                <a:schemeClr val="tx1"/>
              </a:solidFill>
              <a:prstDash val="solid"/>
              <a:headEnd type="none" w="med" len="med"/>
              <a:tailEnd type="triangle" w="med" len="med"/>
            </a:ln>
          </p:spPr>
        </p:sp>
        <p:sp>
          <p:nvSpPr>
            <p:cNvPr id="100375" name="直接连接符 100374"/>
            <p:cNvSpPr/>
            <p:nvPr/>
          </p:nvSpPr>
          <p:spPr>
            <a:xfrm>
              <a:off x="1728" y="1920"/>
              <a:ext cx="144" cy="0"/>
            </a:xfrm>
            <a:prstGeom prst="line">
              <a:avLst/>
            </a:prstGeom>
            <a:ln w="38100" cap="flat" cmpd="sng">
              <a:solidFill>
                <a:schemeClr val="tx1"/>
              </a:solidFill>
              <a:prstDash val="solid"/>
              <a:headEnd type="none" w="med" len="med"/>
              <a:tailEnd type="triangle" w="med" len="med"/>
            </a:ln>
          </p:spPr>
        </p:sp>
        <p:sp>
          <p:nvSpPr>
            <p:cNvPr id="100376" name="直接连接符 100375"/>
            <p:cNvSpPr/>
            <p:nvPr/>
          </p:nvSpPr>
          <p:spPr>
            <a:xfrm>
              <a:off x="1728" y="2880"/>
              <a:ext cx="192" cy="0"/>
            </a:xfrm>
            <a:prstGeom prst="line">
              <a:avLst/>
            </a:prstGeom>
            <a:ln w="38100" cap="flat" cmpd="sng">
              <a:solidFill>
                <a:schemeClr val="tx1"/>
              </a:solidFill>
              <a:prstDash val="solid"/>
              <a:headEnd type="none" w="med" len="med"/>
              <a:tailEnd type="triangle" w="med" len="med"/>
            </a:ln>
          </p:spPr>
        </p:sp>
        <p:sp>
          <p:nvSpPr>
            <p:cNvPr id="100377" name="直接连接符 100376"/>
            <p:cNvSpPr/>
            <p:nvPr/>
          </p:nvSpPr>
          <p:spPr>
            <a:xfrm>
              <a:off x="1296" y="2208"/>
              <a:ext cx="384" cy="0"/>
            </a:xfrm>
            <a:prstGeom prst="line">
              <a:avLst/>
            </a:prstGeom>
            <a:ln w="57150" cap="flat" cmpd="sng">
              <a:solidFill>
                <a:schemeClr val="tx1"/>
              </a:solidFill>
              <a:prstDash val="solid"/>
              <a:headEnd type="none" w="med" len="med"/>
              <a:tailEnd type="triangle" w="med" len="med"/>
            </a:ln>
          </p:spPr>
        </p:sp>
        <p:sp>
          <p:nvSpPr>
            <p:cNvPr id="100378" name="文本框 100377"/>
            <p:cNvSpPr txBox="1"/>
            <p:nvPr/>
          </p:nvSpPr>
          <p:spPr>
            <a:xfrm>
              <a:off x="1584" y="3312"/>
              <a:ext cx="672" cy="446"/>
            </a:xfrm>
            <a:prstGeom prst="rect">
              <a:avLst/>
            </a:prstGeom>
            <a:noFill/>
            <a:ln w="9525">
              <a:noFill/>
            </a:ln>
          </p:spPr>
          <p:txBody>
            <a:bodyPr>
              <a:spAutoFit/>
            </a:bodyPr>
            <a:p>
              <a:pPr>
                <a:spcBef>
                  <a:spcPct val="50000"/>
                </a:spcBef>
              </a:pPr>
              <a:r>
                <a:rPr lang="en-US" altLang="zh-CN" sz="2800" b="1">
                  <a:latin typeface="Tahoma" panose="020B0604030504040204" pitchFamily="34" charset="0"/>
                </a:rPr>
                <a:t>IS</a:t>
              </a:r>
              <a:endParaRPr lang="en-US" altLang="zh-CN" sz="2800" b="1">
                <a:latin typeface="Tahoma" panose="020B0604030504040204" pitchFamily="34" charset="0"/>
              </a:endParaRPr>
            </a:p>
          </p:txBody>
        </p:sp>
        <p:sp>
          <p:nvSpPr>
            <p:cNvPr id="100379" name="文本框 100378"/>
            <p:cNvSpPr txBox="1"/>
            <p:nvPr/>
          </p:nvSpPr>
          <p:spPr>
            <a:xfrm>
              <a:off x="1296" y="1681"/>
              <a:ext cx="384" cy="392"/>
            </a:xfrm>
            <a:prstGeom prst="rect">
              <a:avLst/>
            </a:prstGeom>
            <a:noFill/>
            <a:ln w="9525">
              <a:noFill/>
            </a:ln>
          </p:spPr>
          <p:txBody>
            <a:bodyPr>
              <a:spAutoFit/>
            </a:bodyPr>
            <a:p>
              <a:pPr>
                <a:spcBef>
                  <a:spcPct val="50000"/>
                </a:spcBef>
              </a:pPr>
              <a:r>
                <a:rPr lang="en-US" altLang="zh-CN" sz="2400" b="1">
                  <a:latin typeface="Tahoma" panose="020B0604030504040204" pitchFamily="34" charset="0"/>
                </a:rPr>
                <a:t>CS</a:t>
              </a:r>
              <a:endParaRPr lang="en-US" altLang="zh-CN" sz="2400" b="1">
                <a:latin typeface="Tahoma" panose="020B0604030504040204" pitchFamily="34" charset="0"/>
              </a:endParaRPr>
            </a:p>
          </p:txBody>
        </p:sp>
        <p:sp>
          <p:nvSpPr>
            <p:cNvPr id="100380" name="文本框 100379"/>
            <p:cNvSpPr txBox="1"/>
            <p:nvPr/>
          </p:nvSpPr>
          <p:spPr>
            <a:xfrm>
              <a:off x="2160" y="2160"/>
              <a:ext cx="432" cy="393"/>
            </a:xfrm>
            <a:prstGeom prst="rect">
              <a:avLst/>
            </a:prstGeom>
            <a:noFill/>
            <a:ln w="9525">
              <a:noFill/>
            </a:ln>
          </p:spPr>
          <p:txBody>
            <a:bodyPr>
              <a:spAutoFit/>
            </a:bodyPr>
            <a:p>
              <a:pPr>
                <a:spcBef>
                  <a:spcPct val="50000"/>
                </a:spcBef>
              </a:pPr>
              <a:endParaRPr sz="2400" dirty="0">
                <a:latin typeface="Tahoma" panose="020B0604030504040204" pitchFamily="34" charset="0"/>
              </a:endParaRPr>
            </a:p>
          </p:txBody>
        </p:sp>
        <p:sp>
          <p:nvSpPr>
            <p:cNvPr id="100382" name="直接连接符 100381"/>
            <p:cNvSpPr/>
            <p:nvPr/>
          </p:nvSpPr>
          <p:spPr>
            <a:xfrm>
              <a:off x="2304" y="2208"/>
              <a:ext cx="0" cy="384"/>
            </a:xfrm>
            <a:prstGeom prst="line">
              <a:avLst/>
            </a:prstGeom>
            <a:ln w="57150" cap="rnd" cmpd="sng">
              <a:solidFill>
                <a:schemeClr val="tx1"/>
              </a:solidFill>
              <a:prstDash val="sysDot"/>
              <a:headEnd type="none" w="med" len="med"/>
              <a:tailEnd type="none" w="med" len="med"/>
            </a:ln>
          </p:spPr>
        </p:sp>
        <p:sp>
          <p:nvSpPr>
            <p:cNvPr id="100384" name="文本框 100383"/>
            <p:cNvSpPr txBox="1"/>
            <p:nvPr/>
          </p:nvSpPr>
          <p:spPr>
            <a:xfrm>
              <a:off x="113" y="300"/>
              <a:ext cx="3264" cy="497"/>
            </a:xfrm>
            <a:prstGeom prst="rect">
              <a:avLst/>
            </a:prstGeom>
            <a:noFill/>
            <a:ln w="9525">
              <a:noFill/>
            </a:ln>
          </p:spPr>
          <p:txBody>
            <a:bodyPr>
              <a:spAutoFit/>
            </a:bodyPr>
            <a:p>
              <a:pPr>
                <a:spcBef>
                  <a:spcPct val="50000"/>
                </a:spcBef>
              </a:pPr>
              <a:r>
                <a:rPr lang="en-US" altLang="zh-CN" sz="3200" b="1" dirty="0">
                  <a:solidFill>
                    <a:srgbClr val="FFFF00"/>
                  </a:solidFill>
                  <a:latin typeface="宋体" panose="02010600030101010101" pitchFamily="2" charset="-122"/>
                </a:rPr>
                <a:t>SIMD</a:t>
              </a:r>
              <a:r>
                <a:rPr lang="zh-CN" altLang="en-US" sz="3200" b="1" dirty="0">
                  <a:solidFill>
                    <a:srgbClr val="FFFF00"/>
                  </a:solidFill>
                  <a:latin typeface="宋体" panose="02010600030101010101" pitchFamily="2" charset="-122"/>
                </a:rPr>
                <a:t>计算机</a:t>
              </a:r>
              <a:endParaRPr lang="zh-CN" altLang="en-US" sz="3200" b="1" dirty="0">
                <a:solidFill>
                  <a:srgbClr val="FFFF00"/>
                </a:solidFill>
                <a:latin typeface="宋体" panose="02010600030101010101" pitchFamily="2" charset="-122"/>
              </a:endParaRPr>
            </a:p>
          </p:txBody>
        </p:sp>
        <p:sp>
          <p:nvSpPr>
            <p:cNvPr id="100385" name="圆柱形 100384"/>
            <p:cNvSpPr/>
            <p:nvPr/>
          </p:nvSpPr>
          <p:spPr>
            <a:xfrm>
              <a:off x="4032" y="1152"/>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100386" name="圆柱形 100385"/>
            <p:cNvSpPr/>
            <p:nvPr/>
          </p:nvSpPr>
          <p:spPr>
            <a:xfrm>
              <a:off x="4032" y="1776"/>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100387" name="圆柱形 100386"/>
            <p:cNvSpPr/>
            <p:nvPr/>
          </p:nvSpPr>
          <p:spPr>
            <a:xfrm>
              <a:off x="4080" y="2784"/>
              <a:ext cx="960" cy="480"/>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100388" name="直接连接符 100387"/>
            <p:cNvSpPr/>
            <p:nvPr/>
          </p:nvSpPr>
          <p:spPr>
            <a:xfrm>
              <a:off x="4512" y="2352"/>
              <a:ext cx="0" cy="288"/>
            </a:xfrm>
            <a:prstGeom prst="line">
              <a:avLst/>
            </a:prstGeom>
            <a:ln w="57150" cap="flat" cmpd="sng">
              <a:solidFill>
                <a:schemeClr val="tx1"/>
              </a:solidFill>
              <a:prstDash val="sysDot"/>
              <a:headEnd type="none" w="med" len="med"/>
              <a:tailEnd type="none" w="med" len="med"/>
            </a:ln>
          </p:spPr>
        </p:sp>
      </p:grpSp>
      <p:sp>
        <p:nvSpPr>
          <p:cNvPr id="100353" name="矩形 100352"/>
          <p:cNvSpPr/>
          <p:nvPr/>
        </p:nvSpPr>
        <p:spPr>
          <a:xfrm>
            <a:off x="0" y="4437063"/>
            <a:ext cx="8675688" cy="2041525"/>
          </a:xfrm>
          <a:prstGeom prst="rect">
            <a:avLst/>
          </a:prstGeom>
          <a:noFill/>
          <a:ln w="9525">
            <a:noFill/>
          </a:ln>
        </p:spPr>
        <p:txBody>
          <a:bodyPr>
            <a:spAutoFit/>
          </a:bodyPr>
          <a:p>
            <a:r>
              <a:rPr lang="zh-CN" altLang="en-US" sz="3200" b="1" dirty="0">
                <a:latin typeface="宋体" panose="02010600030101010101" pitchFamily="2" charset="-122"/>
              </a:rPr>
              <a:t>　　特点：多个</a:t>
            </a:r>
            <a:r>
              <a:rPr lang="en-US" altLang="zh-CN" sz="3200" b="1" dirty="0">
                <a:latin typeface="宋体" panose="02010600030101010101" pitchFamily="2" charset="-122"/>
              </a:rPr>
              <a:t>PU</a:t>
            </a:r>
            <a:r>
              <a:rPr lang="zh-CN" altLang="en-US" sz="3200" b="1" dirty="0">
                <a:latin typeface="宋体" panose="02010600030101010101" pitchFamily="2" charset="-122"/>
              </a:rPr>
              <a:t>按一定方式互连，在同一个</a:t>
            </a:r>
            <a:r>
              <a:rPr lang="en-US" altLang="zh-CN" sz="3200" b="1" dirty="0">
                <a:latin typeface="宋体" panose="02010600030101010101" pitchFamily="2" charset="-122"/>
              </a:rPr>
              <a:t>CU</a:t>
            </a:r>
            <a:r>
              <a:rPr lang="zh-CN" altLang="en-US" sz="3200" b="1" dirty="0">
                <a:latin typeface="宋体" panose="02010600030101010101" pitchFamily="2" charset="-122"/>
              </a:rPr>
              <a:t>控制下，多各自的数据完成同一条指令规定的操作；从</a:t>
            </a:r>
            <a:r>
              <a:rPr lang="en-US" altLang="zh-CN" sz="3200" b="1" dirty="0">
                <a:latin typeface="宋体" panose="02010600030101010101" pitchFamily="2" charset="-122"/>
              </a:rPr>
              <a:t>CU</a:t>
            </a:r>
            <a:r>
              <a:rPr lang="zh-CN" altLang="en-US" sz="3200" b="1" dirty="0">
                <a:latin typeface="宋体" panose="02010600030101010101" pitchFamily="2" charset="-122"/>
              </a:rPr>
              <a:t>看，指令顺序（串行）执行，从</a:t>
            </a:r>
            <a:r>
              <a:rPr lang="en-US" altLang="zh-CN" sz="3200" b="1" dirty="0">
                <a:latin typeface="宋体" panose="02010600030101010101" pitchFamily="2" charset="-122"/>
              </a:rPr>
              <a:t>PU</a:t>
            </a:r>
            <a:r>
              <a:rPr lang="zh-CN" altLang="en-US" sz="3200" b="1" dirty="0">
                <a:latin typeface="宋体" panose="02010600030101010101" pitchFamily="2" charset="-122"/>
              </a:rPr>
              <a:t>看，数据并行执行。</a:t>
            </a:r>
            <a:endParaRPr lang="zh-CN" altLang="en-US" sz="3200"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3"/>
                                        </p:tgtEl>
                                        <p:attrNameLst>
                                          <p:attrName>style.visibility</p:attrName>
                                        </p:attrNameLst>
                                      </p:cBhvr>
                                      <p:to>
                                        <p:strVal val="visible"/>
                                      </p:to>
                                    </p:set>
                                    <p:animEffect transition="in" filter="blinds(horizontal)">
                                      <p:cBhvr>
                                        <p:cTn id="7" dur="500"/>
                                        <p:tgtEl>
                                          <p:spTgt spid="10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2" name="标题 1"/>
          <p:cNvSpPr>
            <a:spLocks noGrp="1"/>
          </p:cNvSpPr>
          <p:nvPr>
            <p:ph type="title"/>
          </p:nvPr>
        </p:nvSpPr>
        <p:spPr>
          <a:xfrm>
            <a:off x="457200" y="91123"/>
            <a:ext cx="8229600" cy="1143000"/>
          </a:xfrm>
        </p:spPr>
        <p:txBody>
          <a:bodyPr/>
          <a:p>
            <a:r>
              <a:rPr lang="zh-CN" altLang="en-US">
                <a:solidFill>
                  <a:schemeClr val="bg2">
                    <a:lumMod val="50000"/>
                    <a:lumOff val="50000"/>
                  </a:schemeClr>
                </a:solidFill>
              </a:rPr>
              <a:t>疫情中的校园</a:t>
            </a:r>
            <a:endParaRPr lang="zh-CN" altLang="en-US">
              <a:solidFill>
                <a:schemeClr val="bg2">
                  <a:lumMod val="50000"/>
                  <a:lumOff val="50000"/>
                </a:schemeClr>
              </a:solidFill>
            </a:endParaRPr>
          </a:p>
        </p:txBody>
      </p:sp>
      <p:pic>
        <p:nvPicPr>
          <p:cNvPr id="5" name="内容占位符 4" descr="mmexport1582507652791"/>
          <p:cNvPicPr>
            <a:picLocks noChangeAspect="1"/>
          </p:cNvPicPr>
          <p:nvPr>
            <p:ph idx="1"/>
          </p:nvPr>
        </p:nvPicPr>
        <p:blipFill>
          <a:blip r:embed="rId1"/>
          <a:stretch>
            <a:fillRect/>
          </a:stretch>
        </p:blipFill>
        <p:spPr>
          <a:xfrm>
            <a:off x="0" y="1149985"/>
            <a:ext cx="4213225" cy="4175125"/>
          </a:xfrm>
          <a:prstGeom prst="rect">
            <a:avLst/>
          </a:prstGeom>
        </p:spPr>
      </p:pic>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pic>
        <p:nvPicPr>
          <p:cNvPr id="6" name="图片 5" descr="mmexport1582507640212"/>
          <p:cNvPicPr>
            <a:picLocks noChangeAspect="1"/>
          </p:cNvPicPr>
          <p:nvPr/>
        </p:nvPicPr>
        <p:blipFill>
          <a:blip r:embed="rId2"/>
          <a:stretch>
            <a:fillRect/>
          </a:stretch>
        </p:blipFill>
        <p:spPr>
          <a:xfrm>
            <a:off x="4431030" y="2682240"/>
            <a:ext cx="4516120" cy="4175760"/>
          </a:xfrm>
          <a:prstGeom prst="rect">
            <a:avLst/>
          </a:prstGeom>
        </p:spPr>
      </p:pic>
      <p:sp>
        <p:nvSpPr>
          <p:cNvPr id="8" name="文本框 7"/>
          <p:cNvSpPr txBox="1"/>
          <p:nvPr/>
        </p:nvSpPr>
        <p:spPr>
          <a:xfrm>
            <a:off x="0" y="5612130"/>
            <a:ext cx="4237355" cy="953135"/>
          </a:xfrm>
          <a:prstGeom prst="rect">
            <a:avLst/>
          </a:prstGeom>
          <a:noFill/>
        </p:spPr>
        <p:txBody>
          <a:bodyPr wrap="square" rtlCol="0">
            <a:spAutoFit/>
          </a:bodyPr>
          <a:p>
            <a:pPr algn="ctr"/>
            <a:r>
              <a:rPr lang="zh-CN" altLang="en-US" sz="2800" b="1">
                <a:solidFill>
                  <a:schemeClr val="bg2"/>
                </a:solidFill>
              </a:rPr>
              <a:t>期待春暖花开，</a:t>
            </a:r>
            <a:endParaRPr lang="zh-CN" altLang="en-US" sz="2800" b="1">
              <a:solidFill>
                <a:schemeClr val="bg2"/>
              </a:solidFill>
            </a:endParaRPr>
          </a:p>
          <a:p>
            <a:pPr algn="ctr"/>
            <a:r>
              <a:rPr lang="zh-CN" altLang="en-US" sz="2800" b="1">
                <a:solidFill>
                  <a:schemeClr val="bg2"/>
                </a:solidFill>
              </a:rPr>
              <a:t>与同学们相聚校园！</a:t>
            </a:r>
            <a:endParaRPr lang="zh-CN" altLang="en-US" sz="2800" b="1">
              <a:solidFill>
                <a:schemeClr val="bg2"/>
              </a:solidFill>
            </a:endParaRPr>
          </a:p>
        </p:txBody>
      </p:sp>
      <p:sp>
        <p:nvSpPr>
          <p:cNvPr id="10" name="文本框 9"/>
          <p:cNvSpPr txBox="1"/>
          <p:nvPr/>
        </p:nvSpPr>
        <p:spPr>
          <a:xfrm>
            <a:off x="4570095" y="1364615"/>
            <a:ext cx="4237355" cy="953135"/>
          </a:xfrm>
          <a:prstGeom prst="rect">
            <a:avLst/>
          </a:prstGeom>
          <a:noFill/>
        </p:spPr>
        <p:txBody>
          <a:bodyPr wrap="square" rtlCol="0">
            <a:spAutoFit/>
          </a:bodyPr>
          <a:p>
            <a:pPr algn="ctr"/>
            <a:r>
              <a:rPr lang="zh-CN" altLang="en-US" sz="2800" b="1">
                <a:solidFill>
                  <a:schemeClr val="bg2"/>
                </a:solidFill>
              </a:rPr>
              <a:t>何时返校，听通知</a:t>
            </a:r>
            <a:endParaRPr lang="zh-CN" altLang="en-US" sz="2800" b="1">
              <a:solidFill>
                <a:schemeClr val="bg2"/>
              </a:solidFill>
            </a:endParaRPr>
          </a:p>
          <a:p>
            <a:pPr algn="ctr"/>
            <a:r>
              <a:rPr lang="zh-CN" altLang="en-US" sz="2800" b="1">
                <a:solidFill>
                  <a:schemeClr val="bg2"/>
                </a:solidFill>
              </a:rPr>
              <a:t>宅家打卡，保平安</a:t>
            </a:r>
            <a:endParaRPr lang="zh-CN" altLang="en-US" sz="28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8" grpId="0"/>
      <p:bldP spid="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3792" name="文本框 73791"/>
          <p:cNvSpPr txBox="1"/>
          <p:nvPr/>
        </p:nvSpPr>
        <p:spPr>
          <a:xfrm>
            <a:off x="0" y="762000"/>
            <a:ext cx="762000" cy="457200"/>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73796" name="文本框 73795"/>
          <p:cNvSpPr txBox="1"/>
          <p:nvPr/>
        </p:nvSpPr>
        <p:spPr>
          <a:xfrm>
            <a:off x="5651500" y="188913"/>
            <a:ext cx="2951163" cy="579437"/>
          </a:xfrm>
          <a:prstGeom prst="rect">
            <a:avLst/>
          </a:prstGeom>
          <a:noFill/>
          <a:ln w="9525">
            <a:noFill/>
          </a:ln>
        </p:spPr>
        <p:txBody>
          <a:bodyPr>
            <a:spAutoFit/>
          </a:bodyPr>
          <a:p>
            <a:pPr>
              <a:spcBef>
                <a:spcPct val="50000"/>
              </a:spcBef>
            </a:pPr>
            <a:r>
              <a:rPr lang="en-US" altLang="zh-CN" sz="3200" b="1" dirty="0">
                <a:solidFill>
                  <a:srgbClr val="FFFF00"/>
                </a:solidFill>
                <a:latin typeface="宋体" panose="02010600030101010101" pitchFamily="2" charset="-122"/>
              </a:rPr>
              <a:t>MISD</a:t>
            </a:r>
            <a:r>
              <a:rPr lang="zh-CN" altLang="en-US" sz="3200" b="1" dirty="0">
                <a:solidFill>
                  <a:srgbClr val="FFFF00"/>
                </a:solidFill>
                <a:latin typeface="宋体" panose="02010600030101010101" pitchFamily="2" charset="-122"/>
              </a:rPr>
              <a:t>计算机</a:t>
            </a:r>
            <a:endParaRPr lang="zh-CN" altLang="en-US" sz="3200" b="1" dirty="0">
              <a:solidFill>
                <a:srgbClr val="FFFF00"/>
              </a:solidFill>
              <a:latin typeface="宋体" panose="02010600030101010101" pitchFamily="2" charset="-122"/>
            </a:endParaRPr>
          </a:p>
        </p:txBody>
      </p:sp>
      <p:grpSp>
        <p:nvGrpSpPr>
          <p:cNvPr id="73729" name="组合 73728"/>
          <p:cNvGrpSpPr/>
          <p:nvPr/>
        </p:nvGrpSpPr>
        <p:grpSpPr>
          <a:xfrm>
            <a:off x="152400" y="609600"/>
            <a:ext cx="8991600" cy="3467100"/>
            <a:chOff x="96" y="384"/>
            <a:chExt cx="5664" cy="2928"/>
          </a:xfrm>
        </p:grpSpPr>
        <p:sp>
          <p:nvSpPr>
            <p:cNvPr id="73733" name="立方体 73732"/>
            <p:cNvSpPr/>
            <p:nvPr/>
          </p:nvSpPr>
          <p:spPr>
            <a:xfrm>
              <a:off x="576" y="672"/>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73734" name="立方体 73733"/>
            <p:cNvSpPr/>
            <p:nvPr/>
          </p:nvSpPr>
          <p:spPr>
            <a:xfrm>
              <a:off x="576" y="120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73735" name="立方体 73734"/>
            <p:cNvSpPr/>
            <p:nvPr/>
          </p:nvSpPr>
          <p:spPr>
            <a:xfrm>
              <a:off x="576" y="2112"/>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73736" name="立方体 73735"/>
            <p:cNvSpPr/>
            <p:nvPr/>
          </p:nvSpPr>
          <p:spPr>
            <a:xfrm>
              <a:off x="1968" y="672"/>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rgbClr val="00FFFF"/>
                  </a:solidFill>
                  <a:latin typeface="Tahoma" panose="020B0604030504040204" pitchFamily="34" charset="0"/>
                </a:rPr>
                <a:t>PU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73737" name="立方体 73736"/>
            <p:cNvSpPr/>
            <p:nvPr/>
          </p:nvSpPr>
          <p:spPr>
            <a:xfrm>
              <a:off x="1920" y="1200"/>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73738" name="立方体 73737"/>
            <p:cNvSpPr/>
            <p:nvPr/>
          </p:nvSpPr>
          <p:spPr>
            <a:xfrm>
              <a:off x="1920" y="2112"/>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73742" name="矩形 73741"/>
            <p:cNvSpPr/>
            <p:nvPr/>
          </p:nvSpPr>
          <p:spPr>
            <a:xfrm>
              <a:off x="3072" y="1248"/>
              <a:ext cx="2592" cy="624"/>
            </a:xfrm>
            <a:prstGeom prst="rect">
              <a:avLst/>
            </a:prstGeom>
            <a:solidFill>
              <a:schemeClr val="folHlink"/>
            </a:solidFill>
            <a:ln w="28575" cap="flat" cmpd="sng">
              <a:solidFill>
                <a:schemeClr val="tx1"/>
              </a:solidFill>
              <a:prstDash val="solid"/>
              <a:miter/>
              <a:headEnd type="none" w="med" len="med"/>
              <a:tailEnd type="none" w="med" len="med"/>
            </a:ln>
          </p:spPr>
          <p:txBody>
            <a:bodyPr/>
            <a:p>
              <a:endParaRPr lang="zh-CN" altLang="en-US"/>
            </a:p>
          </p:txBody>
        </p:sp>
        <p:sp>
          <p:nvSpPr>
            <p:cNvPr id="73743" name="直接连接符 73742"/>
            <p:cNvSpPr/>
            <p:nvPr/>
          </p:nvSpPr>
          <p:spPr>
            <a:xfrm>
              <a:off x="1536" y="816"/>
              <a:ext cx="384" cy="0"/>
            </a:xfrm>
            <a:prstGeom prst="line">
              <a:avLst/>
            </a:prstGeom>
            <a:ln w="38100" cap="flat" cmpd="sng">
              <a:solidFill>
                <a:schemeClr val="tx1"/>
              </a:solidFill>
              <a:prstDash val="solid"/>
              <a:headEnd type="none" w="med" len="med"/>
              <a:tailEnd type="triangle" w="med" len="med"/>
            </a:ln>
          </p:spPr>
        </p:sp>
        <p:sp>
          <p:nvSpPr>
            <p:cNvPr id="73744" name="直接连接符 73743"/>
            <p:cNvSpPr/>
            <p:nvPr/>
          </p:nvSpPr>
          <p:spPr>
            <a:xfrm>
              <a:off x="1536" y="1392"/>
              <a:ext cx="432" cy="0"/>
            </a:xfrm>
            <a:prstGeom prst="line">
              <a:avLst/>
            </a:prstGeom>
            <a:ln w="38100" cap="flat" cmpd="sng">
              <a:solidFill>
                <a:schemeClr val="tx1"/>
              </a:solidFill>
              <a:prstDash val="solid"/>
              <a:headEnd type="none" w="med" len="med"/>
              <a:tailEnd type="triangle" w="med" len="med"/>
            </a:ln>
          </p:spPr>
        </p:sp>
        <p:sp>
          <p:nvSpPr>
            <p:cNvPr id="73745" name="直接连接符 73744"/>
            <p:cNvSpPr/>
            <p:nvPr/>
          </p:nvSpPr>
          <p:spPr>
            <a:xfrm>
              <a:off x="1488" y="2304"/>
              <a:ext cx="432" cy="0"/>
            </a:xfrm>
            <a:prstGeom prst="line">
              <a:avLst/>
            </a:prstGeom>
            <a:ln w="38100" cap="flat" cmpd="sng">
              <a:solidFill>
                <a:schemeClr val="tx1"/>
              </a:solidFill>
              <a:prstDash val="solid"/>
              <a:headEnd type="none" w="med" len="med"/>
              <a:tailEnd type="triangle" w="med" len="med"/>
            </a:ln>
          </p:spPr>
        </p:sp>
        <p:sp>
          <p:nvSpPr>
            <p:cNvPr id="73746" name="直接连接符 73745"/>
            <p:cNvSpPr/>
            <p:nvPr/>
          </p:nvSpPr>
          <p:spPr>
            <a:xfrm>
              <a:off x="2304" y="1632"/>
              <a:ext cx="0" cy="384"/>
            </a:xfrm>
            <a:prstGeom prst="line">
              <a:avLst/>
            </a:prstGeom>
            <a:ln w="28575" cap="flat" cmpd="sng">
              <a:solidFill>
                <a:srgbClr val="000099"/>
              </a:solidFill>
              <a:prstDash val="sysDot"/>
              <a:headEnd type="none" w="med" len="med"/>
              <a:tailEnd type="none" w="med" len="med"/>
            </a:ln>
          </p:spPr>
        </p:sp>
        <p:sp>
          <p:nvSpPr>
            <p:cNvPr id="73747" name="直接连接符 73746"/>
            <p:cNvSpPr/>
            <p:nvPr/>
          </p:nvSpPr>
          <p:spPr>
            <a:xfrm>
              <a:off x="1056" y="1680"/>
              <a:ext cx="0" cy="384"/>
            </a:xfrm>
            <a:prstGeom prst="line">
              <a:avLst/>
            </a:prstGeom>
            <a:ln w="28575" cap="flat" cmpd="sng">
              <a:solidFill>
                <a:srgbClr val="000099"/>
              </a:solidFill>
              <a:prstDash val="sysDot"/>
              <a:headEnd type="none" w="med" len="med"/>
              <a:tailEnd type="none" w="med" len="med"/>
            </a:ln>
          </p:spPr>
        </p:sp>
        <p:sp>
          <p:nvSpPr>
            <p:cNvPr id="73749" name="直接连接符 73748"/>
            <p:cNvSpPr/>
            <p:nvPr/>
          </p:nvSpPr>
          <p:spPr>
            <a:xfrm flipV="1">
              <a:off x="3216" y="480"/>
              <a:ext cx="0" cy="720"/>
            </a:xfrm>
            <a:prstGeom prst="line">
              <a:avLst/>
            </a:prstGeom>
            <a:ln w="38100" cap="flat" cmpd="sng">
              <a:solidFill>
                <a:schemeClr val="tx1"/>
              </a:solidFill>
              <a:prstDash val="solid"/>
              <a:headEnd type="none" w="med" len="med"/>
              <a:tailEnd type="none" w="med" len="med"/>
            </a:ln>
          </p:spPr>
        </p:sp>
        <p:sp>
          <p:nvSpPr>
            <p:cNvPr id="73752" name="直接连接符 73751"/>
            <p:cNvSpPr/>
            <p:nvPr/>
          </p:nvSpPr>
          <p:spPr>
            <a:xfrm>
              <a:off x="2352" y="480"/>
              <a:ext cx="0" cy="192"/>
            </a:xfrm>
            <a:prstGeom prst="line">
              <a:avLst/>
            </a:prstGeom>
            <a:ln w="28575" cap="flat" cmpd="sng">
              <a:solidFill>
                <a:schemeClr val="tx1"/>
              </a:solidFill>
              <a:prstDash val="solid"/>
              <a:headEnd type="none" w="med" len="med"/>
              <a:tailEnd type="triangle" w="med" len="med"/>
            </a:ln>
          </p:spPr>
        </p:sp>
        <p:sp>
          <p:nvSpPr>
            <p:cNvPr id="73754" name="直接连接符 73753"/>
            <p:cNvSpPr/>
            <p:nvPr/>
          </p:nvSpPr>
          <p:spPr>
            <a:xfrm>
              <a:off x="2304" y="2448"/>
              <a:ext cx="0" cy="192"/>
            </a:xfrm>
            <a:prstGeom prst="line">
              <a:avLst/>
            </a:prstGeom>
            <a:ln w="28575" cap="flat" cmpd="sng">
              <a:solidFill>
                <a:schemeClr val="tx1"/>
              </a:solidFill>
              <a:prstDash val="solid"/>
              <a:headEnd type="none" w="med" len="med"/>
              <a:tailEnd type="triangle" w="med" len="med"/>
            </a:ln>
          </p:spPr>
        </p:sp>
        <p:sp>
          <p:nvSpPr>
            <p:cNvPr id="73755" name="直接连接符 73754"/>
            <p:cNvSpPr/>
            <p:nvPr/>
          </p:nvSpPr>
          <p:spPr>
            <a:xfrm>
              <a:off x="2304" y="2640"/>
              <a:ext cx="912" cy="0"/>
            </a:xfrm>
            <a:prstGeom prst="line">
              <a:avLst/>
            </a:prstGeom>
            <a:ln w="28575" cap="flat" cmpd="sng">
              <a:solidFill>
                <a:schemeClr val="tx1"/>
              </a:solidFill>
              <a:prstDash val="solid"/>
              <a:headEnd type="none" w="med" len="med"/>
              <a:tailEnd type="none" w="med" len="med"/>
            </a:ln>
          </p:spPr>
        </p:sp>
        <p:sp>
          <p:nvSpPr>
            <p:cNvPr id="73756" name="直接连接符 73755"/>
            <p:cNvSpPr/>
            <p:nvPr/>
          </p:nvSpPr>
          <p:spPr>
            <a:xfrm flipV="1">
              <a:off x="3216" y="1920"/>
              <a:ext cx="0" cy="720"/>
            </a:xfrm>
            <a:prstGeom prst="line">
              <a:avLst/>
            </a:prstGeom>
            <a:ln w="28575" cap="flat" cmpd="sng">
              <a:solidFill>
                <a:schemeClr val="tx1"/>
              </a:solidFill>
              <a:prstDash val="solid"/>
              <a:headEnd type="none" w="med" len="med"/>
              <a:tailEnd type="triangle" w="med" len="med"/>
            </a:ln>
          </p:spPr>
        </p:sp>
        <p:sp>
          <p:nvSpPr>
            <p:cNvPr id="73757" name="直接连接符 73756"/>
            <p:cNvSpPr/>
            <p:nvPr/>
          </p:nvSpPr>
          <p:spPr>
            <a:xfrm flipH="1">
              <a:off x="2352" y="480"/>
              <a:ext cx="864" cy="0"/>
            </a:xfrm>
            <a:prstGeom prst="line">
              <a:avLst/>
            </a:prstGeom>
            <a:ln w="28575" cap="flat" cmpd="sng">
              <a:solidFill>
                <a:schemeClr val="tx1"/>
              </a:solidFill>
              <a:prstDash val="solid"/>
              <a:headEnd type="none" w="med" len="med"/>
              <a:tailEnd type="none" w="med" len="med"/>
            </a:ln>
          </p:spPr>
        </p:sp>
        <p:sp>
          <p:nvSpPr>
            <p:cNvPr id="73761" name="直接连接符 73760"/>
            <p:cNvSpPr/>
            <p:nvPr/>
          </p:nvSpPr>
          <p:spPr>
            <a:xfrm>
              <a:off x="3696" y="1920"/>
              <a:ext cx="0" cy="912"/>
            </a:xfrm>
            <a:prstGeom prst="line">
              <a:avLst/>
            </a:prstGeom>
            <a:ln w="28575" cap="flat" cmpd="sng">
              <a:solidFill>
                <a:schemeClr val="tx1"/>
              </a:solidFill>
              <a:prstDash val="solid"/>
              <a:headEnd type="none" w="med" len="med"/>
              <a:tailEnd type="none" w="med" len="med"/>
            </a:ln>
          </p:spPr>
        </p:sp>
        <p:sp>
          <p:nvSpPr>
            <p:cNvPr id="73763" name="直接连接符 73762"/>
            <p:cNvSpPr/>
            <p:nvPr/>
          </p:nvSpPr>
          <p:spPr>
            <a:xfrm flipH="1">
              <a:off x="432" y="2832"/>
              <a:ext cx="3264" cy="0"/>
            </a:xfrm>
            <a:prstGeom prst="line">
              <a:avLst/>
            </a:prstGeom>
            <a:ln w="28575" cap="flat" cmpd="sng">
              <a:solidFill>
                <a:schemeClr val="tx1"/>
              </a:solidFill>
              <a:prstDash val="solid"/>
              <a:headEnd type="none" w="med" len="med"/>
              <a:tailEnd type="none" w="med" len="med"/>
            </a:ln>
          </p:spPr>
        </p:sp>
        <p:sp>
          <p:nvSpPr>
            <p:cNvPr id="73764" name="直接连接符 73763"/>
            <p:cNvSpPr/>
            <p:nvPr/>
          </p:nvSpPr>
          <p:spPr>
            <a:xfrm flipV="1">
              <a:off x="432" y="2352"/>
              <a:ext cx="0" cy="480"/>
            </a:xfrm>
            <a:prstGeom prst="line">
              <a:avLst/>
            </a:prstGeom>
            <a:ln w="28575" cap="flat" cmpd="sng">
              <a:solidFill>
                <a:schemeClr val="tx1"/>
              </a:solidFill>
              <a:prstDash val="solid"/>
              <a:headEnd type="none" w="med" len="med"/>
              <a:tailEnd type="none" w="med" len="med"/>
            </a:ln>
          </p:spPr>
        </p:sp>
        <p:sp>
          <p:nvSpPr>
            <p:cNvPr id="73765" name="直接连接符 73764"/>
            <p:cNvSpPr/>
            <p:nvPr/>
          </p:nvSpPr>
          <p:spPr>
            <a:xfrm>
              <a:off x="432" y="2352"/>
              <a:ext cx="144" cy="0"/>
            </a:xfrm>
            <a:prstGeom prst="line">
              <a:avLst/>
            </a:prstGeom>
            <a:ln w="28575" cap="flat" cmpd="sng">
              <a:solidFill>
                <a:schemeClr val="tx1"/>
              </a:solidFill>
              <a:prstDash val="solid"/>
              <a:headEnd type="none" w="med" len="med"/>
              <a:tailEnd type="triangle" w="med" len="med"/>
            </a:ln>
          </p:spPr>
        </p:sp>
        <p:sp>
          <p:nvSpPr>
            <p:cNvPr id="73766" name="直接连接符 73765"/>
            <p:cNvSpPr/>
            <p:nvPr/>
          </p:nvSpPr>
          <p:spPr>
            <a:xfrm>
              <a:off x="4848" y="1872"/>
              <a:ext cx="0" cy="1248"/>
            </a:xfrm>
            <a:prstGeom prst="line">
              <a:avLst/>
            </a:prstGeom>
            <a:ln w="28575" cap="flat" cmpd="sng">
              <a:solidFill>
                <a:schemeClr val="tx1"/>
              </a:solidFill>
              <a:prstDash val="solid"/>
              <a:headEnd type="none" w="med" len="med"/>
              <a:tailEnd type="none" w="med" len="med"/>
            </a:ln>
          </p:spPr>
        </p:sp>
        <p:sp>
          <p:nvSpPr>
            <p:cNvPr id="73767" name="直接连接符 73766"/>
            <p:cNvSpPr/>
            <p:nvPr/>
          </p:nvSpPr>
          <p:spPr>
            <a:xfrm flipH="1">
              <a:off x="192" y="3120"/>
              <a:ext cx="4656" cy="0"/>
            </a:xfrm>
            <a:prstGeom prst="line">
              <a:avLst/>
            </a:prstGeom>
            <a:ln w="28575" cap="flat" cmpd="sng">
              <a:solidFill>
                <a:schemeClr val="tx1"/>
              </a:solidFill>
              <a:prstDash val="solid"/>
              <a:headEnd type="none" w="med" len="med"/>
              <a:tailEnd type="none" w="med" len="med"/>
            </a:ln>
          </p:spPr>
        </p:sp>
        <p:sp>
          <p:nvSpPr>
            <p:cNvPr id="73768" name="直接连接符 73767"/>
            <p:cNvSpPr/>
            <p:nvPr/>
          </p:nvSpPr>
          <p:spPr>
            <a:xfrm flipV="1">
              <a:off x="192" y="1392"/>
              <a:ext cx="0" cy="1728"/>
            </a:xfrm>
            <a:prstGeom prst="line">
              <a:avLst/>
            </a:prstGeom>
            <a:ln w="28575" cap="flat" cmpd="sng">
              <a:solidFill>
                <a:schemeClr val="tx1"/>
              </a:solidFill>
              <a:prstDash val="solid"/>
              <a:headEnd type="none" w="med" len="med"/>
              <a:tailEnd type="none" w="med" len="med"/>
            </a:ln>
          </p:spPr>
        </p:sp>
        <p:sp>
          <p:nvSpPr>
            <p:cNvPr id="73770" name="直接连接符 73769"/>
            <p:cNvSpPr/>
            <p:nvPr/>
          </p:nvSpPr>
          <p:spPr>
            <a:xfrm>
              <a:off x="192" y="1392"/>
              <a:ext cx="384" cy="0"/>
            </a:xfrm>
            <a:prstGeom prst="line">
              <a:avLst/>
            </a:prstGeom>
            <a:ln w="28575" cap="flat" cmpd="sng">
              <a:solidFill>
                <a:schemeClr val="tx1"/>
              </a:solidFill>
              <a:prstDash val="solid"/>
              <a:headEnd type="none" w="med" len="med"/>
              <a:tailEnd type="triangle" w="med" len="med"/>
            </a:ln>
          </p:spPr>
        </p:sp>
        <p:sp>
          <p:nvSpPr>
            <p:cNvPr id="73771" name="直接连接符 73770"/>
            <p:cNvSpPr/>
            <p:nvPr/>
          </p:nvSpPr>
          <p:spPr>
            <a:xfrm>
              <a:off x="4032" y="2160"/>
              <a:ext cx="480" cy="0"/>
            </a:xfrm>
            <a:prstGeom prst="line">
              <a:avLst/>
            </a:prstGeom>
            <a:ln w="38100" cap="flat" cmpd="sng">
              <a:solidFill>
                <a:schemeClr val="tx1"/>
              </a:solidFill>
              <a:prstDash val="sysDot"/>
              <a:headEnd type="none" w="med" len="med"/>
              <a:tailEnd type="none" w="med" len="med"/>
            </a:ln>
          </p:spPr>
        </p:sp>
        <p:sp>
          <p:nvSpPr>
            <p:cNvPr id="73772" name="直接连接符 73771"/>
            <p:cNvSpPr/>
            <p:nvPr/>
          </p:nvSpPr>
          <p:spPr>
            <a:xfrm>
              <a:off x="5232" y="1872"/>
              <a:ext cx="0" cy="1440"/>
            </a:xfrm>
            <a:prstGeom prst="line">
              <a:avLst/>
            </a:prstGeom>
            <a:ln w="28575" cap="flat" cmpd="sng">
              <a:solidFill>
                <a:schemeClr val="tx1"/>
              </a:solidFill>
              <a:prstDash val="solid"/>
              <a:headEnd type="none" w="med" len="med"/>
              <a:tailEnd type="none" w="med" len="med"/>
            </a:ln>
          </p:spPr>
        </p:sp>
        <p:sp>
          <p:nvSpPr>
            <p:cNvPr id="73774" name="直接连接符 73773"/>
            <p:cNvSpPr/>
            <p:nvPr/>
          </p:nvSpPr>
          <p:spPr>
            <a:xfrm flipH="1">
              <a:off x="96" y="3312"/>
              <a:ext cx="5136" cy="0"/>
            </a:xfrm>
            <a:prstGeom prst="line">
              <a:avLst/>
            </a:prstGeom>
            <a:ln w="28575" cap="flat" cmpd="sng">
              <a:solidFill>
                <a:schemeClr val="tx1"/>
              </a:solidFill>
              <a:prstDash val="solid"/>
              <a:headEnd type="none" w="med" len="med"/>
              <a:tailEnd type="none" w="med" len="med"/>
            </a:ln>
          </p:spPr>
        </p:sp>
        <p:sp>
          <p:nvSpPr>
            <p:cNvPr id="73777" name="直接连接符 73776"/>
            <p:cNvSpPr/>
            <p:nvPr/>
          </p:nvSpPr>
          <p:spPr>
            <a:xfrm flipV="1">
              <a:off x="96" y="864"/>
              <a:ext cx="0" cy="2448"/>
            </a:xfrm>
            <a:prstGeom prst="line">
              <a:avLst/>
            </a:prstGeom>
            <a:ln w="28575" cap="flat" cmpd="sng">
              <a:solidFill>
                <a:schemeClr val="tx1"/>
              </a:solidFill>
              <a:prstDash val="solid"/>
              <a:headEnd type="none" w="med" len="med"/>
              <a:tailEnd type="none" w="med" len="med"/>
            </a:ln>
          </p:spPr>
        </p:sp>
        <p:sp>
          <p:nvSpPr>
            <p:cNvPr id="73781" name="直接连接符 73780"/>
            <p:cNvSpPr/>
            <p:nvPr/>
          </p:nvSpPr>
          <p:spPr>
            <a:xfrm>
              <a:off x="96" y="864"/>
              <a:ext cx="480" cy="0"/>
            </a:xfrm>
            <a:prstGeom prst="line">
              <a:avLst/>
            </a:prstGeom>
            <a:ln w="28575" cap="flat" cmpd="sng">
              <a:solidFill>
                <a:schemeClr val="tx1"/>
              </a:solidFill>
              <a:prstDash val="solid"/>
              <a:headEnd type="none" w="med" len="med"/>
              <a:tailEnd type="triangle" w="med" len="med"/>
            </a:ln>
          </p:spPr>
        </p:sp>
        <p:sp>
          <p:nvSpPr>
            <p:cNvPr id="73782" name="文本框 73781"/>
            <p:cNvSpPr txBox="1"/>
            <p:nvPr/>
          </p:nvSpPr>
          <p:spPr>
            <a:xfrm>
              <a:off x="4848" y="816"/>
              <a:ext cx="576" cy="386"/>
            </a:xfrm>
            <a:prstGeom prst="rect">
              <a:avLst/>
            </a:prstGeom>
            <a:noFill/>
            <a:ln w="9525">
              <a:noFill/>
            </a:ln>
          </p:spPr>
          <p:txBody>
            <a:bodyPr>
              <a:spAutoFit/>
            </a:bodyPr>
            <a:p>
              <a:pPr>
                <a:spcBef>
                  <a:spcPct val="50000"/>
                </a:spcBef>
              </a:pPr>
              <a:r>
                <a:rPr lang="en-US" altLang="zh-CN" sz="2400" b="1">
                  <a:latin typeface="Tahoma" panose="020B0604030504040204" pitchFamily="34" charset="0"/>
                </a:rPr>
                <a:t>SM</a:t>
              </a:r>
              <a:endParaRPr lang="en-US" altLang="zh-CN" sz="2400" b="1">
                <a:latin typeface="Tahoma" panose="020B0604030504040204" pitchFamily="34" charset="0"/>
              </a:endParaRPr>
            </a:p>
          </p:txBody>
        </p:sp>
        <p:sp>
          <p:nvSpPr>
            <p:cNvPr id="73783" name="文本框 73782"/>
            <p:cNvSpPr txBox="1"/>
            <p:nvPr/>
          </p:nvSpPr>
          <p:spPr>
            <a:xfrm>
              <a:off x="5328" y="2016"/>
              <a:ext cx="432" cy="335"/>
            </a:xfrm>
            <a:prstGeom prst="rect">
              <a:avLst/>
            </a:prstGeom>
            <a:noFill/>
            <a:ln w="9525">
              <a:noFill/>
            </a:ln>
          </p:spPr>
          <p:txBody>
            <a:bodyPr>
              <a:spAutoFit/>
            </a:bodyPr>
            <a:p>
              <a:pPr>
                <a:spcBef>
                  <a:spcPct val="50000"/>
                </a:spcBef>
              </a:pPr>
              <a:r>
                <a:rPr lang="en-US" altLang="zh-CN" sz="2000" b="1">
                  <a:latin typeface="Tahoma" panose="020B0604030504040204" pitchFamily="34" charset="0"/>
                </a:rPr>
                <a:t>IS</a:t>
              </a:r>
              <a:r>
                <a:rPr lang="en-US" altLang="zh-CN" sz="2000" b="1" baseline="-25000">
                  <a:latin typeface="Tahoma" panose="020B0604030504040204" pitchFamily="34" charset="0"/>
                </a:rPr>
                <a:t>1</a:t>
              </a:r>
              <a:endParaRPr lang="en-US" altLang="zh-CN" sz="2000" b="1" baseline="-25000">
                <a:latin typeface="Tahoma" panose="020B0604030504040204" pitchFamily="34" charset="0"/>
              </a:endParaRPr>
            </a:p>
          </p:txBody>
        </p:sp>
        <p:sp>
          <p:nvSpPr>
            <p:cNvPr id="73784" name="文本框 73783"/>
            <p:cNvSpPr txBox="1"/>
            <p:nvPr/>
          </p:nvSpPr>
          <p:spPr>
            <a:xfrm>
              <a:off x="4896" y="2016"/>
              <a:ext cx="384" cy="335"/>
            </a:xfrm>
            <a:prstGeom prst="rect">
              <a:avLst/>
            </a:prstGeom>
            <a:noFill/>
            <a:ln w="9525">
              <a:noFill/>
            </a:ln>
          </p:spPr>
          <p:txBody>
            <a:bodyPr>
              <a:spAutoFit/>
            </a:bodyPr>
            <a:p>
              <a:pPr>
                <a:spcBef>
                  <a:spcPct val="50000"/>
                </a:spcBef>
              </a:pPr>
              <a:r>
                <a:rPr lang="en-US" altLang="zh-CN" sz="2000" b="1">
                  <a:latin typeface="Tahoma" panose="020B0604030504040204" pitchFamily="34" charset="0"/>
                </a:rPr>
                <a:t>IS</a:t>
              </a:r>
              <a:r>
                <a:rPr lang="en-US" altLang="zh-CN" sz="2000" b="1" baseline="-25000">
                  <a:latin typeface="Tahoma" panose="020B0604030504040204" pitchFamily="34" charset="0"/>
                </a:rPr>
                <a:t>2</a:t>
              </a:r>
              <a:endParaRPr lang="en-US" altLang="zh-CN" sz="2000" b="1" baseline="-25000">
                <a:latin typeface="Tahoma" panose="020B0604030504040204" pitchFamily="34" charset="0"/>
              </a:endParaRPr>
            </a:p>
          </p:txBody>
        </p:sp>
        <p:sp>
          <p:nvSpPr>
            <p:cNvPr id="73785" name="文本框 73784"/>
            <p:cNvSpPr txBox="1"/>
            <p:nvPr/>
          </p:nvSpPr>
          <p:spPr>
            <a:xfrm>
              <a:off x="3744" y="2016"/>
              <a:ext cx="384" cy="335"/>
            </a:xfrm>
            <a:prstGeom prst="rect">
              <a:avLst/>
            </a:prstGeom>
            <a:noFill/>
            <a:ln w="9525">
              <a:noFill/>
            </a:ln>
          </p:spPr>
          <p:txBody>
            <a:bodyPr>
              <a:spAutoFit/>
            </a:bodyPr>
            <a:p>
              <a:pPr>
                <a:spcBef>
                  <a:spcPct val="50000"/>
                </a:spcBef>
              </a:pPr>
              <a:r>
                <a:rPr lang="en-US" altLang="zh-CN" sz="2000">
                  <a:latin typeface="Tahoma" panose="020B0604030504040204" pitchFamily="34" charset="0"/>
                </a:rPr>
                <a:t>IS</a:t>
              </a:r>
              <a:r>
                <a:rPr lang="en-US" altLang="zh-CN" sz="2000" baseline="-18000">
                  <a:latin typeface="Tahoma" panose="020B0604030504040204" pitchFamily="34" charset="0"/>
                </a:rPr>
                <a:t>N</a:t>
              </a:r>
              <a:endParaRPr lang="en-US" altLang="zh-CN" sz="2000" baseline="-18000">
                <a:latin typeface="Tahoma" panose="020B0604030504040204" pitchFamily="34" charset="0"/>
              </a:endParaRPr>
            </a:p>
          </p:txBody>
        </p:sp>
        <p:sp>
          <p:nvSpPr>
            <p:cNvPr id="73786" name="文本框 73785"/>
            <p:cNvSpPr txBox="1"/>
            <p:nvPr/>
          </p:nvSpPr>
          <p:spPr>
            <a:xfrm>
              <a:off x="3264" y="2016"/>
              <a:ext cx="480"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endParaRPr lang="en-US" altLang="zh-CN" sz="2400">
                <a:latin typeface="Tahoma" panose="020B0604030504040204" pitchFamily="34" charset="0"/>
              </a:endParaRPr>
            </a:p>
          </p:txBody>
        </p:sp>
        <p:sp>
          <p:nvSpPr>
            <p:cNvPr id="73788" name="文本框 73787"/>
            <p:cNvSpPr txBox="1"/>
            <p:nvPr/>
          </p:nvSpPr>
          <p:spPr>
            <a:xfrm>
              <a:off x="3264" y="527"/>
              <a:ext cx="480" cy="387"/>
            </a:xfrm>
            <a:prstGeom prst="rect">
              <a:avLst/>
            </a:prstGeom>
            <a:noFill/>
            <a:ln w="9525">
              <a:noFill/>
            </a:ln>
          </p:spPr>
          <p:txBody>
            <a:bodyPr>
              <a:spAutoFit/>
            </a:bodyPr>
            <a:p>
              <a:pPr>
                <a:spcBef>
                  <a:spcPct val="50000"/>
                </a:spcBef>
              </a:pPr>
              <a:r>
                <a:rPr lang="en-US" altLang="zh-CN" sz="2400">
                  <a:latin typeface="Tahoma" panose="020B0604030504040204" pitchFamily="34" charset="0"/>
                </a:rPr>
                <a:t>DS</a:t>
              </a:r>
              <a:endParaRPr lang="en-US" altLang="zh-CN" sz="2400">
                <a:latin typeface="Tahoma" panose="020B0604030504040204" pitchFamily="34" charset="0"/>
              </a:endParaRPr>
            </a:p>
          </p:txBody>
        </p:sp>
        <p:sp>
          <p:nvSpPr>
            <p:cNvPr id="73789" name="文本框 73788"/>
            <p:cNvSpPr txBox="1"/>
            <p:nvPr/>
          </p:nvSpPr>
          <p:spPr>
            <a:xfrm>
              <a:off x="1536" y="384"/>
              <a:ext cx="576"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73790" name="文本框 73789"/>
            <p:cNvSpPr txBox="1"/>
            <p:nvPr/>
          </p:nvSpPr>
          <p:spPr>
            <a:xfrm>
              <a:off x="1536" y="1056"/>
              <a:ext cx="480"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73791" name="文本框 73790"/>
            <p:cNvSpPr txBox="1"/>
            <p:nvPr/>
          </p:nvSpPr>
          <p:spPr>
            <a:xfrm>
              <a:off x="1488" y="1872"/>
              <a:ext cx="528"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73793" name="文本框 73792"/>
            <p:cNvSpPr txBox="1"/>
            <p:nvPr/>
          </p:nvSpPr>
          <p:spPr>
            <a:xfrm>
              <a:off x="96" y="1056"/>
              <a:ext cx="576"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73794" name="文本框 73793"/>
            <p:cNvSpPr txBox="1"/>
            <p:nvPr/>
          </p:nvSpPr>
          <p:spPr>
            <a:xfrm>
              <a:off x="192" y="1969"/>
              <a:ext cx="432" cy="386"/>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73797" name="圆柱形 73796"/>
            <p:cNvSpPr/>
            <p:nvPr/>
          </p:nvSpPr>
          <p:spPr>
            <a:xfrm>
              <a:off x="3216"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73798" name="圆柱形 73797"/>
            <p:cNvSpPr/>
            <p:nvPr/>
          </p:nvSpPr>
          <p:spPr>
            <a:xfrm>
              <a:off x="3840"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73799" name="圆柱形 73798"/>
            <p:cNvSpPr/>
            <p:nvPr/>
          </p:nvSpPr>
          <p:spPr>
            <a:xfrm>
              <a:off x="4992" y="1392"/>
              <a:ext cx="480" cy="384"/>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73800" name="直接连接符 73799"/>
            <p:cNvSpPr/>
            <p:nvPr/>
          </p:nvSpPr>
          <p:spPr>
            <a:xfrm>
              <a:off x="4464" y="1536"/>
              <a:ext cx="432" cy="0"/>
            </a:xfrm>
            <a:prstGeom prst="line">
              <a:avLst/>
            </a:prstGeom>
            <a:ln w="57150" cap="flat" cmpd="sng">
              <a:solidFill>
                <a:srgbClr val="000000"/>
              </a:solidFill>
              <a:prstDash val="sysDot"/>
              <a:headEnd type="none" w="med" len="med"/>
              <a:tailEnd type="none" w="med" len="med"/>
            </a:ln>
          </p:spPr>
        </p:sp>
      </p:grpSp>
      <p:sp>
        <p:nvSpPr>
          <p:cNvPr id="73728" name="矩形 73727"/>
          <p:cNvSpPr/>
          <p:nvPr/>
        </p:nvSpPr>
        <p:spPr>
          <a:xfrm>
            <a:off x="250825" y="4724400"/>
            <a:ext cx="8424863" cy="1260475"/>
          </a:xfrm>
          <a:prstGeom prst="rect">
            <a:avLst/>
          </a:prstGeom>
          <a:noFill/>
          <a:ln w="9525">
            <a:noFill/>
          </a:ln>
        </p:spPr>
        <p:txBody>
          <a:bodyPr>
            <a:spAutoFit/>
          </a:bodyPr>
          <a:p>
            <a:r>
              <a:rPr lang="zh-CN" altLang="en-US" sz="3200" b="1" dirty="0">
                <a:latin typeface="Times New Roman" panose="02020603050405020304" pitchFamily="18" charset="0"/>
              </a:rPr>
              <a:t>　　特点</a:t>
            </a:r>
            <a:r>
              <a:rPr lang="en-US" altLang="zh-CN" sz="3200" b="1" dirty="0">
                <a:latin typeface="Times New Roman" panose="02020603050405020304" pitchFamily="18" charset="0"/>
              </a:rPr>
              <a:t>MISD </a:t>
            </a:r>
            <a:r>
              <a:rPr lang="zh-CN" altLang="en-US" sz="3200" b="1" dirty="0">
                <a:latin typeface="Times New Roman" panose="02020603050405020304" pitchFamily="18" charset="0"/>
              </a:rPr>
              <a:t>几条指令对同一个数据进行不同的处理，</a:t>
            </a:r>
            <a:r>
              <a:rPr lang="zh-CN" altLang="en-US" sz="4400" b="1" dirty="0">
                <a:solidFill>
                  <a:srgbClr val="FFC000"/>
                </a:solidFill>
                <a:latin typeface="Times New Roman" panose="02020603050405020304" pitchFamily="18" charset="0"/>
              </a:rPr>
              <a:t>实际上不存在</a:t>
            </a:r>
            <a:r>
              <a:rPr lang="en-US" altLang="zh-CN" sz="4400" b="1">
                <a:solidFill>
                  <a:srgbClr val="FFC000"/>
                </a:solidFill>
                <a:latin typeface="Times New Roman" panose="02020603050405020304" pitchFamily="18" charset="0"/>
              </a:rPr>
              <a:t>.</a:t>
            </a:r>
            <a:endParaRPr lang="en-US" altLang="zh-CN" sz="4400" b="1">
              <a:solidFill>
                <a:srgbClr val="FFC0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28"/>
                                        </p:tgtEl>
                                        <p:attrNameLst>
                                          <p:attrName>style.visibility</p:attrName>
                                        </p:attrNameLst>
                                      </p:cBhvr>
                                      <p:to>
                                        <p:strVal val="visible"/>
                                      </p:to>
                                    </p:set>
                                    <p:animEffect transition="in" filter="blinds(horizontal)">
                                      <p:cBhvr>
                                        <p:cTn id="7" dur="500"/>
                                        <p:tgtEl>
                                          <p:spTgt spid="73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 grpId="0"/>
      <p:bldP spid="7372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46784" name="组合 246783"/>
          <p:cNvGrpSpPr/>
          <p:nvPr/>
        </p:nvGrpSpPr>
        <p:grpSpPr>
          <a:xfrm>
            <a:off x="395288" y="549275"/>
            <a:ext cx="8382000" cy="3816350"/>
            <a:chOff x="240" y="528"/>
            <a:chExt cx="5280" cy="3312"/>
          </a:xfrm>
        </p:grpSpPr>
        <p:sp>
          <p:nvSpPr>
            <p:cNvPr id="102412" name="矩形 102411"/>
            <p:cNvSpPr/>
            <p:nvPr/>
          </p:nvSpPr>
          <p:spPr>
            <a:xfrm>
              <a:off x="3840" y="1008"/>
              <a:ext cx="1440" cy="2160"/>
            </a:xfrm>
            <a:prstGeom prst="rect">
              <a:avLst/>
            </a:prstGeom>
            <a:solidFill>
              <a:schemeClr val="folHlink"/>
            </a:solidFill>
            <a:ln w="28575" cap="flat" cmpd="sng">
              <a:solidFill>
                <a:schemeClr val="tx1"/>
              </a:solidFill>
              <a:prstDash val="dash"/>
              <a:miter/>
              <a:headEnd type="none" w="med" len="med"/>
              <a:tailEnd type="none" w="med" len="med"/>
            </a:ln>
          </p:spPr>
          <p:txBody>
            <a:bodyPr/>
            <a:p>
              <a:endParaRPr lang="zh-CN" altLang="en-US"/>
            </a:p>
          </p:txBody>
        </p:sp>
        <p:sp>
          <p:nvSpPr>
            <p:cNvPr id="102413" name="文本框 102412"/>
            <p:cNvSpPr txBox="1"/>
            <p:nvPr/>
          </p:nvSpPr>
          <p:spPr>
            <a:xfrm>
              <a:off x="4176" y="528"/>
              <a:ext cx="1296" cy="451"/>
            </a:xfrm>
            <a:prstGeom prst="rect">
              <a:avLst/>
            </a:prstGeom>
            <a:noFill/>
            <a:ln w="9525">
              <a:noFill/>
            </a:ln>
          </p:spPr>
          <p:txBody>
            <a:bodyPr>
              <a:spAutoFit/>
            </a:bodyPr>
            <a:p>
              <a:pPr>
                <a:spcBef>
                  <a:spcPct val="50000"/>
                </a:spcBef>
              </a:pPr>
              <a:r>
                <a:rPr lang="en-US" altLang="zh-CN" sz="2800" b="1">
                  <a:latin typeface="Tahoma" panose="020B0604030504040204" pitchFamily="34" charset="0"/>
                </a:rPr>
                <a:t>SM</a:t>
              </a:r>
              <a:endParaRPr lang="en-US" altLang="zh-CN" sz="2800" b="1">
                <a:latin typeface="Tahoma" panose="020B0604030504040204" pitchFamily="34" charset="0"/>
              </a:endParaRPr>
            </a:p>
          </p:txBody>
        </p:sp>
        <p:sp>
          <p:nvSpPr>
            <p:cNvPr id="102414" name="圆柱形 102413"/>
            <p:cNvSpPr/>
            <p:nvPr/>
          </p:nvSpPr>
          <p:spPr>
            <a:xfrm>
              <a:off x="4272" y="1152"/>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1</a:t>
              </a:r>
              <a:endParaRPr lang="en-US" altLang="zh-CN" sz="2400" baseline="-25000">
                <a:solidFill>
                  <a:srgbClr val="00FFFF"/>
                </a:solidFill>
                <a:latin typeface="Tahoma" panose="020B0604030504040204" pitchFamily="34" charset="0"/>
              </a:endParaRPr>
            </a:p>
          </p:txBody>
        </p:sp>
        <p:sp>
          <p:nvSpPr>
            <p:cNvPr id="102415" name="圆柱形 102414"/>
            <p:cNvSpPr/>
            <p:nvPr/>
          </p:nvSpPr>
          <p:spPr>
            <a:xfrm>
              <a:off x="4272" y="1632"/>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2</a:t>
              </a:r>
              <a:endParaRPr lang="en-US" altLang="zh-CN" sz="2400" baseline="-25000">
                <a:solidFill>
                  <a:srgbClr val="00FFFF"/>
                </a:solidFill>
                <a:latin typeface="Tahoma" panose="020B0604030504040204" pitchFamily="34" charset="0"/>
              </a:endParaRPr>
            </a:p>
          </p:txBody>
        </p:sp>
        <p:sp>
          <p:nvSpPr>
            <p:cNvPr id="102416" name="圆柱形 102415"/>
            <p:cNvSpPr/>
            <p:nvPr/>
          </p:nvSpPr>
          <p:spPr>
            <a:xfrm>
              <a:off x="4320" y="2688"/>
              <a:ext cx="672" cy="288"/>
            </a:xfrm>
            <a:prstGeom prst="can">
              <a:avLst>
                <a:gd name="adj" fmla="val 25000"/>
              </a:avLst>
            </a:prstGeom>
            <a:solidFill>
              <a:srgbClr val="000066"/>
            </a:solidFill>
            <a:ln w="9525" cap="flat" cmpd="sng">
              <a:solidFill>
                <a:schemeClr val="tx1"/>
              </a:solidFill>
              <a:prstDash val="solid"/>
              <a:headEnd type="none" w="med" len="med"/>
              <a:tailEnd type="none" w="med" len="med"/>
            </a:ln>
          </p:spPr>
          <p:txBody>
            <a:bodyPr wrap="none" anchor="ctr"/>
            <a:p>
              <a:pPr algn="ctr"/>
              <a:r>
                <a:rPr lang="en-US" altLang="zh-CN" sz="2400">
                  <a:solidFill>
                    <a:srgbClr val="00FFFF"/>
                  </a:solidFill>
                  <a:latin typeface="Tahoma" panose="020B0604030504040204" pitchFamily="34" charset="0"/>
                </a:rPr>
                <a:t>MM</a:t>
              </a:r>
              <a:r>
                <a:rPr lang="en-US" altLang="zh-CN" sz="2400" baseline="-25000">
                  <a:solidFill>
                    <a:srgbClr val="00FFFF"/>
                  </a:solidFill>
                  <a:latin typeface="Tahoma" panose="020B0604030504040204" pitchFamily="34" charset="0"/>
                </a:rPr>
                <a:t>N</a:t>
              </a:r>
              <a:endParaRPr lang="en-US" altLang="zh-CN" sz="2400" baseline="-25000">
                <a:solidFill>
                  <a:srgbClr val="00FFFF"/>
                </a:solidFill>
                <a:latin typeface="Tahoma" panose="020B0604030504040204" pitchFamily="34" charset="0"/>
              </a:endParaRPr>
            </a:p>
          </p:txBody>
        </p:sp>
        <p:sp>
          <p:nvSpPr>
            <p:cNvPr id="102417" name="直接连接符 102416"/>
            <p:cNvSpPr/>
            <p:nvPr/>
          </p:nvSpPr>
          <p:spPr>
            <a:xfrm>
              <a:off x="4752" y="2352"/>
              <a:ext cx="1" cy="259"/>
            </a:xfrm>
            <a:prstGeom prst="line">
              <a:avLst/>
            </a:prstGeom>
            <a:ln w="57150" cap="flat" cmpd="sng">
              <a:solidFill>
                <a:schemeClr val="tx1"/>
              </a:solidFill>
              <a:prstDash val="sysDot"/>
              <a:headEnd type="none" w="med" len="med"/>
              <a:tailEnd type="none" w="med" len="med"/>
            </a:ln>
          </p:spPr>
        </p:sp>
        <p:sp>
          <p:nvSpPr>
            <p:cNvPr id="102419" name="立方体 102418"/>
            <p:cNvSpPr/>
            <p:nvPr/>
          </p:nvSpPr>
          <p:spPr>
            <a:xfrm>
              <a:off x="816" y="120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1</a:t>
              </a:r>
              <a:endParaRPr lang="en-US" altLang="zh-CN" sz="2400" baseline="-25000">
                <a:solidFill>
                  <a:schemeClr val="bg1"/>
                </a:solidFill>
                <a:latin typeface="Tahoma" panose="020B0604030504040204" pitchFamily="34" charset="0"/>
              </a:endParaRPr>
            </a:p>
          </p:txBody>
        </p:sp>
        <p:sp>
          <p:nvSpPr>
            <p:cNvPr id="102420" name="立方体 102419"/>
            <p:cNvSpPr/>
            <p:nvPr/>
          </p:nvSpPr>
          <p:spPr>
            <a:xfrm>
              <a:off x="816" y="1728"/>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102421" name="立方体 102420"/>
            <p:cNvSpPr/>
            <p:nvPr/>
          </p:nvSpPr>
          <p:spPr>
            <a:xfrm>
              <a:off x="816" y="2640"/>
              <a:ext cx="912" cy="336"/>
            </a:xfrm>
            <a:prstGeom prst="cube">
              <a:avLst>
                <a:gd name="adj" fmla="val 25000"/>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CU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102422" name="立方体 102421"/>
            <p:cNvSpPr/>
            <p:nvPr/>
          </p:nvSpPr>
          <p:spPr>
            <a:xfrm>
              <a:off x="2208" y="1200"/>
              <a:ext cx="912" cy="336"/>
            </a:xfrm>
            <a:prstGeom prst="cube">
              <a:avLst>
                <a:gd name="adj" fmla="val 25000"/>
              </a:avLst>
            </a:prstGeom>
            <a:solidFill>
              <a:schemeClr val="tx2"/>
            </a:solidFill>
            <a:ln w="9525" cap="flat" cmpd="sng">
              <a:solidFill>
                <a:srgbClr val="000000"/>
              </a:solidFill>
              <a:prstDash val="solid"/>
              <a:miter/>
              <a:headEnd type="none" w="med" len="med"/>
              <a:tailEnd type="none" w="med" len="med"/>
            </a:ln>
          </p:spPr>
          <p:txBody>
            <a:bodyPr wrap="none" anchor="ctr"/>
            <a:p>
              <a:pPr algn="ctr"/>
              <a:r>
                <a:rPr lang="en-US" altLang="zh-CN" sz="2400">
                  <a:solidFill>
                    <a:srgbClr val="800000"/>
                  </a:solidFill>
                  <a:latin typeface="Tahoma" panose="020B0604030504040204" pitchFamily="34" charset="0"/>
                </a:rPr>
                <a:t>PU</a:t>
              </a:r>
              <a:r>
                <a:rPr lang="en-US" altLang="zh-CN" sz="2400" baseline="-25000">
                  <a:solidFill>
                    <a:srgbClr val="800000"/>
                  </a:solidFill>
                  <a:latin typeface="Tahoma" panose="020B0604030504040204" pitchFamily="34" charset="0"/>
                </a:rPr>
                <a:t>1</a:t>
              </a:r>
              <a:endParaRPr lang="en-US" altLang="zh-CN" sz="2400" baseline="-25000">
                <a:solidFill>
                  <a:srgbClr val="800000"/>
                </a:solidFill>
                <a:latin typeface="Tahoma" panose="020B0604030504040204" pitchFamily="34" charset="0"/>
              </a:endParaRPr>
            </a:p>
          </p:txBody>
        </p:sp>
        <p:sp>
          <p:nvSpPr>
            <p:cNvPr id="102423" name="立方体 102422"/>
            <p:cNvSpPr/>
            <p:nvPr/>
          </p:nvSpPr>
          <p:spPr>
            <a:xfrm>
              <a:off x="2160" y="1728"/>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2</a:t>
              </a:r>
              <a:endParaRPr lang="en-US" altLang="zh-CN" sz="2400" baseline="-25000">
                <a:solidFill>
                  <a:schemeClr val="bg1"/>
                </a:solidFill>
                <a:latin typeface="Tahoma" panose="020B0604030504040204" pitchFamily="34" charset="0"/>
              </a:endParaRPr>
            </a:p>
          </p:txBody>
        </p:sp>
        <p:sp>
          <p:nvSpPr>
            <p:cNvPr id="102424" name="立方体 102423"/>
            <p:cNvSpPr/>
            <p:nvPr/>
          </p:nvSpPr>
          <p:spPr>
            <a:xfrm>
              <a:off x="2160" y="2640"/>
              <a:ext cx="912" cy="336"/>
            </a:xfrm>
            <a:prstGeom prst="cube">
              <a:avLst>
                <a:gd name="adj" fmla="val 25000"/>
              </a:avLst>
            </a:prstGeom>
            <a:solidFill>
              <a:schemeClr val="tx2"/>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1"/>
                  </a:solidFill>
                  <a:latin typeface="Tahoma" panose="020B0604030504040204" pitchFamily="34" charset="0"/>
                </a:rPr>
                <a:t>PU</a:t>
              </a:r>
              <a:r>
                <a:rPr lang="en-US" altLang="zh-CN" sz="2400" baseline="-25000">
                  <a:solidFill>
                    <a:schemeClr val="bg1"/>
                  </a:solidFill>
                  <a:latin typeface="Tahoma" panose="020B0604030504040204" pitchFamily="34" charset="0"/>
                </a:rPr>
                <a:t>N</a:t>
              </a:r>
              <a:endParaRPr lang="en-US" altLang="zh-CN" sz="2400" baseline="-25000">
                <a:solidFill>
                  <a:schemeClr val="bg1"/>
                </a:solidFill>
                <a:latin typeface="Tahoma" panose="020B0604030504040204" pitchFamily="34" charset="0"/>
              </a:endParaRPr>
            </a:p>
          </p:txBody>
        </p:sp>
        <p:sp>
          <p:nvSpPr>
            <p:cNvPr id="102425" name="直接连接符 102424"/>
            <p:cNvSpPr/>
            <p:nvPr/>
          </p:nvSpPr>
          <p:spPr>
            <a:xfrm>
              <a:off x="1776" y="1344"/>
              <a:ext cx="384" cy="0"/>
            </a:xfrm>
            <a:prstGeom prst="line">
              <a:avLst/>
            </a:prstGeom>
            <a:ln w="38100" cap="flat" cmpd="sng">
              <a:solidFill>
                <a:schemeClr val="tx1"/>
              </a:solidFill>
              <a:prstDash val="solid"/>
              <a:headEnd type="none" w="med" len="med"/>
              <a:tailEnd type="triangle" w="med" len="med"/>
            </a:ln>
          </p:spPr>
        </p:sp>
        <p:sp>
          <p:nvSpPr>
            <p:cNvPr id="102426" name="直接连接符 102425"/>
            <p:cNvSpPr/>
            <p:nvPr/>
          </p:nvSpPr>
          <p:spPr>
            <a:xfrm>
              <a:off x="1776" y="1920"/>
              <a:ext cx="432" cy="0"/>
            </a:xfrm>
            <a:prstGeom prst="line">
              <a:avLst/>
            </a:prstGeom>
            <a:ln w="38100" cap="flat" cmpd="sng">
              <a:solidFill>
                <a:schemeClr val="tx1"/>
              </a:solidFill>
              <a:prstDash val="solid"/>
              <a:headEnd type="none" w="med" len="med"/>
              <a:tailEnd type="triangle" w="med" len="med"/>
            </a:ln>
          </p:spPr>
        </p:sp>
        <p:sp>
          <p:nvSpPr>
            <p:cNvPr id="102427" name="直接连接符 102426"/>
            <p:cNvSpPr/>
            <p:nvPr/>
          </p:nvSpPr>
          <p:spPr>
            <a:xfrm>
              <a:off x="1728" y="2832"/>
              <a:ext cx="432" cy="0"/>
            </a:xfrm>
            <a:prstGeom prst="line">
              <a:avLst/>
            </a:prstGeom>
            <a:ln w="38100" cap="flat" cmpd="sng">
              <a:solidFill>
                <a:schemeClr val="tx1"/>
              </a:solidFill>
              <a:prstDash val="solid"/>
              <a:headEnd type="none" w="med" len="med"/>
              <a:tailEnd type="triangle" w="med" len="med"/>
            </a:ln>
          </p:spPr>
        </p:sp>
        <p:sp>
          <p:nvSpPr>
            <p:cNvPr id="102428" name="直接连接符 102427"/>
            <p:cNvSpPr/>
            <p:nvPr/>
          </p:nvSpPr>
          <p:spPr>
            <a:xfrm>
              <a:off x="2544" y="2160"/>
              <a:ext cx="0" cy="384"/>
            </a:xfrm>
            <a:prstGeom prst="line">
              <a:avLst/>
            </a:prstGeom>
            <a:ln w="28575" cap="flat" cmpd="sng">
              <a:solidFill>
                <a:srgbClr val="000099"/>
              </a:solidFill>
              <a:prstDash val="sysDot"/>
              <a:headEnd type="none" w="med" len="med"/>
              <a:tailEnd type="none" w="med" len="med"/>
            </a:ln>
          </p:spPr>
        </p:sp>
        <p:sp>
          <p:nvSpPr>
            <p:cNvPr id="102429" name="直接连接符 102428"/>
            <p:cNvSpPr/>
            <p:nvPr/>
          </p:nvSpPr>
          <p:spPr>
            <a:xfrm>
              <a:off x="1296" y="2208"/>
              <a:ext cx="0" cy="384"/>
            </a:xfrm>
            <a:prstGeom prst="line">
              <a:avLst/>
            </a:prstGeom>
            <a:ln w="28575" cap="flat" cmpd="sng">
              <a:solidFill>
                <a:srgbClr val="000099"/>
              </a:solidFill>
              <a:prstDash val="sysDot"/>
              <a:headEnd type="none" w="med" len="med"/>
              <a:tailEnd type="none" w="med" len="med"/>
            </a:ln>
          </p:spPr>
        </p:sp>
        <p:sp>
          <p:nvSpPr>
            <p:cNvPr id="102438" name="直接连接符 102437"/>
            <p:cNvSpPr/>
            <p:nvPr/>
          </p:nvSpPr>
          <p:spPr>
            <a:xfrm flipV="1">
              <a:off x="672" y="2880"/>
              <a:ext cx="0" cy="480"/>
            </a:xfrm>
            <a:prstGeom prst="line">
              <a:avLst/>
            </a:prstGeom>
            <a:ln w="28575" cap="flat" cmpd="sng">
              <a:solidFill>
                <a:schemeClr val="tx1"/>
              </a:solidFill>
              <a:prstDash val="solid"/>
              <a:headEnd type="none" w="med" len="med"/>
              <a:tailEnd type="none" w="med" len="med"/>
            </a:ln>
          </p:spPr>
        </p:sp>
        <p:sp>
          <p:nvSpPr>
            <p:cNvPr id="102439" name="直接连接符 102438"/>
            <p:cNvSpPr/>
            <p:nvPr/>
          </p:nvSpPr>
          <p:spPr>
            <a:xfrm>
              <a:off x="672" y="2880"/>
              <a:ext cx="144" cy="0"/>
            </a:xfrm>
            <a:prstGeom prst="line">
              <a:avLst/>
            </a:prstGeom>
            <a:ln w="28575" cap="flat" cmpd="sng">
              <a:solidFill>
                <a:schemeClr val="tx1"/>
              </a:solidFill>
              <a:prstDash val="solid"/>
              <a:headEnd type="none" w="med" len="med"/>
              <a:tailEnd type="triangle" w="med" len="med"/>
            </a:ln>
          </p:spPr>
        </p:sp>
        <p:sp>
          <p:nvSpPr>
            <p:cNvPr id="102440" name="直接连接符 102439"/>
            <p:cNvSpPr/>
            <p:nvPr/>
          </p:nvSpPr>
          <p:spPr>
            <a:xfrm flipV="1">
              <a:off x="432" y="1920"/>
              <a:ext cx="0" cy="1728"/>
            </a:xfrm>
            <a:prstGeom prst="line">
              <a:avLst/>
            </a:prstGeom>
            <a:ln w="28575" cap="flat" cmpd="sng">
              <a:solidFill>
                <a:schemeClr val="tx1"/>
              </a:solidFill>
              <a:prstDash val="solid"/>
              <a:headEnd type="none" w="med" len="med"/>
              <a:tailEnd type="none" w="med" len="med"/>
            </a:ln>
          </p:spPr>
        </p:sp>
        <p:sp>
          <p:nvSpPr>
            <p:cNvPr id="102441" name="直接连接符 102440"/>
            <p:cNvSpPr/>
            <p:nvPr/>
          </p:nvSpPr>
          <p:spPr>
            <a:xfrm>
              <a:off x="432" y="1920"/>
              <a:ext cx="384" cy="0"/>
            </a:xfrm>
            <a:prstGeom prst="line">
              <a:avLst/>
            </a:prstGeom>
            <a:ln w="28575" cap="flat" cmpd="sng">
              <a:solidFill>
                <a:schemeClr val="tx1"/>
              </a:solidFill>
              <a:prstDash val="solid"/>
              <a:headEnd type="none" w="med" len="med"/>
              <a:tailEnd type="triangle" w="med" len="med"/>
            </a:ln>
          </p:spPr>
        </p:sp>
        <p:sp>
          <p:nvSpPr>
            <p:cNvPr id="102442" name="直接连接符 102441"/>
            <p:cNvSpPr/>
            <p:nvPr/>
          </p:nvSpPr>
          <p:spPr>
            <a:xfrm flipV="1">
              <a:off x="336" y="1392"/>
              <a:ext cx="0" cy="2448"/>
            </a:xfrm>
            <a:prstGeom prst="line">
              <a:avLst/>
            </a:prstGeom>
            <a:ln w="28575" cap="flat" cmpd="sng">
              <a:solidFill>
                <a:schemeClr val="tx1"/>
              </a:solidFill>
              <a:prstDash val="solid"/>
              <a:headEnd type="none" w="med" len="med"/>
              <a:tailEnd type="none" w="med" len="med"/>
            </a:ln>
          </p:spPr>
        </p:sp>
        <p:sp>
          <p:nvSpPr>
            <p:cNvPr id="102443" name="直接连接符 102442"/>
            <p:cNvSpPr/>
            <p:nvPr/>
          </p:nvSpPr>
          <p:spPr>
            <a:xfrm>
              <a:off x="336" y="1392"/>
              <a:ext cx="480" cy="0"/>
            </a:xfrm>
            <a:prstGeom prst="line">
              <a:avLst/>
            </a:prstGeom>
            <a:ln w="28575" cap="flat" cmpd="sng">
              <a:solidFill>
                <a:schemeClr val="tx1"/>
              </a:solidFill>
              <a:prstDash val="solid"/>
              <a:headEnd type="none" w="med" len="med"/>
              <a:tailEnd type="triangle" w="med" len="med"/>
            </a:ln>
          </p:spPr>
        </p:sp>
        <p:sp>
          <p:nvSpPr>
            <p:cNvPr id="102444" name="文本框 102443"/>
            <p:cNvSpPr txBox="1"/>
            <p:nvPr/>
          </p:nvSpPr>
          <p:spPr>
            <a:xfrm>
              <a:off x="3744" y="2016"/>
              <a:ext cx="384" cy="344"/>
            </a:xfrm>
            <a:prstGeom prst="rect">
              <a:avLst/>
            </a:prstGeom>
            <a:noFill/>
            <a:ln w="9525">
              <a:noFill/>
            </a:ln>
          </p:spPr>
          <p:txBody>
            <a:bodyPr>
              <a:spAutoFit/>
            </a:bodyPr>
            <a:p>
              <a:pPr>
                <a:spcBef>
                  <a:spcPct val="50000"/>
                </a:spcBef>
              </a:pPr>
              <a:r>
                <a:rPr lang="en-US" altLang="zh-CN" sz="2000">
                  <a:latin typeface="Tahoma" panose="020B0604030504040204" pitchFamily="34" charset="0"/>
                </a:rPr>
                <a:t>IS</a:t>
              </a:r>
              <a:r>
                <a:rPr lang="en-US" altLang="zh-CN" sz="2000" baseline="-18000">
                  <a:latin typeface="Tahoma" panose="020B0604030504040204" pitchFamily="34" charset="0"/>
                </a:rPr>
                <a:t>N</a:t>
              </a:r>
              <a:endParaRPr lang="en-US" altLang="zh-CN" sz="2000" baseline="-18000">
                <a:latin typeface="Tahoma" panose="020B0604030504040204" pitchFamily="34" charset="0"/>
              </a:endParaRPr>
            </a:p>
          </p:txBody>
        </p:sp>
        <p:sp>
          <p:nvSpPr>
            <p:cNvPr id="102445" name="文本框 102444"/>
            <p:cNvSpPr txBox="1"/>
            <p:nvPr/>
          </p:nvSpPr>
          <p:spPr>
            <a:xfrm>
              <a:off x="3216" y="2447"/>
              <a:ext cx="480" cy="345"/>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N</a:t>
              </a:r>
              <a:endParaRPr lang="en-US" altLang="zh-CN" sz="2000" baseline="-25000">
                <a:latin typeface="Tahoma" panose="020B0604030504040204" pitchFamily="34" charset="0"/>
              </a:endParaRPr>
            </a:p>
          </p:txBody>
        </p:sp>
        <p:sp>
          <p:nvSpPr>
            <p:cNvPr id="102446" name="文本框 102445"/>
            <p:cNvSpPr txBox="1"/>
            <p:nvPr/>
          </p:nvSpPr>
          <p:spPr>
            <a:xfrm>
              <a:off x="3216" y="912"/>
              <a:ext cx="480" cy="345"/>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1</a:t>
              </a:r>
              <a:endParaRPr lang="en-US" altLang="zh-CN" sz="2000" baseline="-25000">
                <a:latin typeface="Tahoma" panose="020B0604030504040204" pitchFamily="34" charset="0"/>
              </a:endParaRPr>
            </a:p>
          </p:txBody>
        </p:sp>
        <p:sp>
          <p:nvSpPr>
            <p:cNvPr id="102447" name="文本框 102446"/>
            <p:cNvSpPr txBox="1"/>
            <p:nvPr/>
          </p:nvSpPr>
          <p:spPr>
            <a:xfrm>
              <a:off x="1776" y="912"/>
              <a:ext cx="576"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2448" name="文本框 102447"/>
            <p:cNvSpPr txBox="1"/>
            <p:nvPr/>
          </p:nvSpPr>
          <p:spPr>
            <a:xfrm>
              <a:off x="1776" y="1583"/>
              <a:ext cx="480"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2449" name="文本框 102448"/>
            <p:cNvSpPr txBox="1"/>
            <p:nvPr/>
          </p:nvSpPr>
          <p:spPr>
            <a:xfrm>
              <a:off x="1728" y="2400"/>
              <a:ext cx="528"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CS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2450" name="文本框 102449"/>
            <p:cNvSpPr txBox="1"/>
            <p:nvPr/>
          </p:nvSpPr>
          <p:spPr>
            <a:xfrm>
              <a:off x="240" y="1009"/>
              <a:ext cx="480"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1</a:t>
              </a:r>
              <a:endParaRPr lang="en-US" altLang="zh-CN" sz="2400" baseline="-25000">
                <a:latin typeface="Tahoma" panose="020B0604030504040204" pitchFamily="34" charset="0"/>
              </a:endParaRPr>
            </a:p>
          </p:txBody>
        </p:sp>
        <p:sp>
          <p:nvSpPr>
            <p:cNvPr id="102451" name="文本框 102450"/>
            <p:cNvSpPr txBox="1"/>
            <p:nvPr/>
          </p:nvSpPr>
          <p:spPr>
            <a:xfrm>
              <a:off x="336" y="1583"/>
              <a:ext cx="576"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2</a:t>
              </a:r>
              <a:endParaRPr lang="en-US" altLang="zh-CN" sz="2400" baseline="-25000">
                <a:latin typeface="Tahoma" panose="020B0604030504040204" pitchFamily="34" charset="0"/>
              </a:endParaRPr>
            </a:p>
          </p:txBody>
        </p:sp>
        <p:sp>
          <p:nvSpPr>
            <p:cNvPr id="102452" name="文本框 102451"/>
            <p:cNvSpPr txBox="1"/>
            <p:nvPr/>
          </p:nvSpPr>
          <p:spPr>
            <a:xfrm>
              <a:off x="432" y="2497"/>
              <a:ext cx="432" cy="397"/>
            </a:xfrm>
            <a:prstGeom prst="rect">
              <a:avLst/>
            </a:prstGeom>
            <a:noFill/>
            <a:ln w="9525">
              <a:noFill/>
            </a:ln>
          </p:spPr>
          <p:txBody>
            <a:bodyPr>
              <a:spAutoFit/>
            </a:bodyPr>
            <a:p>
              <a:pPr>
                <a:spcBef>
                  <a:spcPct val="50000"/>
                </a:spcBef>
              </a:pPr>
              <a:r>
                <a:rPr lang="en-US" altLang="zh-CN" sz="2400">
                  <a:latin typeface="Tahoma" panose="020B0604030504040204" pitchFamily="34" charset="0"/>
                </a:rPr>
                <a:t>IS</a:t>
              </a:r>
              <a:r>
                <a:rPr lang="en-US" altLang="zh-CN" sz="2400" baseline="-25000">
                  <a:latin typeface="Tahoma" panose="020B0604030504040204" pitchFamily="34" charset="0"/>
                </a:rPr>
                <a:t>N</a:t>
              </a:r>
              <a:endParaRPr lang="en-US" altLang="zh-CN" sz="2400" baseline="-25000">
                <a:latin typeface="Tahoma" panose="020B0604030504040204" pitchFamily="34" charset="0"/>
              </a:endParaRPr>
            </a:p>
          </p:txBody>
        </p:sp>
        <p:sp>
          <p:nvSpPr>
            <p:cNvPr id="102454" name="直接连接符 102453"/>
            <p:cNvSpPr/>
            <p:nvPr/>
          </p:nvSpPr>
          <p:spPr>
            <a:xfrm>
              <a:off x="3120" y="1344"/>
              <a:ext cx="720" cy="0"/>
            </a:xfrm>
            <a:prstGeom prst="line">
              <a:avLst/>
            </a:prstGeom>
            <a:ln w="38100" cap="flat" cmpd="sng">
              <a:solidFill>
                <a:schemeClr val="tx1"/>
              </a:solidFill>
              <a:prstDash val="solid"/>
              <a:headEnd type="triangle" w="med" len="med"/>
              <a:tailEnd type="triangle" w="med" len="med"/>
            </a:ln>
          </p:spPr>
        </p:sp>
        <p:sp>
          <p:nvSpPr>
            <p:cNvPr id="102455" name="直接连接符 102454"/>
            <p:cNvSpPr/>
            <p:nvPr/>
          </p:nvSpPr>
          <p:spPr>
            <a:xfrm>
              <a:off x="3120" y="2832"/>
              <a:ext cx="720" cy="0"/>
            </a:xfrm>
            <a:prstGeom prst="line">
              <a:avLst/>
            </a:prstGeom>
            <a:ln w="38100" cap="flat" cmpd="sng">
              <a:solidFill>
                <a:schemeClr val="tx1"/>
              </a:solidFill>
              <a:prstDash val="solid"/>
              <a:headEnd type="triangle" w="med" len="med"/>
              <a:tailEnd type="triangle" w="med" len="med"/>
            </a:ln>
          </p:spPr>
        </p:sp>
        <p:sp>
          <p:nvSpPr>
            <p:cNvPr id="102456" name="直接连接符 102455"/>
            <p:cNvSpPr/>
            <p:nvPr/>
          </p:nvSpPr>
          <p:spPr>
            <a:xfrm>
              <a:off x="3120" y="1920"/>
              <a:ext cx="720" cy="0"/>
            </a:xfrm>
            <a:prstGeom prst="line">
              <a:avLst/>
            </a:prstGeom>
            <a:ln w="38100" cap="flat" cmpd="sng">
              <a:solidFill>
                <a:schemeClr val="tx1"/>
              </a:solidFill>
              <a:prstDash val="solid"/>
              <a:headEnd type="triangle" w="med" len="med"/>
              <a:tailEnd type="triangle" w="med" len="med"/>
            </a:ln>
          </p:spPr>
        </p:sp>
        <p:sp>
          <p:nvSpPr>
            <p:cNvPr id="102457" name="直接连接符 102456"/>
            <p:cNvSpPr/>
            <p:nvPr/>
          </p:nvSpPr>
          <p:spPr>
            <a:xfrm>
              <a:off x="672" y="3360"/>
              <a:ext cx="4704" cy="0"/>
            </a:xfrm>
            <a:prstGeom prst="line">
              <a:avLst/>
            </a:prstGeom>
            <a:ln w="28575" cap="flat" cmpd="sng">
              <a:solidFill>
                <a:schemeClr val="tx1"/>
              </a:solidFill>
              <a:prstDash val="solid"/>
              <a:headEnd type="none" w="med" len="med"/>
              <a:tailEnd type="none" w="med" len="med"/>
            </a:ln>
          </p:spPr>
        </p:sp>
        <p:sp>
          <p:nvSpPr>
            <p:cNvPr id="102458" name="直接连接符 102457"/>
            <p:cNvSpPr/>
            <p:nvPr/>
          </p:nvSpPr>
          <p:spPr>
            <a:xfrm>
              <a:off x="432" y="3648"/>
              <a:ext cx="4992" cy="0"/>
            </a:xfrm>
            <a:prstGeom prst="line">
              <a:avLst/>
            </a:prstGeom>
            <a:ln w="28575" cap="flat" cmpd="sng">
              <a:solidFill>
                <a:schemeClr val="tx1"/>
              </a:solidFill>
              <a:prstDash val="solid"/>
              <a:headEnd type="none" w="med" len="med"/>
              <a:tailEnd type="none" w="med" len="med"/>
            </a:ln>
          </p:spPr>
        </p:sp>
        <p:sp>
          <p:nvSpPr>
            <p:cNvPr id="102459" name="直接连接符 102458"/>
            <p:cNvSpPr/>
            <p:nvPr/>
          </p:nvSpPr>
          <p:spPr>
            <a:xfrm>
              <a:off x="336" y="3840"/>
              <a:ext cx="5184" cy="0"/>
            </a:xfrm>
            <a:prstGeom prst="line">
              <a:avLst/>
            </a:prstGeom>
            <a:ln w="28575" cap="flat" cmpd="sng">
              <a:solidFill>
                <a:schemeClr val="tx1"/>
              </a:solidFill>
              <a:prstDash val="solid"/>
              <a:headEnd type="none" w="med" len="med"/>
              <a:tailEnd type="none" w="med" len="med"/>
            </a:ln>
          </p:spPr>
        </p:sp>
        <p:sp>
          <p:nvSpPr>
            <p:cNvPr id="102460" name="直接连接符 102459"/>
            <p:cNvSpPr/>
            <p:nvPr/>
          </p:nvSpPr>
          <p:spPr>
            <a:xfrm flipV="1">
              <a:off x="5376" y="2928"/>
              <a:ext cx="0" cy="432"/>
            </a:xfrm>
            <a:prstGeom prst="line">
              <a:avLst/>
            </a:prstGeom>
            <a:ln w="38100" cap="flat" cmpd="sng">
              <a:solidFill>
                <a:schemeClr val="tx1"/>
              </a:solidFill>
              <a:prstDash val="solid"/>
              <a:headEnd type="none" w="med" len="med"/>
              <a:tailEnd type="none" w="med" len="med"/>
            </a:ln>
          </p:spPr>
        </p:sp>
        <p:sp>
          <p:nvSpPr>
            <p:cNvPr id="102461" name="直接连接符 102460"/>
            <p:cNvSpPr/>
            <p:nvPr/>
          </p:nvSpPr>
          <p:spPr>
            <a:xfrm>
              <a:off x="5280" y="2928"/>
              <a:ext cx="96" cy="0"/>
            </a:xfrm>
            <a:prstGeom prst="line">
              <a:avLst/>
            </a:prstGeom>
            <a:ln w="38100" cap="flat" cmpd="sng">
              <a:solidFill>
                <a:schemeClr val="tx1"/>
              </a:solidFill>
              <a:prstDash val="solid"/>
              <a:headEnd type="none" w="med" len="med"/>
              <a:tailEnd type="none" w="med" len="med"/>
            </a:ln>
          </p:spPr>
        </p:sp>
        <p:sp>
          <p:nvSpPr>
            <p:cNvPr id="102463" name="直接连接符 102462"/>
            <p:cNvSpPr/>
            <p:nvPr/>
          </p:nvSpPr>
          <p:spPr>
            <a:xfrm flipV="1">
              <a:off x="5424" y="1776"/>
              <a:ext cx="0" cy="1872"/>
            </a:xfrm>
            <a:prstGeom prst="line">
              <a:avLst/>
            </a:prstGeom>
            <a:ln w="38100" cap="flat" cmpd="sng">
              <a:solidFill>
                <a:schemeClr val="tx1"/>
              </a:solidFill>
              <a:prstDash val="solid"/>
              <a:headEnd type="none" w="med" len="med"/>
              <a:tailEnd type="none" w="med" len="med"/>
            </a:ln>
          </p:spPr>
        </p:sp>
        <p:sp>
          <p:nvSpPr>
            <p:cNvPr id="102464" name="直接连接符 102463"/>
            <p:cNvSpPr/>
            <p:nvPr/>
          </p:nvSpPr>
          <p:spPr>
            <a:xfrm>
              <a:off x="5280" y="1776"/>
              <a:ext cx="144" cy="0"/>
            </a:xfrm>
            <a:prstGeom prst="line">
              <a:avLst/>
            </a:prstGeom>
            <a:ln w="38100" cap="flat" cmpd="sng">
              <a:solidFill>
                <a:schemeClr val="tx1"/>
              </a:solidFill>
              <a:prstDash val="solid"/>
              <a:headEnd type="none" w="med" len="med"/>
              <a:tailEnd type="none" w="med" len="med"/>
            </a:ln>
          </p:spPr>
        </p:sp>
        <p:sp>
          <p:nvSpPr>
            <p:cNvPr id="102465" name="直接连接符 102464"/>
            <p:cNvSpPr/>
            <p:nvPr/>
          </p:nvSpPr>
          <p:spPr>
            <a:xfrm flipV="1">
              <a:off x="5520" y="1344"/>
              <a:ext cx="0" cy="2496"/>
            </a:xfrm>
            <a:prstGeom prst="line">
              <a:avLst/>
            </a:prstGeom>
            <a:ln w="38100" cap="flat" cmpd="sng">
              <a:solidFill>
                <a:schemeClr val="tx1"/>
              </a:solidFill>
              <a:prstDash val="solid"/>
              <a:headEnd type="none" w="med" len="med"/>
              <a:tailEnd type="none" w="med" len="med"/>
            </a:ln>
          </p:spPr>
        </p:sp>
        <p:sp>
          <p:nvSpPr>
            <p:cNvPr id="102466" name="直接连接符 102465"/>
            <p:cNvSpPr/>
            <p:nvPr/>
          </p:nvSpPr>
          <p:spPr>
            <a:xfrm>
              <a:off x="5280" y="1344"/>
              <a:ext cx="240" cy="0"/>
            </a:xfrm>
            <a:prstGeom prst="line">
              <a:avLst/>
            </a:prstGeom>
            <a:ln w="38100" cap="flat" cmpd="sng">
              <a:solidFill>
                <a:schemeClr val="tx1"/>
              </a:solidFill>
              <a:prstDash val="solid"/>
              <a:headEnd type="none" w="med" len="med"/>
              <a:tailEnd type="none" w="med" len="med"/>
            </a:ln>
          </p:spPr>
        </p:sp>
        <p:sp>
          <p:nvSpPr>
            <p:cNvPr id="102467" name="文本框 102466"/>
            <p:cNvSpPr txBox="1"/>
            <p:nvPr/>
          </p:nvSpPr>
          <p:spPr>
            <a:xfrm>
              <a:off x="3216" y="1632"/>
              <a:ext cx="480" cy="344"/>
            </a:xfrm>
            <a:prstGeom prst="rect">
              <a:avLst/>
            </a:prstGeom>
            <a:noFill/>
            <a:ln w="9525">
              <a:noFill/>
            </a:ln>
          </p:spPr>
          <p:txBody>
            <a:bodyPr>
              <a:spAutoFit/>
            </a:bodyPr>
            <a:p>
              <a:pPr>
                <a:spcBef>
                  <a:spcPct val="50000"/>
                </a:spcBef>
              </a:pPr>
              <a:r>
                <a:rPr lang="en-US" altLang="zh-CN" sz="2000">
                  <a:latin typeface="Tahoma" panose="020B0604030504040204" pitchFamily="34" charset="0"/>
                </a:rPr>
                <a:t>DS</a:t>
              </a:r>
              <a:r>
                <a:rPr lang="en-US" altLang="zh-CN" sz="2000" baseline="-25000">
                  <a:latin typeface="Tahoma" panose="020B0604030504040204" pitchFamily="34" charset="0"/>
                </a:rPr>
                <a:t>2</a:t>
              </a:r>
              <a:endParaRPr lang="en-US" altLang="zh-CN" sz="2000" baseline="-25000">
                <a:latin typeface="Tahoma" panose="020B0604030504040204" pitchFamily="34" charset="0"/>
              </a:endParaRPr>
            </a:p>
          </p:txBody>
        </p:sp>
      </p:grpSp>
      <p:sp>
        <p:nvSpPr>
          <p:cNvPr id="102468" name="文本框 102467"/>
          <p:cNvSpPr txBox="1"/>
          <p:nvPr/>
        </p:nvSpPr>
        <p:spPr>
          <a:xfrm>
            <a:off x="323850" y="333375"/>
            <a:ext cx="5334000" cy="579438"/>
          </a:xfrm>
          <a:prstGeom prst="rect">
            <a:avLst/>
          </a:prstGeom>
          <a:noFill/>
          <a:ln w="9525">
            <a:noFill/>
          </a:ln>
        </p:spPr>
        <p:txBody>
          <a:bodyPr>
            <a:spAutoFit/>
          </a:bodyPr>
          <a:p>
            <a:pPr>
              <a:spcBef>
                <a:spcPct val="50000"/>
              </a:spcBef>
            </a:pPr>
            <a:r>
              <a:rPr lang="en-US" altLang="zh-CN" sz="3200" b="1" dirty="0">
                <a:solidFill>
                  <a:srgbClr val="FFFF00"/>
                </a:solidFill>
                <a:latin typeface="Tahoma" panose="020B0604030504040204" pitchFamily="34" charset="0"/>
              </a:rPr>
              <a:t>MIMD</a:t>
            </a:r>
            <a:r>
              <a:rPr lang="zh-CN" altLang="en-US" sz="3200" b="1" dirty="0">
                <a:solidFill>
                  <a:srgbClr val="FFFF00"/>
                </a:solidFill>
                <a:latin typeface="Tahoma" panose="020B0604030504040204" pitchFamily="34" charset="0"/>
              </a:rPr>
              <a:t>计算机</a:t>
            </a:r>
            <a:endParaRPr lang="zh-CN" altLang="en-US" sz="3200" b="1" dirty="0">
              <a:solidFill>
                <a:srgbClr val="FFFF00"/>
              </a:solidFill>
              <a:latin typeface="Tahoma" panose="020B0604030504040204" pitchFamily="34" charset="0"/>
            </a:endParaRPr>
          </a:p>
        </p:txBody>
      </p:sp>
      <p:sp>
        <p:nvSpPr>
          <p:cNvPr id="246785" name="矩形 246784"/>
          <p:cNvSpPr/>
          <p:nvPr/>
        </p:nvSpPr>
        <p:spPr>
          <a:xfrm>
            <a:off x="0" y="4797425"/>
            <a:ext cx="9144000" cy="1554163"/>
          </a:xfrm>
          <a:prstGeom prst="rect">
            <a:avLst/>
          </a:prstGeom>
          <a:noFill/>
          <a:ln w="9525">
            <a:noFill/>
          </a:ln>
        </p:spPr>
        <p:txBody>
          <a:bodyPr>
            <a:spAutoFit/>
          </a:bodyPr>
          <a:p>
            <a:r>
              <a:rPr lang="en-US" altLang="zh-CN" sz="3200" b="1" dirty="0">
                <a:solidFill>
                  <a:schemeClr val="hlink"/>
                </a:solidFill>
                <a:latin typeface="Times New Roman" panose="02020603050405020304" pitchFamily="18" charset="0"/>
              </a:rPr>
              <a:t>MIMD </a:t>
            </a:r>
            <a:r>
              <a:rPr lang="zh-CN" altLang="en-US" sz="3200" b="1" dirty="0">
                <a:solidFill>
                  <a:schemeClr val="hlink"/>
                </a:solidFill>
                <a:latin typeface="Times New Roman" panose="02020603050405020304" pitchFamily="18" charset="0"/>
              </a:rPr>
              <a:t>多处理机系统</a:t>
            </a:r>
            <a:r>
              <a:rPr lang="zh-CN" altLang="en-US" sz="3200" b="1" dirty="0">
                <a:latin typeface="Times New Roman" panose="02020603050405020304" pitchFamily="18" charset="0"/>
              </a:rPr>
              <a:t>，包括：</a:t>
            </a:r>
            <a:endParaRPr lang="zh-CN" altLang="en-US" sz="3200" b="1" dirty="0">
              <a:latin typeface="Times New Roman" panose="02020603050405020304" pitchFamily="18" charset="0"/>
            </a:endParaRPr>
          </a:p>
          <a:p>
            <a:r>
              <a:rPr lang="zh-CN" altLang="en-US" sz="3200" b="1" dirty="0">
                <a:latin typeface="Times New Roman" panose="02020603050405020304" pitchFamily="18" charset="0"/>
              </a:rPr>
              <a:t>    特点：能实现作业、任务、指令、数组各级全面并行的多机系统。</a:t>
            </a:r>
            <a:endParaRPr lang="zh-CN" altLang="en-US" sz="3200" b="1">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5"/>
                                        </p:tgtEl>
                                        <p:attrNameLst>
                                          <p:attrName>style.visibility</p:attrName>
                                        </p:attrNameLst>
                                      </p:cBhvr>
                                      <p:to>
                                        <p:strVal val="visible"/>
                                      </p:to>
                                    </p:set>
                                    <p:animEffect transition="in" filter="blinds(horizontal)">
                                      <p:cBhvr>
                                        <p:cTn id="7" dur="500"/>
                                        <p:tgtEl>
                                          <p:spTgt spid="24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9090" name="矩形 89089"/>
          <p:cNvSpPr/>
          <p:nvPr/>
        </p:nvSpPr>
        <p:spPr>
          <a:xfrm>
            <a:off x="0" y="457200"/>
            <a:ext cx="9144000" cy="5867400"/>
          </a:xfrm>
          <a:prstGeom prst="rect">
            <a:avLst/>
          </a:prstGeom>
          <a:noFill/>
          <a:ln w="9525">
            <a:noFill/>
          </a:ln>
        </p:spPr>
        <p:txBody>
          <a:bodyPr/>
          <a:p>
            <a:pPr marL="342900" indent="-342900"/>
            <a:r>
              <a:rPr lang="en-US" altLang="zh-CN" sz="3200" b="1" dirty="0">
                <a:solidFill>
                  <a:srgbClr val="FFFF00"/>
                </a:solidFill>
                <a:latin typeface="宋体" panose="02010600030101010101" pitchFamily="2" charset="-122"/>
              </a:rPr>
              <a:t>  </a:t>
            </a:r>
            <a:r>
              <a:rPr lang="zh-CN" altLang="en-US" sz="3200" b="1" dirty="0">
                <a:solidFill>
                  <a:srgbClr val="FFFF00"/>
                </a:solidFill>
                <a:latin typeface="宋体" panose="02010600030101010101" pitchFamily="2" charset="-122"/>
              </a:rPr>
              <a:t>二、</a:t>
            </a:r>
            <a:r>
              <a:rPr lang="en-US" altLang="zh-CN" sz="3200" b="1" dirty="0">
                <a:solidFill>
                  <a:srgbClr val="FFFF00"/>
                </a:solidFill>
                <a:latin typeface="宋体" panose="02010600030101010101" pitchFamily="2" charset="-122"/>
              </a:rPr>
              <a:t>Handler</a:t>
            </a:r>
            <a:r>
              <a:rPr lang="zh-CN" altLang="en-US" sz="3200" b="1" dirty="0">
                <a:solidFill>
                  <a:srgbClr val="FFFF00"/>
                </a:solidFill>
                <a:latin typeface="宋体" panose="02010600030101010101" pitchFamily="2" charset="-122"/>
              </a:rPr>
              <a:t>分类法</a:t>
            </a:r>
            <a:endParaRPr lang="zh-CN" altLang="en-US" sz="3200" b="1" dirty="0">
              <a:solidFill>
                <a:srgbClr val="FFFF00"/>
              </a:solidFill>
              <a:latin typeface="宋体" panose="02010600030101010101" pitchFamily="2" charset="-122"/>
            </a:endParaRPr>
          </a:p>
          <a:p>
            <a:pPr marL="342900" indent="-342900"/>
            <a:r>
              <a:rPr lang="en-US" altLang="zh-CN" sz="3200" b="1" dirty="0">
                <a:latin typeface="宋体" panose="02010600030101010101" pitchFamily="2" charset="-122"/>
              </a:rPr>
              <a:t>    1977</a:t>
            </a:r>
            <a:r>
              <a:rPr lang="zh-CN" altLang="en-US" sz="3200" b="1" dirty="0">
                <a:latin typeface="宋体" panose="02010600030101010101" pitchFamily="2" charset="-122"/>
              </a:rPr>
              <a:t>年，</a:t>
            </a:r>
            <a:r>
              <a:rPr lang="en-US" altLang="zh-CN" sz="3200" b="1" dirty="0">
                <a:latin typeface="宋体" panose="02010600030101010101" pitchFamily="2" charset="-122"/>
              </a:rPr>
              <a:t>Handler</a:t>
            </a:r>
            <a:r>
              <a:rPr lang="zh-CN" altLang="en-US" sz="3200" b="1" dirty="0">
                <a:latin typeface="宋体" panose="02010600030101010101" pitchFamily="2" charset="-122"/>
              </a:rPr>
              <a:t>根据并行度和流水线提出了另一种分类法。这种分类方法把计算机的</a:t>
            </a:r>
            <a:r>
              <a:rPr lang="zh-CN" altLang="en-US" sz="3200" b="1" dirty="0">
                <a:solidFill>
                  <a:srgbClr val="FFFF00"/>
                </a:solidFill>
                <a:latin typeface="宋体" panose="02010600030101010101" pitchFamily="2" charset="-122"/>
              </a:rPr>
              <a:t>硬件结构分成</a:t>
            </a:r>
            <a:r>
              <a:rPr lang="en-US" altLang="zh-CN" sz="3200" b="1" dirty="0">
                <a:solidFill>
                  <a:srgbClr val="FFFF00"/>
                </a:solidFill>
                <a:latin typeface="宋体" panose="02010600030101010101" pitchFamily="2" charset="-122"/>
              </a:rPr>
              <a:t>3</a:t>
            </a:r>
            <a:r>
              <a:rPr lang="zh-CN" altLang="en-US" sz="3200" b="1" dirty="0">
                <a:solidFill>
                  <a:srgbClr val="FFFF00"/>
                </a:solidFill>
                <a:latin typeface="宋体" panose="02010600030101010101" pitchFamily="2" charset="-122"/>
              </a:rPr>
              <a:t>个层次，</a:t>
            </a:r>
            <a:r>
              <a:rPr lang="zh-CN" altLang="en-US" sz="3200" b="1" dirty="0">
                <a:latin typeface="宋体" panose="02010600030101010101" pitchFamily="2" charset="-122"/>
              </a:rPr>
              <a:t>并分别考虑它们的可并行流水处理程度。</a:t>
            </a:r>
            <a:endParaRPr lang="zh-CN" altLang="en-US" sz="3200" b="1" dirty="0">
              <a:latin typeface="宋体" panose="02010600030101010101" pitchFamily="2" charset="-122"/>
            </a:endParaRPr>
          </a:p>
          <a:p>
            <a:pPr marL="342900" indent="-342900"/>
            <a:r>
              <a:rPr lang="zh-CN" altLang="en-US" sz="3200" b="1" dirty="0">
                <a:latin typeface="宋体" panose="02010600030101010101" pitchFamily="2" charset="-122"/>
              </a:rPr>
              <a:t>　　这</a:t>
            </a:r>
            <a:r>
              <a:rPr lang="en-US" altLang="zh-CN" sz="3200" b="1" dirty="0">
                <a:latin typeface="宋体" panose="02010600030101010101" pitchFamily="2" charset="-122"/>
              </a:rPr>
              <a:t>3</a:t>
            </a:r>
            <a:r>
              <a:rPr lang="zh-CN" altLang="en-US" sz="3200" b="1" dirty="0">
                <a:latin typeface="宋体" panose="02010600030101010101" pitchFamily="2" charset="-122"/>
              </a:rPr>
              <a:t>个层次是：</a:t>
            </a:r>
            <a:r>
              <a:rPr lang="zh-CN" altLang="en-US" sz="3200" b="1" dirty="0">
                <a:solidFill>
                  <a:srgbClr val="FFFF00"/>
                </a:solidFill>
                <a:latin typeface="宋体" panose="02010600030101010101" pitchFamily="2" charset="-122"/>
              </a:rPr>
              <a:t>处理控制器</a:t>
            </a:r>
            <a:r>
              <a:rPr lang="en-US" altLang="zh-CN" sz="3200" b="1">
                <a:solidFill>
                  <a:srgbClr val="FFFF00"/>
                </a:solidFill>
                <a:latin typeface="宋体" panose="02010600030101010101" pitchFamily="2" charset="-122"/>
              </a:rPr>
              <a:t>CPU</a:t>
            </a:r>
            <a:r>
              <a:rPr lang="zh-CN" altLang="en-US" sz="3200" b="1" dirty="0">
                <a:latin typeface="宋体" panose="02010600030101010101" pitchFamily="2" charset="-122"/>
              </a:rPr>
              <a:t>、</a:t>
            </a:r>
            <a:r>
              <a:rPr lang="zh-CN" altLang="en-US" sz="3200" b="1" dirty="0">
                <a:solidFill>
                  <a:srgbClr val="FFFF00"/>
                </a:solidFill>
                <a:latin typeface="宋体" panose="02010600030101010101" pitchFamily="2" charset="-122"/>
              </a:rPr>
              <a:t>算术逻辑部件</a:t>
            </a:r>
            <a:r>
              <a:rPr lang="en-US" altLang="zh-CN" sz="3200" b="1" dirty="0">
                <a:solidFill>
                  <a:srgbClr val="FFFF00"/>
                </a:solidFill>
                <a:latin typeface="宋体" panose="02010600030101010101" pitchFamily="2" charset="-122"/>
              </a:rPr>
              <a:t>ALU(</a:t>
            </a:r>
            <a:r>
              <a:rPr lang="zh-CN" altLang="en-US" sz="3200" b="1" dirty="0">
                <a:solidFill>
                  <a:srgbClr val="FFFF00"/>
                </a:solidFill>
                <a:latin typeface="宋体" panose="02010600030101010101" pitchFamily="2" charset="-122"/>
              </a:rPr>
              <a:t>或运算部件</a:t>
            </a:r>
            <a:r>
              <a:rPr lang="en-US" altLang="zh-CN" sz="3200" b="1">
                <a:solidFill>
                  <a:srgbClr val="FFFF00"/>
                </a:solidFill>
                <a:latin typeface="宋体" panose="02010600030101010101" pitchFamily="2" charset="-122"/>
              </a:rPr>
              <a:t>PE)</a:t>
            </a:r>
            <a:r>
              <a:rPr lang="zh-CN" altLang="en-US" sz="3200" b="1" dirty="0">
                <a:latin typeface="宋体" panose="02010600030101010101" pitchFamily="2" charset="-122"/>
              </a:rPr>
              <a:t>、</a:t>
            </a:r>
            <a:r>
              <a:rPr lang="zh-CN" altLang="en-US" sz="3200" b="1" dirty="0">
                <a:solidFill>
                  <a:srgbClr val="FFFF00"/>
                </a:solidFill>
                <a:latin typeface="宋体" panose="02010600030101010101" pitchFamily="2" charset="-122"/>
              </a:rPr>
              <a:t>位级电路</a:t>
            </a:r>
            <a:r>
              <a:rPr lang="en-US" altLang="zh-CN" sz="3200" b="1">
                <a:solidFill>
                  <a:srgbClr val="FFFF00"/>
                </a:solidFill>
                <a:latin typeface="宋体" panose="02010600030101010101" pitchFamily="2" charset="-122"/>
              </a:rPr>
              <a:t>BLC</a:t>
            </a:r>
            <a:r>
              <a:rPr lang="zh-CN" altLang="en-US" sz="3200" b="1" dirty="0">
                <a:latin typeface="宋体" panose="02010600030101010101" pitchFamily="2" charset="-122"/>
              </a:rPr>
              <a:t>。其中位级电路相当于在</a:t>
            </a:r>
            <a:r>
              <a:rPr lang="en-US" altLang="zh-CN" sz="3200" b="1" dirty="0">
                <a:latin typeface="宋体" panose="02010600030101010101" pitchFamily="2" charset="-122"/>
              </a:rPr>
              <a:t>ALU</a:t>
            </a:r>
            <a:r>
              <a:rPr lang="zh-CN" altLang="en-US" sz="3200" b="1" dirty="0">
                <a:latin typeface="宋体" panose="02010600030101010101" pitchFamily="2" charset="-122"/>
              </a:rPr>
              <a:t>中要进行</a:t>
            </a:r>
            <a:r>
              <a:rPr lang="en-US" altLang="zh-CN" sz="3200" b="1" dirty="0">
                <a:latin typeface="宋体" panose="02010600030101010101" pitchFamily="2" charset="-122"/>
              </a:rPr>
              <a:t>1</a:t>
            </a:r>
            <a:r>
              <a:rPr lang="zh-CN" altLang="en-US" sz="3200" b="1" dirty="0">
                <a:latin typeface="宋体" panose="02010600030101010101" pitchFamily="2" charset="-122"/>
              </a:rPr>
              <a:t>位运算时所需的基本逻辑电路。</a:t>
            </a:r>
            <a:endParaRPr lang="zh-CN" altLang="en-US" sz="3200" b="1" dirty="0">
              <a:solidFill>
                <a:schemeClr val="hlink"/>
              </a:solidFill>
              <a:latin typeface="宋体" panose="02010600030101010101" pitchFamily="2" charset="-122"/>
            </a:endParaRPr>
          </a:p>
          <a:p>
            <a:pPr marL="342900" indent="-342900" algn="just">
              <a:spcBef>
                <a:spcPct val="20000"/>
              </a:spcBef>
              <a:buClr>
                <a:schemeClr val="accent1"/>
              </a:buClr>
            </a:pPr>
            <a:r>
              <a:rPr lang="zh-CN" altLang="en-US" sz="3200" b="1" dirty="0">
                <a:latin typeface="宋体" panose="02010600030101010101" pitchFamily="2" charset="-122"/>
              </a:rPr>
              <a:t>       </a:t>
            </a:r>
            <a:r>
              <a:rPr lang="zh-CN" altLang="en-US" sz="3200" b="1">
                <a:latin typeface="宋体" panose="02010600030101010101" pitchFamily="2" charset="-122"/>
              </a:rPr>
              <a:t>                                                                            </a:t>
            </a:r>
            <a:endParaRPr lang="zh-CN" altLang="en-US" sz="3200" b="1">
              <a:latin typeface="宋体" panose="02010600030101010101" pitchFamily="2"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9857" name="矩形 249856"/>
          <p:cNvSpPr/>
          <p:nvPr/>
        </p:nvSpPr>
        <p:spPr>
          <a:xfrm>
            <a:off x="0" y="-20637"/>
            <a:ext cx="9144000" cy="4543425"/>
          </a:xfrm>
          <a:prstGeom prst="rect">
            <a:avLst/>
          </a:prstGeom>
          <a:noFill/>
          <a:ln w="9525">
            <a:noFill/>
          </a:ln>
        </p:spPr>
        <p:txBody>
          <a:bodyPr anchor="ctr">
            <a:spAutoFit/>
          </a:bodyPr>
          <a:p>
            <a:r>
              <a:rPr lang="en-US" altLang="zh-CN" sz="3200" b="1" dirty="0">
                <a:latin typeface="宋体" panose="02010600030101010101" pitchFamily="2" charset="-122"/>
              </a:rPr>
              <a:t>  </a:t>
            </a:r>
            <a:r>
              <a:rPr lang="zh-CN" altLang="en-US" sz="3200" b="1" dirty="0">
                <a:latin typeface="宋体" panose="02010600030101010101" pitchFamily="2" charset="-122"/>
              </a:rPr>
              <a:t>　这样，一个计算机系统可用</a:t>
            </a:r>
            <a:r>
              <a:rPr lang="en-US" altLang="zh-CN" sz="3200" b="1" dirty="0">
                <a:latin typeface="宋体" panose="02010600030101010101" pitchFamily="2" charset="-122"/>
              </a:rPr>
              <a:t>3</a:t>
            </a:r>
            <a:r>
              <a:rPr lang="zh-CN" altLang="en-US" sz="3200" b="1" dirty="0">
                <a:latin typeface="宋体" panose="02010600030101010101" pitchFamily="2" charset="-122"/>
              </a:rPr>
              <a:t>对整数来表示：</a:t>
            </a:r>
            <a:endParaRPr lang="zh-CN" altLang="en-US" sz="3200" b="1" dirty="0">
              <a:latin typeface="宋体" panose="02010600030101010101" pitchFamily="2" charset="-122"/>
            </a:endParaRPr>
          </a:p>
          <a:p>
            <a:r>
              <a:rPr lang="zh-CN" altLang="en-US" sz="3200" b="1" dirty="0">
                <a:solidFill>
                  <a:schemeClr val="hlink"/>
                </a:solidFill>
                <a:latin typeface="宋体" panose="02010600030101010101" pitchFamily="2" charset="-122"/>
              </a:rPr>
              <a:t>　　</a:t>
            </a:r>
            <a:r>
              <a:rPr lang="en-US" altLang="zh-CN" sz="3200" b="1" dirty="0">
                <a:solidFill>
                  <a:schemeClr val="hlink"/>
                </a:solidFill>
                <a:latin typeface="宋体" panose="02010600030101010101" pitchFamily="2" charset="-122"/>
              </a:rPr>
              <a:t>T(</a:t>
            </a:r>
            <a:r>
              <a:rPr lang="zh-CN" altLang="en-US" sz="3200" b="1" dirty="0">
                <a:solidFill>
                  <a:schemeClr val="hlink"/>
                </a:solidFill>
                <a:latin typeface="宋体" panose="02010600030101010101" pitchFamily="2" charset="-122"/>
              </a:rPr>
              <a:t>系统型号</a:t>
            </a:r>
            <a:r>
              <a:rPr lang="en-US" altLang="zh-CN" sz="3200" b="1" err="1">
                <a:solidFill>
                  <a:schemeClr val="hlink"/>
                </a:solidFill>
                <a:latin typeface="宋体" panose="02010600030101010101" pitchFamily="2" charset="-122"/>
              </a:rPr>
              <a:t>)=</a:t>
            </a:r>
            <a:r>
              <a:rPr lang="zh-CN" altLang="en-US" sz="3200" b="1" err="1">
                <a:solidFill>
                  <a:schemeClr val="hlink"/>
                </a:solidFill>
                <a:latin typeface="宋体" panose="02010600030101010101" pitchFamily="2" charset="-122"/>
              </a:rPr>
              <a:t>〈</a:t>
            </a:r>
            <a:r>
              <a:rPr lang="en-US" altLang="zh-CN" sz="3200" b="1" err="1">
                <a:solidFill>
                  <a:schemeClr val="hlink"/>
                </a:solidFill>
                <a:latin typeface="宋体" panose="02010600030101010101" pitchFamily="2" charset="-122"/>
              </a:rPr>
              <a:t>k×k′,d×d′,w×w</a:t>
            </a:r>
            <a:r>
              <a:rPr lang="en-US" altLang="zh-CN" sz="3200" b="1">
                <a:solidFill>
                  <a:schemeClr val="hlink"/>
                </a:solidFill>
                <a:latin typeface="宋体" panose="02010600030101010101" pitchFamily="2" charset="-122"/>
              </a:rPr>
              <a:t>′</a:t>
            </a:r>
            <a:r>
              <a:rPr lang="zh-CN" altLang="en-US" sz="3200" b="1">
                <a:solidFill>
                  <a:schemeClr val="hlink"/>
                </a:solidFill>
                <a:latin typeface="宋体" panose="02010600030101010101" pitchFamily="2" charset="-122"/>
              </a:rPr>
              <a:t>〉</a:t>
            </a:r>
            <a:endParaRPr lang="zh-CN" altLang="en-US" sz="3200" b="1">
              <a:solidFill>
                <a:schemeClr val="hlink"/>
              </a:solidFill>
              <a:latin typeface="宋体" panose="02010600030101010101" pitchFamily="2" charset="-122"/>
            </a:endParaRPr>
          </a:p>
          <a:p>
            <a:r>
              <a:rPr lang="zh-CN" altLang="en-US" sz="3200" b="1" dirty="0">
                <a:latin typeface="宋体" panose="02010600030101010101" pitchFamily="2" charset="-122"/>
              </a:rPr>
              <a:t>其中： </a:t>
            </a:r>
            <a:r>
              <a:rPr lang="en-US" altLang="zh-CN" sz="2800" b="1" dirty="0">
                <a:latin typeface="宋体" panose="02010600030101010101" pitchFamily="2" charset="-122"/>
              </a:rPr>
              <a:t>k  ——</a:t>
            </a:r>
            <a:r>
              <a:rPr lang="zh-CN" altLang="en-US" sz="2800" b="1" dirty="0">
                <a:latin typeface="宋体" panose="02010600030101010101" pitchFamily="2" charset="-122"/>
              </a:rPr>
              <a:t>处理控制器</a:t>
            </a:r>
            <a:r>
              <a:rPr lang="en-US" altLang="zh-CN" sz="2800" b="1" dirty="0">
                <a:latin typeface="宋体" panose="02010600030101010101" pitchFamily="2" charset="-122"/>
              </a:rPr>
              <a:t>CPU</a:t>
            </a:r>
            <a:r>
              <a:rPr lang="zh-CN" altLang="en-US" sz="2800" b="1" dirty="0">
                <a:latin typeface="宋体" panose="02010600030101010101" pitchFamily="2" charset="-122"/>
              </a:rPr>
              <a:t>的数目；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k′——</a:t>
            </a:r>
            <a:r>
              <a:rPr lang="zh-CN" altLang="en-US" sz="2800" b="1" dirty="0">
                <a:latin typeface="宋体" panose="02010600030101010101" pitchFamily="2" charset="-122"/>
              </a:rPr>
              <a:t>可组成流水线的</a:t>
            </a:r>
            <a:r>
              <a:rPr lang="en-US" altLang="zh-CN" sz="2800" b="1" dirty="0">
                <a:latin typeface="宋体" panose="02010600030101010101" pitchFamily="2" charset="-122"/>
              </a:rPr>
              <a:t>CPU</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d  ——</a:t>
            </a:r>
            <a:r>
              <a:rPr lang="zh-CN" altLang="en-US" sz="2800" b="1" dirty="0">
                <a:latin typeface="宋体" panose="02010600030101010101" pitchFamily="2" charset="-122"/>
              </a:rPr>
              <a:t>每个</a:t>
            </a:r>
            <a:r>
              <a:rPr lang="en-US" altLang="zh-CN" sz="2800" b="1" dirty="0">
                <a:latin typeface="宋体" panose="02010600030101010101" pitchFamily="2" charset="-122"/>
              </a:rPr>
              <a:t>CPU</a:t>
            </a:r>
            <a:r>
              <a:rPr lang="zh-CN" altLang="en-US" sz="2800" b="1" dirty="0">
                <a:latin typeface="宋体" panose="02010600030101010101" pitchFamily="2" charset="-122"/>
              </a:rPr>
              <a:t>所控制的</a:t>
            </a:r>
            <a:r>
              <a:rPr lang="en-US" altLang="zh-CN" sz="2800" b="1" dirty="0">
                <a:latin typeface="宋体" panose="02010600030101010101" pitchFamily="2" charset="-122"/>
              </a:rPr>
              <a:t>ALU(</a:t>
            </a:r>
            <a:r>
              <a:rPr lang="zh-CN" altLang="en-US" sz="2800" b="1" dirty="0">
                <a:latin typeface="宋体" panose="02010600030101010101" pitchFamily="2" charset="-122"/>
              </a:rPr>
              <a:t>或</a:t>
            </a:r>
            <a:r>
              <a:rPr lang="en-US" altLang="zh-CN" sz="2800" b="1" dirty="0">
                <a:latin typeface="宋体" panose="02010600030101010101" pitchFamily="2" charset="-122"/>
              </a:rPr>
              <a:t>PE)</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d′——</a:t>
            </a:r>
            <a:r>
              <a:rPr lang="zh-CN" altLang="en-US" sz="2800" b="1" dirty="0">
                <a:latin typeface="宋体" panose="02010600030101010101" pitchFamily="2" charset="-122"/>
              </a:rPr>
              <a:t>可组成流水线的</a:t>
            </a:r>
            <a:r>
              <a:rPr lang="en-US" altLang="zh-CN" sz="2800" b="1" dirty="0">
                <a:latin typeface="宋体" panose="02010600030101010101" pitchFamily="2" charset="-122"/>
              </a:rPr>
              <a:t>ALU</a:t>
            </a:r>
            <a:r>
              <a:rPr lang="zh-CN" altLang="en-US" sz="2800" b="1" dirty="0">
                <a:latin typeface="宋体" panose="02010600030101010101" pitchFamily="2" charset="-122"/>
              </a:rPr>
              <a:t>数目；</a:t>
            </a:r>
            <a:endParaRPr lang="zh-CN" altLang="en-US" sz="2800" b="1" dirty="0">
              <a:latin typeface="宋体" panose="02010600030101010101" pitchFamily="2" charset="-122"/>
            </a:endParaRPr>
          </a:p>
          <a:p>
            <a:r>
              <a:rPr lang="en-US" altLang="zh-CN" sz="2800" b="1" dirty="0">
                <a:latin typeface="宋体" panose="02010600030101010101" pitchFamily="2" charset="-122"/>
              </a:rPr>
              <a:t>       w  ——ALU</a:t>
            </a:r>
            <a:r>
              <a:rPr lang="zh-CN" altLang="en-US" sz="2800" b="1" dirty="0">
                <a:latin typeface="宋体" panose="02010600030101010101" pitchFamily="2" charset="-122"/>
              </a:rPr>
              <a:t>或</a:t>
            </a:r>
            <a:r>
              <a:rPr lang="en-US" altLang="zh-CN" sz="2800" b="1" dirty="0">
                <a:latin typeface="宋体" panose="02010600030101010101" pitchFamily="2" charset="-122"/>
              </a:rPr>
              <a:t>PE</a:t>
            </a:r>
            <a:r>
              <a:rPr lang="zh-CN" altLang="en-US" sz="2800" b="1" dirty="0">
                <a:latin typeface="宋体" panose="02010600030101010101" pitchFamily="2" charset="-122"/>
              </a:rPr>
              <a:t>的字长；</a:t>
            </a:r>
            <a:endParaRPr lang="zh-CN" altLang="en-US" sz="2800" b="1" dirty="0">
              <a:latin typeface="宋体" panose="02010600030101010101" pitchFamily="2" charset="-122"/>
            </a:endParaRPr>
          </a:p>
          <a:p>
            <a:r>
              <a:rPr lang="en-US" altLang="zh-CN" sz="2800" b="1" dirty="0">
                <a:latin typeface="宋体" panose="02010600030101010101" pitchFamily="2" charset="-122"/>
              </a:rPr>
              <a:t>       w′——</a:t>
            </a:r>
            <a:r>
              <a:rPr lang="zh-CN" altLang="en-US" sz="2800" b="1" dirty="0">
                <a:latin typeface="宋体" panose="02010600030101010101" pitchFamily="2" charset="-122"/>
              </a:rPr>
              <a:t>在所有</a:t>
            </a:r>
            <a:r>
              <a:rPr lang="en-US" altLang="zh-CN" sz="2800" b="1" dirty="0">
                <a:latin typeface="宋体" panose="02010600030101010101" pitchFamily="2" charset="-122"/>
              </a:rPr>
              <a:t>ALU</a:t>
            </a:r>
            <a:r>
              <a:rPr lang="zh-CN" altLang="en-US" sz="2800" b="1" dirty="0">
                <a:latin typeface="宋体" panose="02010600030101010101" pitchFamily="2" charset="-122"/>
              </a:rPr>
              <a:t>或一个</a:t>
            </a:r>
            <a:r>
              <a:rPr lang="en-US" altLang="zh-CN" sz="2800" b="1" dirty="0">
                <a:latin typeface="宋体" panose="02010600030101010101" pitchFamily="2" charset="-122"/>
              </a:rPr>
              <a:t>PE</a:t>
            </a:r>
            <a:r>
              <a:rPr lang="zh-CN" altLang="en-US" sz="2800" b="1" dirty="0">
                <a:latin typeface="宋体" panose="02010600030101010101" pitchFamily="2" charset="-122"/>
              </a:rPr>
              <a:t>中的流水段数目。</a:t>
            </a:r>
            <a:endParaRPr lang="zh-CN" altLang="en-US" sz="2800" b="1" dirty="0">
              <a:latin typeface="宋体" panose="02010600030101010101" pitchFamily="2" charset="-122"/>
            </a:endParaRPr>
          </a:p>
          <a:p>
            <a:r>
              <a:rPr lang="zh-CN" altLang="en-US" sz="2800" b="1" dirty="0">
                <a:latin typeface="宋体" panose="02010600030101010101" pitchFamily="2" charset="-122"/>
              </a:rPr>
              <a:t>　　</a:t>
            </a:r>
            <a:r>
              <a:rPr lang="zh-CN" altLang="en-US" sz="2800" b="1" dirty="0">
                <a:solidFill>
                  <a:srgbClr val="FF66FF"/>
                </a:solidFill>
                <a:latin typeface="宋体" panose="02010600030101010101" pitchFamily="2" charset="-122"/>
              </a:rPr>
              <a:t>如果任意</a:t>
            </a:r>
            <a:r>
              <a:rPr lang="en-US" altLang="zh-CN" sz="2800" b="1" dirty="0">
                <a:solidFill>
                  <a:srgbClr val="FF66FF"/>
                </a:solidFill>
                <a:latin typeface="宋体" panose="02010600030101010101" pitchFamily="2" charset="-122"/>
              </a:rPr>
              <a:t>1</a:t>
            </a:r>
            <a:r>
              <a:rPr lang="zh-CN" altLang="en-US" sz="2800" b="1" dirty="0">
                <a:solidFill>
                  <a:srgbClr val="FF66FF"/>
                </a:solidFill>
                <a:latin typeface="宋体" panose="02010600030101010101" pitchFamily="2" charset="-122"/>
              </a:rPr>
              <a:t>对参数的第二个元素值为</a:t>
            </a:r>
            <a:r>
              <a:rPr lang="en-US" altLang="zh-CN" sz="2800" b="1" dirty="0">
                <a:solidFill>
                  <a:srgbClr val="FF66FF"/>
                </a:solidFill>
                <a:latin typeface="宋体" panose="02010600030101010101" pitchFamily="2" charset="-122"/>
              </a:rPr>
              <a:t>1</a:t>
            </a:r>
            <a:r>
              <a:rPr lang="zh-CN" altLang="en-US" sz="2800" b="1" dirty="0">
                <a:solidFill>
                  <a:srgbClr val="FF66FF"/>
                </a:solidFill>
                <a:latin typeface="宋体" panose="02010600030101010101" pitchFamily="2" charset="-122"/>
              </a:rPr>
              <a:t>，则可将其省略不写。</a:t>
            </a:r>
            <a:r>
              <a:rPr lang="zh-CN" altLang="en-US" dirty="0">
                <a:latin typeface="Garamond" panose="02020404030301010803" pitchFamily="18" charset="0"/>
              </a:rPr>
              <a:t> </a:t>
            </a:r>
            <a:endParaRPr lang="zh-CN" altLang="en-US" dirty="0">
              <a:latin typeface="Garamond" panose="02020404030301010803" pitchFamily="18" charset="0"/>
            </a:endParaRPr>
          </a:p>
        </p:txBody>
      </p:sp>
      <p:sp>
        <p:nvSpPr>
          <p:cNvPr id="249858" name="矩形 249857"/>
          <p:cNvSpPr/>
          <p:nvPr/>
        </p:nvSpPr>
        <p:spPr>
          <a:xfrm>
            <a:off x="0" y="4656138"/>
            <a:ext cx="9144000" cy="1800225"/>
          </a:xfrm>
          <a:prstGeom prst="rect">
            <a:avLst/>
          </a:prstGeom>
          <a:noFill/>
          <a:ln w="9525">
            <a:noFill/>
          </a:ln>
        </p:spPr>
        <p:txBody>
          <a:bodyPr anchor="ctr">
            <a:spAutoFit/>
          </a:bodyPr>
          <a:p>
            <a:r>
              <a:rPr lang="zh-CN" altLang="en-US" sz="2800" b="1" dirty="0">
                <a:solidFill>
                  <a:schemeClr val="hlink"/>
                </a:solidFill>
                <a:latin typeface="宋体" panose="02010600030101010101" pitchFamily="2" charset="-122"/>
              </a:rPr>
              <a:t>【例</a:t>
            </a:r>
            <a:r>
              <a:rPr lang="en-US" altLang="zh-CN" sz="2800" b="1">
                <a:solidFill>
                  <a:schemeClr val="hlink"/>
                </a:solidFill>
                <a:latin typeface="宋体" panose="02010600030101010101" pitchFamily="2" charset="-122"/>
              </a:rPr>
              <a:t>4</a:t>
            </a:r>
            <a:r>
              <a:rPr lang="zh-CN" altLang="en-US" sz="2800" b="1">
                <a:solidFill>
                  <a:schemeClr val="hlink"/>
                </a:solidFill>
                <a:latin typeface="宋体" panose="02010600030101010101" pitchFamily="2" charset="-122"/>
              </a:rPr>
              <a:t>】</a:t>
            </a:r>
            <a:r>
              <a:rPr lang="zh-CN" altLang="en-US" sz="2800" b="1" dirty="0">
                <a:latin typeface="宋体" panose="02010600030101010101" pitchFamily="2" charset="-122"/>
              </a:rPr>
              <a:t> </a:t>
            </a:r>
            <a:r>
              <a:rPr lang="en-US" altLang="zh-CN" sz="2800" b="1" dirty="0">
                <a:latin typeface="宋体" panose="02010600030101010101" pitchFamily="2" charset="-122"/>
              </a:rPr>
              <a:t>CDC6600</a:t>
            </a:r>
            <a:r>
              <a:rPr lang="zh-CN" altLang="en-US" sz="2800" b="1" dirty="0">
                <a:latin typeface="宋体" panose="02010600030101010101" pitchFamily="2" charset="-122"/>
              </a:rPr>
              <a:t>计算机系统有</a:t>
            </a:r>
            <a:r>
              <a:rPr lang="en-US" altLang="zh-CN" sz="2800" b="1" dirty="0">
                <a:latin typeface="宋体" panose="02010600030101010101" pitchFamily="2" charset="-122"/>
              </a:rPr>
              <a:t>1</a:t>
            </a:r>
            <a:r>
              <a:rPr lang="zh-CN" altLang="en-US" sz="2800" b="1" dirty="0">
                <a:latin typeface="宋体" panose="02010600030101010101" pitchFamily="2" charset="-122"/>
              </a:rPr>
              <a:t>个</a:t>
            </a:r>
            <a:r>
              <a:rPr lang="en-US" altLang="zh-CN" sz="2800" b="1" dirty="0">
                <a:latin typeface="宋体" panose="02010600030101010101" pitchFamily="2" charset="-122"/>
              </a:rPr>
              <a:t>CPU</a:t>
            </a:r>
            <a:r>
              <a:rPr lang="zh-CN" altLang="en-US" sz="2800" b="1" dirty="0">
                <a:latin typeface="宋体" panose="02010600030101010101" pitchFamily="2" charset="-122"/>
              </a:rPr>
              <a:t>，它的</a:t>
            </a:r>
            <a:r>
              <a:rPr lang="en-US" altLang="zh-CN" sz="2800" b="1" dirty="0">
                <a:latin typeface="宋体" panose="02010600030101010101" pitchFamily="2" charset="-122"/>
              </a:rPr>
              <a:t>ALU</a:t>
            </a:r>
            <a:r>
              <a:rPr lang="zh-CN" altLang="en-US" sz="2800" b="1" dirty="0">
                <a:latin typeface="宋体" panose="02010600030101010101" pitchFamily="2" charset="-122"/>
              </a:rPr>
              <a:t>有</a:t>
            </a:r>
            <a:r>
              <a:rPr lang="en-US" altLang="zh-CN" sz="2800" b="1" dirty="0">
                <a:latin typeface="宋体" panose="02010600030101010101" pitchFamily="2" charset="-122"/>
              </a:rPr>
              <a:t>10</a:t>
            </a:r>
            <a:r>
              <a:rPr lang="zh-CN" altLang="en-US" sz="2800" b="1" dirty="0">
                <a:latin typeface="宋体" panose="02010600030101010101" pitchFamily="2" charset="-122"/>
              </a:rPr>
              <a:t>个功能部件，字长</a:t>
            </a:r>
            <a:r>
              <a:rPr lang="en-US" altLang="zh-CN" sz="2800" b="1" dirty="0">
                <a:latin typeface="宋体" panose="02010600030101010101" pitchFamily="2" charset="-122"/>
              </a:rPr>
              <a:t>60</a:t>
            </a:r>
            <a:r>
              <a:rPr lang="zh-CN" altLang="en-US" sz="2800" b="1" dirty="0">
                <a:latin typeface="宋体" panose="02010600030101010101" pitchFamily="2" charset="-122"/>
              </a:rPr>
              <a:t>位，所有的功能部件可连成一条流水线。则</a:t>
            </a:r>
            <a:r>
              <a:rPr lang="en-US" altLang="zh-CN" sz="2800" b="1" dirty="0">
                <a:latin typeface="宋体" panose="02010600030101010101" pitchFamily="2" charset="-122"/>
              </a:rPr>
              <a:t>CDC6600</a:t>
            </a:r>
            <a:r>
              <a:rPr lang="zh-CN" altLang="en-US" sz="2800" b="1" dirty="0">
                <a:latin typeface="宋体" panose="02010600030101010101" pitchFamily="2" charset="-122"/>
              </a:rPr>
              <a:t>系统可描述为</a:t>
            </a:r>
            <a:r>
              <a:rPr lang="en-US" altLang="zh-CN" sz="2800" b="1">
                <a:latin typeface="宋体" panose="02010600030101010101" pitchFamily="2" charset="-122"/>
              </a:rPr>
              <a:t>:</a:t>
            </a:r>
            <a:endParaRPr lang="en-US" altLang="zh-CN" sz="2800" b="1">
              <a:latin typeface="宋体" panose="02010600030101010101" pitchFamily="2" charset="-122"/>
            </a:endParaRPr>
          </a:p>
          <a:p>
            <a:r>
              <a:rPr lang="en-US" altLang="zh-CN" sz="2800" b="1">
                <a:solidFill>
                  <a:srgbClr val="FFC000"/>
                </a:solidFill>
                <a:latin typeface="宋体" panose="02010600030101010101" pitchFamily="2" charset="-122"/>
              </a:rPr>
              <a:t>T(CDC6600)=T</a:t>
            </a:r>
            <a:r>
              <a:rPr lang="zh-CN" altLang="en-US" sz="2800" b="1">
                <a:solidFill>
                  <a:srgbClr val="FFC000"/>
                </a:solidFill>
                <a:latin typeface="宋体" panose="02010600030101010101" pitchFamily="2" charset="-122"/>
              </a:rPr>
              <a:t>〈</a:t>
            </a:r>
            <a:r>
              <a:rPr lang="en-US" altLang="zh-CN" sz="2800" b="1">
                <a:solidFill>
                  <a:srgbClr val="FFC000"/>
                </a:solidFill>
                <a:latin typeface="宋体" panose="02010600030101010101" pitchFamily="2" charset="-122"/>
              </a:rPr>
              <a:t>1,10,60</a:t>
            </a:r>
            <a:r>
              <a:rPr lang="zh-CN" altLang="en-US" sz="2800" b="1">
                <a:solidFill>
                  <a:srgbClr val="FFC000"/>
                </a:solidFill>
                <a:latin typeface="宋体" panose="02010600030101010101" pitchFamily="2" charset="-122"/>
              </a:rPr>
              <a:t>〉</a:t>
            </a:r>
            <a:endParaRPr lang="zh-CN" altLang="en-US" sz="2800" b="1">
              <a:solidFill>
                <a:srgbClr val="FFC000"/>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blinds(horizontal)">
                                      <p:cBhvr>
                                        <p:cTn id="7" dur="500"/>
                                        <p:tgtEl>
                                          <p:spTgt spid="24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4864" name="矩形 164863"/>
          <p:cNvSpPr/>
          <p:nvPr/>
        </p:nvSpPr>
        <p:spPr>
          <a:xfrm>
            <a:off x="0" y="233363"/>
            <a:ext cx="9144000" cy="2528887"/>
          </a:xfrm>
          <a:prstGeom prst="rect">
            <a:avLst/>
          </a:prstGeom>
          <a:noFill/>
          <a:ln w="9525">
            <a:noFill/>
          </a:ln>
        </p:spPr>
        <p:txBody>
          <a:bodyPr anchor="ctr">
            <a:spAutoFit/>
          </a:bodyPr>
          <a:p>
            <a:r>
              <a:rPr lang="zh-CN" altLang="en-US" sz="3200" b="1" dirty="0">
                <a:solidFill>
                  <a:schemeClr val="hlink"/>
                </a:solidFill>
                <a:latin typeface="宋体" panose="02010600030101010101" pitchFamily="2" charset="-122"/>
              </a:rPr>
              <a:t>【例</a:t>
            </a:r>
            <a:r>
              <a:rPr lang="en-US" altLang="zh-CN" sz="3200" b="1">
                <a:solidFill>
                  <a:schemeClr val="hlink"/>
                </a:solidFill>
                <a:latin typeface="宋体" panose="02010600030101010101" pitchFamily="2" charset="-122"/>
              </a:rPr>
              <a:t>5</a:t>
            </a:r>
            <a:r>
              <a:rPr lang="zh-CN" altLang="en-US" sz="3200" b="1">
                <a:solidFill>
                  <a:schemeClr val="hlink"/>
                </a:solidFill>
                <a:latin typeface="宋体" panose="02010600030101010101" pitchFamily="2" charset="-122"/>
              </a:rPr>
              <a:t>】</a:t>
            </a:r>
            <a:r>
              <a:rPr lang="zh-CN" altLang="en-US" sz="3200" b="1" dirty="0">
                <a:latin typeface="宋体" panose="02010600030101010101" pitchFamily="2" charset="-122"/>
              </a:rPr>
              <a:t> </a:t>
            </a:r>
            <a:r>
              <a:rPr lang="en-US" altLang="zh-CN" sz="3200" b="1" dirty="0">
                <a:latin typeface="宋体" panose="02010600030101010101" pitchFamily="2" charset="-122"/>
              </a:rPr>
              <a:t>CRAY-1</a:t>
            </a:r>
            <a:r>
              <a:rPr lang="zh-CN" altLang="en-US" sz="3200" b="1" dirty="0">
                <a:latin typeface="宋体" panose="02010600030101010101" pitchFamily="2" charset="-122"/>
              </a:rPr>
              <a:t>计算机有</a:t>
            </a:r>
            <a:r>
              <a:rPr lang="en-US" altLang="zh-CN" sz="3200" b="1" dirty="0">
                <a:latin typeface="宋体" panose="02010600030101010101" pitchFamily="2" charset="-122"/>
              </a:rPr>
              <a:t>1</a:t>
            </a:r>
            <a:r>
              <a:rPr lang="zh-CN" altLang="en-US" sz="3200" b="1" dirty="0">
                <a:latin typeface="宋体" panose="02010600030101010101" pitchFamily="2" charset="-122"/>
              </a:rPr>
              <a:t>个</a:t>
            </a:r>
            <a:r>
              <a:rPr lang="en-US" altLang="zh-CN" sz="3200" b="1" dirty="0">
                <a:latin typeface="宋体" panose="02010600030101010101" pitchFamily="2" charset="-122"/>
              </a:rPr>
              <a:t>CPU</a:t>
            </a:r>
            <a:r>
              <a:rPr lang="zh-CN" altLang="en-US" sz="3200" b="1" dirty="0">
                <a:latin typeface="宋体" panose="02010600030101010101" pitchFamily="2" charset="-122"/>
              </a:rPr>
              <a:t>，</a:t>
            </a:r>
            <a:r>
              <a:rPr lang="en-US" altLang="zh-CN" sz="3200" b="1" dirty="0">
                <a:latin typeface="宋体" panose="02010600030101010101" pitchFamily="2" charset="-122"/>
              </a:rPr>
              <a:t>12</a:t>
            </a:r>
            <a:r>
              <a:rPr lang="zh-CN" altLang="en-US" sz="3200" b="1" dirty="0">
                <a:latin typeface="宋体" panose="02010600030101010101" pitchFamily="2" charset="-122"/>
              </a:rPr>
              <a:t>个相当于</a:t>
            </a:r>
            <a:r>
              <a:rPr lang="en-US" altLang="zh-CN" sz="3200" b="1" dirty="0">
                <a:latin typeface="宋体" panose="02010600030101010101" pitchFamily="2" charset="-122"/>
              </a:rPr>
              <a:t>ALU</a:t>
            </a:r>
            <a:r>
              <a:rPr lang="zh-CN" altLang="en-US" sz="3200" b="1" dirty="0">
                <a:latin typeface="宋体" panose="02010600030101010101" pitchFamily="2" charset="-122"/>
              </a:rPr>
              <a:t>或</a:t>
            </a:r>
            <a:r>
              <a:rPr lang="en-US" altLang="zh-CN" sz="3200" b="1" dirty="0">
                <a:latin typeface="宋体" panose="02010600030101010101" pitchFamily="2" charset="-122"/>
              </a:rPr>
              <a:t>PE</a:t>
            </a:r>
            <a:r>
              <a:rPr lang="zh-CN" altLang="en-US" sz="3200" b="1" dirty="0">
                <a:latin typeface="宋体" panose="02010600030101010101" pitchFamily="2" charset="-122"/>
              </a:rPr>
              <a:t>的处理部件，最多可以实现</a:t>
            </a:r>
            <a:r>
              <a:rPr lang="en-US" altLang="zh-CN" sz="3200" b="1" dirty="0">
                <a:latin typeface="宋体" panose="02010600030101010101" pitchFamily="2" charset="-122"/>
              </a:rPr>
              <a:t>8</a:t>
            </a:r>
            <a:r>
              <a:rPr lang="zh-CN" altLang="en-US" sz="3200" b="1" dirty="0">
                <a:latin typeface="宋体" panose="02010600030101010101" pitchFamily="2" charset="-122"/>
              </a:rPr>
              <a:t>级流水线。字长为</a:t>
            </a:r>
            <a:r>
              <a:rPr lang="en-US" altLang="zh-CN" sz="3200" b="1" dirty="0">
                <a:latin typeface="宋体" panose="02010600030101010101" pitchFamily="2" charset="-122"/>
              </a:rPr>
              <a:t>64</a:t>
            </a:r>
            <a:r>
              <a:rPr lang="zh-CN" altLang="en-US" sz="3200" b="1" dirty="0">
                <a:latin typeface="宋体" panose="02010600030101010101" pitchFamily="2" charset="-122"/>
              </a:rPr>
              <a:t>位，可以实现</a:t>
            </a:r>
            <a:r>
              <a:rPr lang="en-US" altLang="zh-CN" sz="3200" b="1" dirty="0">
                <a:latin typeface="宋体" panose="02010600030101010101" pitchFamily="2" charset="-122"/>
              </a:rPr>
              <a:t>1</a:t>
            </a:r>
            <a:r>
              <a:rPr lang="zh-CN" altLang="en-US" sz="3200" b="1" dirty="0">
                <a:latin typeface="宋体" panose="02010600030101010101" pitchFamily="2" charset="-122"/>
              </a:rPr>
              <a:t>～</a:t>
            </a:r>
            <a:r>
              <a:rPr lang="en-US" altLang="zh-CN" sz="3200" b="1" dirty="0">
                <a:latin typeface="宋体" panose="02010600030101010101" pitchFamily="2" charset="-122"/>
              </a:rPr>
              <a:t>14</a:t>
            </a:r>
            <a:r>
              <a:rPr lang="zh-CN" altLang="en-US" sz="3200" b="1" dirty="0">
                <a:latin typeface="宋体" panose="02010600030101010101" pitchFamily="2" charset="-122"/>
              </a:rPr>
              <a:t>位流水线处理。所以</a:t>
            </a:r>
            <a:r>
              <a:rPr lang="en-US" altLang="zh-CN" sz="3200" b="1" dirty="0">
                <a:latin typeface="宋体" panose="02010600030101010101" pitchFamily="2" charset="-122"/>
              </a:rPr>
              <a:t>CRAY-1</a:t>
            </a:r>
            <a:r>
              <a:rPr lang="zh-CN" altLang="en-US" sz="3200" b="1" dirty="0">
                <a:latin typeface="宋体" panose="02010600030101010101" pitchFamily="2" charset="-122"/>
              </a:rPr>
              <a:t>的系统结构可表示为</a:t>
            </a:r>
            <a:r>
              <a:rPr lang="en-US" altLang="zh-CN" sz="3200" b="1">
                <a:latin typeface="宋体" panose="02010600030101010101" pitchFamily="2" charset="-122"/>
              </a:rPr>
              <a:t>:</a:t>
            </a:r>
            <a:endParaRPr lang="en-US" altLang="zh-CN" sz="3200" b="1">
              <a:latin typeface="宋体" panose="02010600030101010101" pitchFamily="2" charset="-122"/>
            </a:endParaRPr>
          </a:p>
          <a:p>
            <a:endParaRPr lang="en-US" altLang="zh-CN" sz="3200" b="1">
              <a:latin typeface="宋体" panose="02010600030101010101" pitchFamily="2" charset="-122"/>
            </a:endParaRPr>
          </a:p>
        </p:txBody>
      </p:sp>
      <p:sp>
        <p:nvSpPr>
          <p:cNvPr id="164865" name="矩形 164864"/>
          <p:cNvSpPr/>
          <p:nvPr/>
        </p:nvSpPr>
        <p:spPr>
          <a:xfrm>
            <a:off x="900113" y="2492375"/>
            <a:ext cx="7137400" cy="579438"/>
          </a:xfrm>
          <a:prstGeom prst="rect">
            <a:avLst/>
          </a:prstGeom>
          <a:noFill/>
          <a:ln w="9525">
            <a:noFill/>
          </a:ln>
        </p:spPr>
        <p:txBody>
          <a:bodyPr wrap="none" anchor="t">
            <a:spAutoFit/>
          </a:bodyPr>
          <a:p>
            <a:r>
              <a:rPr lang="en-US" altLang="zh-CN" sz="3200" b="1" dirty="0">
                <a:solidFill>
                  <a:schemeClr val="hlink"/>
                </a:solidFill>
                <a:latin typeface="宋体" panose="02010600030101010101" pitchFamily="2" charset="-122"/>
              </a:rPr>
              <a:t>T(CRAY-1)=</a:t>
            </a:r>
            <a:r>
              <a:rPr lang="zh-CN" altLang="en-US" sz="3200" b="1" dirty="0">
                <a:solidFill>
                  <a:schemeClr val="hlink"/>
                </a:solidFill>
                <a:latin typeface="宋体" panose="02010600030101010101" pitchFamily="2" charset="-122"/>
              </a:rPr>
              <a:t>〈</a:t>
            </a:r>
            <a:r>
              <a:rPr lang="en-US" altLang="zh-CN" sz="3200" b="1" dirty="0">
                <a:solidFill>
                  <a:schemeClr val="hlink"/>
                </a:solidFill>
                <a:latin typeface="宋体" panose="02010600030101010101" pitchFamily="2" charset="-122"/>
              </a:rPr>
              <a:t>1</a:t>
            </a:r>
            <a:r>
              <a:rPr lang="zh-CN" altLang="en-US" sz="3200" b="1" dirty="0">
                <a:solidFill>
                  <a:schemeClr val="hlink"/>
                </a:solidFill>
                <a:latin typeface="宋体" panose="02010600030101010101" pitchFamily="2" charset="-122"/>
              </a:rPr>
              <a:t>，</a:t>
            </a:r>
            <a:r>
              <a:rPr lang="en-US" altLang="zh-CN" sz="3200" b="1" dirty="0">
                <a:solidFill>
                  <a:schemeClr val="hlink"/>
                </a:solidFill>
                <a:latin typeface="宋体" panose="02010600030101010101" pitchFamily="2" charset="-122"/>
              </a:rPr>
              <a:t>12×8,64×(1</a:t>
            </a:r>
            <a:r>
              <a:rPr lang="zh-CN" altLang="en-US" sz="3200" b="1" dirty="0">
                <a:solidFill>
                  <a:schemeClr val="hlink"/>
                </a:solidFill>
                <a:latin typeface="宋体" panose="02010600030101010101" pitchFamily="2" charset="-122"/>
              </a:rPr>
              <a:t>～</a:t>
            </a:r>
            <a:r>
              <a:rPr lang="en-US" altLang="zh-CN" sz="3200" b="1">
                <a:solidFill>
                  <a:schemeClr val="hlink"/>
                </a:solidFill>
                <a:latin typeface="宋体" panose="02010600030101010101" pitchFamily="2" charset="-122"/>
              </a:rPr>
              <a:t>14)</a:t>
            </a:r>
            <a:r>
              <a:rPr lang="zh-CN" altLang="en-US" sz="3200" b="1">
                <a:solidFill>
                  <a:schemeClr val="hlink"/>
                </a:solidFill>
                <a:latin typeface="宋体" panose="02010600030101010101" pitchFamily="2" charset="-122"/>
              </a:rPr>
              <a:t>〉</a:t>
            </a:r>
            <a:endParaRPr lang="zh-CN" altLang="en-US" sz="3200" b="1">
              <a:solidFill>
                <a:schemeClr val="hlink"/>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5"/>
                                        </p:tgtEl>
                                        <p:attrNameLst>
                                          <p:attrName>style.visibility</p:attrName>
                                        </p:attrNameLst>
                                      </p:cBhvr>
                                      <p:to>
                                        <p:strVal val="visible"/>
                                      </p:to>
                                    </p:set>
                                    <p:animEffect transition="in" filter="blinds(horizontal)">
                                      <p:cBhvr>
                                        <p:cTn id="7" dur="500"/>
                                        <p:tgtEl>
                                          <p:spTgt spid="164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4754" name="标题 74753"/>
          <p:cNvSpPr>
            <a:spLocks noGrp="1" noRot="1"/>
          </p:cNvSpPr>
          <p:nvPr>
            <p:ph type="title"/>
          </p:nvPr>
        </p:nvSpPr>
        <p:spPr>
          <a:xfrm>
            <a:off x="250825" y="260350"/>
            <a:ext cx="8637588" cy="641350"/>
          </a:xfrm>
        </p:spPr>
        <p:txBody>
          <a:bodyPr anchor="ctr"/>
          <a:p>
            <a:r>
              <a:rPr lang="zh-CN" altLang="en-US" sz="3600" dirty="0">
                <a:solidFill>
                  <a:srgbClr val="FFFF00"/>
                </a:solidFill>
                <a:latin typeface="宋体" panose="02010600030101010101" pitchFamily="2" charset="-122"/>
              </a:rPr>
              <a:t>１</a:t>
            </a:r>
            <a:r>
              <a:rPr lang="en-US" altLang="zh-CN" sz="3600" dirty="0">
                <a:solidFill>
                  <a:srgbClr val="FFFF00"/>
                </a:solidFill>
                <a:latin typeface="宋体" panose="02010600030101010101" pitchFamily="2" charset="-122"/>
              </a:rPr>
              <a:t>.3 </a:t>
            </a:r>
            <a:r>
              <a:rPr lang="zh-CN" altLang="en-US" sz="3600" dirty="0">
                <a:solidFill>
                  <a:srgbClr val="FFFF00"/>
                </a:solidFill>
                <a:latin typeface="宋体" panose="02010600030101010101" pitchFamily="2" charset="-122"/>
              </a:rPr>
              <a:t>高级</a:t>
            </a:r>
            <a:r>
              <a:rPr lang="zh-CN" altLang="en-US" sz="3600" dirty="0">
                <a:solidFill>
                  <a:srgbClr val="FFFF00"/>
                </a:solidFill>
                <a:latin typeface="宋体" panose="02010600030101010101" pitchFamily="2" charset="-122"/>
              </a:rPr>
              <a:t>计算机系统的设计技术 </a:t>
            </a:r>
            <a:endParaRPr lang="zh-CN" altLang="en-US" sz="3600">
              <a:solidFill>
                <a:srgbClr val="FFFF00"/>
              </a:solidFill>
              <a:latin typeface="宋体" panose="02010600030101010101" pitchFamily="2" charset="-122"/>
            </a:endParaRPr>
          </a:p>
        </p:txBody>
      </p:sp>
      <p:sp>
        <p:nvSpPr>
          <p:cNvPr id="74755" name="内容占位符 74754"/>
          <p:cNvSpPr>
            <a:spLocks noGrp="1"/>
          </p:cNvSpPr>
          <p:nvPr>
            <p:ph idx="1"/>
          </p:nvPr>
        </p:nvSpPr>
        <p:spPr>
          <a:xfrm>
            <a:off x="179388" y="1268413"/>
            <a:ext cx="8964612" cy="3600450"/>
          </a:xfrm>
        </p:spPr>
        <p:txBody>
          <a:bodyPr/>
          <a:p>
            <a:pPr>
              <a:buNone/>
            </a:pPr>
            <a:r>
              <a:rPr lang="zh-CN" altLang="en-US" b="1" dirty="0">
                <a:solidFill>
                  <a:srgbClr val="FFFF00"/>
                </a:solidFill>
                <a:latin typeface="宋体" panose="02010600030101010101" pitchFamily="2" charset="-122"/>
              </a:rPr>
              <a:t>一、 软硬件取舍</a:t>
            </a:r>
            <a:endParaRPr lang="zh-CN" altLang="en-US" b="1" dirty="0">
              <a:solidFill>
                <a:srgbClr val="FFFF00"/>
              </a:solidFill>
              <a:latin typeface="宋体" panose="02010600030101010101" pitchFamily="2" charset="-122"/>
            </a:endParaRPr>
          </a:p>
          <a:p>
            <a:pPr>
              <a:buNone/>
            </a:pPr>
            <a:r>
              <a:rPr lang="en-US" altLang="zh-CN" b="1" dirty="0">
                <a:solidFill>
                  <a:srgbClr val="FF3399"/>
                </a:solidFill>
                <a:latin typeface="宋体" panose="02010600030101010101" pitchFamily="2" charset="-122"/>
              </a:rPr>
              <a:t>1</a:t>
            </a:r>
            <a:r>
              <a:rPr lang="zh-CN" altLang="en-US" b="1" dirty="0">
                <a:solidFill>
                  <a:srgbClr val="FF3399"/>
                </a:solidFill>
                <a:latin typeface="宋体" panose="02010600030101010101" pitchFamily="2" charset="-122"/>
              </a:rPr>
              <a:t>、</a:t>
            </a:r>
            <a:r>
              <a:rPr lang="zh-CN" altLang="en-US" b="1" dirty="0">
                <a:solidFill>
                  <a:srgbClr val="FF3399"/>
                </a:solidFill>
              </a:rPr>
              <a:t>软件与硬件实现的特点</a:t>
            </a:r>
            <a:endParaRPr lang="zh-CN" altLang="en-US" dirty="0">
              <a:solidFill>
                <a:srgbClr val="FF3399"/>
              </a:solidFill>
            </a:endParaRPr>
          </a:p>
          <a:p>
            <a:pPr>
              <a:buNone/>
            </a:pPr>
            <a:r>
              <a:rPr lang="zh-CN" altLang="en-US" dirty="0"/>
              <a:t>    </a:t>
            </a:r>
            <a:r>
              <a:rPr lang="zh-CN" altLang="en-US" b="1" dirty="0"/>
              <a:t>硬件实现：速度快、成本高；灵活性差、占用内存少</a:t>
            </a:r>
            <a:endParaRPr lang="zh-CN" altLang="en-US" b="1" dirty="0"/>
          </a:p>
          <a:p>
            <a:pPr>
              <a:buNone/>
            </a:pPr>
            <a:r>
              <a:rPr lang="zh-CN" altLang="en-US" b="1" dirty="0"/>
              <a:t>    软件实现：速度低、复制费用低；灵活性好、占用内存多</a:t>
            </a:r>
            <a:endParaRPr lang="zh-CN" altLang="en-US" b="1" dirty="0"/>
          </a:p>
          <a:p>
            <a:pPr>
              <a:buNone/>
            </a:pPr>
            <a:endParaRPr lang="zh-CN" altLang="en-US" b="1">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linds(horizontal)">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12" dur="500"/>
                                        <p:tgtEl>
                                          <p:spTgt spid="7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7" dur="500"/>
                                        <p:tgtEl>
                                          <p:spTgt spid="74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22"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41315" name="文本占位符 141314"/>
          <p:cNvSpPr>
            <a:spLocks noGrp="1"/>
          </p:cNvSpPr>
          <p:nvPr>
            <p:ph type="body" idx="1"/>
          </p:nvPr>
        </p:nvSpPr>
        <p:spPr>
          <a:xfrm>
            <a:off x="0" y="476250"/>
            <a:ext cx="8815388" cy="6192838"/>
          </a:xfrm>
        </p:spPr>
        <p:txBody>
          <a:bodyPr/>
          <a:p>
            <a:pPr>
              <a:buNone/>
            </a:pPr>
            <a:r>
              <a:rPr lang="en-US" altLang="zh-CN" sz="2800" b="1" dirty="0">
                <a:solidFill>
                  <a:srgbClr val="FF3399"/>
                </a:solidFill>
                <a:latin typeface="宋体" panose="02010600030101010101" pitchFamily="2" charset="-122"/>
                <a:sym typeface="Symbol" panose="05050102010706020507" pitchFamily="18" charset="2"/>
              </a:rPr>
              <a:t>2</a:t>
            </a:r>
            <a:r>
              <a:rPr lang="zh-CN" altLang="en-US" sz="2800" b="1" dirty="0">
                <a:solidFill>
                  <a:srgbClr val="FF3399"/>
                </a:solidFill>
                <a:latin typeface="宋体" panose="02010600030101010101" pitchFamily="2" charset="-122"/>
                <a:sym typeface="Symbol" panose="05050102010706020507" pitchFamily="18" charset="2"/>
              </a:rPr>
              <a:t>、原则</a:t>
            </a:r>
            <a:endParaRPr lang="zh-CN" altLang="en-US" sz="2800" b="1" dirty="0">
              <a:solidFill>
                <a:srgbClr val="FF3399"/>
              </a:solidFill>
              <a:latin typeface="宋体" panose="02010600030101010101" pitchFamily="2" charset="-122"/>
              <a:sym typeface="Symbol" panose="05050102010706020507" pitchFamily="18" charset="2"/>
            </a:endParaRPr>
          </a:p>
          <a:p>
            <a:pPr>
              <a:buNone/>
            </a:pPr>
            <a:r>
              <a:rPr lang="zh-CN" altLang="en-US" sz="2800" dirty="0">
                <a:solidFill>
                  <a:srgbClr val="FF3399"/>
                </a:solidFill>
                <a:latin typeface="宋体" panose="02010600030101010101" pitchFamily="2" charset="-122"/>
              </a:rPr>
              <a:t> </a:t>
            </a:r>
            <a:r>
              <a:rPr lang="en-US" altLang="zh-CN" sz="2800" b="1" dirty="0">
                <a:solidFill>
                  <a:srgbClr val="FF3399"/>
                </a:solidFill>
                <a:latin typeface="宋体" panose="02010600030101010101" pitchFamily="2" charset="-122"/>
                <a:sym typeface="Symbol" panose="05050102010706020507" pitchFamily="18" charset="2"/>
              </a:rPr>
              <a:t></a:t>
            </a:r>
            <a:r>
              <a:rPr lang="en-US" altLang="zh-CN" sz="2800" b="1" dirty="0">
                <a:solidFill>
                  <a:srgbClr val="FF3399"/>
                </a:solidFill>
                <a:latin typeface="宋体" panose="02010600030101010101" pitchFamily="2" charset="-122"/>
              </a:rPr>
              <a:t> </a:t>
            </a:r>
            <a:r>
              <a:rPr lang="zh-CN" altLang="en-US" sz="2800" b="1" dirty="0">
                <a:latin typeface="宋体" panose="02010600030101010101" pitchFamily="2" charset="-122"/>
              </a:rPr>
              <a:t>在现有硬件和器件条件下，系统要有高的性能价格比</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zh-CN" altLang="en-US" sz="2800" b="1" dirty="0">
                <a:solidFill>
                  <a:srgbClr val="FFC000"/>
                </a:solidFill>
                <a:latin typeface="宋体" panose="02010600030101010101" pitchFamily="2" charset="-122"/>
              </a:rPr>
              <a:t>结论</a:t>
            </a:r>
            <a:r>
              <a:rPr lang="en-US" altLang="zh-CN" sz="2800" b="1" dirty="0">
                <a:solidFill>
                  <a:srgbClr val="FFC000"/>
                </a:solidFill>
                <a:latin typeface="宋体" panose="02010600030101010101" pitchFamily="2" charset="-122"/>
              </a:rPr>
              <a:t>1</a:t>
            </a:r>
            <a:r>
              <a:rPr lang="zh-CN" altLang="en-US" sz="2800" b="1" dirty="0">
                <a:solidFill>
                  <a:srgbClr val="FFC000"/>
                </a:solidFill>
                <a:latin typeface="宋体" panose="02010600030101010101" pitchFamily="2" charset="-122"/>
              </a:rPr>
              <a:t>：经常使用的基本功能适宜用硬件实现        </a:t>
            </a:r>
            <a:endParaRPr lang="zh-CN" altLang="en-US" sz="2800" b="1" dirty="0">
              <a:solidFill>
                <a:srgbClr val="FFC000"/>
              </a:solidFill>
              <a:latin typeface="宋体" panose="02010600030101010101" pitchFamily="2" charset="-122"/>
            </a:endParaRPr>
          </a:p>
          <a:p>
            <a:pPr>
              <a:buNone/>
            </a:pPr>
            <a:r>
              <a:rPr lang="zh-CN" altLang="en-US" sz="2800" b="1" dirty="0">
                <a:solidFill>
                  <a:srgbClr val="FFC000"/>
                </a:solidFill>
                <a:latin typeface="宋体" panose="02010600030101010101" pitchFamily="2" charset="-122"/>
              </a:rPr>
              <a:t>  结论</a:t>
            </a:r>
            <a:r>
              <a:rPr lang="en-US" altLang="zh-CN" sz="2800" b="1" dirty="0">
                <a:solidFill>
                  <a:srgbClr val="FFC000"/>
                </a:solidFill>
                <a:latin typeface="宋体" panose="02010600030101010101" pitchFamily="2" charset="-122"/>
              </a:rPr>
              <a:t>2</a:t>
            </a:r>
            <a:r>
              <a:rPr lang="zh-CN" altLang="en-US" sz="2800" b="1" dirty="0">
                <a:solidFill>
                  <a:srgbClr val="FFC000"/>
                </a:solidFill>
                <a:latin typeface="宋体" panose="02010600030101010101" pitchFamily="2" charset="-122"/>
              </a:rPr>
              <a:t>：生产台数很多时适宜用硬件实现</a:t>
            </a:r>
            <a:endParaRPr lang="zh-CN" altLang="en-US" sz="2800" b="1" dirty="0">
              <a:solidFill>
                <a:srgbClr val="FFC000"/>
              </a:solidFill>
              <a:latin typeface="宋体" panose="02010600030101010101" pitchFamily="2" charset="-122"/>
              <a:sym typeface="Symbol" panose="05050102010706020507" pitchFamily="18" charset="2"/>
            </a:endParaRPr>
          </a:p>
          <a:p>
            <a:pPr>
              <a:buNone/>
            </a:pPr>
            <a:r>
              <a:rPr lang="zh-CN" altLang="en-US" sz="2800" b="1" dirty="0">
                <a:solidFill>
                  <a:srgbClr val="FF3399"/>
                </a:solidFill>
                <a:latin typeface="宋体" panose="02010600030101010101" pitchFamily="2" charset="-122"/>
                <a:sym typeface="Symbol" panose="05050102010706020507" pitchFamily="18" charset="2"/>
              </a:rPr>
              <a:t> </a:t>
            </a:r>
            <a:r>
              <a:rPr lang="en-US" altLang="zh-CN" sz="2800" b="1" dirty="0">
                <a:solidFill>
                  <a:srgbClr val="FF3399"/>
                </a:solidFill>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在准备采用和可能采用的组成技术，使它尽可能不要过多或不合理地限制各种组成、实现技术的采用。</a:t>
            </a:r>
            <a:endParaRPr lang="zh-CN" altLang="en-US" sz="2800" b="1" dirty="0">
              <a:latin typeface="宋体" panose="02010600030101010101" pitchFamily="2" charset="-122"/>
              <a:sym typeface="Symbol" panose="05050102010706020507" pitchFamily="18" charset="2"/>
            </a:endParaRPr>
          </a:p>
          <a:p>
            <a:pPr>
              <a:buNone/>
            </a:pPr>
            <a:r>
              <a:rPr lang="zh-CN" altLang="en-US" sz="2800" dirty="0">
                <a:solidFill>
                  <a:srgbClr val="FF3399"/>
                </a:solidFill>
                <a:latin typeface="宋体" panose="02010600030101010101" pitchFamily="2" charset="-122"/>
              </a:rPr>
              <a:t> </a:t>
            </a:r>
            <a:r>
              <a:rPr lang="en-US" altLang="zh-CN" sz="2800" b="1" dirty="0">
                <a:solidFill>
                  <a:srgbClr val="FF3399"/>
                </a:solidFill>
                <a:latin typeface="宋体" panose="02010600030101010101" pitchFamily="2" charset="-122"/>
                <a:sym typeface="Symbol" panose="05050102010706020507" pitchFamily="18" charset="2"/>
              </a:rPr>
              <a:t></a:t>
            </a:r>
            <a:r>
              <a:rPr lang="en-US" altLang="zh-CN" sz="2800" b="1" dirty="0">
                <a:solidFill>
                  <a:srgbClr val="FF3399"/>
                </a:solidFill>
                <a:latin typeface="宋体" panose="02010600030101010101" pitchFamily="2" charset="-122"/>
              </a:rPr>
              <a:t> </a:t>
            </a:r>
            <a:r>
              <a:rPr lang="zh-CN" altLang="en-US" sz="2800" b="1" dirty="0">
                <a:latin typeface="宋体" panose="02010600030101010101" pitchFamily="2" charset="-122"/>
              </a:rPr>
              <a:t>不能仅从“硬”的角度去考虑如何实现便于应用组成技术的成果和发挥期间技术的进展，还应从“软”的角度把为编译和操作系统的实现，以至高级语言程序的设计提供更好的硬件支持放在首位</a:t>
            </a:r>
            <a:endParaRPr lang="zh-CN" altLang="en-US" sz="2800" b="1" dirty="0">
              <a:latin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32"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5108" name="对象 175107"/>
          <p:cNvGraphicFramePr/>
          <p:nvPr/>
        </p:nvGraphicFramePr>
        <p:xfrm>
          <a:off x="228600" y="914400"/>
          <a:ext cx="8524875" cy="5221288"/>
        </p:xfrm>
        <a:graphic>
          <a:graphicData uri="http://schemas.openxmlformats.org/presentationml/2006/ole">
            <mc:AlternateContent xmlns:mc="http://schemas.openxmlformats.org/markup-compatibility/2006">
              <mc:Choice xmlns:v="urn:schemas-microsoft-com:vml" Requires="v">
                <p:oleObj spid="_x0000_s3077" name="" r:id="rId1" imgW="2743200" imgH="1828800" progId="Word.Picture.8">
                  <p:embed/>
                </p:oleObj>
              </mc:Choice>
              <mc:Fallback>
                <p:oleObj name="" r:id="rId1" imgW="2743200" imgH="1828800" progId="Word.Picture.8">
                  <p:embed/>
                  <p:pic>
                    <p:nvPicPr>
                      <p:cNvPr id="0" name="图片 3076"/>
                      <p:cNvPicPr/>
                      <p:nvPr/>
                    </p:nvPicPr>
                    <p:blipFill>
                      <a:blip r:embed="rId2"/>
                      <a:stretch>
                        <a:fillRect/>
                      </a:stretch>
                    </p:blipFill>
                    <p:spPr>
                      <a:xfrm>
                        <a:off x="228600" y="914400"/>
                        <a:ext cx="8524875" cy="5221288"/>
                      </a:xfrm>
                      <a:prstGeom prst="rect">
                        <a:avLst/>
                      </a:prstGeom>
                      <a:solidFill>
                        <a:srgbClr val="66CCFF"/>
                      </a:solidFill>
                      <a:ln w="38100">
                        <a:noFill/>
                        <a:miter/>
                      </a:ln>
                    </p:spPr>
                  </p:pic>
                </p:oleObj>
              </mc:Fallback>
            </mc:AlternateContent>
          </a:graphicData>
        </a:graphic>
      </p:graphicFrame>
      <p:sp>
        <p:nvSpPr>
          <p:cNvPr id="175109" name="矩形 175108"/>
          <p:cNvSpPr/>
          <p:nvPr/>
        </p:nvSpPr>
        <p:spPr>
          <a:xfrm>
            <a:off x="304800" y="0"/>
            <a:ext cx="5491163" cy="641350"/>
          </a:xfrm>
          <a:prstGeom prst="rect">
            <a:avLst/>
          </a:prstGeom>
          <a:noFill/>
          <a:ln w="12700">
            <a:noFill/>
          </a:ln>
        </p:spPr>
        <p:txBody>
          <a:bodyPr>
            <a:spAutoFit/>
          </a:bodyPr>
          <a:p>
            <a:pPr>
              <a:spcBef>
                <a:spcPct val="20000"/>
              </a:spcBef>
            </a:pPr>
            <a:r>
              <a:rPr lang="zh-CN" altLang="en-US" sz="3600" b="1" dirty="0">
                <a:latin typeface="宋体" panose="02010600030101010101" pitchFamily="2" charset="-122"/>
              </a:rPr>
              <a:t>硬件实现的比例越来越高</a:t>
            </a:r>
            <a:endParaRPr lang="zh-CN" altLang="en-US" sz="3600" b="1" dirty="0">
              <a:latin typeface="宋体" panose="02010600030101010101" pitchFamily="2" charset="-122"/>
            </a:endParaRP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6132" name="对象 176131"/>
          <p:cNvGraphicFramePr/>
          <p:nvPr/>
        </p:nvGraphicFramePr>
        <p:xfrm>
          <a:off x="395288" y="1196975"/>
          <a:ext cx="8305800" cy="4864100"/>
        </p:xfrm>
        <a:graphic>
          <a:graphicData uri="http://schemas.openxmlformats.org/presentationml/2006/ole">
            <mc:AlternateContent xmlns:mc="http://schemas.openxmlformats.org/markup-compatibility/2006">
              <mc:Choice xmlns:v="urn:schemas-microsoft-com:vml" Requires="v">
                <p:oleObj spid="_x0000_s3076" name="" r:id="rId1" imgW="2743200" imgH="1828800" progId="Word.Picture.8">
                  <p:embed/>
                </p:oleObj>
              </mc:Choice>
              <mc:Fallback>
                <p:oleObj name="" r:id="rId1" imgW="2743200" imgH="1828800" progId="Word.Picture.8">
                  <p:embed/>
                  <p:pic>
                    <p:nvPicPr>
                      <p:cNvPr id="0" name="图片 3075"/>
                      <p:cNvPicPr/>
                      <p:nvPr/>
                    </p:nvPicPr>
                    <p:blipFill>
                      <a:blip r:embed="rId2"/>
                      <a:stretch>
                        <a:fillRect/>
                      </a:stretch>
                    </p:blipFill>
                    <p:spPr>
                      <a:xfrm>
                        <a:off x="395288" y="1196975"/>
                        <a:ext cx="8305800" cy="4864100"/>
                      </a:xfrm>
                      <a:prstGeom prst="rect">
                        <a:avLst/>
                      </a:prstGeom>
                      <a:solidFill>
                        <a:srgbClr val="66CCFF"/>
                      </a:solidFill>
                      <a:ln w="38100">
                        <a:noFill/>
                        <a:miter/>
                      </a:ln>
                    </p:spPr>
                  </p:pic>
                </p:oleObj>
              </mc:Fallback>
            </mc:AlternateContent>
          </a:graphicData>
        </a:graphic>
      </p:graphicFrame>
      <p:sp>
        <p:nvSpPr>
          <p:cNvPr id="176133" name="矩形 176132"/>
          <p:cNvSpPr/>
          <p:nvPr/>
        </p:nvSpPr>
        <p:spPr>
          <a:xfrm>
            <a:off x="544513" y="347663"/>
            <a:ext cx="4672012" cy="579437"/>
          </a:xfrm>
          <a:prstGeom prst="rect">
            <a:avLst/>
          </a:prstGeom>
          <a:noFill/>
          <a:ln w="12700">
            <a:noFill/>
          </a:ln>
        </p:spPr>
        <p:txBody>
          <a:bodyPr wrap="none" anchor="t">
            <a:spAutoFit/>
          </a:bodyPr>
          <a:p>
            <a:pPr>
              <a:spcBef>
                <a:spcPct val="20000"/>
              </a:spcBef>
            </a:pPr>
            <a:r>
              <a:rPr lang="zh-CN" altLang="en-US" sz="3200" b="1" dirty="0">
                <a:latin typeface="宋体" panose="02010600030101010101" pitchFamily="2" charset="-122"/>
              </a:rPr>
              <a:t>软件所占的成本越来越高</a:t>
            </a:r>
            <a:endParaRPr lang="zh-CN" altLang="en-US" sz="3200" b="1" dirty="0">
              <a:latin typeface="宋体" panose="02010600030101010101" pitchFamily="2" charset="-122"/>
            </a:endParaRPr>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9874" name="矩形 79873"/>
          <p:cNvSpPr/>
          <p:nvPr/>
        </p:nvSpPr>
        <p:spPr>
          <a:xfrm>
            <a:off x="0" y="260350"/>
            <a:ext cx="8382000" cy="641350"/>
          </a:xfrm>
          <a:prstGeom prst="rect">
            <a:avLst/>
          </a:prstGeom>
          <a:noFill/>
          <a:ln w="9525">
            <a:noFill/>
          </a:ln>
        </p:spPr>
        <p:txBody>
          <a:bodyPr>
            <a:spAutoFit/>
          </a:bodyPr>
          <a:p>
            <a:pPr>
              <a:spcBef>
                <a:spcPct val="50000"/>
              </a:spcBef>
              <a:buClr>
                <a:schemeClr val="accent1"/>
              </a:buClr>
            </a:pPr>
            <a:r>
              <a:rPr lang="zh-CN" altLang="en-US" sz="3600" b="1" dirty="0">
                <a:solidFill>
                  <a:srgbClr val="FFFF00"/>
                </a:solidFill>
                <a:latin typeface="Times New Roman" panose="02020603050405020304" pitchFamily="18" charset="0"/>
              </a:rPr>
              <a:t>二 、计算机系统的设计方法</a:t>
            </a:r>
            <a:endParaRPr lang="zh-CN" altLang="en-US" sz="3200" b="1">
              <a:solidFill>
                <a:srgbClr val="FFFF00"/>
              </a:solidFill>
              <a:latin typeface="Times New Roman" panose="02020603050405020304" pitchFamily="18" charset="0"/>
              <a:ea typeface="Times New Roman" panose="02020603050405020304" pitchFamily="18" charset="0"/>
            </a:endParaRPr>
          </a:p>
        </p:txBody>
      </p:sp>
      <p:sp>
        <p:nvSpPr>
          <p:cNvPr id="79872" name="矩形 79871"/>
          <p:cNvSpPr/>
          <p:nvPr/>
        </p:nvSpPr>
        <p:spPr>
          <a:xfrm>
            <a:off x="0" y="981075"/>
            <a:ext cx="9144000" cy="1066800"/>
          </a:xfrm>
          <a:prstGeom prst="rect">
            <a:avLst/>
          </a:prstGeom>
          <a:noFill/>
          <a:ln w="9525">
            <a:noFill/>
          </a:ln>
        </p:spPr>
        <p:txBody>
          <a:bodyPr>
            <a:spAutoFit/>
          </a:bodyPr>
          <a:p>
            <a:r>
              <a:rPr lang="en-US" altLang="zh-CN" sz="3200" b="1" dirty="0">
                <a:solidFill>
                  <a:schemeClr val="hlink"/>
                </a:solidFill>
                <a:latin typeface="宋体" panose="02010600030101010101" pitchFamily="2" charset="-122"/>
              </a:rPr>
              <a:t>1  </a:t>
            </a:r>
            <a:r>
              <a:rPr lang="zh-CN" altLang="en-US" sz="3200" b="1" dirty="0">
                <a:solidFill>
                  <a:schemeClr val="hlink"/>
                </a:solidFill>
                <a:latin typeface="宋体" panose="02010600030101010101" pitchFamily="2" charset="-122"/>
              </a:rPr>
              <a:t>从上到下的设计</a:t>
            </a:r>
            <a:r>
              <a:rPr lang="zh-CN" altLang="en-US" sz="3200" b="1" dirty="0">
                <a:latin typeface="宋体" panose="02010600030101010101" pitchFamily="2" charset="-122"/>
              </a:rPr>
              <a:t>（层次结构中的上下）。</a:t>
            </a:r>
            <a:endParaRPr lang="zh-CN" altLang="en-US" sz="3200" b="1" dirty="0">
              <a:latin typeface="宋体" panose="02010600030101010101" pitchFamily="2" charset="-122"/>
            </a:endParaRPr>
          </a:p>
          <a:p>
            <a:r>
              <a:rPr lang="zh-CN" altLang="en-US" sz="3200" b="1" dirty="0">
                <a:latin typeface="宋体" panose="02010600030101010101" pitchFamily="2" charset="-122"/>
              </a:rPr>
              <a:t>  </a:t>
            </a:r>
            <a:r>
              <a:rPr lang="en-US" altLang="zh-CN" sz="3200" b="1" dirty="0">
                <a:latin typeface="宋体" panose="02010600030101010101" pitchFamily="2" charset="-122"/>
              </a:rPr>
              <a:t>1</a:t>
            </a:r>
            <a:r>
              <a:rPr lang="zh-CN" altLang="en-US" sz="3200" b="1" dirty="0">
                <a:latin typeface="宋体" panose="02010600030101010101" pitchFamily="2" charset="-122"/>
              </a:rPr>
              <a:t>）依据：用户的要求（包括性能及功能）。</a:t>
            </a:r>
            <a:endParaRPr lang="zh-CN" altLang="en-US" sz="3200" dirty="0">
              <a:latin typeface="宋体" panose="02010600030101010101" pitchFamily="2" charset="-122"/>
            </a:endParaRPr>
          </a:p>
        </p:txBody>
      </p:sp>
      <p:sp>
        <p:nvSpPr>
          <p:cNvPr id="79873" name="矩形 79872"/>
          <p:cNvSpPr/>
          <p:nvPr/>
        </p:nvSpPr>
        <p:spPr>
          <a:xfrm>
            <a:off x="0" y="2276475"/>
            <a:ext cx="9144000" cy="45815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18" charset="0"/>
                <a:ea typeface="宋体" panose="02010600030101010101" pitchFamily="2" charset="-122"/>
              </a:defRPr>
            </a:lvl5pPr>
          </a:lstStyle>
          <a:p>
            <a:pPr lvl="0">
              <a:buNone/>
            </a:pPr>
            <a:r>
              <a:rPr lang="zh-CN" altLang="en-US" b="1" dirty="0">
                <a:solidFill>
                  <a:schemeClr val="hlink"/>
                </a:solidFill>
                <a:latin typeface="宋体" panose="02010600030101010101" pitchFamily="2" charset="-122"/>
              </a:rPr>
              <a:t>方法</a:t>
            </a:r>
            <a:r>
              <a:rPr lang="en-US" altLang="zh-CN" b="1" dirty="0">
                <a:solidFill>
                  <a:schemeClr val="hlink"/>
                </a:solidFill>
                <a:latin typeface="宋体" panose="02010600030101010101" pitchFamily="2" charset="-122"/>
              </a:rPr>
              <a:t>1</a:t>
            </a:r>
            <a:r>
              <a:rPr lang="zh-CN" altLang="en-US" b="1" dirty="0">
                <a:solidFill>
                  <a:schemeClr val="hlink"/>
                </a:solidFill>
                <a:latin typeface="宋体" panose="02010600030101010101" pitchFamily="2" charset="-122"/>
              </a:rPr>
              <a:t>：由上向下（</a:t>
            </a:r>
            <a:r>
              <a:rPr lang="en-US" altLang="zh-CN" b="1" dirty="0">
                <a:solidFill>
                  <a:schemeClr val="hlink"/>
                </a:solidFill>
                <a:latin typeface="宋体" panose="02010600030101010101" pitchFamily="2" charset="-122"/>
              </a:rPr>
              <a:t>Top-Down</a:t>
            </a:r>
            <a:r>
              <a:rPr lang="zh-CN" altLang="en-US" b="1" dirty="0">
                <a:solidFill>
                  <a:schemeClr val="hlink"/>
                </a:solidFill>
                <a:latin typeface="宋体" panose="02010600030101010101" pitchFamily="2" charset="-122"/>
              </a:rPr>
              <a:t>）</a:t>
            </a:r>
            <a:endParaRPr lang="zh-CN" altLang="en-US" b="1" dirty="0">
              <a:solidFill>
                <a:schemeClr val="hlink"/>
              </a:solidFill>
              <a:latin typeface="宋体" panose="02010600030101010101" pitchFamily="2" charset="-122"/>
            </a:endParaRPr>
          </a:p>
          <a:p>
            <a:pPr lvl="0">
              <a:buNone/>
            </a:pPr>
            <a:r>
              <a:rPr lang="zh-CN" altLang="en-US" b="1" dirty="0">
                <a:latin typeface="宋体" panose="02010600030101010101" pitchFamily="2" charset="-122"/>
              </a:rPr>
              <a:t>  </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 </a:t>
            </a:r>
            <a:r>
              <a:rPr lang="zh-CN" altLang="en-US" b="1" dirty="0">
                <a:latin typeface="宋体" panose="02010600030101010101" pitchFamily="2" charset="-122"/>
              </a:rPr>
              <a:t>设计过程：由上向下</a:t>
            </a:r>
            <a:endParaRPr lang="zh-CN" altLang="en-US" b="1" dirty="0">
              <a:latin typeface="宋体" panose="02010600030101010101" pitchFamily="2" charset="-122"/>
            </a:endParaRPr>
          </a:p>
          <a:p>
            <a:pPr lvl="0">
              <a:buNone/>
            </a:pPr>
            <a:r>
              <a:rPr lang="zh-CN" altLang="en-US" b="1" dirty="0">
                <a:latin typeface="宋体" panose="02010600030101010101" pitchFamily="2" charset="-122"/>
              </a:rPr>
              <a:t>    面向应用的</a:t>
            </a:r>
            <a:r>
              <a:rPr lang="zh-CN" altLang="en-US" b="1" dirty="0">
                <a:solidFill>
                  <a:srgbClr val="FF66FF"/>
                </a:solidFill>
                <a:latin typeface="宋体" panose="02010600030101010101" pitchFamily="2" charset="-122"/>
              </a:rPr>
              <a:t>数学模型</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面向应用的</a:t>
            </a:r>
            <a:r>
              <a:rPr lang="zh-CN" altLang="en-US" b="1" dirty="0">
                <a:solidFill>
                  <a:srgbClr val="FF66FF"/>
                </a:solidFill>
                <a:latin typeface="宋体" panose="02010600030101010101" pitchFamily="2" charset="-122"/>
              </a:rPr>
              <a:t>高级语言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面向这种应用的高级语言编译的</a:t>
            </a:r>
            <a:r>
              <a:rPr lang="zh-CN" altLang="en-US" b="1" dirty="0">
                <a:solidFill>
                  <a:srgbClr val="FF66FF"/>
                </a:solidFill>
                <a:latin typeface="宋体" panose="02010600030101010101" pitchFamily="2" charset="-122"/>
              </a:rPr>
              <a:t>中间语言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面向这种应用的</a:t>
            </a:r>
            <a:r>
              <a:rPr lang="zh-CN" altLang="en-US" b="1" dirty="0">
                <a:solidFill>
                  <a:srgbClr val="FF66FF"/>
                </a:solidFill>
                <a:latin typeface="宋体" panose="02010600030101010101" pitchFamily="2" charset="-122"/>
              </a:rPr>
              <a:t>操作系统</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面向操作系统和高级语言的</a:t>
            </a:r>
            <a:r>
              <a:rPr lang="zh-CN" altLang="en-US" b="1" dirty="0">
                <a:solidFill>
                  <a:srgbClr val="FF66FF"/>
                </a:solidFill>
                <a:latin typeface="宋体" panose="02010600030101010101" pitchFamily="2" charset="-122"/>
              </a:rPr>
              <a:t>机器语言</a:t>
            </a:r>
            <a:endParaRPr lang="zh-CN" altLang="en-US" b="1" dirty="0">
              <a:solidFill>
                <a:srgbClr val="FF66FF"/>
              </a:solidFill>
              <a:latin typeface="宋体" panose="02010600030101010101" pitchFamily="2" charset="-122"/>
            </a:endParaRPr>
          </a:p>
          <a:p>
            <a:pPr lvl="0">
              <a:buNone/>
            </a:pPr>
            <a:r>
              <a:rPr lang="zh-CN" altLang="en-US" b="1" dirty="0">
                <a:latin typeface="宋体" panose="02010600030101010101" pitchFamily="2" charset="-122"/>
              </a:rPr>
              <a:t>   面向机器语言的</a:t>
            </a:r>
            <a:r>
              <a:rPr lang="zh-CN" altLang="en-US" b="1" dirty="0">
                <a:solidFill>
                  <a:srgbClr val="FF66FF"/>
                </a:solidFill>
                <a:latin typeface="宋体" panose="02010600030101010101" pitchFamily="2" charset="-122"/>
              </a:rPr>
              <a:t>微指令系统和硬件实现</a:t>
            </a:r>
            <a:endParaRPr lang="zh-CN" altLang="en-US" b="1" dirty="0">
              <a:solidFill>
                <a:srgbClr val="FF66FF"/>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diamond(in)">
                                      <p:cBhvr>
                                        <p:cTn id="7" dur="20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pic>
        <p:nvPicPr>
          <p:cNvPr id="5" name="图片 4" descr="QQ图片20200224094655"/>
          <p:cNvPicPr>
            <a:picLocks noChangeAspect="1"/>
          </p:cNvPicPr>
          <p:nvPr/>
        </p:nvPicPr>
        <p:blipFill>
          <a:blip r:embed="rId1"/>
          <a:stretch>
            <a:fillRect/>
          </a:stretch>
        </p:blipFill>
        <p:spPr>
          <a:xfrm>
            <a:off x="0" y="0"/>
            <a:ext cx="4894580" cy="4894580"/>
          </a:xfrm>
          <a:prstGeom prst="rect">
            <a:avLst/>
          </a:prstGeom>
        </p:spPr>
      </p:pic>
      <p:pic>
        <p:nvPicPr>
          <p:cNvPr id="6" name="图片 5" descr="QQ图片20200224094741"/>
          <p:cNvPicPr>
            <a:picLocks noChangeAspect="1"/>
          </p:cNvPicPr>
          <p:nvPr/>
        </p:nvPicPr>
        <p:blipFill>
          <a:blip r:embed="rId2"/>
          <a:stretch>
            <a:fillRect/>
          </a:stretch>
        </p:blipFill>
        <p:spPr>
          <a:xfrm>
            <a:off x="5011420" y="64770"/>
            <a:ext cx="3950970" cy="6728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9571" name="直接连接符 109570"/>
          <p:cNvSpPr/>
          <p:nvPr/>
        </p:nvSpPr>
        <p:spPr>
          <a:xfrm>
            <a:off x="4724400" y="1143000"/>
            <a:ext cx="0" cy="304800"/>
          </a:xfrm>
          <a:prstGeom prst="line">
            <a:avLst/>
          </a:prstGeom>
          <a:ln w="28575" cap="flat" cmpd="sng">
            <a:solidFill>
              <a:schemeClr val="tx1"/>
            </a:solidFill>
            <a:prstDash val="solid"/>
            <a:headEnd type="none" w="med" len="med"/>
            <a:tailEnd type="triangle" w="med" len="med"/>
          </a:ln>
        </p:spPr>
      </p:sp>
      <p:sp>
        <p:nvSpPr>
          <p:cNvPr id="109576" name="直接连接符 109575"/>
          <p:cNvSpPr/>
          <p:nvPr/>
        </p:nvSpPr>
        <p:spPr>
          <a:xfrm>
            <a:off x="4724400" y="2057400"/>
            <a:ext cx="0" cy="228600"/>
          </a:xfrm>
          <a:prstGeom prst="line">
            <a:avLst/>
          </a:prstGeom>
          <a:ln w="38100" cap="flat" cmpd="sng">
            <a:solidFill>
              <a:schemeClr val="tx1"/>
            </a:solidFill>
            <a:prstDash val="solid"/>
            <a:headEnd type="none" w="med" len="med"/>
            <a:tailEnd type="triangle" w="med" len="med"/>
          </a:ln>
        </p:spPr>
      </p:sp>
      <p:sp>
        <p:nvSpPr>
          <p:cNvPr id="109577" name="直接连接符 109576"/>
          <p:cNvSpPr/>
          <p:nvPr/>
        </p:nvSpPr>
        <p:spPr>
          <a:xfrm>
            <a:off x="3200400" y="2286000"/>
            <a:ext cx="3048000" cy="0"/>
          </a:xfrm>
          <a:prstGeom prst="line">
            <a:avLst/>
          </a:prstGeom>
          <a:ln w="28575" cap="flat" cmpd="sng">
            <a:solidFill>
              <a:schemeClr val="tx1"/>
            </a:solidFill>
            <a:prstDash val="solid"/>
            <a:headEnd type="none" w="med" len="med"/>
            <a:tailEnd type="none" w="med" len="med"/>
          </a:ln>
        </p:spPr>
      </p:sp>
      <p:sp>
        <p:nvSpPr>
          <p:cNvPr id="109578" name="直接连接符 109577"/>
          <p:cNvSpPr/>
          <p:nvPr/>
        </p:nvSpPr>
        <p:spPr>
          <a:xfrm>
            <a:off x="3200400" y="2286000"/>
            <a:ext cx="0" cy="228600"/>
          </a:xfrm>
          <a:prstGeom prst="line">
            <a:avLst/>
          </a:prstGeom>
          <a:ln w="28575" cap="flat" cmpd="sng">
            <a:solidFill>
              <a:schemeClr val="tx1"/>
            </a:solidFill>
            <a:prstDash val="solid"/>
            <a:headEnd type="none" w="med" len="med"/>
            <a:tailEnd type="triangle" w="med" len="med"/>
          </a:ln>
        </p:spPr>
      </p:sp>
      <p:sp>
        <p:nvSpPr>
          <p:cNvPr id="109579" name="直接连接符 109578"/>
          <p:cNvSpPr/>
          <p:nvPr/>
        </p:nvSpPr>
        <p:spPr>
          <a:xfrm>
            <a:off x="6248400" y="2286000"/>
            <a:ext cx="0" cy="228600"/>
          </a:xfrm>
          <a:prstGeom prst="line">
            <a:avLst/>
          </a:prstGeom>
          <a:ln w="28575" cap="flat" cmpd="sng">
            <a:solidFill>
              <a:schemeClr val="tx1"/>
            </a:solidFill>
            <a:prstDash val="solid"/>
            <a:headEnd type="none" w="med" len="med"/>
            <a:tailEnd type="triangle" w="med" len="med"/>
          </a:ln>
        </p:spPr>
      </p:sp>
      <p:sp>
        <p:nvSpPr>
          <p:cNvPr id="109582" name="直接连接符 109581"/>
          <p:cNvSpPr/>
          <p:nvPr/>
        </p:nvSpPr>
        <p:spPr>
          <a:xfrm>
            <a:off x="3124200" y="2971800"/>
            <a:ext cx="0" cy="457200"/>
          </a:xfrm>
          <a:prstGeom prst="line">
            <a:avLst/>
          </a:prstGeom>
          <a:ln w="38100" cap="flat" cmpd="sng">
            <a:solidFill>
              <a:schemeClr val="tx1"/>
            </a:solidFill>
            <a:prstDash val="solid"/>
            <a:headEnd type="none" w="med" len="med"/>
            <a:tailEnd type="triangle" w="med" len="med"/>
          </a:ln>
        </p:spPr>
      </p:sp>
      <p:sp>
        <p:nvSpPr>
          <p:cNvPr id="109583" name="直接连接符 109582"/>
          <p:cNvSpPr/>
          <p:nvPr/>
        </p:nvSpPr>
        <p:spPr>
          <a:xfrm>
            <a:off x="6248400" y="2971800"/>
            <a:ext cx="0" cy="457200"/>
          </a:xfrm>
          <a:prstGeom prst="line">
            <a:avLst/>
          </a:prstGeom>
          <a:ln w="38100" cap="flat" cmpd="sng">
            <a:solidFill>
              <a:schemeClr val="tx1"/>
            </a:solidFill>
            <a:prstDash val="solid"/>
            <a:headEnd type="none" w="med" len="med"/>
            <a:tailEnd type="triangle" w="med" len="med"/>
          </a:ln>
        </p:spPr>
      </p:sp>
      <p:sp>
        <p:nvSpPr>
          <p:cNvPr id="109584" name="直接连接符 109583"/>
          <p:cNvSpPr/>
          <p:nvPr/>
        </p:nvSpPr>
        <p:spPr>
          <a:xfrm>
            <a:off x="3505200" y="2971800"/>
            <a:ext cx="0" cy="228600"/>
          </a:xfrm>
          <a:prstGeom prst="line">
            <a:avLst/>
          </a:prstGeom>
          <a:ln w="38100" cap="flat" cmpd="sng">
            <a:solidFill>
              <a:schemeClr val="tx1"/>
            </a:solidFill>
            <a:prstDash val="solid"/>
            <a:headEnd type="none" w="med" len="med"/>
            <a:tailEnd type="none" w="med" len="med"/>
          </a:ln>
        </p:spPr>
      </p:sp>
      <p:sp>
        <p:nvSpPr>
          <p:cNvPr id="109585" name="直接连接符 109584"/>
          <p:cNvSpPr/>
          <p:nvPr/>
        </p:nvSpPr>
        <p:spPr>
          <a:xfrm>
            <a:off x="3505200" y="3200400"/>
            <a:ext cx="2362200" cy="0"/>
          </a:xfrm>
          <a:prstGeom prst="line">
            <a:avLst/>
          </a:prstGeom>
          <a:ln w="38100" cap="flat" cmpd="sng">
            <a:solidFill>
              <a:schemeClr val="tx1"/>
            </a:solidFill>
            <a:prstDash val="solid"/>
            <a:headEnd type="none" w="med" len="med"/>
            <a:tailEnd type="none" w="med" len="med"/>
          </a:ln>
        </p:spPr>
      </p:sp>
      <p:sp>
        <p:nvSpPr>
          <p:cNvPr id="109586" name="直接连接符 109585"/>
          <p:cNvSpPr/>
          <p:nvPr/>
        </p:nvSpPr>
        <p:spPr>
          <a:xfrm>
            <a:off x="5867400" y="3200400"/>
            <a:ext cx="0" cy="228600"/>
          </a:xfrm>
          <a:prstGeom prst="line">
            <a:avLst/>
          </a:prstGeom>
          <a:ln w="28575" cap="flat" cmpd="sng">
            <a:solidFill>
              <a:schemeClr val="tx1"/>
            </a:solidFill>
            <a:prstDash val="solid"/>
            <a:headEnd type="none" w="med" len="med"/>
            <a:tailEnd type="triangle" w="med" len="med"/>
          </a:ln>
        </p:spPr>
      </p:sp>
      <p:sp>
        <p:nvSpPr>
          <p:cNvPr id="109587" name="文本框 109586"/>
          <p:cNvSpPr txBox="1"/>
          <p:nvPr/>
        </p:nvSpPr>
        <p:spPr>
          <a:xfrm>
            <a:off x="4267200" y="2667000"/>
            <a:ext cx="914400" cy="457200"/>
          </a:xfrm>
          <a:prstGeom prst="rect">
            <a:avLst/>
          </a:prstGeom>
          <a:noFill/>
          <a:ln w="9525">
            <a:noFill/>
          </a:ln>
        </p:spPr>
        <p:txBody>
          <a:bodyPr>
            <a:spAutoFit/>
          </a:bodyPr>
          <a:p>
            <a:pPr>
              <a:spcBef>
                <a:spcPct val="50000"/>
              </a:spcBef>
            </a:pPr>
            <a:r>
              <a:rPr lang="zh-CN" altLang="en-US" sz="2400" b="1" dirty="0">
                <a:solidFill>
                  <a:srgbClr val="CCECFF"/>
                </a:solidFill>
                <a:latin typeface="Tahoma" panose="020B0604030504040204" pitchFamily="34" charset="0"/>
              </a:rPr>
              <a:t>指令</a:t>
            </a:r>
            <a:endParaRPr lang="zh-CN" altLang="en-US" sz="2400" b="1">
              <a:solidFill>
                <a:srgbClr val="CCECFF"/>
              </a:solidFill>
              <a:latin typeface="Tahoma" panose="020B0604030504040204" pitchFamily="34" charset="0"/>
            </a:endParaRPr>
          </a:p>
        </p:txBody>
      </p:sp>
      <p:sp>
        <p:nvSpPr>
          <p:cNvPr id="109590" name="直接连接符 109589"/>
          <p:cNvSpPr/>
          <p:nvPr/>
        </p:nvSpPr>
        <p:spPr>
          <a:xfrm>
            <a:off x="3048000" y="4038600"/>
            <a:ext cx="0" cy="228600"/>
          </a:xfrm>
          <a:prstGeom prst="line">
            <a:avLst/>
          </a:prstGeom>
          <a:ln w="38100" cap="flat" cmpd="sng">
            <a:solidFill>
              <a:schemeClr val="tx1"/>
            </a:solidFill>
            <a:prstDash val="solid"/>
            <a:headEnd type="none" w="med" len="med"/>
            <a:tailEnd type="none" w="med" len="med"/>
          </a:ln>
        </p:spPr>
      </p:sp>
      <p:sp>
        <p:nvSpPr>
          <p:cNvPr id="109591" name="直接连接符 109590"/>
          <p:cNvSpPr/>
          <p:nvPr/>
        </p:nvSpPr>
        <p:spPr>
          <a:xfrm>
            <a:off x="3048000" y="4267200"/>
            <a:ext cx="3048000" cy="0"/>
          </a:xfrm>
          <a:prstGeom prst="line">
            <a:avLst/>
          </a:prstGeom>
          <a:ln w="38100" cap="flat" cmpd="sng">
            <a:solidFill>
              <a:schemeClr val="tx1"/>
            </a:solidFill>
            <a:prstDash val="solid"/>
            <a:headEnd type="none" w="med" len="med"/>
            <a:tailEnd type="none" w="med" len="med"/>
          </a:ln>
        </p:spPr>
      </p:sp>
      <p:sp>
        <p:nvSpPr>
          <p:cNvPr id="109592" name="直接连接符 109591"/>
          <p:cNvSpPr/>
          <p:nvPr/>
        </p:nvSpPr>
        <p:spPr>
          <a:xfrm>
            <a:off x="6096000" y="3962400"/>
            <a:ext cx="0" cy="304800"/>
          </a:xfrm>
          <a:prstGeom prst="line">
            <a:avLst/>
          </a:prstGeom>
          <a:ln w="38100" cap="flat" cmpd="sng">
            <a:solidFill>
              <a:schemeClr val="tx1"/>
            </a:solidFill>
            <a:prstDash val="solid"/>
            <a:headEnd type="none" w="med" len="med"/>
            <a:tailEnd type="none" w="med" len="med"/>
          </a:ln>
        </p:spPr>
      </p:sp>
      <p:sp>
        <p:nvSpPr>
          <p:cNvPr id="109593" name="直接连接符 109592"/>
          <p:cNvSpPr/>
          <p:nvPr/>
        </p:nvSpPr>
        <p:spPr>
          <a:xfrm>
            <a:off x="4572000" y="4267200"/>
            <a:ext cx="0" cy="304800"/>
          </a:xfrm>
          <a:prstGeom prst="line">
            <a:avLst/>
          </a:prstGeom>
          <a:ln w="28575" cap="flat" cmpd="sng">
            <a:solidFill>
              <a:schemeClr val="tx1"/>
            </a:solidFill>
            <a:prstDash val="solid"/>
            <a:headEnd type="none" w="med" len="med"/>
            <a:tailEnd type="triangle" w="med" len="med"/>
          </a:ln>
        </p:spPr>
      </p:sp>
      <p:sp>
        <p:nvSpPr>
          <p:cNvPr id="109594" name="直接连接符 109593"/>
          <p:cNvSpPr/>
          <p:nvPr/>
        </p:nvSpPr>
        <p:spPr>
          <a:xfrm>
            <a:off x="4572000" y="5181600"/>
            <a:ext cx="0" cy="457200"/>
          </a:xfrm>
          <a:prstGeom prst="line">
            <a:avLst/>
          </a:prstGeom>
          <a:ln w="38100" cap="flat" cmpd="sng">
            <a:solidFill>
              <a:schemeClr val="tx1"/>
            </a:solidFill>
            <a:prstDash val="solid"/>
            <a:headEnd type="none" w="med" len="med"/>
            <a:tailEnd type="triangle" w="med" len="med"/>
          </a:ln>
        </p:spPr>
      </p:sp>
      <p:sp>
        <p:nvSpPr>
          <p:cNvPr id="109595" name="圆角矩形 109594"/>
          <p:cNvSpPr/>
          <p:nvPr/>
        </p:nvSpPr>
        <p:spPr>
          <a:xfrm>
            <a:off x="3505200" y="5715000"/>
            <a:ext cx="2286000" cy="4572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固化处理</a:t>
            </a:r>
            <a:endParaRPr lang="zh-CN" altLang="en-US" sz="2400" b="1">
              <a:solidFill>
                <a:srgbClr val="CCECFF"/>
              </a:solidFill>
              <a:latin typeface="Tahoma" panose="020B0604030504040204" pitchFamily="34" charset="0"/>
            </a:endParaRPr>
          </a:p>
        </p:txBody>
      </p:sp>
      <p:sp>
        <p:nvSpPr>
          <p:cNvPr id="109596" name="圆角矩形 109595"/>
          <p:cNvSpPr/>
          <p:nvPr/>
        </p:nvSpPr>
        <p:spPr>
          <a:xfrm>
            <a:off x="3429000" y="45720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系统配置与调试</a:t>
            </a:r>
            <a:endParaRPr lang="zh-CN" altLang="en-US" sz="2400" b="1">
              <a:solidFill>
                <a:srgbClr val="CCECFF"/>
              </a:solidFill>
              <a:latin typeface="Tahoma" panose="020B0604030504040204" pitchFamily="34" charset="0"/>
            </a:endParaRPr>
          </a:p>
        </p:txBody>
      </p:sp>
      <p:sp>
        <p:nvSpPr>
          <p:cNvPr id="109597" name="圆角矩形 109596"/>
          <p:cNvSpPr/>
          <p:nvPr/>
        </p:nvSpPr>
        <p:spPr>
          <a:xfrm>
            <a:off x="1905000" y="25146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硬件线路设计</a:t>
            </a:r>
            <a:endParaRPr lang="zh-CN" altLang="en-US" sz="2400" b="1">
              <a:solidFill>
                <a:srgbClr val="CCECFF"/>
              </a:solidFill>
              <a:latin typeface="Tahoma" panose="020B0604030504040204" pitchFamily="34" charset="0"/>
            </a:endParaRPr>
          </a:p>
        </p:txBody>
      </p:sp>
      <p:sp>
        <p:nvSpPr>
          <p:cNvPr id="109599" name="圆角矩形 109598"/>
          <p:cNvSpPr/>
          <p:nvPr/>
        </p:nvSpPr>
        <p:spPr>
          <a:xfrm>
            <a:off x="5334000" y="3429000"/>
            <a:ext cx="2362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系统软件设计</a:t>
            </a:r>
            <a:endParaRPr lang="zh-CN" altLang="en-US" sz="2400" b="1">
              <a:solidFill>
                <a:srgbClr val="CCECFF"/>
              </a:solidFill>
              <a:latin typeface="Tahoma" panose="020B0604030504040204" pitchFamily="34" charset="0"/>
            </a:endParaRPr>
          </a:p>
        </p:txBody>
      </p:sp>
      <p:sp>
        <p:nvSpPr>
          <p:cNvPr id="109601" name="圆角矩形 109600"/>
          <p:cNvSpPr/>
          <p:nvPr/>
        </p:nvSpPr>
        <p:spPr>
          <a:xfrm>
            <a:off x="2057400" y="3429000"/>
            <a:ext cx="16764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硬件配置</a:t>
            </a:r>
            <a:endParaRPr lang="zh-CN" altLang="en-US" sz="2400" b="1">
              <a:solidFill>
                <a:srgbClr val="CCECFF"/>
              </a:solidFill>
              <a:latin typeface="Tahoma" panose="020B0604030504040204" pitchFamily="34" charset="0"/>
            </a:endParaRPr>
          </a:p>
        </p:txBody>
      </p:sp>
      <p:sp>
        <p:nvSpPr>
          <p:cNvPr id="109603" name="圆角矩形 109602"/>
          <p:cNvSpPr/>
          <p:nvPr/>
        </p:nvSpPr>
        <p:spPr>
          <a:xfrm>
            <a:off x="2743200" y="1447800"/>
            <a:ext cx="38862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确定主要软硬件交界面</a:t>
            </a:r>
            <a:endParaRPr lang="zh-CN" altLang="en-US" sz="2400" b="1">
              <a:solidFill>
                <a:srgbClr val="CCECFF"/>
              </a:solidFill>
              <a:latin typeface="Tahoma" panose="020B0604030504040204" pitchFamily="34" charset="0"/>
            </a:endParaRPr>
          </a:p>
        </p:txBody>
      </p:sp>
      <p:sp>
        <p:nvSpPr>
          <p:cNvPr id="109604" name="圆角矩形 109603"/>
          <p:cNvSpPr/>
          <p:nvPr/>
        </p:nvSpPr>
        <p:spPr>
          <a:xfrm>
            <a:off x="5334000" y="2514600"/>
            <a:ext cx="2362200" cy="5334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确定所用语言</a:t>
            </a:r>
            <a:endParaRPr lang="zh-CN" altLang="en-US" sz="2400" b="1" dirty="0">
              <a:solidFill>
                <a:srgbClr val="CCECFF"/>
              </a:solidFill>
              <a:latin typeface="Tahoma" panose="020B0604030504040204" pitchFamily="34" charset="0"/>
            </a:endParaRPr>
          </a:p>
        </p:txBody>
      </p:sp>
      <p:sp>
        <p:nvSpPr>
          <p:cNvPr id="109605" name="圆角矩形 109604"/>
          <p:cNvSpPr/>
          <p:nvPr/>
        </p:nvSpPr>
        <p:spPr>
          <a:xfrm>
            <a:off x="2362200" y="533400"/>
            <a:ext cx="5257800" cy="609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400" b="1" dirty="0">
                <a:solidFill>
                  <a:srgbClr val="CCECFF"/>
                </a:solidFill>
                <a:latin typeface="Tahoma" panose="020B0604030504040204" pitchFamily="34" charset="0"/>
              </a:rPr>
              <a:t>根据用户要求，确定软硬件总体结构</a:t>
            </a:r>
            <a:endParaRPr lang="zh-CN" altLang="en-US" sz="2400" b="1">
              <a:solidFill>
                <a:srgbClr val="CCECFF"/>
              </a:solidFill>
              <a:latin typeface="Tahoma" panose="020B0604030504040204" pitchFamily="34" charset="0"/>
            </a:endParaRPr>
          </a:p>
        </p:txBody>
      </p:sp>
      <p:sp>
        <p:nvSpPr>
          <p:cNvPr id="109606" name="文本框 109605"/>
          <p:cNvSpPr txBox="1"/>
          <p:nvPr/>
        </p:nvSpPr>
        <p:spPr>
          <a:xfrm>
            <a:off x="0" y="0"/>
            <a:ext cx="4248150" cy="579438"/>
          </a:xfrm>
          <a:prstGeom prst="rect">
            <a:avLst/>
          </a:prstGeom>
          <a:noFill/>
          <a:ln w="9525">
            <a:noFill/>
          </a:ln>
        </p:spPr>
        <p:txBody>
          <a:bodyPr>
            <a:spAutoFit/>
          </a:bodyPr>
          <a:p>
            <a:pPr>
              <a:spcBef>
                <a:spcPct val="50000"/>
              </a:spcBef>
              <a:buClr>
                <a:schemeClr val="accent1"/>
              </a:buClr>
            </a:pPr>
            <a:r>
              <a:rPr lang="en-US" altLang="zh-CN" sz="3200" b="1" dirty="0">
                <a:latin typeface="Times New Roman" panose="02020603050405020304" pitchFamily="18" charset="0"/>
              </a:rPr>
              <a:t>2</a:t>
            </a:r>
            <a:r>
              <a:rPr lang="zh-CN" altLang="en-US" sz="3200" b="1" dirty="0">
                <a:latin typeface="Times New Roman" panose="02020603050405020304" pitchFamily="18" charset="0"/>
              </a:rPr>
              <a:t>）设计流程图</a:t>
            </a:r>
            <a:r>
              <a:rPr lang="en-US" altLang="zh-CN" sz="3200" b="1">
                <a:latin typeface="Times New Roman" panose="02020603050405020304" pitchFamily="18" charset="0"/>
              </a:rPr>
              <a:t>: </a:t>
            </a:r>
            <a:endParaRPr lang="en-US" altLang="zh-CN" sz="3200" b="1">
              <a:solidFill>
                <a:srgbClr val="800000"/>
              </a:solidFill>
              <a:latin typeface="Times New Roman" panose="02020603050405020304"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2946" name="矩形 82945"/>
          <p:cNvSpPr/>
          <p:nvPr/>
        </p:nvSpPr>
        <p:spPr>
          <a:xfrm>
            <a:off x="250825" y="260350"/>
            <a:ext cx="8893175" cy="3340735"/>
          </a:xfrm>
          <a:prstGeom prst="rect">
            <a:avLst/>
          </a:prstGeom>
          <a:noFill/>
          <a:ln w="9525">
            <a:noFill/>
          </a:ln>
        </p:spPr>
        <p:txBody>
          <a:bodyPr>
            <a:spAutoFit/>
          </a:bodyPr>
          <a:p>
            <a:pPr>
              <a:lnSpc>
                <a:spcPct val="90000"/>
              </a:lnSpc>
              <a:spcBef>
                <a:spcPct val="50000"/>
              </a:spcBef>
              <a:buClr>
                <a:schemeClr val="accent1"/>
              </a:buClr>
            </a:pPr>
            <a:r>
              <a:rPr lang="en-US" altLang="zh-CN" sz="3200" dirty="0">
                <a:latin typeface="宋体" panose="02010600030101010101" pitchFamily="2" charset="-122"/>
              </a:rPr>
              <a:t> </a:t>
            </a:r>
            <a:r>
              <a:rPr lang="en-US" altLang="zh-CN" sz="3200" b="1" dirty="0">
                <a:latin typeface="宋体" panose="02010600030101010101" pitchFamily="2" charset="-122"/>
              </a:rPr>
              <a:t>3</a:t>
            </a:r>
            <a:r>
              <a:rPr lang="zh-CN" altLang="en-US" sz="3200" b="1" dirty="0">
                <a:latin typeface="宋体" panose="02010600030101010101" pitchFamily="2" charset="-122"/>
              </a:rPr>
              <a:t>）特点：</a:t>
            </a:r>
            <a:endParaRPr lang="zh-CN" altLang="en-US" sz="3200" b="1" dirty="0">
              <a:latin typeface="宋体" panose="02010600030101010101" pitchFamily="2" charset="-122"/>
            </a:endParaRPr>
          </a:p>
          <a:p>
            <a:pPr>
              <a:lnSpc>
                <a:spcPct val="90000"/>
              </a:lnSpc>
              <a:spcBef>
                <a:spcPct val="50000"/>
              </a:spcBef>
              <a:buClr>
                <a:schemeClr val="accent1"/>
              </a:buClr>
            </a:pPr>
            <a:r>
              <a:rPr lang="zh-CN" altLang="en-US" sz="3200" b="1" dirty="0">
                <a:latin typeface="宋体" panose="02010600030101010101" pitchFamily="2" charset="-122"/>
              </a:rPr>
              <a:t>     </a:t>
            </a:r>
            <a:r>
              <a:rPr lang="en-US" altLang="zh-CN" sz="3200" b="1" dirty="0">
                <a:latin typeface="宋体" panose="02010600030101010101" pitchFamily="2" charset="-122"/>
              </a:rPr>
              <a:t>①</a:t>
            </a:r>
            <a:r>
              <a:rPr lang="zh-CN" altLang="en-US" sz="3200" b="1" dirty="0">
                <a:latin typeface="宋体" panose="02010600030101010101" pitchFamily="2" charset="-122"/>
              </a:rPr>
              <a:t>根据用户要求（需求）进行设计（先有功能  性能要求，最后才有硬件实体）；</a:t>
            </a:r>
            <a:endParaRPr lang="zh-CN" altLang="en-US" sz="3200" b="1" dirty="0">
              <a:latin typeface="宋体" panose="02010600030101010101" pitchFamily="2" charset="-122"/>
            </a:endParaRPr>
          </a:p>
          <a:p>
            <a:pPr>
              <a:lnSpc>
                <a:spcPct val="90000"/>
              </a:lnSpc>
              <a:spcBef>
                <a:spcPct val="50000"/>
              </a:spcBef>
              <a:buClr>
                <a:schemeClr val="accent1"/>
              </a:buClr>
            </a:pPr>
            <a:r>
              <a:rPr lang="zh-CN" altLang="en-US" sz="3200" b="1" dirty="0">
                <a:latin typeface="宋体" panose="02010600030101010101" pitchFamily="2" charset="-122"/>
              </a:rPr>
              <a:t>     </a:t>
            </a:r>
            <a:r>
              <a:rPr lang="en-US" altLang="zh-CN" sz="3200" b="1" dirty="0">
                <a:latin typeface="宋体" panose="02010600030101010101" pitchFamily="2" charset="-122"/>
              </a:rPr>
              <a:t>②</a:t>
            </a:r>
            <a:r>
              <a:rPr lang="zh-CN" altLang="en-US" sz="3200" b="1" dirty="0">
                <a:latin typeface="宋体" panose="02010600030101010101" pitchFamily="2" charset="-122"/>
              </a:rPr>
              <a:t>适用于传统专用机设计。</a:t>
            </a:r>
            <a:endParaRPr lang="zh-CN" altLang="en-US" sz="3200" b="1" dirty="0">
              <a:latin typeface="宋体" panose="02010600030101010101" pitchFamily="2" charset="-122"/>
            </a:endParaRPr>
          </a:p>
          <a:p>
            <a:endParaRPr lang="zh-CN" altLang="en-US" sz="3200" dirty="0">
              <a:latin typeface="宋体" panose="02010600030101010101" pitchFamily="2" charset="-122"/>
            </a:endParaRPr>
          </a:p>
          <a:p>
            <a:r>
              <a:rPr lang="zh-CN" altLang="en-US" sz="3200" dirty="0">
                <a:latin typeface="宋体" panose="02010600030101010101" pitchFamily="2" charset="-122"/>
              </a:rPr>
              <a:t>    </a:t>
            </a:r>
            <a:r>
              <a:rPr lang="zh-CN" altLang="en-US" sz="3200" b="1" dirty="0">
                <a:solidFill>
                  <a:srgbClr val="FF66FF"/>
                </a:solidFill>
                <a:effectLst>
                  <a:outerShdw blurRad="38100" dist="38100" dir="2700000">
                    <a:srgbClr val="000000"/>
                  </a:outerShdw>
                </a:effectLst>
                <a:latin typeface="宋体" panose="02010600030101010101" pitchFamily="2" charset="-122"/>
                <a:ea typeface="+mn-ea"/>
              </a:rPr>
              <a:t>缺点：心比天高，命比纸薄</a:t>
            </a:r>
            <a:endParaRPr lang="zh-CN" altLang="en-US" sz="3200" dirty="0">
              <a:latin typeface="宋体" panose="02010600030101010101" pitchFamily="2" charset="-122"/>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5651" name="文本占位符 155650"/>
          <p:cNvSpPr>
            <a:spLocks noGrp="1"/>
          </p:cNvSpPr>
          <p:nvPr>
            <p:ph type="body" idx="1"/>
          </p:nvPr>
        </p:nvSpPr>
        <p:spPr>
          <a:xfrm>
            <a:off x="0" y="333375"/>
            <a:ext cx="9144000" cy="5543550"/>
          </a:xfrm>
        </p:spPr>
        <p:txBody>
          <a:bodyPr/>
          <a:p>
            <a:pPr>
              <a:buNone/>
            </a:pPr>
            <a:r>
              <a:rPr lang="en-US" altLang="zh-CN" b="1" dirty="0">
                <a:solidFill>
                  <a:schemeClr val="hlink"/>
                </a:solidFill>
                <a:latin typeface="宋体" panose="02010600030101010101" pitchFamily="2" charset="-122"/>
              </a:rPr>
              <a:t>2  </a:t>
            </a:r>
            <a:r>
              <a:rPr lang="zh-CN" altLang="en-US" b="1" dirty="0">
                <a:solidFill>
                  <a:schemeClr val="hlink"/>
                </a:solidFill>
                <a:latin typeface="宋体" panose="02010600030101010101" pitchFamily="2" charset="-122"/>
              </a:rPr>
              <a:t>从下到上的设计</a:t>
            </a:r>
            <a:endParaRPr lang="zh-CN" altLang="en-US" b="1" dirty="0">
              <a:solidFill>
                <a:schemeClr val="hlink"/>
              </a:solidFill>
              <a:latin typeface="宋体" panose="02010600030101010101" pitchFamily="2" charset="-122"/>
            </a:endParaRPr>
          </a:p>
          <a:p>
            <a:pPr>
              <a:buNone/>
            </a:pPr>
            <a:r>
              <a:rPr lang="zh-CN" altLang="en-US" sz="2800" b="1" dirty="0"/>
              <a:t>    </a:t>
            </a:r>
            <a:r>
              <a:rPr lang="en-US" altLang="zh-CN" b="1" dirty="0">
                <a:latin typeface="宋体" panose="02010600030101010101" pitchFamily="2" charset="-122"/>
              </a:rPr>
              <a:t>1</a:t>
            </a:r>
            <a:r>
              <a:rPr lang="zh-CN" altLang="en-US" b="1" dirty="0">
                <a:latin typeface="宋体" panose="02010600030101010101" pitchFamily="2" charset="-122"/>
              </a:rPr>
              <a:t>）依据：</a:t>
            </a:r>
            <a:r>
              <a:rPr lang="en-US" altLang="zh-CN" b="1" dirty="0">
                <a:latin typeface="宋体" panose="02010600030101010101" pitchFamily="2" charset="-122"/>
              </a:rPr>
              <a:t>①</a:t>
            </a:r>
            <a:r>
              <a:rPr lang="zh-CN" altLang="en-US" b="1" dirty="0">
                <a:latin typeface="宋体" panose="02010600030101010101" pitchFamily="2" charset="-122"/>
              </a:rPr>
              <a:t>现有元器件状况；</a:t>
            </a:r>
            <a:r>
              <a:rPr lang="en-US" altLang="zh-CN" b="1" dirty="0">
                <a:latin typeface="宋体" panose="02010600030101010101" pitchFamily="2" charset="-122"/>
              </a:rPr>
              <a:t>②</a:t>
            </a:r>
            <a:r>
              <a:rPr lang="zh-CN" altLang="en-US" b="1" dirty="0">
                <a:latin typeface="宋体" panose="02010600030101010101" pitchFamily="2" charset="-122"/>
              </a:rPr>
              <a:t>并吸收现有计算机的特点。</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t>2</a:t>
            </a:r>
            <a:r>
              <a:rPr lang="zh-CN" altLang="en-US" b="1" dirty="0"/>
              <a:t>）设计过程：</a:t>
            </a:r>
            <a:endParaRPr lang="zh-CN" altLang="en-US" b="1" dirty="0"/>
          </a:p>
          <a:p>
            <a:pPr>
              <a:buNone/>
            </a:pPr>
            <a:r>
              <a:rPr lang="zh-CN" altLang="en-US" b="1" dirty="0"/>
              <a:t>    </a:t>
            </a:r>
            <a:r>
              <a:rPr lang="zh-CN" altLang="en-US" sz="2400" b="1" dirty="0">
                <a:solidFill>
                  <a:schemeClr val="hlink"/>
                </a:solidFill>
              </a:rPr>
              <a:t>●</a:t>
            </a:r>
            <a:r>
              <a:rPr lang="zh-CN" altLang="en-US" b="1" dirty="0"/>
              <a:t>根据当时的器件水平，设计微程序机器级和传统机器级。</a:t>
            </a:r>
            <a:endParaRPr lang="zh-CN" altLang="en-US" b="1" dirty="0"/>
          </a:p>
          <a:p>
            <a:pPr>
              <a:buNone/>
            </a:pPr>
            <a:r>
              <a:rPr lang="zh-CN" altLang="en-US" b="1" dirty="0"/>
              <a:t> 　</a:t>
            </a:r>
            <a:r>
              <a:rPr lang="zh-CN" altLang="en-US" sz="2400" b="1" dirty="0">
                <a:solidFill>
                  <a:schemeClr val="hlink"/>
                </a:solidFill>
              </a:rPr>
              <a:t>●</a:t>
            </a:r>
            <a:r>
              <a:rPr lang="zh-CN" altLang="en-US" b="1" dirty="0"/>
              <a:t>根据不同的应用领域设计多种操作系统、汇编语言、高级语言编译器等</a:t>
            </a:r>
            <a:endParaRPr lang="zh-CN" altLang="en-US" b="1" dirty="0"/>
          </a:p>
          <a:p>
            <a:pPr>
              <a:buNone/>
            </a:pPr>
            <a:r>
              <a:rPr lang="zh-CN" altLang="en-US" b="1" dirty="0"/>
              <a:t> 　</a:t>
            </a:r>
            <a:r>
              <a:rPr lang="zh-CN" altLang="en-US" sz="2400" b="1" dirty="0">
                <a:solidFill>
                  <a:schemeClr val="hlink"/>
                </a:solidFill>
              </a:rPr>
              <a:t>●</a:t>
            </a:r>
            <a:r>
              <a:rPr lang="zh-CN" altLang="en-US" b="1" dirty="0"/>
              <a:t> 最后设计面向应用的虚拟机器级。</a:t>
            </a:r>
            <a:endParaRPr lang="zh-CN" altLang="en-US" b="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22" dur="500"/>
                                        <p:tgtEl>
                                          <p:spTgt spid="155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27" dur="500"/>
                                        <p:tgtEl>
                                          <p:spTgt spid="155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651">
                                            <p:txEl>
                                              <p:pRg st="5" end="5"/>
                                            </p:txEl>
                                          </p:spTgt>
                                        </p:tgtEl>
                                        <p:attrNameLst>
                                          <p:attrName>style.visibility</p:attrName>
                                        </p:attrNameLst>
                                      </p:cBhvr>
                                      <p:to>
                                        <p:strVal val="visible"/>
                                      </p:to>
                                    </p:set>
                                    <p:animEffect transition="in" filter="blinds(horizontal)">
                                      <p:cBhvr>
                                        <p:cTn id="32"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6675" name="文本占位符 156674"/>
          <p:cNvSpPr>
            <a:spLocks noGrp="1"/>
          </p:cNvSpPr>
          <p:nvPr>
            <p:ph type="body" idx="1"/>
          </p:nvPr>
        </p:nvSpPr>
        <p:spPr>
          <a:xfrm>
            <a:off x="0" y="549275"/>
            <a:ext cx="9144000" cy="4525963"/>
          </a:xfrm>
        </p:spPr>
        <p:txBody>
          <a:bodyPr/>
          <a:p>
            <a:pPr>
              <a:buNone/>
            </a:pPr>
            <a:r>
              <a:rPr lang="en-US" altLang="zh-CN" b="1" dirty="0">
                <a:latin typeface="宋体" panose="02010600030101010101" pitchFamily="2" charset="-122"/>
              </a:rPr>
              <a:t>3</a:t>
            </a:r>
            <a:r>
              <a:rPr lang="zh-CN" altLang="en-US" b="1" dirty="0">
                <a:latin typeface="宋体" panose="02010600030101010101" pitchFamily="2" charset="-122"/>
              </a:rPr>
              <a:t>）特点：</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先设计出计算机系统的硬件实体，再根据需求编写相应软件；</a:t>
            </a:r>
            <a:endParaRPr lang="zh-CN" altLang="en-US" b="1" dirty="0">
              <a:latin typeface="宋体" panose="02010600030101010101" pitchFamily="2" charset="-122"/>
            </a:endParaRPr>
          </a:p>
          <a:p>
            <a:pPr>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未明确针对哪种用户设计，因而适用于传统通用机设计</a:t>
            </a:r>
            <a:endParaRPr lang="zh-CN" altLang="en-US" b="1" dirty="0">
              <a:latin typeface="宋体" panose="02010600030101010101" pitchFamily="2" charset="-122"/>
            </a:endParaRPr>
          </a:p>
          <a:p>
            <a:pPr>
              <a:buNone/>
            </a:pPr>
            <a:r>
              <a:rPr lang="zh-CN" altLang="en-US" dirty="0">
                <a:latin typeface="宋体" panose="02010600030101010101" pitchFamily="2" charset="-122"/>
              </a:rPr>
              <a:t> </a:t>
            </a:r>
            <a:r>
              <a:rPr lang="en-US" altLang="zh-CN" b="1" dirty="0">
                <a:solidFill>
                  <a:srgbClr val="FF66FF"/>
                </a:solidFill>
                <a:latin typeface="宋体" panose="02010600030101010101" pitchFamily="2" charset="-122"/>
              </a:rPr>
              <a:t>③</a:t>
            </a:r>
            <a:r>
              <a:rPr lang="zh-CN" altLang="en-US" b="1" dirty="0">
                <a:solidFill>
                  <a:srgbClr val="FF66FF"/>
                </a:solidFill>
                <a:latin typeface="宋体" panose="02010600030101010101" pitchFamily="2" charset="-122"/>
              </a:rPr>
              <a:t>容易使软件和硬件脱节，整个计算机系统的效率降低。</a:t>
            </a:r>
            <a:endParaRPr lang="zh-CN" altLang="en-US" b="1"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34146" name="内容占位符 134145"/>
          <p:cNvSpPr>
            <a:spLocks noGrp="1"/>
          </p:cNvSpPr>
          <p:nvPr>
            <p:ph/>
          </p:nvPr>
        </p:nvSpPr>
        <p:spPr>
          <a:xfrm>
            <a:off x="0" y="0"/>
            <a:ext cx="8713788" cy="3716338"/>
          </a:xfrm>
        </p:spPr>
        <p:txBody>
          <a:bodyPr/>
          <a:p>
            <a:pPr>
              <a:lnSpc>
                <a:spcPct val="90000"/>
              </a:lnSpc>
              <a:spcBef>
                <a:spcPct val="50000"/>
              </a:spcBef>
              <a:buClr>
                <a:schemeClr val="accent1"/>
              </a:buClr>
              <a:buSzTx/>
              <a:buFontTx/>
              <a:buNone/>
            </a:pPr>
            <a:r>
              <a:rPr lang="en-US" altLang="zh-CN" sz="3600" b="1" dirty="0">
                <a:solidFill>
                  <a:schemeClr val="hlink"/>
                </a:solidFill>
                <a:latin typeface="宋体" panose="02010600030101010101" pitchFamily="2" charset="-122"/>
              </a:rPr>
              <a:t>3  </a:t>
            </a:r>
            <a:r>
              <a:rPr lang="zh-CN" altLang="en-US" sz="3600" b="1" dirty="0">
                <a:solidFill>
                  <a:schemeClr val="hlink"/>
                </a:solidFill>
                <a:latin typeface="宋体" panose="02010600030101010101" pitchFamily="2" charset="-122"/>
              </a:rPr>
              <a:t>从中间到两头</a:t>
            </a:r>
            <a:endParaRPr lang="zh-CN" altLang="en-US" sz="3600" b="1" dirty="0">
              <a:solidFill>
                <a:schemeClr val="hlink"/>
              </a:solidFill>
              <a:latin typeface="宋体" panose="02010600030101010101" pitchFamily="2" charset="-122"/>
            </a:endParaRPr>
          </a:p>
          <a:p>
            <a:pPr>
              <a:buNone/>
            </a:pPr>
            <a:r>
              <a:rPr lang="zh-CN" altLang="en-US" b="1" dirty="0">
                <a:latin typeface="Tahoma" panose="020B0604030504040204" pitchFamily="34" charset="0"/>
              </a:rPr>
              <a:t> </a:t>
            </a:r>
            <a:r>
              <a:rPr lang="en-US" altLang="zh-CN" b="1">
                <a:latin typeface="Tahoma" panose="020B0604030504040204" pitchFamily="34" charset="0"/>
              </a:rPr>
              <a:t>1</a:t>
            </a:r>
            <a:r>
              <a:rPr lang="zh-CN" altLang="en-US" b="1" dirty="0">
                <a:latin typeface="Times New Roman" panose="02020603050405020304" pitchFamily="18" charset="0"/>
              </a:rPr>
              <a:t>）中间层次面的确定：</a:t>
            </a:r>
            <a:endParaRPr lang="zh-CN" altLang="en-US" b="1" dirty="0">
              <a:latin typeface="Times New Roman" panose="02020603050405020304" pitchFamily="18" charset="0"/>
            </a:endParaRPr>
          </a:p>
          <a:p>
            <a:pPr>
              <a:lnSpc>
                <a:spcPct val="90000"/>
              </a:lnSpc>
              <a:spcBef>
                <a:spcPct val="50000"/>
              </a:spcBef>
              <a:buClr>
                <a:schemeClr val="accent1"/>
              </a:buClr>
              <a:buSzTx/>
              <a:buFontTx/>
              <a:buNone/>
            </a:pPr>
            <a:r>
              <a:rPr lang="zh-CN" altLang="en-US" b="1" dirty="0">
                <a:latin typeface="Times New Roman" panose="02020603050405020304" pitchFamily="18" charset="0"/>
              </a:rPr>
              <a:t>      </a:t>
            </a:r>
            <a:r>
              <a:rPr lang="en-US" altLang="zh-CN" b="1">
                <a:latin typeface="Tahoma" panose="020B0604030504040204" pitchFamily="34" charset="0"/>
              </a:rPr>
              <a:t>①OS</a:t>
            </a:r>
            <a:r>
              <a:rPr lang="zh-CN" altLang="en-US" b="1" dirty="0">
                <a:latin typeface="Times New Roman" panose="02020603050405020304" pitchFamily="18" charset="0"/>
              </a:rPr>
              <a:t>是内容之一；</a:t>
            </a:r>
            <a:endParaRPr lang="zh-CN" altLang="en-US" b="1" dirty="0">
              <a:latin typeface="Times New Roman" panose="02020603050405020304" pitchFamily="18" charset="0"/>
            </a:endParaRPr>
          </a:p>
          <a:p>
            <a:pPr>
              <a:lnSpc>
                <a:spcPct val="90000"/>
              </a:lnSpc>
              <a:spcBef>
                <a:spcPct val="50000"/>
              </a:spcBef>
              <a:buClr>
                <a:schemeClr val="accent1"/>
              </a:buClr>
              <a:buSzTx/>
              <a:buFontTx/>
              <a:buNone/>
            </a:pPr>
            <a:r>
              <a:rPr lang="zh-CN" altLang="en-US" b="1" dirty="0">
                <a:latin typeface="Tahoma" panose="020B0604030504040204" pitchFamily="34" charset="0"/>
              </a:rPr>
              <a:t>     </a:t>
            </a:r>
            <a:r>
              <a:rPr lang="en-US" altLang="zh-CN" b="1">
                <a:latin typeface="Tahoma" panose="020B0604030504040204" pitchFamily="34" charset="0"/>
              </a:rPr>
              <a:t>②</a:t>
            </a:r>
            <a:r>
              <a:rPr lang="zh-CN" altLang="en-US" b="1" dirty="0">
                <a:latin typeface="Times New Roman" panose="02020603050405020304" pitchFamily="18" charset="0"/>
              </a:rPr>
              <a:t>主要软、硬交界面。</a:t>
            </a:r>
            <a:endParaRPr lang="zh-CN" altLang="en-US" b="1" dirty="0">
              <a:latin typeface="Times New Roman" panose="02020603050405020304" pitchFamily="18" charset="0"/>
            </a:endParaRPr>
          </a:p>
          <a:p>
            <a:pPr>
              <a:buNone/>
            </a:pPr>
            <a:r>
              <a:rPr lang="en-US" altLang="zh-CN" b="1">
                <a:latin typeface="Tahoma" panose="020B0604030504040204" pitchFamily="34" charset="0"/>
              </a:rPr>
              <a:t>2</a:t>
            </a:r>
            <a:r>
              <a:rPr lang="zh-CN" altLang="en-US" b="1" dirty="0">
                <a:latin typeface="Times New Roman" panose="02020603050405020304" pitchFamily="18" charset="0"/>
              </a:rPr>
              <a:t>）优点：可实现软、硬件人员同时设计，从而加速系统设计进度。</a:t>
            </a:r>
            <a:endParaRPr lang="zh-CN" altLang="en-US" b="1">
              <a:latin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8180" name="文本框 178179"/>
          <p:cNvSpPr txBox="1"/>
          <p:nvPr/>
        </p:nvSpPr>
        <p:spPr>
          <a:xfrm>
            <a:off x="0" y="620713"/>
            <a:ext cx="9144000" cy="4965700"/>
          </a:xfrm>
          <a:prstGeom prst="rect">
            <a:avLst/>
          </a:prstGeom>
          <a:noFill/>
          <a:ln w="9525">
            <a:noFill/>
          </a:ln>
        </p:spPr>
        <p:txBody>
          <a:bodyPr>
            <a:spAutoFit/>
          </a:bodyPr>
          <a:p>
            <a:pPr defTabSz="914400">
              <a:tabLst>
                <a:tab pos="7533005" algn="l"/>
              </a:tabLst>
            </a:pPr>
            <a:r>
              <a:rPr lang="zh-CN" altLang="en-US" sz="3200" b="1" dirty="0">
                <a:latin typeface="宋体" panose="02010600030101010101" pitchFamily="2" charset="-122"/>
              </a:rPr>
              <a:t>３）设计过程：</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a:t>
            </a:r>
            <a:r>
              <a:rPr lang="zh-CN" altLang="en-US" sz="3200" b="1" dirty="0">
                <a:solidFill>
                  <a:srgbClr val="FF0000"/>
                </a:solidFill>
                <a:latin typeface="宋体" panose="02010600030101010101" pitchFamily="2" charset="-122"/>
              </a:rPr>
              <a:t>首先定义软硬件的分界面</a:t>
            </a:r>
            <a:r>
              <a:rPr lang="zh-CN" altLang="en-US" sz="3200" b="1" dirty="0">
                <a:latin typeface="宋体" panose="02010600030101010101" pitchFamily="2" charset="-122"/>
              </a:rPr>
              <a:t>，包括：</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指令系统、存储系统、输入输出系统、中断系统， 硬件对操作系统和编译系统的支持等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a:t>
            </a:r>
            <a:r>
              <a:rPr lang="zh-CN" altLang="en-US" sz="3200" b="1" dirty="0">
                <a:solidFill>
                  <a:srgbClr val="FF0000"/>
                </a:solidFill>
                <a:latin typeface="宋体" panose="02010600030101010101" pitchFamily="2" charset="-122"/>
              </a:rPr>
              <a:t>然后各个层次分别进行设计</a:t>
            </a:r>
            <a:endParaRPr lang="zh-CN" altLang="en-US" sz="3200" b="1" dirty="0">
              <a:solidFill>
                <a:srgbClr val="FF0000"/>
              </a:solidFill>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软件设计人员设计操作系统、高级语言、汇编语言、应用程序等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     硬件设计人员设计传统机器、微程序、硬联逻辑等</a:t>
            </a:r>
            <a:endParaRPr lang="zh-CN" altLang="en-US" sz="3200" b="1" dirty="0">
              <a:latin typeface="宋体" panose="02010600030101010101" pitchFamily="2" charset="-122"/>
            </a:endParaRPr>
          </a:p>
          <a:p>
            <a:pPr defTabSz="914400">
              <a:tabLst>
                <a:tab pos="7533005" algn="l"/>
              </a:tabLst>
            </a:pPr>
            <a:r>
              <a:rPr lang="zh-CN" altLang="en-US" sz="3200" b="1" dirty="0">
                <a:latin typeface="宋体" panose="02010600030101010101" pitchFamily="2" charset="-122"/>
              </a:rPr>
              <a:t>４）应用场合：用于系列机的设计</a:t>
            </a:r>
            <a:endParaRPr lang="zh-CN" altLang="en-US" sz="3200" b="1" dirty="0">
              <a:latin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标题 4"/>
          <p:cNvSpPr>
            <a:spLocks noGrp="1"/>
          </p:cNvSpPr>
          <p:nvPr>
            <p:ph type="title"/>
            <p:custDataLst>
              <p:tags r:id="rId1"/>
            </p:custDataLst>
          </p:nvPr>
        </p:nvSpPr>
        <p:spPr>
          <a:xfrm>
            <a:off x="460375" y="17145"/>
            <a:ext cx="8229600" cy="1600200"/>
          </a:xfrm>
        </p:spPr>
        <p:txBody>
          <a:bodyPr/>
          <a:p>
            <a:pPr fontAlgn="base"/>
            <a:endParaRPr lang="zh-CN" altLang="en-US" strike="noStrike" noProof="1"/>
          </a:p>
        </p:txBody>
      </p:sp>
      <p:sp>
        <p:nvSpPr>
          <p:cNvPr id="11266" name="内容占位符 2"/>
          <p:cNvSpPr>
            <a:spLocks noGrp="1"/>
          </p:cNvSpPr>
          <p:nvPr>
            <p:ph idx="1"/>
            <p:custDataLst>
              <p:tags r:id="rId2"/>
            </p:custDataLst>
          </p:nvPr>
        </p:nvSpPr>
        <p:spPr>
          <a:xfrm>
            <a:off x="460375" y="1617345"/>
            <a:ext cx="8229600" cy="4525963"/>
          </a:xfrm>
        </p:spPr>
        <p:txBody>
          <a:bodyPr anchor="t"/>
          <a:p>
            <a:endParaRPr lang="zh-CN" altLang="en-US">
              <a:ea typeface="黑体" panose="02010609060101010101" pitchFamily="49" charset="-122"/>
            </a:endParaRPr>
          </a:p>
        </p:txBody>
      </p:sp>
      <p:pic>
        <p:nvPicPr>
          <p:cNvPr id="11267" name="图片 3" descr="RWCTS`O4${R@CP{MJ7P3OTW"/>
          <p:cNvPicPr>
            <a:picLocks noChangeAspect="1"/>
          </p:cNvPicPr>
          <p:nvPr>
            <p:custDataLst>
              <p:tags r:id="rId3"/>
            </p:custDataLst>
          </p:nvPr>
        </p:nvPicPr>
        <p:blipFill>
          <a:blip r:embed="rId4"/>
          <a:stretch>
            <a:fillRect/>
          </a:stretch>
        </p:blipFill>
        <p:spPr>
          <a:xfrm>
            <a:off x="19050" y="15558"/>
            <a:ext cx="3910013" cy="3768725"/>
          </a:xfrm>
          <a:prstGeom prst="rect">
            <a:avLst/>
          </a:prstGeom>
          <a:noFill/>
          <a:ln w="9525">
            <a:noFill/>
          </a:ln>
        </p:spPr>
      </p:pic>
      <p:pic>
        <p:nvPicPr>
          <p:cNvPr id="11268" name="图片 6" descr="mmexport1529649269736"/>
          <p:cNvPicPr>
            <a:picLocks noChangeAspect="1"/>
          </p:cNvPicPr>
          <p:nvPr>
            <p:custDataLst>
              <p:tags r:id="rId5"/>
            </p:custDataLst>
          </p:nvPr>
        </p:nvPicPr>
        <p:blipFill>
          <a:blip r:embed="rId6"/>
          <a:stretch>
            <a:fillRect/>
          </a:stretch>
        </p:blipFill>
        <p:spPr>
          <a:xfrm>
            <a:off x="3929063" y="-317"/>
            <a:ext cx="5214937" cy="3784600"/>
          </a:xfrm>
          <a:prstGeom prst="rect">
            <a:avLst/>
          </a:prstGeom>
          <a:noFill/>
          <a:ln w="9525">
            <a:noFill/>
          </a:ln>
        </p:spPr>
      </p:pic>
      <p:pic>
        <p:nvPicPr>
          <p:cNvPr id="11269" name="图片 7" descr="mmexport1529649202240"/>
          <p:cNvPicPr>
            <a:picLocks noChangeAspect="1"/>
          </p:cNvPicPr>
          <p:nvPr>
            <p:custDataLst>
              <p:tags r:id="rId7"/>
            </p:custDataLst>
          </p:nvPr>
        </p:nvPicPr>
        <p:blipFill>
          <a:blip r:embed="rId8"/>
          <a:stretch>
            <a:fillRect/>
          </a:stretch>
        </p:blipFill>
        <p:spPr>
          <a:xfrm>
            <a:off x="19050" y="3784283"/>
            <a:ext cx="4970463" cy="3054350"/>
          </a:xfrm>
          <a:prstGeom prst="rect">
            <a:avLst/>
          </a:prstGeom>
          <a:noFill/>
          <a:ln w="9525">
            <a:noFill/>
          </a:ln>
        </p:spPr>
      </p:pic>
      <p:pic>
        <p:nvPicPr>
          <p:cNvPr id="11270" name="图片 8" descr="DB1@UC(@9E~[2DZ%ABK0I7E"/>
          <p:cNvPicPr>
            <a:picLocks noChangeAspect="1"/>
          </p:cNvPicPr>
          <p:nvPr>
            <p:custDataLst>
              <p:tags r:id="rId9"/>
            </p:custDataLst>
          </p:nvPr>
        </p:nvPicPr>
        <p:blipFill>
          <a:blip r:embed="rId10"/>
          <a:stretch>
            <a:fillRect/>
          </a:stretch>
        </p:blipFill>
        <p:spPr>
          <a:xfrm>
            <a:off x="4989513" y="3784283"/>
            <a:ext cx="4243387" cy="30543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457200" y="-317"/>
            <a:ext cx="8229600" cy="1143000"/>
          </a:xfrm>
          <a:noFill/>
          <a:ln>
            <a:noFill/>
          </a:ln>
        </p:spPr>
        <p:txBody>
          <a:bodyPr lIns="91440" tIns="45720" rIns="91440" bIns="45720" anchor="b"/>
          <a:p>
            <a:pPr marL="0" indent="0" defTabSz="914400" eaLnBrk="1" latinLnBrk="0" hangingPunct="1">
              <a:buNone/>
            </a:pPr>
            <a:r>
              <a:rPr lang="zh-CN" altLang="en-US" baseline="0" dirty="0">
                <a:effectLst/>
                <a:ea typeface="微软雅黑" panose="020B0503020204020204" charset="-122"/>
              </a:rPr>
              <a:t>与相关课程的关系 </a:t>
            </a:r>
            <a:endParaRPr lang="zh-CN" altLang="en-US" baseline="0" dirty="0">
              <a:effectLst/>
              <a:ea typeface="微软雅黑" panose="020B0503020204020204" charset="-122"/>
            </a:endParaRPr>
          </a:p>
        </p:txBody>
      </p:sp>
      <p:sp>
        <p:nvSpPr>
          <p:cNvPr id="6" name="灯片编号占位符 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106499" name="内容占位符 106498"/>
          <p:cNvSpPr>
            <a:spLocks noGrp="1"/>
          </p:cNvSpPr>
          <p:nvPr>
            <p:ph idx="1"/>
          </p:nvPr>
        </p:nvSpPr>
        <p:spPr>
          <a:xfrm>
            <a:off x="0" y="1417638"/>
            <a:ext cx="9144000" cy="1511300"/>
          </a:xfrm>
        </p:spPr>
        <p:txBody>
          <a:bodyPr/>
          <a:p>
            <a:pPr>
              <a:buNone/>
            </a:pPr>
            <a:r>
              <a:rPr lang="en-US" altLang="zh-CN" b="1" dirty="0"/>
              <a:t>   </a:t>
            </a:r>
            <a:r>
              <a:rPr lang="en-US" altLang="zh-CN" b="1" dirty="0">
                <a:solidFill>
                  <a:srgbClr val="FFC000"/>
                </a:solidFill>
              </a:rPr>
              <a:t>“</a:t>
            </a:r>
            <a:r>
              <a:rPr lang="zh-CN" altLang="en-US" b="1" dirty="0">
                <a:solidFill>
                  <a:srgbClr val="FFC000"/>
                </a:solidFill>
              </a:rPr>
              <a:t>数字逻辑与数字系统”、“计算机组成原理”、“ 单片机接口</a:t>
            </a:r>
            <a:r>
              <a:rPr lang="zh-CN" altLang="en-US" b="1" dirty="0">
                <a:solidFill>
                  <a:srgbClr val="FFC000"/>
                </a:solidFill>
              </a:rPr>
              <a:t>”</a:t>
            </a:r>
            <a:r>
              <a:rPr lang="zh-CN" altLang="en-US" b="1" dirty="0"/>
              <a:t>是计算科学面向</a:t>
            </a:r>
            <a:r>
              <a:rPr lang="zh-CN" altLang="en-US" b="1" dirty="0"/>
              <a:t>本科生</a:t>
            </a:r>
            <a:r>
              <a:rPr lang="zh-CN" altLang="en-US" b="1" dirty="0"/>
              <a:t>的必修课程。</a:t>
            </a:r>
            <a:endParaRPr lang="zh-CN" altLang="en-US"/>
          </a:p>
        </p:txBody>
      </p:sp>
      <p:sp>
        <p:nvSpPr>
          <p:cNvPr id="106497" name="矩形 106496"/>
          <p:cNvSpPr/>
          <p:nvPr/>
        </p:nvSpPr>
        <p:spPr>
          <a:xfrm>
            <a:off x="0" y="3087688"/>
            <a:ext cx="9144000" cy="2061210"/>
          </a:xfrm>
          <a:prstGeom prst="rect">
            <a:avLst/>
          </a:prstGeom>
          <a:noFill/>
          <a:ln w="9525">
            <a:noFill/>
          </a:ln>
        </p:spPr>
        <p:txBody>
          <a:bodyPr>
            <a:spAutoFit/>
          </a:bodyPr>
          <a:p>
            <a:pPr>
              <a:spcBef>
                <a:spcPct val="20000"/>
              </a:spcBef>
              <a:buClr>
                <a:schemeClr val="hlink"/>
              </a:buClr>
              <a:buSzPct val="70000"/>
              <a:buFont typeface="Wingdings" panose="05000000000000000000" pitchFamily="2" charset="2"/>
            </a:pPr>
            <a:r>
              <a:rPr lang="en-US" altLang="zh-CN" sz="3200" b="1" dirty="0">
                <a:effectLst>
                  <a:outerShdw blurRad="38100" dist="38100" dir="2700000">
                    <a:srgbClr val="000000"/>
                  </a:outerShdw>
                </a:effectLst>
                <a:latin typeface="宋体" panose="02010600030101010101" pitchFamily="2" charset="-122"/>
              </a:rPr>
              <a:t>  </a:t>
            </a:r>
            <a:r>
              <a:rPr lang="zh-CN" altLang="en-US" sz="3200" b="1" dirty="0">
                <a:effectLst>
                  <a:outerShdw blurRad="38100" dist="38100" dir="2700000">
                    <a:srgbClr val="000000"/>
                  </a:outerShdw>
                </a:effectLst>
                <a:latin typeface="宋体" panose="02010600030101010101" pitchFamily="2" charset="-122"/>
              </a:rPr>
              <a:t>第一门是技术基础课，讲授逻辑部件级的分析与设计方法。第二、三门课是专业基础课，讲授单处理机系统的组成分析和设计方法，偏重于单处理机的整机概念。</a:t>
            </a:r>
            <a:endParaRPr lang="zh-CN" altLang="en-US" sz="3200" dirty="0">
              <a:solidFill>
                <a:srgbClr val="FFC000"/>
              </a:solidFill>
              <a:latin typeface="宋体" panose="02010600030101010101" pitchFamily="2" charset="-122"/>
            </a:endParaRPr>
          </a:p>
        </p:txBody>
      </p:sp>
      <p:sp>
        <p:nvSpPr>
          <p:cNvPr id="2" name="文本框 1"/>
          <p:cNvSpPr txBox="1"/>
          <p:nvPr/>
        </p:nvSpPr>
        <p:spPr>
          <a:xfrm>
            <a:off x="173990" y="5156200"/>
            <a:ext cx="8836660" cy="1568450"/>
          </a:xfrm>
          <a:prstGeom prst="rect">
            <a:avLst/>
          </a:prstGeom>
          <a:noFill/>
        </p:spPr>
        <p:txBody>
          <a:bodyPr wrap="square" rtlCol="0" anchor="t">
            <a:spAutoFit/>
          </a:bodyPr>
          <a:p>
            <a:pPr algn="l">
              <a:spcBef>
                <a:spcPct val="20000"/>
              </a:spcBef>
              <a:buClr>
                <a:schemeClr val="hlink"/>
              </a:buClr>
              <a:buSzPct val="70000"/>
              <a:buFont typeface="Wingdings" panose="05000000000000000000" pitchFamily="2" charset="2"/>
            </a:pPr>
            <a:r>
              <a:rPr lang="zh-CN" altLang="en-US" sz="3200" b="1" dirty="0">
                <a:solidFill>
                  <a:srgbClr val="FFC000"/>
                </a:solidFill>
                <a:effectLst>
                  <a:outerShdw blurRad="38100" dist="38100" dir="2700000">
                    <a:srgbClr val="000000"/>
                  </a:outerShdw>
                </a:effectLst>
                <a:latin typeface="宋体" panose="02010600030101010101" pitchFamily="2" charset="-122"/>
                <a:ea typeface="+mn-ea"/>
                <a:sym typeface="+mn-ea"/>
              </a:rPr>
              <a:t>而“高级计算机系统结构 ”属于专业课，着重讲授并行计算机系统的基本概念、结构、分析和设计方法。</a:t>
            </a:r>
            <a:r>
              <a:rPr lang="zh-CN" altLang="en-US" sz="3200" dirty="0">
                <a:solidFill>
                  <a:srgbClr val="FFC000"/>
                </a:solidFill>
                <a:latin typeface="宋体" panose="02010600030101010101" pitchFamily="2" charset="-122"/>
                <a:ea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animEffect transition="in" filter="checkerboard(across)">
                                      <p:cBhvr>
                                        <p:cTn id="7" dur="500"/>
                                        <p:tgtEl>
                                          <p:spTgt spid="1064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 name="灯片编号占位符 1"/>
          <p:cNvSpPr/>
          <p:nvPr/>
        </p:nvSpPr>
        <p:spPr>
          <a:xfrm>
            <a:off x="6680200" y="6375400"/>
            <a:ext cx="2133600" cy="476250"/>
          </a:xfrm>
          <a:prstGeom prst="rect">
            <a:avLst/>
          </a:prstGeom>
          <a:noFill/>
          <a:ln w="9525">
            <a:noFill/>
          </a:ln>
        </p:spPr>
        <p:txBody>
          <a:bodyPr anchor="b"/>
          <a:lstStyle>
            <a:lvl1pPr marL="0" lvl="0" indent="0" algn="r" defTabSz="914400" rtl="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Garamond" panose="02020404030301010803" pitchFamily="18" charset="0"/>
                <a:ea typeface="宋体" panose="02010600030101010101" pitchFamily="2" charset="-122"/>
                <a:cs typeface="+mn-cs"/>
              </a:defRPr>
            </a:lvl9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105475" name="内容占位符 105474"/>
          <p:cNvSpPr>
            <a:spLocks noGrp="1"/>
          </p:cNvSpPr>
          <p:nvPr>
            <p:ph idx="1"/>
          </p:nvPr>
        </p:nvSpPr>
        <p:spPr>
          <a:xfrm>
            <a:off x="0" y="1814830"/>
            <a:ext cx="8893175" cy="3889375"/>
          </a:xfrm>
        </p:spPr>
        <p:txBody>
          <a:bodyPr/>
          <a:p>
            <a:endParaRPr lang="en-US" altLang="zh-CN" b="1" dirty="0">
              <a:latin typeface="宋体" panose="02010600030101010101" pitchFamily="2" charset="-122"/>
            </a:endParaRPr>
          </a:p>
          <a:p>
            <a:r>
              <a:rPr lang="zh-CN" altLang="en-US" b="1" dirty="0">
                <a:latin typeface="宋体" panose="02010600030101010101" pitchFamily="2" charset="-122"/>
              </a:rPr>
              <a:t>建立高级</a:t>
            </a:r>
            <a:r>
              <a:rPr lang="zh-CN" altLang="en-US" b="1" dirty="0">
                <a:latin typeface="宋体" panose="02010600030101010101" pitchFamily="2" charset="-122"/>
              </a:rPr>
              <a:t>计算机系统的完整概念</a:t>
            </a:r>
            <a:endParaRPr lang="zh-CN" altLang="en-US" b="1" dirty="0">
              <a:latin typeface="宋体" panose="02010600030101010101" pitchFamily="2" charset="-122"/>
            </a:endParaRPr>
          </a:p>
          <a:p>
            <a:pPr algn="just"/>
            <a:r>
              <a:rPr lang="zh-CN" altLang="en-US" b="1" dirty="0">
                <a:latin typeface="宋体" panose="02010600030101010101" pitchFamily="2" charset="-122"/>
              </a:rPr>
              <a:t>学习现代</a:t>
            </a:r>
            <a:r>
              <a:rPr lang="zh-CN" altLang="en-US" b="1" dirty="0">
                <a:latin typeface="宋体" panose="02010600030101010101" pitchFamily="2" charset="-122"/>
              </a:rPr>
              <a:t>高级</a:t>
            </a:r>
            <a:r>
              <a:rPr lang="zh-CN" altLang="en-US" b="1" dirty="0">
                <a:latin typeface="宋体" panose="02010600030101010101" pitchFamily="2" charset="-122"/>
              </a:rPr>
              <a:t>计算机系统的分析方法和设计方法</a:t>
            </a:r>
            <a:endParaRPr lang="zh-CN" altLang="en-US" b="1" dirty="0">
              <a:latin typeface="宋体" panose="02010600030101010101" pitchFamily="2" charset="-122"/>
            </a:endParaRPr>
          </a:p>
          <a:p>
            <a:pPr algn="just"/>
            <a:r>
              <a:rPr lang="zh-CN" altLang="en-US" b="1" dirty="0">
                <a:latin typeface="宋体" panose="02010600030101010101" pitchFamily="2" charset="-122"/>
              </a:rPr>
              <a:t>掌握现代</a:t>
            </a:r>
            <a:r>
              <a:rPr lang="zh-CN" altLang="en-US" b="1" dirty="0">
                <a:latin typeface="宋体" panose="02010600030101010101" pitchFamily="2" charset="-122"/>
              </a:rPr>
              <a:t>计算机系统的基本结构及其工作原理</a:t>
            </a:r>
            <a:endParaRPr lang="zh-CN" altLang="en-US" b="1"/>
          </a:p>
        </p:txBody>
      </p:sp>
      <p:sp>
        <p:nvSpPr>
          <p:cNvPr id="12289" name="Rectangle 2"/>
          <p:cNvSpPr>
            <a:spLocks noGrp="1"/>
          </p:cNvSpPr>
          <p:nvPr/>
        </p:nvSpPr>
        <p:spPr>
          <a:xfrm>
            <a:off x="457200" y="394018"/>
            <a:ext cx="8229600" cy="1143000"/>
          </a:xfrm>
          <a:prstGeom prst="rect">
            <a:avLst/>
          </a:prstGeom>
          <a:noFill/>
          <a:ln w="9525">
            <a:noFill/>
          </a:ln>
        </p:spPr>
        <p:txBody>
          <a:bodyPr lIns="91440" tIns="45720" rIns="91440" bIns="45720" anchor="b"/>
          <a:lst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pPr marL="0" indent="0" defTabSz="914400" eaLnBrk="1" latinLnBrk="0" hangingPunct="1">
              <a:buNone/>
            </a:pPr>
            <a:r>
              <a:rPr lang="zh-CN" altLang="en-US" baseline="0" dirty="0">
                <a:effectLst/>
                <a:ea typeface="微软雅黑" panose="020B0503020204020204" charset="-122"/>
              </a:rPr>
              <a:t>学习目的</a:t>
            </a:r>
            <a:endParaRPr lang="zh-CN" altLang="en-US" baseline="0" dirty="0">
              <a:effectLst/>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7" dur="500"/>
                                        <p:tgtEl>
                                          <p:spTgt spid="1054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2" dur="500"/>
                                        <p:tgtEl>
                                          <p:spTgt spid="1054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17" dur="500"/>
                                        <p:tgtEl>
                                          <p:spTgt spid="105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3313" name="Rectangle 2"/>
          <p:cNvSpPr>
            <a:spLocks noGrp="1"/>
          </p:cNvSpPr>
          <p:nvPr>
            <p:ph type="title"/>
          </p:nvPr>
        </p:nvSpPr>
        <p:spPr>
          <a:noFill/>
          <a:ln>
            <a:noFill/>
          </a:ln>
        </p:spPr>
        <p:txBody>
          <a:bodyPr lIns="91440" tIns="45720" rIns="91440" bIns="45720" anchor="b"/>
          <a:p>
            <a:pPr marL="0" indent="0" defTabSz="914400" eaLnBrk="1" latinLnBrk="0" hangingPunct="1">
              <a:buNone/>
            </a:pPr>
            <a:r>
              <a:rPr lang="zh-CN" altLang="en-US" baseline="0" dirty="0">
                <a:effectLst/>
                <a:ea typeface="微软雅黑" panose="020B0503020204020204" charset="-122"/>
              </a:rPr>
              <a:t>参考教材</a:t>
            </a:r>
            <a:endParaRPr lang="zh-CN" altLang="en-US" baseline="0" dirty="0">
              <a:effectLst/>
              <a:ea typeface="微软雅黑" panose="020B0503020204020204" charset="-122"/>
            </a:endParaRPr>
          </a:p>
        </p:txBody>
      </p:sp>
      <p:sp>
        <p:nvSpPr>
          <p:cNvPr id="13314" name="Rectangle 3"/>
          <p:cNvSpPr>
            <a:spLocks noGrp="1"/>
          </p:cNvSpPr>
          <p:nvPr>
            <p:ph idx="1"/>
          </p:nvPr>
        </p:nvSpPr>
        <p:spPr>
          <a:xfrm>
            <a:off x="0" y="1967230"/>
            <a:ext cx="9053195" cy="3411220"/>
          </a:xfrm>
        </p:spPr>
        <p:txBody>
          <a:bodyPr wrap="square" lIns="91440" tIns="45720" rIns="91440" bIns="45720" anchor="t"/>
          <a:p>
            <a:r>
              <a:rPr lang="en-US" altLang="zh-CN" sz="3200" dirty="0"/>
              <a:t>1. </a:t>
            </a:r>
            <a:r>
              <a:rPr lang="zh-CN" altLang="zh-CN" sz="3200" dirty="0">
                <a:ea typeface="黑体" panose="02010609060101010101" pitchFamily="49" charset="-122"/>
              </a:rPr>
              <a:t>《</a:t>
            </a:r>
            <a:r>
              <a:rPr altLang="zh-CN" sz="3200" dirty="0"/>
              <a:t>计算机系统结构――量化研究方法 </a:t>
            </a:r>
            <a:r>
              <a:rPr lang="zh-CN" sz="3200" dirty="0"/>
              <a:t>》</a:t>
            </a:r>
            <a:r>
              <a:rPr lang="zh-CN" altLang="zh-CN" sz="3200" dirty="0">
                <a:ea typeface="黑体" panose="02010609060101010101" pitchFamily="49" charset="-122"/>
              </a:rPr>
              <a:t>，</a:t>
            </a:r>
            <a:r>
              <a:rPr lang="en-US" altLang="zh-CN" sz="3200" dirty="0"/>
              <a:t>John L.Hennessy and David A. Patterson， </a:t>
            </a:r>
            <a:r>
              <a:rPr lang="zh-CN" altLang="zh-CN" sz="3200" dirty="0">
                <a:ea typeface="黑体" panose="02010609060101010101" pitchFamily="49" charset="-122"/>
              </a:rPr>
              <a:t>电子工业出版社</a:t>
            </a:r>
            <a:endParaRPr lang="zh-CN" altLang="zh-CN" sz="3200" dirty="0">
              <a:ea typeface="黑体" panose="02010609060101010101" pitchFamily="49" charset="-122"/>
            </a:endParaRPr>
          </a:p>
          <a:p>
            <a:r>
              <a:rPr lang="en-US" altLang="zh-CN" sz="3200" dirty="0"/>
              <a:t>2. </a:t>
            </a:r>
            <a:r>
              <a:rPr lang="zh-CN" altLang="zh-CN" sz="3200" dirty="0">
                <a:ea typeface="黑体" panose="02010609060101010101" pitchFamily="49" charset="-122"/>
              </a:rPr>
              <a:t>《计算机系统结构》，</a:t>
            </a:r>
            <a:r>
              <a:rPr altLang="zh-CN" sz="3200" dirty="0"/>
              <a:t>郑纬民、汤志忠</a:t>
            </a:r>
            <a:r>
              <a:rPr lang="zh-CN" altLang="zh-CN" sz="3200" dirty="0">
                <a:ea typeface="黑体" panose="02010609060101010101" pitchFamily="49" charset="-122"/>
              </a:rPr>
              <a:t>，清华大学出版社</a:t>
            </a:r>
            <a:endParaRPr lang="zh-CN" altLang="zh-CN"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3313" name="Rectangle 2"/>
          <p:cNvSpPr>
            <a:spLocks noGrp="1"/>
          </p:cNvSpPr>
          <p:nvPr>
            <p:ph type="title"/>
          </p:nvPr>
        </p:nvSpPr>
        <p:spPr>
          <a:noFill/>
          <a:ln>
            <a:noFill/>
          </a:ln>
        </p:spPr>
        <p:txBody>
          <a:bodyPr lIns="91440" tIns="45720" rIns="91440" bIns="45720" anchor="b"/>
          <a:p>
            <a:pPr marL="0" indent="0" defTabSz="914400" eaLnBrk="1" latinLnBrk="0" hangingPunct="1">
              <a:buNone/>
            </a:pPr>
            <a:r>
              <a:rPr lang="zh-CN" altLang="en-US" baseline="0" dirty="0">
                <a:effectLst/>
                <a:ea typeface="微软雅黑" panose="020B0503020204020204" charset="-122"/>
              </a:rPr>
              <a:t>本课程教学安排</a:t>
            </a:r>
            <a:endParaRPr lang="zh-CN" altLang="en-US" baseline="0" dirty="0">
              <a:effectLst/>
              <a:ea typeface="微软雅黑" panose="020B0503020204020204" charset="-122"/>
            </a:endParaRPr>
          </a:p>
        </p:txBody>
      </p:sp>
      <p:sp>
        <p:nvSpPr>
          <p:cNvPr id="15362" name="Rectangle 3"/>
          <p:cNvSpPr>
            <a:spLocks noGrp="1"/>
          </p:cNvSpPr>
          <p:nvPr>
            <p:ph idx="1"/>
          </p:nvPr>
        </p:nvSpPr>
        <p:spPr>
          <a:xfrm>
            <a:off x="457200" y="1600200"/>
            <a:ext cx="8554085" cy="4766310"/>
          </a:xfrm>
        </p:spPr>
        <p:txBody>
          <a:bodyPr wrap="square" lIns="91440" tIns="45720" rIns="91440" bIns="45720" anchor="t"/>
          <a:p>
            <a:pPr eaLnBrk="1" hangingPunct="1"/>
            <a:r>
              <a:rPr lang="zh-CN" altLang="en-US" dirty="0">
                <a:ea typeface="黑体" panose="02010609060101010101" pitchFamily="49" charset="-122"/>
              </a:rPr>
              <a:t>线上教学</a:t>
            </a:r>
            <a:r>
              <a:rPr lang="en-US" altLang="zh-CN" dirty="0">
                <a:ea typeface="黑体" panose="02010609060101010101" pitchFamily="49" charset="-122"/>
              </a:rPr>
              <a:t>+</a:t>
            </a:r>
            <a:r>
              <a:rPr lang="zh-CN" altLang="en-US" dirty="0">
                <a:ea typeface="黑体" panose="02010609060101010101" pitchFamily="49" charset="-122"/>
              </a:rPr>
              <a:t>线下教学</a:t>
            </a:r>
            <a:r>
              <a:rPr lang="en-US" altLang="zh-CN" dirty="0">
                <a:ea typeface="黑体" panose="02010609060101010101" pitchFamily="49" charset="-122"/>
              </a:rPr>
              <a:t>+QQ</a:t>
            </a:r>
            <a:r>
              <a:rPr lang="zh-CN" altLang="en-US" dirty="0">
                <a:ea typeface="黑体" panose="02010609060101010101" pitchFamily="49" charset="-122"/>
              </a:rPr>
              <a:t>群互动</a:t>
            </a:r>
            <a:endParaRPr lang="en-US" altLang="zh-CN" dirty="0">
              <a:ea typeface="黑体" panose="02010609060101010101" pitchFamily="49" charset="-122"/>
            </a:endParaRPr>
          </a:p>
          <a:p>
            <a:pPr eaLnBrk="1" hangingPunct="1"/>
            <a:r>
              <a:rPr lang="zh-CN" altLang="en-US" dirty="0">
                <a:ea typeface="黑体" panose="02010609060101010101" pitchFamily="49" charset="-122"/>
              </a:rPr>
              <a:t>线上教学方式：</a:t>
            </a:r>
            <a:r>
              <a:rPr lang="zh-CN" altLang="en-US" dirty="0">
                <a:solidFill>
                  <a:srgbClr val="FFC000"/>
                </a:solidFill>
                <a:ea typeface="黑体" panose="02010609060101010101" pitchFamily="49" charset="-122"/>
                <a:sym typeface="+mn-ea"/>
              </a:rPr>
              <a:t>腾讯会议</a:t>
            </a:r>
            <a:r>
              <a:rPr lang="zh-CN" altLang="en-US" dirty="0">
                <a:solidFill>
                  <a:srgbClr val="FFC000"/>
                </a:solidFill>
                <a:ea typeface="黑体" panose="02010609060101010101" pitchFamily="49" charset="-122"/>
              </a:rPr>
              <a:t>（首选）</a:t>
            </a:r>
            <a:endParaRPr lang="zh-CN" altLang="en-US" dirty="0">
              <a:solidFill>
                <a:srgbClr val="FFC000"/>
              </a:solidFill>
              <a:ea typeface="黑体" panose="02010609060101010101" pitchFamily="49" charset="-122"/>
            </a:endParaRPr>
          </a:p>
          <a:p>
            <a:pPr eaLnBrk="1" hangingPunct="1"/>
            <a:r>
              <a:rPr lang="zh-CN" altLang="en-US" dirty="0">
                <a:ea typeface="黑体" panose="02010609060101010101" pitchFamily="49" charset="-122"/>
              </a:rPr>
              <a:t>                            </a:t>
            </a:r>
            <a:r>
              <a:rPr lang="zh-CN" altLang="en-US" dirty="0">
                <a:ea typeface="黑体" panose="02010609060101010101" pitchFamily="49" charset="-122"/>
                <a:sym typeface="+mn-ea"/>
              </a:rPr>
              <a:t>雨课堂</a:t>
            </a:r>
            <a:r>
              <a:rPr lang="zh-CN" altLang="en-US" dirty="0">
                <a:ea typeface="黑体" panose="02010609060101010101" pitchFamily="49" charset="-122"/>
              </a:rPr>
              <a:t>（备选）</a:t>
            </a:r>
            <a:endParaRPr lang="en-US" altLang="zh-CN" dirty="0"/>
          </a:p>
          <a:p>
            <a:pPr eaLnBrk="1" hangingPunct="1"/>
            <a:r>
              <a:rPr lang="zh-CN" altLang="en-US" dirty="0">
                <a:ea typeface="黑体" panose="02010609060101010101" pitchFamily="49" charset="-122"/>
              </a:rPr>
              <a:t>重要事项</a:t>
            </a:r>
            <a:r>
              <a:rPr lang="zh-CN" altLang="en-US" dirty="0">
                <a:ea typeface="黑体" panose="02010609060101010101" pitchFamily="49" charset="-122"/>
              </a:rPr>
              <a:t>：</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请同学们务必进入</a:t>
            </a:r>
            <a:r>
              <a:rPr lang="en-US" altLang="zh-CN" dirty="0">
                <a:ea typeface="黑体" panose="02010609060101010101" pitchFamily="49" charset="-122"/>
              </a:rPr>
              <a:t>QQ</a:t>
            </a:r>
            <a:r>
              <a:rPr lang="zh-CN" altLang="en-US" dirty="0">
                <a:ea typeface="黑体" panose="02010609060101010101" pitchFamily="49" charset="-122"/>
              </a:rPr>
              <a:t>群（群号638151702），并修改备注名为</a:t>
            </a:r>
            <a:r>
              <a:rPr lang="en-US" altLang="zh-CN" dirty="0">
                <a:ea typeface="黑体" panose="02010609060101010101" pitchFamily="49" charset="-122"/>
              </a:rPr>
              <a:t>“</a:t>
            </a:r>
            <a:r>
              <a:rPr lang="zh-CN" altLang="en-US" dirty="0">
                <a:ea typeface="黑体" panose="02010609060101010101" pitchFamily="49" charset="-122"/>
              </a:rPr>
              <a:t>学号后</a:t>
            </a:r>
            <a:r>
              <a:rPr lang="en-US" altLang="zh-CN" dirty="0">
                <a:ea typeface="黑体" panose="02010609060101010101" pitchFamily="49" charset="-122"/>
              </a:rPr>
              <a:t>7</a:t>
            </a:r>
            <a:r>
              <a:rPr lang="zh-CN" altLang="en-US" dirty="0">
                <a:ea typeface="黑体" panose="02010609060101010101" pitchFamily="49" charset="-122"/>
              </a:rPr>
              <a:t>位</a:t>
            </a:r>
            <a:r>
              <a:rPr lang="en-US" altLang="zh-CN" dirty="0">
                <a:ea typeface="黑体" panose="02010609060101010101" pitchFamily="49" charset="-122"/>
              </a:rPr>
              <a:t>+</a:t>
            </a:r>
            <a:r>
              <a:rPr lang="zh-CN" altLang="en-US" dirty="0">
                <a:ea typeface="黑体" panose="02010609060101010101" pitchFamily="49" charset="-122"/>
              </a:rPr>
              <a:t>真实</a:t>
            </a:r>
            <a:r>
              <a:rPr lang="zh-CN" altLang="en-US" dirty="0">
                <a:ea typeface="黑体" panose="02010609060101010101" pitchFamily="49" charset="-122"/>
              </a:rPr>
              <a:t>姓名</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请同学们课前下载学习资料（</a:t>
            </a:r>
            <a:r>
              <a:rPr lang="en-US" altLang="zh-CN" dirty="0">
                <a:ea typeface="黑体" panose="02010609060101010101" pitchFamily="49" charset="-122"/>
              </a:rPr>
              <a:t>QQ</a:t>
            </a:r>
            <a:r>
              <a:rPr lang="zh-CN" altLang="en-US" dirty="0">
                <a:ea typeface="黑体" panose="02010609060101010101" pitchFamily="49" charset="-122"/>
              </a:rPr>
              <a:t>群文件夹）</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若遇授课平台堵塞，请第一时间关注</a:t>
            </a:r>
            <a:r>
              <a:rPr lang="en-US" altLang="zh-CN" dirty="0">
                <a:ea typeface="黑体" panose="02010609060101010101" pitchFamily="49" charset="-122"/>
              </a:rPr>
              <a:t>QQ</a:t>
            </a:r>
            <a:r>
              <a:rPr lang="zh-CN" altLang="en-US" dirty="0">
                <a:ea typeface="黑体" panose="02010609060101010101" pitchFamily="49" charset="-122"/>
              </a:rPr>
              <a:t>群内通知，请勿在</a:t>
            </a:r>
            <a:r>
              <a:rPr lang="en-US" altLang="zh-CN" dirty="0">
                <a:ea typeface="黑体" panose="02010609060101010101" pitchFamily="49" charset="-122"/>
              </a:rPr>
              <a:t>QQ</a:t>
            </a:r>
            <a:r>
              <a:rPr lang="zh-CN" altLang="en-US" dirty="0">
                <a:ea typeface="黑体" panose="02010609060101010101" pitchFamily="49" charset="-122"/>
              </a:rPr>
              <a:t>群内灌水，本群为</a:t>
            </a:r>
            <a:r>
              <a:rPr lang="zh-CN" altLang="en-US" dirty="0">
                <a:solidFill>
                  <a:srgbClr val="FFC000"/>
                </a:solidFill>
                <a:ea typeface="黑体" panose="02010609060101010101" pitchFamily="49" charset="-122"/>
              </a:rPr>
              <a:t>学习</a:t>
            </a:r>
            <a:r>
              <a:rPr lang="en-US" altLang="zh-CN" dirty="0">
                <a:solidFill>
                  <a:srgbClr val="FFC000"/>
                </a:solidFill>
                <a:ea typeface="黑体" panose="02010609060101010101" pitchFamily="49" charset="-122"/>
              </a:rPr>
              <a:t>+</a:t>
            </a:r>
            <a:r>
              <a:rPr lang="zh-CN" altLang="en-US" dirty="0">
                <a:solidFill>
                  <a:srgbClr val="FFC000"/>
                </a:solidFill>
                <a:ea typeface="黑体" panose="02010609060101010101" pitchFamily="49" charset="-122"/>
              </a:rPr>
              <a:t>通知群</a:t>
            </a:r>
            <a:endParaRPr lang="zh-CN" altLang="en-US" dirty="0">
              <a:solidFill>
                <a:srgbClr val="FFC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12" dur="500"/>
                                        <p:tgtEl>
                                          <p:spTgt spid="15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7" dur="500"/>
                                        <p:tgtEl>
                                          <p:spTgt spid="15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Effect transition="in" filter="blinds(horizontal)">
                                      <p:cBhvr>
                                        <p:cTn id="22" dur="500"/>
                                        <p:tgtEl>
                                          <p:spTgt spid="1536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362">
                                            <p:txEl>
                                              <p:pRg st="4" end="4"/>
                                            </p:txEl>
                                          </p:spTgt>
                                        </p:tgtEl>
                                        <p:attrNameLst>
                                          <p:attrName>style.visibility</p:attrName>
                                        </p:attrNameLst>
                                      </p:cBhvr>
                                      <p:to>
                                        <p:strVal val="visible"/>
                                      </p:to>
                                    </p:set>
                                    <p:animEffect transition="in" filter="blinds(horizontal)">
                                      <p:cBhvr>
                                        <p:cTn id="25" dur="500"/>
                                        <p:tgtEl>
                                          <p:spTgt spid="15362">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Effect transition="in" filter="blinds(horizontal)">
                                      <p:cBhvr>
                                        <p:cTn id="28" dur="500"/>
                                        <p:tgtEl>
                                          <p:spTgt spid="15362">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animEffect transition="in" filter="blinds(horizontal)">
                                      <p:cBhvr>
                                        <p:cTn id="31" dur="50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tags/tag1.xml><?xml version="1.0" encoding="utf-8"?>
<p:tagLst xmlns:p="http://schemas.openxmlformats.org/presentationml/2006/main">
  <p:tag name="REFSHAPE" val="159682924"/>
</p:tagLst>
</file>

<file path=ppt/tags/tag10.xml><?xml version="1.0" encoding="utf-8"?>
<p:tagLst xmlns:p="http://schemas.openxmlformats.org/presentationml/2006/main">
  <p:tag name="REFSHAPE" val="458108548"/>
  <p:tag name="KSO_WM_UNIT_PLACING_PICTURE_USER_VIEWPORT" val="{&quot;height&quot;:5960,&quot;width&quot;:8212.4992125984245}"/>
</p:tagLst>
</file>

<file path=ppt/tags/tag11.xml><?xml version="1.0" encoding="utf-8"?>
<p:tagLst xmlns:p="http://schemas.openxmlformats.org/presentationml/2006/main">
  <p:tag name="REFSHAPE" val="458108140"/>
  <p:tag name="KSO_WM_UNIT_PLACING_PICTURE_USER_VIEWPORT" val="{&quot;height&quot;:4810,&quot;width&quot;:7827.5007874015746}"/>
</p:tagLst>
</file>

<file path=ppt/tags/tag12.xml><?xml version="1.0" encoding="utf-8"?>
<p:tagLst xmlns:p="http://schemas.openxmlformats.org/presentationml/2006/main">
  <p:tag name="REFSHAPE" val="458109772"/>
  <p:tag name="KSO_WM_UNIT_PLACING_PICTURE_USER_VIEWPORT" val="{&quot;height&quot;:4810,&quot;width&quot;:6682.4992125984254}"/>
</p:tagLst>
</file>

<file path=ppt/tags/tag2.xml><?xml version="1.0" encoding="utf-8"?>
<p:tagLst xmlns:p="http://schemas.openxmlformats.org/presentationml/2006/main">
  <p:tag name="REFSHAPE" val="495604492"/>
</p:tagLst>
</file>

<file path=ppt/tags/tag3.xml><?xml version="1.0" encoding="utf-8"?>
<p:tagLst xmlns:p="http://schemas.openxmlformats.org/presentationml/2006/main">
  <p:tag name="REFSHAPE" val="495602860"/>
</p:tagLst>
</file>

<file path=ppt/tags/tag4.xml><?xml version="1.0" encoding="utf-8"?>
<p:tagLst xmlns:p="http://schemas.openxmlformats.org/presentationml/2006/main">
  <p:tag name="REFSHAPE" val="495609660"/>
  <p:tag name="KSO_WM_UNIT_PLACING_PICTURE_USER_VIEWPORT" val="{&quot;height&quot;:4280,&quot;width&quot;:14400}"/>
</p:tagLst>
</file>

<file path=ppt/tags/tag5.xml><?xml version="1.0" encoding="utf-8"?>
<p:tagLst xmlns:p="http://schemas.openxmlformats.org/presentationml/2006/main">
  <p:tag name="REFSHAPE" val="495043220"/>
</p:tagLst>
</file>

<file path=ppt/tags/tag6.xml><?xml version="1.0" encoding="utf-8"?>
<p:tagLst xmlns:p="http://schemas.openxmlformats.org/presentationml/2006/main">
  <p:tag name="REFSHAPE" val="495045532"/>
</p:tagLst>
</file>

<file path=ppt/tags/tag7.xml><?xml version="1.0" encoding="utf-8"?>
<p:tagLst xmlns:p="http://schemas.openxmlformats.org/presentationml/2006/main">
  <p:tag name="REFSHAPE" val="458106508"/>
</p:tagLst>
</file>

<file path=ppt/tags/tag8.xml><?xml version="1.0" encoding="utf-8"?>
<p:tagLst xmlns:p="http://schemas.openxmlformats.org/presentationml/2006/main">
  <p:tag name="REFSHAPE" val="458102836"/>
</p:tagLst>
</file>

<file path=ppt/tags/tag9.xml><?xml version="1.0" encoding="utf-8"?>
<p:tagLst xmlns:p="http://schemas.openxmlformats.org/presentationml/2006/main">
  <p:tag name="REFSHAPE" val="458103108"/>
  <p:tag name="KSO_WM_UNIT_PLACING_PICTURE_USER_VIEWPORT" val="{&quot;height&quot;:5935,&quot;width&quot;:6157.5007874015746}"/>
</p:tagLst>
</file>

<file path=ppt/theme/theme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5363</Words>
  <Application>WPS 演示</Application>
  <PresentationFormat>在屏幕上显示</PresentationFormat>
  <Paragraphs>626</Paragraphs>
  <Slides>45</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0" baseType="lpstr">
      <vt:lpstr>Arial</vt:lpstr>
      <vt:lpstr>宋体</vt:lpstr>
      <vt:lpstr>Wingdings</vt:lpstr>
      <vt:lpstr>Garamond</vt:lpstr>
      <vt:lpstr>Times New Roman</vt:lpstr>
      <vt:lpstr>黑体</vt:lpstr>
      <vt:lpstr>微软雅黑</vt:lpstr>
      <vt:lpstr>Arial Unicode MS</vt:lpstr>
      <vt:lpstr>华文楷体</vt:lpstr>
      <vt:lpstr>Tahoma</vt:lpstr>
      <vt:lpstr>方正楷体简体</vt:lpstr>
      <vt:lpstr>Symbol</vt:lpstr>
      <vt:lpstr>Stream</vt:lpstr>
      <vt:lpstr>Word.Picture.8</vt:lpstr>
      <vt:lpstr>Word.Picture.8</vt:lpstr>
      <vt:lpstr> 欢迎来到 美丽的 吴晓华老师课堂</vt:lpstr>
      <vt:lpstr>高级计算机结构</vt:lpstr>
      <vt:lpstr>疫情中的校园</vt:lpstr>
      <vt:lpstr>PowerPoint 演示文稿</vt:lpstr>
      <vt:lpstr>PowerPoint 演示文稿</vt:lpstr>
      <vt:lpstr>与相关课程的关系 </vt:lpstr>
      <vt:lpstr>PowerPoint 演示文稿</vt:lpstr>
      <vt:lpstr>参考教材</vt:lpstr>
      <vt:lpstr>本课程教学安排</vt:lpstr>
      <vt:lpstr>教学要求及注意事项</vt:lpstr>
      <vt:lpstr>PowerPoint 演示文稿</vt:lpstr>
      <vt:lpstr>PowerPoint 演示文稿</vt:lpstr>
      <vt:lpstr>PowerPoint 演示文稿</vt:lpstr>
      <vt:lpstr>PowerPoint 演示文稿</vt:lpstr>
      <vt:lpstr>Question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１.2、计算机系统结构的分类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１.3 高级计算机系统的设计技术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55</cp:revision>
  <dcterms:created xsi:type="dcterms:W3CDTF">2001-09-03T11:49:00Z</dcterms:created>
  <dcterms:modified xsi:type="dcterms:W3CDTF">2020-03-01T13:03:31Z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