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9"/>
  </p:handoutMasterIdLst>
  <p:sldIdLst>
    <p:sldId id="377" r:id="rId3"/>
    <p:sldId id="378" r:id="rId4"/>
    <p:sldId id="315" r:id="rId5"/>
    <p:sldId id="345" r:id="rId7"/>
    <p:sldId id="317" r:id="rId8"/>
    <p:sldId id="346" r:id="rId9"/>
    <p:sldId id="316" r:id="rId10"/>
    <p:sldId id="258" r:id="rId11"/>
    <p:sldId id="259" r:id="rId12"/>
    <p:sldId id="261" r:id="rId13"/>
    <p:sldId id="262" r:id="rId14"/>
    <p:sldId id="263" r:id="rId15"/>
    <p:sldId id="322" r:id="rId16"/>
    <p:sldId id="264" r:id="rId17"/>
    <p:sldId id="265" r:id="rId18"/>
    <p:sldId id="324" r:id="rId19"/>
    <p:sldId id="266" r:id="rId20"/>
    <p:sldId id="326" r:id="rId21"/>
    <p:sldId id="268" r:id="rId22"/>
    <p:sldId id="269" r:id="rId23"/>
    <p:sldId id="289" r:id="rId24"/>
    <p:sldId id="270" r:id="rId25"/>
    <p:sldId id="271" r:id="rId26"/>
    <p:sldId id="332" r:id="rId27"/>
    <p:sldId id="275" r:id="rId28"/>
    <p:sldId id="276" r:id="rId29"/>
    <p:sldId id="336" r:id="rId30"/>
    <p:sldId id="337" r:id="rId31"/>
    <p:sldId id="338" r:id="rId32"/>
    <p:sldId id="339" r:id="rId33"/>
    <p:sldId id="340" r:id="rId34"/>
    <p:sldId id="341" r:id="rId35"/>
    <p:sldId id="343" r:id="rId36"/>
    <p:sldId id="277" r:id="rId37"/>
    <p:sldId id="278"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9900FF"/>
    <a:srgbClr val="FFCC66"/>
    <a:srgbClr val="FFFFCC"/>
    <a:srgbClr val="333300"/>
    <a:srgbClr val="FF99FF"/>
    <a:srgbClr val="FF33CC"/>
    <a:srgbClr val="66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82"/>
  </p:normalViewPr>
  <p:slideViewPr>
    <p:cSldViewPr showGuides="1">
      <p:cViewPr>
        <p:scale>
          <a:sx n="66" d="100"/>
          <a:sy n="66" d="100"/>
        </p:scale>
        <p:origin x="-1284"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9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页眉占位符 245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4579" name="日期占位符 24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24580" name="页脚占位符 24579"/>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24581" name="灯片编号占位符 24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眉占位符 2355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3555" name="日期占位符 23554"/>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23556" name="幻灯片图像占位符 2355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3557" name="文本占位符 2355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58" name="页脚占位符 23557"/>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23559" name="灯片编号占位符 2355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282" name="幻灯片图像占位符 97281"/>
          <p:cNvSpPr>
            <a:spLocks noTextEdit="1"/>
          </p:cNvSpPr>
          <p:nvPr>
            <p:ph type="sldImg"/>
          </p:nvPr>
        </p:nvSpPr>
        <p:spPr/>
      </p:sp>
      <p:sp>
        <p:nvSpPr>
          <p:cNvPr id="97283" name="文本占位符 97282"/>
          <p:cNvSpPr>
            <a:spLocks noGrp="1"/>
          </p:cNvSpPr>
          <p:nvPr>
            <p:ph type="body" idx="1"/>
          </p:nvPr>
        </p:nvSpPr>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3794" name="幻灯片图像占位符 33793"/>
          <p:cNvSpPr>
            <a:spLocks noTextEdit="1"/>
          </p:cNvSpPr>
          <p:nvPr>
            <p:ph type="sldImg"/>
          </p:nvPr>
        </p:nvSpPr>
        <p:spPr/>
      </p:sp>
      <p:sp>
        <p:nvSpPr>
          <p:cNvPr id="33795" name="文本占位符 33794"/>
          <p:cNvSpPr>
            <a:spLocks noGrp="1"/>
          </p:cNvSpPr>
          <p:nvPr>
            <p:ph type="body" idx="1"/>
          </p:nvPr>
        </p:nvSpPr>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
          </p:nvPr>
        </p:nvSpPr>
        <p:spPr/>
        <p:txBody>
          <a:bodyPr/>
          <a:p>
            <a:pPr lvl="0" algn="r"/>
            <a:fld id="{9A0DB2DC-4C9A-4742-B13C-FB6460FD3503}" type="slidenum">
              <a:rPr lang="zh-CN" altLang="en-US" sz="1200" dirty="0"/>
            </a:fld>
            <a:endParaRPr lang="zh-CN" altLang="en-US" sz="1200" dirty="0"/>
          </a:p>
        </p:txBody>
      </p:sp>
      <p:sp>
        <p:nvSpPr>
          <p:cNvPr id="101378" name="幻灯片图像占位符 101377"/>
          <p:cNvSpPr>
            <a:spLocks noTextEdi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
          </p:nvPr>
        </p:nvSpPr>
        <p:spPr/>
        <p:txBody>
          <a:bodyPr/>
          <a:p>
            <a:pPr lvl="0" algn="r"/>
            <a:fld id="{9A0DB2DC-4C9A-4742-B13C-FB6460FD3503}" type="slidenum">
              <a:rPr lang="zh-CN" altLang="en-US" sz="1200" dirty="0"/>
            </a:fld>
            <a:endParaRPr lang="zh-CN" altLang="en-US" sz="1200" dirty="0"/>
          </a:p>
        </p:txBody>
      </p:sp>
      <p:sp>
        <p:nvSpPr>
          <p:cNvPr id="99330" name="幻灯片图像占位符 99329"/>
          <p:cNvSpPr>
            <a:spLocks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50" name="幻灯片图像占位符 27649"/>
          <p:cNvSpPr>
            <a:spLocks noTextEdit="1"/>
          </p:cNvSpPr>
          <p:nvPr>
            <p:ph type="sldImg"/>
          </p:nvPr>
        </p:nvSpPr>
        <p:spPr/>
      </p:sp>
      <p:sp>
        <p:nvSpPr>
          <p:cNvPr id="27651" name="文本占位符 27650"/>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674" name="幻灯片图像占位符 28673"/>
          <p:cNvSpPr>
            <a:spLocks noTextEdit="1"/>
          </p:cNvSpPr>
          <p:nvPr>
            <p:ph type="sldImg"/>
          </p:nvPr>
        </p:nvSpPr>
        <p:spPr/>
      </p:sp>
      <p:sp>
        <p:nvSpPr>
          <p:cNvPr id="28675" name="文本占位符 28674"/>
          <p:cNvSpPr>
            <a:spLocks noGrp="1"/>
          </p:cNvSpPr>
          <p:nvPr>
            <p:ph type="body" idx="1"/>
          </p:nvPr>
        </p:nvSpPr>
        <p:spPr/>
        <p:txBody>
          <a:bodyPr/>
          <a:p>
            <a:pPr lvl="0"/>
            <a:r>
              <a:rPr lang="zh-CN" altLang="en-US" dirty="0"/>
              <a:t>第四页</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722" name="幻灯片图像占位符 30721"/>
          <p:cNvSpPr>
            <a:spLocks noTextEdit="1"/>
          </p:cNvSpPr>
          <p:nvPr>
            <p:ph type="sldImg"/>
          </p:nvPr>
        </p:nvSpPr>
        <p:spPr/>
      </p:sp>
      <p:sp>
        <p:nvSpPr>
          <p:cNvPr id="30723" name="文本占位符 30722"/>
          <p:cNvSpPr>
            <a:spLocks noGrp="1"/>
          </p:cNvSpPr>
          <p:nvPr>
            <p:ph type="body" idx="1"/>
          </p:nvPr>
        </p:nvSpPr>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746" name="幻灯片图像占位符 31745"/>
          <p:cNvSpPr>
            <a:spLocks noTextEdit="1"/>
          </p:cNvSpPr>
          <p:nvPr>
            <p:ph type="sldImg"/>
          </p:nvPr>
        </p:nvSpPr>
        <p:spPr/>
      </p:sp>
      <p:sp>
        <p:nvSpPr>
          <p:cNvPr id="31747" name="文本占位符 31746"/>
          <p:cNvSpPr>
            <a:spLocks noGrp="1"/>
          </p:cNvSpPr>
          <p:nvPr>
            <p:ph type="body" idx="1"/>
          </p:nvPr>
        </p:nvSpPr>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2770" name="幻灯片图像占位符 32769"/>
          <p:cNvSpPr>
            <a:spLocks noTextEdit="1"/>
          </p:cNvSpPr>
          <p:nvPr>
            <p:ph type="sldImg"/>
          </p:nvPr>
        </p:nvSpPr>
        <p:spPr/>
      </p:sp>
      <p:sp>
        <p:nvSpPr>
          <p:cNvPr id="32771" name="文本占位符 32770"/>
          <p:cNvSpPr>
            <a:spLocks noGrp="1"/>
          </p:cNvSpPr>
          <p:nvPr>
            <p:ph type="body" idx="1"/>
          </p:nvPr>
        </p:nvSpPr>
        <p:spPr/>
        <p:txBody>
          <a:bodyPr/>
          <a:p>
            <a:pPr lvl="0"/>
            <a:r>
              <a:rPr lang="zh-CN" altLang="en-US" dirty="0"/>
              <a:t>第七页</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10594" name="幻灯片图像占位符 110593"/>
          <p:cNvSpPr>
            <a:spLocks noTextEdit="1"/>
          </p:cNvSpPr>
          <p:nvPr>
            <p:ph type="sldImg"/>
          </p:nvPr>
        </p:nvSpPr>
        <p:spPr/>
      </p:sp>
      <p:sp>
        <p:nvSpPr>
          <p:cNvPr id="110595" name="文本占位符 110594"/>
          <p:cNvSpPr>
            <a:spLocks noGrp="1"/>
          </p:cNvSpPr>
          <p:nvPr>
            <p:ph type="body" idx="1"/>
          </p:nvPr>
        </p:nvSpPr>
        <p:spPr/>
        <p:txBody>
          <a:bodyPr/>
          <a:p>
            <a:pPr lvl="0"/>
            <a:r>
              <a:rPr lang="zh-CN" altLang="en-US" dirty="0"/>
              <a:t>第七页</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67586" name="组合 67585"/>
          <p:cNvGrpSpPr/>
          <p:nvPr/>
        </p:nvGrpSpPr>
        <p:grpSpPr>
          <a:xfrm>
            <a:off x="-1035050" y="1552575"/>
            <a:ext cx="10179050" cy="5305425"/>
            <a:chOff x="-652" y="978"/>
            <a:chExt cx="6412" cy="3342"/>
          </a:xfrm>
        </p:grpSpPr>
        <p:sp>
          <p:nvSpPr>
            <p:cNvPr id="67587" name="任意多边形 67586"/>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7588" name="任意多边形 67587"/>
            <p:cNvSpPr/>
            <p:nvPr/>
          </p:nvSpPr>
          <p:spPr>
            <a:xfrm>
              <a:off x="-652" y="978"/>
              <a:ext cx="4237" cy="3342"/>
            </a:xfrm>
            <a:custGeom>
              <a:avLst/>
              <a:gdLst>
                <a:gd name="txL" fmla="*/ 0 w 21600"/>
                <a:gd name="txT" fmla="*/ 0 h 21231"/>
                <a:gd name="txR" fmla="*/ 21600 w 21600"/>
                <a:gd name="txB" fmla="*/ 21231 h 21231"/>
              </a:gdLst>
              <a:ahLst/>
              <a:cxnLst>
                <a:cxn ang="270">
                  <a:pos x="3977" y="0"/>
                </a:cxn>
                <a:cxn ang="0">
                  <a:pos x="21600" y="21231"/>
                </a:cxn>
                <a:cxn ang="180">
                  <a:pos x="0" y="21231"/>
                </a:cxn>
              </a:cxnLst>
              <a:rect l="txL" t="txT" r="txR" b="txB"/>
              <a:pathLst>
                <a:path w="21600" h="21231" fill="none">
                  <a:moveTo>
                    <a:pt x="3977" y="0"/>
                  </a:moveTo>
                  <a:arcTo wR="21600" hR="21600" stAng="-4763417" swAng="4763417"/>
                </a:path>
                <a:path w="21600" h="21231" stroke="0">
                  <a:moveTo>
                    <a:pt x="3977" y="0"/>
                  </a:moveTo>
                  <a:arcTo wR="21600" hR="21600" stAng="-4763417" swAng="4763417"/>
                  <a:lnTo>
                    <a:pt x="0" y="21231"/>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7589" name="标题 67588"/>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buClrTx/>
              <a:buSzTx/>
              <a:buFontTx/>
              <a:defRPr/>
            </a:lvl1pPr>
          </a:lstStyle>
          <a:p>
            <a:pPr lvl="0"/>
            <a:r>
              <a:rPr lang="zh-CN" altLang="en-US" dirty="0"/>
              <a:t>单击此处编辑母版标题样式</a:t>
            </a:r>
            <a:endParaRPr lang="zh-CN" altLang="en-US" dirty="0"/>
          </a:p>
        </p:txBody>
      </p:sp>
      <p:sp>
        <p:nvSpPr>
          <p:cNvPr id="67590" name="副标题 67589"/>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Clr>
                <a:schemeClr val="accent2"/>
              </a:buClr>
              <a:buSzPct val="80000"/>
              <a:buFont typeface="Wingdings" panose="05000000000000000000" pitchFamily="2" charset="2"/>
              <a:buNone/>
              <a:defRPr/>
            </a:lvl1pPr>
            <a:lvl2pPr marL="457200" lvl="1" indent="0" algn="ctr">
              <a:buClr>
                <a:schemeClr val="tx1"/>
              </a:buClr>
              <a:buSzPct val="90000"/>
              <a:buFontTx/>
              <a:buNone/>
              <a:defRPr/>
            </a:lvl2pPr>
            <a:lvl3pPr marL="914400" lvl="2" indent="0" algn="ctr">
              <a:buClr>
                <a:schemeClr val="accent1"/>
              </a:buClr>
              <a:buSzPct val="60000"/>
              <a:buFont typeface="Wingdings" panose="05000000000000000000" pitchFamily="2" charset="2"/>
              <a:buNone/>
              <a:defRPr/>
            </a:lvl3pPr>
            <a:lvl4pPr marL="1371600" lvl="3" indent="0" algn="ctr">
              <a:buClr>
                <a:schemeClr val="tx1"/>
              </a:buClr>
              <a:buSzTx/>
              <a:buFontTx/>
              <a:buNone/>
              <a:defRPr/>
            </a:lvl4pPr>
            <a:lvl5pPr marL="1828800" lvl="4" indent="0" algn="ctr">
              <a:buClr>
                <a:schemeClr val="accent1"/>
              </a:buClr>
              <a:buSzTx/>
              <a:buFontTx/>
              <a:buNone/>
              <a:defRPr/>
            </a:lvl5pPr>
          </a:lstStyle>
          <a:p>
            <a:pPr lvl="0"/>
            <a:r>
              <a:rPr lang="zh-CN" altLang="en-US" dirty="0"/>
              <a:t>单击此处编辑母版副标题样式</a:t>
            </a:r>
            <a:endParaRPr lang="zh-CN" altLang="en-US" dirty="0"/>
          </a:p>
        </p:txBody>
      </p:sp>
      <p:sp>
        <p:nvSpPr>
          <p:cNvPr id="67591" name="日期占位符 67590"/>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lstStyle>
            <a:lvl1pPr>
              <a:defRPr sz="1400"/>
            </a:lvl1pPr>
          </a:lstStyle>
          <a:p>
            <a:endParaRPr lang="zh-CN" altLang="en-US" dirty="0">
              <a:latin typeface="Times New Roman" panose="02020603050405020304" pitchFamily="18" charset="0"/>
            </a:endParaRPr>
          </a:p>
        </p:txBody>
      </p:sp>
      <p:sp>
        <p:nvSpPr>
          <p:cNvPr id="67592" name="页脚占位符 67591"/>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endParaRPr lang="zh-CN" altLang="en-US" dirty="0">
              <a:latin typeface="Times New Roman" panose="02020603050405020304" pitchFamily="18" charset="0"/>
            </a:endParaRPr>
          </a:p>
        </p:txBody>
      </p:sp>
      <p:sp>
        <p:nvSpPr>
          <p:cNvPr id="67593" name="灯片编号占位符 67592"/>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66562" name="组合 66561"/>
          <p:cNvGrpSpPr/>
          <p:nvPr/>
        </p:nvGrpSpPr>
        <p:grpSpPr>
          <a:xfrm>
            <a:off x="0" y="1588"/>
            <a:ext cx="9132888" cy="6845300"/>
            <a:chOff x="0" y="1"/>
            <a:chExt cx="5753" cy="4312"/>
          </a:xfrm>
        </p:grpSpPr>
        <p:sp>
          <p:nvSpPr>
            <p:cNvPr id="66563" name="任意多边形 6656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6564" name="任意多边形 6656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6565" name="标题 66564"/>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66566" name="日期占位符 66565"/>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6567" name="页脚占位符 66566"/>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a:endParaRPr lang="zh-CN" altLang="en-US" dirty="0">
              <a:latin typeface="Times New Roman" panose="02020603050405020304" pitchFamily="18" charset="0"/>
            </a:endParaRPr>
          </a:p>
        </p:txBody>
      </p:sp>
      <p:sp>
        <p:nvSpPr>
          <p:cNvPr id="66568" name="灯片编号占位符 66567"/>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6569" name="文本占位符 66568"/>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4.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4.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1442" name="矩形 202755"/>
          <p:cNvSpPr/>
          <p:nvPr/>
        </p:nvSpPr>
        <p:spPr>
          <a:xfrm>
            <a:off x="323533" y="1627029"/>
            <a:ext cx="8713787" cy="3969385"/>
          </a:xfrm>
          <a:prstGeom prst="rect">
            <a:avLst/>
          </a:prstGeom>
          <a:noFill/>
          <a:ln w="9525">
            <a:noFill/>
          </a:ln>
        </p:spPr>
        <p:txBody>
          <a:bodyPr anchor="ctr">
            <a:spAutoFit/>
          </a:bodyPr>
          <a:p>
            <a:pPr algn="ctr"/>
            <a:r>
              <a:rPr lang="zh-CN" altLang="en-US" sz="3600" b="1" dirty="0">
                <a:latin typeface="Times New Roman" panose="02020603050405020304" pitchFamily="18" charset="0"/>
                <a:ea typeface="宋体" panose="02010600030101010101" pitchFamily="2" charset="-122"/>
              </a:rPr>
              <a:t>知识要点</a:t>
            </a:r>
            <a:endParaRPr lang="zh-CN" altLang="en-US" sz="3600" b="1" dirty="0">
              <a:latin typeface="Times New Roman" panose="02020603050405020304" pitchFamily="18" charset="0"/>
              <a:ea typeface="宋体" panose="02010600030101010101" pitchFamily="2" charset="-122"/>
            </a:endParaRPr>
          </a:p>
          <a:p>
            <a:pPr algn="ct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中断系统中软硬件功能的分配。</a:t>
            </a: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2.</a:t>
            </a:r>
            <a:r>
              <a:rPr lang="zh-CN" altLang="en-US" sz="3600" b="1" dirty="0">
                <a:latin typeface="Times New Roman" panose="02020603050405020304" pitchFamily="18" charset="0"/>
                <a:ea typeface="宋体" panose="02010600030101010101" pitchFamily="2" charset="-122"/>
              </a:rPr>
              <a:t>总线控制方式。</a:t>
            </a:r>
            <a:r>
              <a:rPr lang="zh-CN" altLang="en-US" sz="3600" b="1" dirty="0">
                <a:solidFill>
                  <a:srgbClr val="FFFF00"/>
                </a:solidFill>
                <a:latin typeface="Times New Roman" panose="02020603050405020304" pitchFamily="18" charset="0"/>
                <a:ea typeface="宋体" panose="02010600030101010101" pitchFamily="2" charset="-122"/>
              </a:rPr>
              <a:t>（重点）</a:t>
            </a:r>
            <a:endParaRPr lang="zh-CN" altLang="en-US" sz="3600" b="1" dirty="0">
              <a:solidFill>
                <a:srgbClr val="FFFF00"/>
              </a:solidFill>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3.</a:t>
            </a:r>
            <a:r>
              <a:rPr lang="zh-CN" altLang="en-US" sz="3600" b="1" dirty="0">
                <a:latin typeface="Times New Roman" panose="02020603050405020304" pitchFamily="18" charset="0"/>
                <a:ea typeface="宋体" panose="02010600030101010101" pitchFamily="2" charset="-122"/>
              </a:rPr>
              <a:t>中断的分类和分级。中断屏蔽位、中断处理时序图。</a:t>
            </a:r>
            <a:r>
              <a:rPr lang="zh-CN" altLang="en-US" sz="3600" b="1" dirty="0">
                <a:solidFill>
                  <a:srgbClr val="FFFF00"/>
                </a:solidFill>
                <a:sym typeface="+mn-ea"/>
              </a:rPr>
              <a:t>（重点）</a:t>
            </a: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4.</a:t>
            </a:r>
            <a:r>
              <a:rPr lang="zh-CN" altLang="en-US" sz="3600" b="1" dirty="0">
                <a:latin typeface="Times New Roman" panose="02020603050405020304" pitchFamily="18" charset="0"/>
                <a:ea typeface="宋体" panose="02010600030101010101" pitchFamily="2" charset="-122"/>
              </a:rPr>
              <a:t>通道的分类、通道流量的计算。</a:t>
            </a:r>
            <a:r>
              <a:rPr lang="zh-CN" altLang="en-US" sz="3600" b="1" dirty="0">
                <a:solidFill>
                  <a:srgbClr val="FFFF00"/>
                </a:solidFill>
                <a:sym typeface="+mn-ea"/>
              </a:rPr>
              <a:t>（重点）</a:t>
            </a:r>
            <a:endParaRPr lang="zh-CN" altLang="en-US" sz="3600" b="1" dirty="0">
              <a:latin typeface="Times New Roman" panose="02020603050405020304" pitchFamily="18" charset="0"/>
              <a:ea typeface="宋体" panose="02010600030101010101" pitchFamily="2" charset="-122"/>
            </a:endParaRPr>
          </a:p>
        </p:txBody>
      </p:sp>
      <p:sp>
        <p:nvSpPr>
          <p:cNvPr id="69634" name="标题 69633"/>
          <p:cNvSpPr>
            <a:spLocks noGrp="1"/>
          </p:cNvSpPr>
          <p:nvPr>
            <p:ph type="title"/>
          </p:nvPr>
        </p:nvSpPr>
        <p:spPr>
          <a:xfrm>
            <a:off x="323533" y="384175"/>
            <a:ext cx="8496300" cy="1752600"/>
          </a:xfrm>
        </p:spPr>
        <p:txBody>
          <a:bodyPr lIns="92075" tIns="46038" rIns="92075" bIns="46038" anchor="ctr"/>
          <a:p>
            <a:r>
              <a:rPr lang="zh-CN" altLang="en-US" sz="4000" b="1" dirty="0">
                <a:solidFill>
                  <a:schemeClr val="folHlink"/>
                </a:solidFill>
                <a:latin typeface="黑体" panose="02010609060101010101" pitchFamily="2" charset="-122"/>
                <a:ea typeface="黑体" panose="02010609060101010101" pitchFamily="2" charset="-122"/>
              </a:rPr>
              <a:t>第三章  输入输出系统（</a:t>
            </a:r>
            <a:r>
              <a:rPr lang="en-US" altLang="zh-CN" sz="4000" b="1" dirty="0">
                <a:solidFill>
                  <a:schemeClr val="folHlink"/>
                </a:solidFill>
                <a:latin typeface="黑体" panose="02010609060101010101" pitchFamily="2" charset="-122"/>
                <a:ea typeface="黑体" panose="02010609060101010101" pitchFamily="2" charset="-122"/>
              </a:rPr>
              <a:t>I/O</a:t>
            </a:r>
            <a:r>
              <a:rPr lang="zh-CN" altLang="en-US" sz="4000" b="1" dirty="0">
                <a:solidFill>
                  <a:schemeClr val="folHlink"/>
                </a:solidFill>
                <a:latin typeface="黑体" panose="02010609060101010101" pitchFamily="2" charset="-122"/>
                <a:ea typeface="黑体" panose="02010609060101010101" pitchFamily="2" charset="-122"/>
              </a:rPr>
              <a:t>系统）</a:t>
            </a:r>
            <a:br>
              <a:rPr lang="zh-CN" altLang="en-US" sz="4000" b="1" dirty="0">
                <a:solidFill>
                  <a:schemeClr val="folHlink"/>
                </a:solidFill>
                <a:latin typeface="黑体" panose="02010609060101010101" pitchFamily="2" charset="-122"/>
                <a:ea typeface="黑体" panose="02010609060101010101" pitchFamily="2" charset="-122"/>
              </a:rPr>
            </a:br>
            <a:endParaRPr lang="zh-CN" altLang="en-US" sz="7200" b="1">
              <a:solidFill>
                <a:schemeClr val="folHlink"/>
              </a:solidFill>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292" name="文本占位符 12291"/>
          <p:cNvSpPr>
            <a:spLocks noGrp="1"/>
          </p:cNvSpPr>
          <p:nvPr>
            <p:ph type="body" sz="half" idx="1"/>
          </p:nvPr>
        </p:nvSpPr>
        <p:spPr>
          <a:xfrm>
            <a:off x="0" y="404813"/>
            <a:ext cx="8382000" cy="985837"/>
          </a:xfrm>
        </p:spPr>
        <p:txBody>
          <a:bodyPr/>
          <a:p>
            <a:pPr algn="just">
              <a:lnSpc>
                <a:spcPct val="90000"/>
              </a:lnSpc>
              <a:buClr>
                <a:schemeClr val="accent2"/>
              </a:buClr>
              <a:buSzPct val="80000"/>
              <a:buFont typeface="Wingdings" panose="05000000000000000000" pitchFamily="2" charset="2"/>
              <a:buNone/>
            </a:pP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）双总线</a:t>
            </a:r>
            <a:r>
              <a:rPr lang="zh-CN" altLang="en-US" b="1" dirty="0">
                <a:latin typeface="宋体" panose="02010600030101010101" pitchFamily="2" charset="-122"/>
              </a:rPr>
              <a:t>：在单总线的基础上增加一组</a:t>
            </a:r>
            <a:r>
              <a:rPr lang="en-US" altLang="zh-CN" b="1" dirty="0">
                <a:latin typeface="宋体" panose="02010600030101010101" pitchFamily="2" charset="-122"/>
              </a:rPr>
              <a:t>CPU</a:t>
            </a:r>
            <a:r>
              <a:rPr lang="zh-CN" altLang="en-US" b="1" dirty="0">
                <a:latin typeface="宋体" panose="02010600030101010101" pitchFamily="2" charset="-122"/>
              </a:rPr>
              <a:t>与存贮器间的总线，要求存贮器是多体结构。 </a:t>
            </a:r>
            <a:endParaRPr lang="zh-CN" altLang="en-US" b="1" dirty="0">
              <a:latin typeface="宋体" panose="02010600030101010101" pitchFamily="2" charset="-122"/>
            </a:endParaRPr>
          </a:p>
        </p:txBody>
      </p:sp>
      <p:grpSp>
        <p:nvGrpSpPr>
          <p:cNvPr id="199693" name="组合 199692"/>
          <p:cNvGrpSpPr/>
          <p:nvPr/>
        </p:nvGrpSpPr>
        <p:grpSpPr>
          <a:xfrm>
            <a:off x="206375" y="2133600"/>
            <a:ext cx="8686800" cy="3300413"/>
            <a:chOff x="130" y="1344"/>
            <a:chExt cx="5472" cy="2079"/>
          </a:xfrm>
        </p:grpSpPr>
        <p:sp>
          <p:nvSpPr>
            <p:cNvPr id="199681" name="左右箭头 199680"/>
            <p:cNvSpPr/>
            <p:nvPr/>
          </p:nvSpPr>
          <p:spPr>
            <a:xfrm>
              <a:off x="282" y="1722"/>
              <a:ext cx="5320" cy="250"/>
            </a:xfrm>
            <a:prstGeom prst="leftRightArrow">
              <a:avLst>
                <a:gd name="adj1" fmla="val 26388"/>
                <a:gd name="adj2" fmla="val 134674"/>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9682" name="矩形 199681"/>
            <p:cNvSpPr/>
            <p:nvPr/>
          </p:nvSpPr>
          <p:spPr>
            <a:xfrm>
              <a:off x="130" y="2822"/>
              <a:ext cx="963"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199683" name="矩形 199682"/>
            <p:cNvSpPr/>
            <p:nvPr/>
          </p:nvSpPr>
          <p:spPr>
            <a:xfrm>
              <a:off x="1549" y="282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199684" name="矩形 199683"/>
            <p:cNvSpPr/>
            <p:nvPr/>
          </p:nvSpPr>
          <p:spPr>
            <a:xfrm>
              <a:off x="2967" y="282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199685" name="矩形 199684"/>
            <p:cNvSpPr/>
            <p:nvPr/>
          </p:nvSpPr>
          <p:spPr>
            <a:xfrm>
              <a:off x="4335" y="277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199686" name="上下箭头 199685"/>
            <p:cNvSpPr/>
            <p:nvPr/>
          </p:nvSpPr>
          <p:spPr>
            <a:xfrm>
              <a:off x="637" y="192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7" name="上下箭头 199686"/>
            <p:cNvSpPr/>
            <p:nvPr/>
          </p:nvSpPr>
          <p:spPr>
            <a:xfrm>
              <a:off x="1903" y="1922"/>
              <a:ext cx="102" cy="850"/>
            </a:xfrm>
            <a:prstGeom prst="upDownArrow">
              <a:avLst>
                <a:gd name="adj1" fmla="val 50000"/>
                <a:gd name="adj2" fmla="val 16666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8" name="上下箭头 199687"/>
            <p:cNvSpPr/>
            <p:nvPr/>
          </p:nvSpPr>
          <p:spPr>
            <a:xfrm>
              <a:off x="3373" y="197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9" name="上下箭头 199688"/>
            <p:cNvSpPr/>
            <p:nvPr/>
          </p:nvSpPr>
          <p:spPr>
            <a:xfrm>
              <a:off x="4741" y="192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90" name="文本框 199689"/>
            <p:cNvSpPr txBox="1"/>
            <p:nvPr/>
          </p:nvSpPr>
          <p:spPr>
            <a:xfrm>
              <a:off x="1111" y="1344"/>
              <a:ext cx="2990" cy="405"/>
            </a:xfrm>
            <a:prstGeom prst="rect">
              <a:avLst/>
            </a:prstGeom>
            <a:noFill/>
            <a:ln w="9525">
              <a:noFill/>
            </a:ln>
          </p:spPr>
          <p:txBody>
            <a:bodyPr>
              <a:spAutoFit/>
            </a:bodyPr>
            <a:p>
              <a:pPr algn="ct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sp>
          <p:nvSpPr>
            <p:cNvPr id="199691" name="左右箭头 199690"/>
            <p:cNvSpPr/>
            <p:nvPr/>
          </p:nvSpPr>
          <p:spPr>
            <a:xfrm>
              <a:off x="1090" y="3135"/>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9692" name="文本框 199691"/>
            <p:cNvSpPr txBox="1"/>
            <p:nvPr/>
          </p:nvSpPr>
          <p:spPr>
            <a:xfrm>
              <a:off x="850" y="2463"/>
              <a:ext cx="1008" cy="288"/>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CPU</a:t>
              </a:r>
              <a:r>
                <a:rPr lang="zh-CN" altLang="en-US" sz="2400" b="1" dirty="0">
                  <a:latin typeface="Times New Roman" panose="02020603050405020304" pitchFamily="18" charset="0"/>
                </a:rPr>
                <a:t>总线</a:t>
              </a:r>
              <a:endParaRPr lang="zh-CN" altLang="en-US" sz="2400" b="1" dirty="0">
                <a:latin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xEl>
                                              <p:charRg st="0" end="43"/>
                                            </p:txEl>
                                          </p:spTgt>
                                        </p:tgtEl>
                                        <p:attrNameLst>
                                          <p:attrName>style.visibility</p:attrName>
                                        </p:attrNameLst>
                                      </p:cBhvr>
                                      <p:to>
                                        <p:strVal val="visible"/>
                                      </p:to>
                                    </p:set>
                                    <p:animEffect transition="in" filter="blinds(horizontal)">
                                      <p:cBhvr>
                                        <p:cTn id="7" dur="500"/>
                                        <p:tgtEl>
                                          <p:spTgt spid="12292">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checkerboard(across)">
                                      <p:cBhvr>
                                        <p:cTn id="12" dur="500"/>
                                        <p:tgtEl>
                                          <p:spTgt spid="199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366" name="标题 14365"/>
          <p:cNvSpPr>
            <a:spLocks noGrp="1"/>
          </p:cNvSpPr>
          <p:nvPr>
            <p:ph type="title"/>
          </p:nvPr>
        </p:nvSpPr>
        <p:spPr>
          <a:xfrm>
            <a:off x="0" y="260350"/>
            <a:ext cx="9144000" cy="1655763"/>
          </a:xfrm>
        </p:spPr>
        <p:txBody>
          <a:bodyPr lIns="92075" tIns="46038" rIns="92075" bIns="46038" anchor="ctr"/>
          <a:p>
            <a:pPr marL="685800" indent="-685800" algn="l"/>
            <a:r>
              <a:rPr lang="en-US" altLang="zh-CN" sz="3200" b="1" dirty="0">
                <a:latin typeface="黑体" panose="02010609060101010101" pitchFamily="2" charset="-122"/>
                <a:ea typeface="黑体" panose="02010609060101010101" pitchFamily="2" charset="-122"/>
              </a:rPr>
              <a:t>  </a:t>
            </a:r>
            <a:r>
              <a:rPr lang="en-US" altLang="zh-CN" sz="3200" b="1" dirty="0">
                <a:solidFill>
                  <a:schemeClr val="tx1"/>
                </a:solidFill>
                <a:latin typeface="黑体" panose="02010609060101010101" pitchFamily="2" charset="-122"/>
                <a:ea typeface="黑体" panose="02010609060101010101" pitchFamily="2" charset="-122"/>
              </a:rPr>
              <a:t>3</a:t>
            </a:r>
            <a:r>
              <a:rPr lang="zh-CN" altLang="en-US" sz="3200" b="1" dirty="0">
                <a:solidFill>
                  <a:schemeClr val="tx1"/>
                </a:solidFill>
                <a:latin typeface="黑体" panose="02010609060101010101" pitchFamily="2" charset="-122"/>
                <a:ea typeface="黑体" panose="02010609060101010101" pitchFamily="2" charset="-122"/>
              </a:rPr>
              <a:t>）三总线：</a:t>
            </a:r>
            <a:r>
              <a:rPr lang="zh-CN" altLang="en-US" sz="3200" b="1" dirty="0">
                <a:solidFill>
                  <a:schemeClr val="tx1"/>
                </a:solidFill>
                <a:latin typeface="方正仿宋简体" pitchFamily="2" charset="-122"/>
                <a:ea typeface="方正仿宋简体" pitchFamily="2" charset="-122"/>
              </a:rPr>
              <a:t>在双总线的基础上增加一组存贮器到高速</a:t>
            </a:r>
            <a:r>
              <a:rPr lang="en-US" altLang="zh-CN" sz="3200" b="1" dirty="0">
                <a:solidFill>
                  <a:schemeClr val="tx1"/>
                </a:solidFill>
                <a:latin typeface="方正仿宋简体" pitchFamily="2" charset="-122"/>
                <a:ea typeface="方正仿宋简体" pitchFamily="2" charset="-122"/>
              </a:rPr>
              <a:t>I/O</a:t>
            </a:r>
            <a:r>
              <a:rPr lang="zh-CN" altLang="en-US" sz="3200" b="1" dirty="0">
                <a:solidFill>
                  <a:schemeClr val="tx1"/>
                </a:solidFill>
                <a:latin typeface="方正仿宋简体" pitchFamily="2" charset="-122"/>
                <a:ea typeface="方正仿宋简体" pitchFamily="2" charset="-122"/>
              </a:rPr>
              <a:t>的总线，要求存贮器是多体结构。</a:t>
            </a:r>
            <a:r>
              <a:rPr lang="zh-CN" altLang="en-US" sz="3200" b="1" dirty="0">
                <a:latin typeface="方正仿宋简体" pitchFamily="2" charset="-122"/>
                <a:ea typeface="方正仿宋简体" pitchFamily="2" charset="-122"/>
              </a:rPr>
              <a:t>   </a:t>
            </a:r>
            <a:endParaRPr lang="zh-CN" altLang="en-US" sz="3200" b="1" dirty="0">
              <a:latin typeface="方正仿宋简体" pitchFamily="2" charset="-122"/>
              <a:ea typeface="方正仿宋简体" pitchFamily="2" charset="-122"/>
            </a:endParaRPr>
          </a:p>
        </p:txBody>
      </p:sp>
      <p:grpSp>
        <p:nvGrpSpPr>
          <p:cNvPr id="202766" name="组合 202765"/>
          <p:cNvGrpSpPr/>
          <p:nvPr/>
        </p:nvGrpSpPr>
        <p:grpSpPr>
          <a:xfrm>
            <a:off x="298450" y="2012950"/>
            <a:ext cx="8686800" cy="3324225"/>
            <a:chOff x="188" y="1268"/>
            <a:chExt cx="5472" cy="2094"/>
          </a:xfrm>
        </p:grpSpPr>
        <p:sp>
          <p:nvSpPr>
            <p:cNvPr id="202752" name="左右箭头 202751"/>
            <p:cNvSpPr/>
            <p:nvPr/>
          </p:nvSpPr>
          <p:spPr>
            <a:xfrm>
              <a:off x="340" y="1661"/>
              <a:ext cx="5320" cy="250"/>
            </a:xfrm>
            <a:prstGeom prst="leftRightArrow">
              <a:avLst>
                <a:gd name="adj1" fmla="val 26388"/>
                <a:gd name="adj2" fmla="val 134674"/>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53" name="矩形 202752"/>
            <p:cNvSpPr/>
            <p:nvPr/>
          </p:nvSpPr>
          <p:spPr>
            <a:xfrm>
              <a:off x="188" y="2761"/>
              <a:ext cx="963"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202754" name="矩形 202753"/>
            <p:cNvSpPr/>
            <p:nvPr/>
          </p:nvSpPr>
          <p:spPr>
            <a:xfrm>
              <a:off x="1607" y="276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202755" name="矩形 202754"/>
            <p:cNvSpPr/>
            <p:nvPr/>
          </p:nvSpPr>
          <p:spPr>
            <a:xfrm>
              <a:off x="3025" y="276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202756" name="矩形 202755"/>
            <p:cNvSpPr/>
            <p:nvPr/>
          </p:nvSpPr>
          <p:spPr>
            <a:xfrm>
              <a:off x="4393" y="271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202757" name="上下箭头 202756"/>
            <p:cNvSpPr/>
            <p:nvPr/>
          </p:nvSpPr>
          <p:spPr>
            <a:xfrm>
              <a:off x="695" y="186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58" name="上下箭头 202757"/>
            <p:cNvSpPr/>
            <p:nvPr/>
          </p:nvSpPr>
          <p:spPr>
            <a:xfrm>
              <a:off x="1961" y="1861"/>
              <a:ext cx="102" cy="850"/>
            </a:xfrm>
            <a:prstGeom prst="upDownArrow">
              <a:avLst>
                <a:gd name="adj1" fmla="val 50000"/>
                <a:gd name="adj2" fmla="val 16666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59" name="上下箭头 202758"/>
            <p:cNvSpPr/>
            <p:nvPr/>
          </p:nvSpPr>
          <p:spPr>
            <a:xfrm>
              <a:off x="3431" y="191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60" name="上下箭头 202759"/>
            <p:cNvSpPr/>
            <p:nvPr/>
          </p:nvSpPr>
          <p:spPr>
            <a:xfrm>
              <a:off x="4799" y="186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61" name="文本框 202760"/>
            <p:cNvSpPr txBox="1"/>
            <p:nvPr/>
          </p:nvSpPr>
          <p:spPr>
            <a:xfrm>
              <a:off x="1510" y="1268"/>
              <a:ext cx="2990" cy="405"/>
            </a:xfrm>
            <a:prstGeom prst="rect">
              <a:avLst/>
            </a:prstGeom>
            <a:noFill/>
            <a:ln w="9525">
              <a:noFill/>
            </a:ln>
          </p:spPr>
          <p:txBody>
            <a:bodyPr>
              <a:spAutoFit/>
            </a:bodyPr>
            <a:p>
              <a:pPr algn="ct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sp>
          <p:nvSpPr>
            <p:cNvPr id="202762" name="左右箭头 202761"/>
            <p:cNvSpPr/>
            <p:nvPr/>
          </p:nvSpPr>
          <p:spPr>
            <a:xfrm>
              <a:off x="1148" y="3074"/>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63" name="文本框 202762"/>
            <p:cNvSpPr txBox="1"/>
            <p:nvPr/>
          </p:nvSpPr>
          <p:spPr>
            <a:xfrm>
              <a:off x="908" y="2402"/>
              <a:ext cx="1008" cy="288"/>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CPU</a:t>
              </a:r>
              <a:r>
                <a:rPr lang="zh-CN" altLang="en-US" sz="2400" b="1" dirty="0">
                  <a:latin typeface="Times New Roman" panose="02020603050405020304" pitchFamily="18" charset="0"/>
                </a:rPr>
                <a:t>总线</a:t>
              </a:r>
              <a:endParaRPr lang="zh-CN" altLang="en-US" sz="2400" b="1" dirty="0">
                <a:latin typeface="Times New Roman" panose="02020603050405020304" pitchFamily="18" charset="0"/>
              </a:endParaRPr>
            </a:p>
          </p:txBody>
        </p:sp>
        <p:sp>
          <p:nvSpPr>
            <p:cNvPr id="202764" name="左右箭头 202763"/>
            <p:cNvSpPr/>
            <p:nvPr/>
          </p:nvSpPr>
          <p:spPr>
            <a:xfrm>
              <a:off x="2540" y="3074"/>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65" name="文本框 202764"/>
            <p:cNvSpPr txBox="1"/>
            <p:nvPr/>
          </p:nvSpPr>
          <p:spPr>
            <a:xfrm>
              <a:off x="2108" y="2306"/>
              <a:ext cx="1248" cy="288"/>
            </a:xfrm>
            <a:prstGeom prst="rect">
              <a:avLst/>
            </a:prstGeom>
            <a:noFill/>
            <a:ln w="9525">
              <a:noFill/>
            </a:ln>
          </p:spPr>
          <p:txBody>
            <a:bodyPr>
              <a:spAutoFit/>
            </a:bodyPr>
            <a:p>
              <a:pPr>
                <a:spcBef>
                  <a:spcPct val="50000"/>
                </a:spcBef>
              </a:pPr>
              <a:r>
                <a:rPr lang="zh-CN" altLang="en-US" sz="2400" b="1" dirty="0">
                  <a:latin typeface="方正仿宋简体" pitchFamily="2" charset="-122"/>
                  <a:ea typeface="方正仿宋简体" pitchFamily="2" charset="-122"/>
                </a:rPr>
                <a:t>高速</a:t>
              </a:r>
              <a:r>
                <a:rPr lang="en-US" altLang="zh-CN" sz="2400" b="1" dirty="0">
                  <a:latin typeface="方正仿宋简体" pitchFamily="2" charset="-122"/>
                  <a:ea typeface="方正仿宋简体" pitchFamily="2" charset="-122"/>
                </a:rPr>
                <a:t>I/O</a:t>
              </a:r>
              <a:r>
                <a:rPr lang="zh-CN" altLang="en-US" sz="2400" b="1" dirty="0">
                  <a:latin typeface="方正仿宋简体" pitchFamily="2" charset="-122"/>
                  <a:ea typeface="方正仿宋简体" pitchFamily="2" charset="-122"/>
                </a:rPr>
                <a:t>总线</a:t>
              </a:r>
              <a:endParaRPr lang="zh-CN" altLang="en-US" sz="2400" b="1" dirty="0">
                <a:latin typeface="方正仿宋简体" pitchFamily="2" charset="-122"/>
                <a:ea typeface="方正仿宋简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6"/>
                                        </p:tgtEl>
                                        <p:attrNameLst>
                                          <p:attrName>style.visibility</p:attrName>
                                        </p:attrNameLst>
                                      </p:cBhvr>
                                      <p:to>
                                        <p:strVal val="visible"/>
                                      </p:to>
                                    </p:set>
                                    <p:animEffect transition="in" filter="blinds(horizontal)">
                                      <p:cBhvr>
                                        <p:cTn id="7" dur="500"/>
                                        <p:tgtEl>
                                          <p:spTgt spid="143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2766"/>
                                        </p:tgtEl>
                                        <p:attrNameLst>
                                          <p:attrName>style.visibility</p:attrName>
                                        </p:attrNameLst>
                                      </p:cBhvr>
                                      <p:to>
                                        <p:strVal val="visible"/>
                                      </p:to>
                                    </p:set>
                                    <p:animEffect transition="in" filter="checkerboard(across)">
                                      <p:cBhvr>
                                        <p:cTn id="12" dur="500"/>
                                        <p:tgtEl>
                                          <p:spTgt spid="20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6387" name="文本占位符 16386"/>
          <p:cNvSpPr>
            <a:spLocks noGrp="1"/>
          </p:cNvSpPr>
          <p:nvPr>
            <p:ph type="body" idx="4294967295"/>
          </p:nvPr>
        </p:nvSpPr>
        <p:spPr>
          <a:xfrm>
            <a:off x="0" y="333375"/>
            <a:ext cx="8664575" cy="2484438"/>
          </a:xfrm>
        </p:spPr>
        <p:txBody>
          <a:bodyPr/>
          <a:p>
            <a:pPr algn="just">
              <a:lnSpc>
                <a:spcPct val="80000"/>
              </a:lnSpc>
              <a:buNone/>
            </a:pPr>
            <a:r>
              <a:rPr lang="en-US" altLang="zh-CN" b="1" dirty="0">
                <a:solidFill>
                  <a:schemeClr val="tx2"/>
                </a:solidFill>
                <a:latin typeface="黑体" panose="02010609060101010101" pitchFamily="2" charset="-122"/>
                <a:ea typeface="黑体" panose="02010609060101010101" pitchFamily="2" charset="-122"/>
              </a:rPr>
              <a:t>2  </a:t>
            </a:r>
            <a:r>
              <a:rPr lang="zh-CN" altLang="en-US" b="1" dirty="0">
                <a:solidFill>
                  <a:schemeClr val="tx2"/>
                </a:solidFill>
                <a:latin typeface="黑体" panose="02010609060101010101" pitchFamily="2" charset="-122"/>
                <a:ea typeface="黑体" panose="02010609060101010101" pitchFamily="2" charset="-122"/>
              </a:rPr>
              <a:t>按是否专用来分</a:t>
            </a:r>
            <a:endParaRPr lang="zh-CN" altLang="en-US" b="1" dirty="0">
              <a:solidFill>
                <a:schemeClr val="tx2"/>
              </a:solidFill>
              <a:latin typeface="黑体" panose="02010609060101010101" pitchFamily="2" charset="-122"/>
              <a:ea typeface="黑体" panose="02010609060101010101" pitchFamily="2" charset="-122"/>
            </a:endParaRPr>
          </a:p>
          <a:p>
            <a:pPr algn="just">
              <a:lnSpc>
                <a:spcPct val="80000"/>
              </a:lnSpc>
              <a:buNone/>
            </a:pPr>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）专用总线：</a:t>
            </a:r>
            <a:r>
              <a:rPr lang="zh-CN" altLang="en-US" b="1" dirty="0">
                <a:latin typeface="宋体" panose="02010600030101010101" pitchFamily="2" charset="-122"/>
              </a:rPr>
              <a:t>随部件数（</a:t>
            </a:r>
            <a:r>
              <a:rPr lang="en-US" altLang="zh-CN" b="1" dirty="0">
                <a:latin typeface="宋体" panose="02010600030101010101" pitchFamily="2" charset="-122"/>
              </a:rPr>
              <a:t>n</a:t>
            </a:r>
            <a:r>
              <a:rPr lang="zh-CN" altLang="en-US" b="1" dirty="0">
                <a:latin typeface="宋体" panose="02010600030101010101" pitchFamily="2" charset="-122"/>
              </a:rPr>
              <a:t>）的增加，专用总线急剧增加：</a:t>
            </a:r>
            <a:endParaRPr lang="zh-CN" altLang="en-US" b="1" dirty="0">
              <a:latin typeface="宋体" panose="02010600030101010101" pitchFamily="2" charset="-122"/>
            </a:endParaRPr>
          </a:p>
          <a:p>
            <a:pPr algn="just">
              <a:lnSpc>
                <a:spcPct val="80000"/>
              </a:lnSpc>
              <a:buNone/>
            </a:pPr>
            <a:r>
              <a:rPr lang="zh-CN" altLang="en-US" b="1" dirty="0">
                <a:latin typeface="宋体" panose="02010600030101010101" pitchFamily="2" charset="-122"/>
              </a:rPr>
              <a:t>    </a:t>
            </a:r>
            <a:r>
              <a:rPr lang="zh-CN" altLang="en-US" b="1" i="1" dirty="0">
                <a:latin typeface="宋体" panose="02010600030101010101" pitchFamily="2" charset="-122"/>
              </a:rPr>
              <a:t> </a:t>
            </a:r>
            <a:r>
              <a:rPr lang="en-US" altLang="zh-CN" b="1" i="1">
                <a:latin typeface="宋体" panose="02010600030101010101" pitchFamily="2" charset="-122"/>
              </a:rPr>
              <a:t>l</a:t>
            </a:r>
            <a:r>
              <a:rPr lang="en-US" altLang="zh-CN" b="1">
                <a:latin typeface="宋体" panose="02010600030101010101" pitchFamily="2" charset="-122"/>
              </a:rPr>
              <a:t>=n*(n-1)/2</a:t>
            </a:r>
            <a:endParaRPr lang="en-US" altLang="zh-CN" b="1">
              <a:latin typeface="宋体" panose="02010600030101010101" pitchFamily="2" charset="-122"/>
            </a:endParaRPr>
          </a:p>
          <a:p>
            <a:pPr algn="just">
              <a:lnSpc>
                <a:spcPct val="80000"/>
              </a:lnSpc>
              <a:buNone/>
            </a:pPr>
            <a:r>
              <a:rPr lang="en-US" altLang="zh-CN" b="1" dirty="0">
                <a:latin typeface="宋体" panose="02010600030101010101" pitchFamily="2" charset="-122"/>
              </a:rPr>
              <a:t>     n=4</a:t>
            </a:r>
            <a:r>
              <a:rPr lang="zh-CN" altLang="en-US" b="1" dirty="0">
                <a:latin typeface="宋体" panose="02010600030101010101" pitchFamily="2" charset="-122"/>
              </a:rPr>
              <a:t>时， </a:t>
            </a:r>
            <a:r>
              <a:rPr lang="en-US" altLang="zh-CN" b="1" i="1">
                <a:latin typeface="宋体" panose="02010600030101010101" pitchFamily="2" charset="-122"/>
              </a:rPr>
              <a:t>l </a:t>
            </a:r>
            <a:r>
              <a:rPr lang="en-US" altLang="zh-CN" b="1" dirty="0">
                <a:latin typeface="宋体" panose="02010600030101010101" pitchFamily="2" charset="-122"/>
              </a:rPr>
              <a:t>=6 </a:t>
            </a:r>
            <a:r>
              <a:rPr lang="zh-CN" altLang="en-US" b="1" dirty="0">
                <a:latin typeface="宋体" panose="02010600030101010101" pitchFamily="2" charset="-122"/>
              </a:rPr>
              <a:t>；  </a:t>
            </a:r>
            <a:r>
              <a:rPr lang="en-US" altLang="zh-CN" b="1" dirty="0">
                <a:latin typeface="宋体" panose="02010600030101010101" pitchFamily="2" charset="-122"/>
              </a:rPr>
              <a:t>n=5</a:t>
            </a:r>
            <a:r>
              <a:rPr lang="zh-CN" altLang="en-US" b="1" dirty="0">
                <a:latin typeface="宋体" panose="02010600030101010101" pitchFamily="2" charset="-122"/>
              </a:rPr>
              <a:t>时  </a:t>
            </a:r>
            <a:r>
              <a:rPr lang="en-US" altLang="zh-CN" b="1" i="1">
                <a:latin typeface="宋体" panose="02010600030101010101" pitchFamily="2" charset="-122"/>
              </a:rPr>
              <a:t>l </a:t>
            </a:r>
            <a:r>
              <a:rPr lang="en-US" altLang="zh-CN" b="1">
                <a:latin typeface="宋体" panose="02010600030101010101" pitchFamily="2" charset="-122"/>
              </a:rPr>
              <a:t>=10</a:t>
            </a:r>
            <a:endParaRPr lang="en-US" altLang="zh-CN" b="1">
              <a:latin typeface="宋体" panose="02010600030101010101" pitchFamily="2" charset="-122"/>
            </a:endParaRPr>
          </a:p>
        </p:txBody>
      </p:sp>
      <p:sp>
        <p:nvSpPr>
          <p:cNvPr id="203776" name="矩形 203775"/>
          <p:cNvSpPr/>
          <p:nvPr/>
        </p:nvSpPr>
        <p:spPr>
          <a:xfrm>
            <a:off x="0" y="3429000"/>
            <a:ext cx="9144000" cy="25193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）非专用总线</a:t>
            </a:r>
            <a:r>
              <a:rPr lang="en-US" altLang="zh-CN" b="1">
                <a:latin typeface="宋体" panose="02010600030101010101" pitchFamily="2" charset="-122"/>
                <a:ea typeface="黑体" panose="02010609060101010101" pitchFamily="2" charset="-122"/>
              </a:rPr>
              <a:t>—</a:t>
            </a:r>
            <a:r>
              <a:rPr lang="en-US" altLang="zh-CN" b="1">
                <a:latin typeface="宋体" panose="0201060003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即公共总线</a:t>
            </a:r>
            <a:endParaRPr lang="zh-CN" altLang="en-US" b="1" dirty="0">
              <a:latin typeface="黑体" panose="02010609060101010101" pitchFamily="2" charset="-122"/>
              <a:ea typeface="黑体" panose="02010609060101010101" pitchFamily="2" charset="-122"/>
            </a:endParaRPr>
          </a:p>
          <a:p>
            <a:pPr lvl="0" algn="just">
              <a:buNone/>
            </a:pPr>
            <a:r>
              <a:rPr lang="zh-CN" altLang="en-US" b="1" dirty="0">
                <a:latin typeface="宋体" panose="02010600030101010101" pitchFamily="2" charset="-122"/>
              </a:rPr>
              <a:t>  总线数少，造价低，总线接口标准化、模块性强，易于简化和统一接口设计，会出现总线争用，降低效率。</a:t>
            </a:r>
            <a:endParaRPr lang="zh-CN" altLang="en-US" b="1" dirty="0">
              <a:latin typeface="宋体" panose="02010600030101010101" pitchFamily="2"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09570" name="文本占位符 109569"/>
          <p:cNvSpPr>
            <a:spLocks noGrp="1"/>
          </p:cNvSpPr>
          <p:nvPr>
            <p:ph type="body" idx="4294967295"/>
          </p:nvPr>
        </p:nvSpPr>
        <p:spPr>
          <a:xfrm>
            <a:off x="228600" y="228600"/>
            <a:ext cx="8686800" cy="2624138"/>
          </a:xfrm>
        </p:spPr>
        <p:txBody>
          <a:bodyPr/>
          <a:p>
            <a:pPr algn="just">
              <a:buNone/>
            </a:pPr>
            <a:r>
              <a:rPr lang="en-US" altLang="zh-CN" b="1" dirty="0">
                <a:solidFill>
                  <a:schemeClr val="tx2"/>
                </a:solidFill>
                <a:latin typeface="黑体" panose="02010609060101010101" pitchFamily="2" charset="-122"/>
                <a:ea typeface="黑体" panose="02010609060101010101" pitchFamily="2" charset="-122"/>
              </a:rPr>
              <a:t>3  </a:t>
            </a:r>
            <a:r>
              <a:rPr lang="zh-CN" altLang="en-US" b="1" dirty="0">
                <a:solidFill>
                  <a:schemeClr val="tx2"/>
                </a:solidFill>
                <a:latin typeface="黑体" panose="02010609060101010101" pitchFamily="2" charset="-122"/>
                <a:ea typeface="黑体" panose="02010609060101010101" pitchFamily="2" charset="-122"/>
              </a:rPr>
              <a:t>按传递的信息类型分</a:t>
            </a:r>
            <a:endParaRPr lang="zh-CN" altLang="en-US" b="1" dirty="0">
              <a:solidFill>
                <a:schemeClr val="tx2"/>
              </a:solidFill>
              <a:latin typeface="黑体" panose="02010609060101010101" pitchFamily="2" charset="-122"/>
              <a:ea typeface="黑体" panose="02010609060101010101" pitchFamily="2" charset="-122"/>
            </a:endParaRPr>
          </a:p>
          <a:p>
            <a:pPr algn="just">
              <a:buNone/>
            </a:pPr>
            <a:r>
              <a:rPr lang="zh-CN" altLang="en-US" b="1" dirty="0">
                <a:latin typeface="宋体" panose="02010600030101010101" pitchFamily="2" charset="-122"/>
              </a:rPr>
              <a:t>   地址总线</a:t>
            </a:r>
            <a:r>
              <a:rPr lang="en-US" altLang="zh-CN" b="1">
                <a:latin typeface="宋体" panose="02010600030101010101" pitchFamily="2" charset="-122"/>
              </a:rPr>
              <a:t>AB</a:t>
            </a:r>
            <a:endParaRPr lang="en-US" altLang="zh-CN" b="1">
              <a:latin typeface="宋体" panose="02010600030101010101" pitchFamily="2" charset="-122"/>
            </a:endParaRPr>
          </a:p>
          <a:p>
            <a:pPr algn="just">
              <a:buNone/>
            </a:pPr>
            <a:r>
              <a:rPr lang="en-US" altLang="zh-CN" b="1" dirty="0">
                <a:latin typeface="宋体" panose="02010600030101010101" pitchFamily="2" charset="-122"/>
              </a:rPr>
              <a:t>   </a:t>
            </a:r>
            <a:r>
              <a:rPr lang="zh-CN" altLang="en-US" b="1" dirty="0">
                <a:latin typeface="宋体" panose="02010600030101010101" pitchFamily="2" charset="-122"/>
              </a:rPr>
              <a:t>数据总线</a:t>
            </a:r>
            <a:r>
              <a:rPr lang="en-US" altLang="zh-CN" b="1">
                <a:latin typeface="宋体" panose="02010600030101010101" pitchFamily="2" charset="-122"/>
              </a:rPr>
              <a:t>DB</a:t>
            </a:r>
            <a:endParaRPr lang="en-US" altLang="zh-CN" b="1">
              <a:latin typeface="宋体" panose="02010600030101010101" pitchFamily="2" charset="-122"/>
            </a:endParaRPr>
          </a:p>
          <a:p>
            <a:pPr algn="just">
              <a:buNone/>
            </a:pPr>
            <a:r>
              <a:rPr lang="en-US" altLang="zh-CN" b="1" dirty="0">
                <a:latin typeface="宋体" panose="02010600030101010101" pitchFamily="2" charset="-122"/>
              </a:rPr>
              <a:t>   </a:t>
            </a:r>
            <a:r>
              <a:rPr lang="zh-CN" altLang="en-US" b="1" dirty="0">
                <a:latin typeface="宋体" panose="02010600030101010101" pitchFamily="2" charset="-122"/>
              </a:rPr>
              <a:t>控制总线</a:t>
            </a:r>
            <a:r>
              <a:rPr lang="en-US" altLang="zh-CN" b="1">
                <a:latin typeface="宋体" panose="02010600030101010101" pitchFamily="2" charset="-122"/>
              </a:rPr>
              <a:t>CB</a:t>
            </a:r>
            <a:endParaRPr lang="en-US" altLang="zh-CN" b="1">
              <a:latin typeface="宋体" panose="02010600030101010101" pitchFamily="2" charset="-122"/>
            </a:endParaRPr>
          </a:p>
        </p:txBody>
      </p:sp>
      <p:sp>
        <p:nvSpPr>
          <p:cNvPr id="109573" name="PyramidChart 2;Master;1;0.15;3"/>
          <p:cNvSpPr/>
          <p:nvPr/>
        </p:nvSpPr>
        <p:spPr>
          <a:xfrm>
            <a:off x="1143000" y="2057400"/>
            <a:ext cx="6723063" cy="3924300"/>
          </a:xfrm>
          <a:prstGeom prst="rect">
            <a:avLst/>
          </a:prstGeom>
          <a:noFill/>
          <a:ln w="9525">
            <a:noFill/>
          </a:ln>
        </p:spPr>
        <p:txBody>
          <a:bodyPr wrap="none" anchor="ctr"/>
          <a:p>
            <a:pPr algn="ctr" latinLnBrk="1"/>
            <a:endParaRPr sz="2400" b="1" dirty="0">
              <a:latin typeface="方正仿宋简体" pitchFamily="2" charset="-122"/>
              <a:ea typeface="方正仿宋简体"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8435" name="文本占位符 18434"/>
          <p:cNvSpPr>
            <a:spLocks noGrp="1"/>
          </p:cNvSpPr>
          <p:nvPr>
            <p:ph type="body" idx="1"/>
          </p:nvPr>
        </p:nvSpPr>
        <p:spPr>
          <a:xfrm>
            <a:off x="304800" y="228600"/>
            <a:ext cx="8839200" cy="2479675"/>
          </a:xfrm>
        </p:spPr>
        <p:txBody>
          <a:bodyPr/>
          <a:p>
            <a:pPr algn="just">
              <a:lnSpc>
                <a:spcPct val="90000"/>
              </a:lnSpc>
              <a:buNone/>
            </a:pPr>
            <a:r>
              <a:rPr lang="zh-CN" altLang="en-US" b="1" dirty="0">
                <a:solidFill>
                  <a:schemeClr val="folHlink"/>
                </a:solidFill>
                <a:ea typeface="黑体" panose="02010609060101010101" pitchFamily="2" charset="-122"/>
              </a:rPr>
              <a:t>二、总线控制方式</a:t>
            </a:r>
            <a:r>
              <a:rPr lang="en-US" altLang="zh-CN" b="1" dirty="0">
                <a:solidFill>
                  <a:schemeClr val="folHlink"/>
                </a:solidFill>
                <a:ea typeface="黑体" panose="02010609060101010101" pitchFamily="2" charset="-122"/>
              </a:rPr>
              <a:t>(</a:t>
            </a:r>
            <a:r>
              <a:rPr lang="zh-CN" altLang="en-US" b="1" dirty="0">
                <a:solidFill>
                  <a:schemeClr val="folHlink"/>
                </a:solidFill>
                <a:ea typeface="黑体" panose="02010609060101010101" pitchFamily="2" charset="-122"/>
              </a:rPr>
              <a:t>重点）</a:t>
            </a:r>
            <a:endParaRPr lang="zh-CN" altLang="en-US" b="1" dirty="0">
              <a:solidFill>
                <a:schemeClr val="folHlink"/>
              </a:solidFill>
              <a:ea typeface="黑体" panose="02010609060101010101" pitchFamily="2" charset="-122"/>
            </a:endParaRPr>
          </a:p>
          <a:p>
            <a:pPr algn="just">
              <a:lnSpc>
                <a:spcPct val="90000"/>
              </a:lnSpc>
              <a:buNone/>
            </a:pPr>
            <a:r>
              <a:rPr lang="zh-CN" altLang="en-US" b="1" dirty="0"/>
              <a:t>　　　研究对非专用总线在多个部件同时申请总线时的裁决控制机构。</a:t>
            </a:r>
            <a:endParaRPr lang="zh-CN" altLang="en-US" b="1" dirty="0"/>
          </a:p>
          <a:p>
            <a:pPr algn="just">
              <a:lnSpc>
                <a:spcPct val="90000"/>
              </a:lnSpc>
              <a:buNone/>
            </a:pPr>
            <a:r>
              <a:rPr lang="zh-CN" altLang="en-US" b="1" dirty="0"/>
              <a:t>　　　目的：采用何种办法来获得对总线的使用。</a:t>
            </a:r>
            <a:endParaRPr lang="zh-CN" altLang="en-US" b="1" dirty="0"/>
          </a:p>
        </p:txBody>
      </p:sp>
      <p:sp>
        <p:nvSpPr>
          <p:cNvPr id="205824" name="矩形 205823"/>
          <p:cNvSpPr/>
          <p:nvPr/>
        </p:nvSpPr>
        <p:spPr>
          <a:xfrm>
            <a:off x="250825" y="3141663"/>
            <a:ext cx="8382000" cy="2159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类型：</a:t>
            </a:r>
            <a:r>
              <a:rPr lang="zh-CN" altLang="en-US" b="1" dirty="0">
                <a:solidFill>
                  <a:srgbClr val="FF9900"/>
                </a:solidFill>
                <a:latin typeface="黑体" panose="02010609060101010101" pitchFamily="2" charset="-122"/>
                <a:ea typeface="黑体" panose="02010609060101010101" pitchFamily="2" charset="-122"/>
              </a:rPr>
              <a:t>集中控制：</a:t>
            </a:r>
            <a:r>
              <a:rPr lang="zh-CN" altLang="en-US" b="1" dirty="0">
                <a:latin typeface="宋体" panose="02010600030101010101" pitchFamily="2" charset="-122"/>
              </a:rPr>
              <a:t>总线控制逻辑基本上集中放在一起的裁决控制机构。</a:t>
            </a:r>
            <a:endParaRPr lang="zh-CN" altLang="en-US" b="1" dirty="0">
              <a:latin typeface="宋体" panose="02010600030101010101" pitchFamily="2" charset="-122"/>
            </a:endParaRPr>
          </a:p>
          <a:p>
            <a:pPr lvl="0" algn="just">
              <a:buNone/>
            </a:pPr>
            <a:r>
              <a:rPr lang="zh-CN" altLang="en-US" b="1" dirty="0">
                <a:solidFill>
                  <a:srgbClr val="FF9900"/>
                </a:solidFill>
                <a:latin typeface="宋体" panose="02010600030101010101" pitchFamily="2" charset="-122"/>
              </a:rPr>
              <a:t>     </a:t>
            </a:r>
            <a:r>
              <a:rPr lang="zh-CN" altLang="en-US" b="1" dirty="0">
                <a:solidFill>
                  <a:srgbClr val="FF9900"/>
                </a:solidFill>
                <a:latin typeface="黑体" panose="02010609060101010101" pitchFamily="2" charset="-122"/>
                <a:ea typeface="黑体" panose="02010609060101010101" pitchFamily="2" charset="-122"/>
              </a:rPr>
              <a:t>分布控制：</a:t>
            </a:r>
            <a:r>
              <a:rPr lang="zh-CN" altLang="en-US" b="1" dirty="0">
                <a:latin typeface="宋体" panose="02010600030101010101" pitchFamily="2" charset="-122"/>
              </a:rPr>
              <a:t>总线控制逻辑分散于连到总线的各个部件中时，称分布控制。           </a:t>
            </a:r>
            <a:endParaRPr lang="zh-CN" altLang="en-US" b="1" dirty="0">
              <a:latin typeface="宋体" panose="02010600030101010101" pitchFamily="2" charset="-122"/>
            </a:endParaRPr>
          </a:p>
        </p:txBody>
      </p:sp>
      <p:sp>
        <p:nvSpPr>
          <p:cNvPr id="205826" name="矩形 205825"/>
          <p:cNvSpPr/>
          <p:nvPr/>
        </p:nvSpPr>
        <p:spPr>
          <a:xfrm>
            <a:off x="755650" y="5516563"/>
            <a:ext cx="7848600" cy="1066800"/>
          </a:xfrm>
          <a:prstGeom prst="rect">
            <a:avLst/>
          </a:prstGeom>
          <a:noFill/>
          <a:ln w="9525">
            <a:noFill/>
          </a:ln>
        </p:spPr>
        <p:txBody>
          <a:bodyPr>
            <a:spAutoFit/>
          </a:bodyPr>
          <a:p>
            <a:r>
              <a:rPr lang="zh-CN" altLang="en-US" b="1" dirty="0">
                <a:latin typeface="Times New Roman" panose="02020603050405020304" pitchFamily="18" charset="0"/>
              </a:rPr>
              <a:t>以集中控制为主，要求对各种控制方式（</a:t>
            </a:r>
            <a:r>
              <a:rPr lang="zh-CN" altLang="en-US" b="1" dirty="0">
                <a:solidFill>
                  <a:srgbClr val="FF9900"/>
                </a:solidFill>
                <a:latin typeface="Times New Roman" panose="02020603050405020304" pitchFamily="18" charset="0"/>
              </a:rPr>
              <a:t>串行链接、定时查询、独立请求</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4"/>
                                        </p:tgtEl>
                                        <p:attrNameLst>
                                          <p:attrName>style.visibility</p:attrName>
                                        </p:attrNameLst>
                                      </p:cBhvr>
                                      <p:to>
                                        <p:strVal val="visible"/>
                                      </p:to>
                                    </p:set>
                                    <p:animEffect transition="in" filter="blinds(horizontal)">
                                      <p:cBhvr>
                                        <p:cTn id="7" dur="500"/>
                                        <p:tgtEl>
                                          <p:spTgt spid="2058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6"/>
                                        </p:tgtEl>
                                        <p:attrNameLst>
                                          <p:attrName>style.visibility</p:attrName>
                                        </p:attrNameLst>
                                      </p:cBhvr>
                                      <p:to>
                                        <p:strVal val="visible"/>
                                      </p:to>
                                    </p:set>
                                    <p:animEffect transition="in" filter="blinds(horizontal)">
                                      <p:cBhvr>
                                        <p:cTn id="12"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4" grpId="0"/>
      <p:bldP spid="2058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872" name="文本框 36871"/>
          <p:cNvSpPr txBox="1"/>
          <p:nvPr/>
        </p:nvSpPr>
        <p:spPr>
          <a:xfrm>
            <a:off x="1905000" y="1371600"/>
            <a:ext cx="5029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36874" name="文本框 36873"/>
          <p:cNvSpPr txBox="1"/>
          <p:nvPr/>
        </p:nvSpPr>
        <p:spPr>
          <a:xfrm>
            <a:off x="0" y="152400"/>
            <a:ext cx="9144000" cy="2043113"/>
          </a:xfrm>
          <a:prstGeom prst="rect">
            <a:avLst/>
          </a:prstGeom>
          <a:noFill/>
          <a:ln w="9525">
            <a:noFill/>
          </a:ln>
        </p:spPr>
        <p:txBody>
          <a:bodyPr>
            <a:spAutoFit/>
          </a:bodyPr>
          <a:p>
            <a:pPr algn="just">
              <a:spcBef>
                <a:spcPct val="50000"/>
              </a:spcBef>
            </a:pPr>
            <a:r>
              <a:rPr lang="en-US" altLang="zh-CN" b="1" dirty="0">
                <a:solidFill>
                  <a:schemeClr val="folHlink"/>
                </a:solidFill>
                <a:latin typeface="黑体" panose="02010609060101010101" pitchFamily="2" charset="-122"/>
                <a:ea typeface="黑体" panose="02010609060101010101" pitchFamily="2" charset="-122"/>
              </a:rPr>
              <a:t>1   </a:t>
            </a:r>
            <a:r>
              <a:rPr lang="zh-CN" altLang="en-US" b="1" dirty="0">
                <a:solidFill>
                  <a:schemeClr val="folHlink"/>
                </a:solidFill>
                <a:latin typeface="黑体" panose="02010609060101010101" pitchFamily="2" charset="-122"/>
                <a:ea typeface="黑体" panose="02010609060101010101" pitchFamily="2" charset="-122"/>
              </a:rPr>
              <a:t>集中式串行链接控制</a:t>
            </a:r>
            <a:endParaRPr lang="zh-CN" altLang="en-US" b="1" dirty="0">
              <a:solidFill>
                <a:schemeClr val="folHlink"/>
              </a:solidFill>
              <a:latin typeface="黑体" panose="02010609060101010101" pitchFamily="2" charset="-122"/>
              <a:ea typeface="黑体" panose="02010609060101010101" pitchFamily="2" charset="-122"/>
            </a:endParaRPr>
          </a:p>
          <a:p>
            <a:pPr>
              <a:spcBef>
                <a:spcPct val="50000"/>
              </a:spcBef>
            </a:pPr>
            <a:r>
              <a:rPr lang="en-US" altLang="zh-CN" b="1" dirty="0">
                <a:solidFill>
                  <a:srgbClr val="FF9900"/>
                </a:solidFill>
                <a:latin typeface="方正仿宋简体" pitchFamily="2" charset="-122"/>
                <a:ea typeface="方正仿宋简体" pitchFamily="2" charset="-122"/>
              </a:rPr>
              <a:t>1</a:t>
            </a:r>
            <a:r>
              <a:rPr lang="zh-CN" altLang="en-US" b="1" dirty="0">
                <a:solidFill>
                  <a:srgbClr val="FF9900"/>
                </a:solidFill>
                <a:latin typeface="方正仿宋简体" pitchFamily="2" charset="-122"/>
                <a:ea typeface="方正仿宋简体" pitchFamily="2" charset="-122"/>
              </a:rPr>
              <a:t>）结构示意图</a:t>
            </a:r>
            <a:r>
              <a:rPr lang="en-US" altLang="zh-CN" b="1" dirty="0">
                <a:latin typeface="方正仿宋简体" pitchFamily="2" charset="-122"/>
                <a:ea typeface="方正仿宋简体" pitchFamily="2" charset="-122"/>
              </a:rPr>
              <a:t>(</a:t>
            </a:r>
            <a:r>
              <a:rPr lang="zh-CN" altLang="en-US" b="1" dirty="0">
                <a:latin typeface="方正仿宋简体" pitchFamily="2" charset="-122"/>
                <a:ea typeface="方正仿宋简体" pitchFamily="2" charset="-122"/>
              </a:rPr>
              <a:t>设有</a:t>
            </a:r>
            <a:r>
              <a:rPr lang="en-US" altLang="zh-CN" b="1" dirty="0">
                <a:latin typeface="方正仿宋简体" pitchFamily="2" charset="-122"/>
                <a:ea typeface="方正仿宋简体" pitchFamily="2" charset="-122"/>
              </a:rPr>
              <a:t>n</a:t>
            </a:r>
            <a:r>
              <a:rPr lang="zh-CN" altLang="en-US" b="1" dirty="0">
                <a:latin typeface="方正仿宋简体" pitchFamily="2" charset="-122"/>
                <a:ea typeface="方正仿宋简体" pitchFamily="2" charset="-122"/>
              </a:rPr>
              <a:t>个部件，编号</a:t>
            </a:r>
            <a:r>
              <a:rPr lang="en-US" altLang="zh-CN" b="1">
                <a:latin typeface="方正仿宋简体" pitchFamily="2" charset="-122"/>
                <a:ea typeface="方正仿宋简体" pitchFamily="2" charset="-122"/>
              </a:rPr>
              <a:t>U</a:t>
            </a:r>
            <a:r>
              <a:rPr lang="en-US" altLang="zh-CN" b="1" baseline="-30000">
                <a:latin typeface="方正仿宋简体" pitchFamily="2" charset="-122"/>
                <a:ea typeface="方正仿宋简体" pitchFamily="2" charset="-122"/>
              </a:rPr>
              <a:t>0</a:t>
            </a:r>
            <a:r>
              <a:rPr lang="en-US" altLang="zh-CN" b="1">
                <a:latin typeface="Times New Roman" panose="02020603050405020304" pitchFamily="18" charset="0"/>
                <a:ea typeface="方正仿宋简体" pitchFamily="2" charset="-122"/>
              </a:rPr>
              <a:t>…</a:t>
            </a:r>
            <a:r>
              <a:rPr lang="en-US" altLang="zh-CN" b="1">
                <a:latin typeface="方正仿宋简体" pitchFamily="2" charset="-122"/>
                <a:ea typeface="方正仿宋简体" pitchFamily="2" charset="-122"/>
              </a:rPr>
              <a:t>U</a:t>
            </a:r>
            <a:r>
              <a:rPr lang="en-US" altLang="zh-CN" b="1" baseline="-30000">
                <a:latin typeface="方正仿宋简体" pitchFamily="2" charset="-122"/>
                <a:ea typeface="方正仿宋简体" pitchFamily="2" charset="-122"/>
              </a:rPr>
              <a:t>n-1</a:t>
            </a:r>
            <a:r>
              <a:rPr lang="en-US" altLang="zh-CN" b="1">
                <a:latin typeface="方正仿宋简体" pitchFamily="2" charset="-122"/>
                <a:ea typeface="方正仿宋简体" pitchFamily="2" charset="-122"/>
              </a:rPr>
              <a:t>)</a:t>
            </a:r>
            <a:r>
              <a:rPr lang="zh-CN" altLang="en-US" b="1">
                <a:latin typeface="方正仿宋简体" pitchFamily="2" charset="-122"/>
                <a:ea typeface="方正仿宋简体" pitchFamily="2" charset="-122"/>
              </a:rPr>
              <a:t>。</a:t>
            </a:r>
            <a:endParaRPr lang="zh-CN" altLang="en-US" b="1">
              <a:latin typeface="方正仿宋简体" pitchFamily="2" charset="-122"/>
              <a:ea typeface="方正仿宋简体" pitchFamily="2" charset="-122"/>
            </a:endParaRPr>
          </a:p>
          <a:p>
            <a:pPr>
              <a:spcBef>
                <a:spcPct val="50000"/>
              </a:spcBef>
            </a:pPr>
            <a:r>
              <a:rPr lang="zh-CN" altLang="en-US" b="1" dirty="0">
                <a:latin typeface="方正仿宋简体" pitchFamily="2" charset="-122"/>
                <a:ea typeface="方正仿宋简体" pitchFamily="2" charset="-122"/>
              </a:rPr>
              <a:t>请求线：单向；     忙线：单向； 响应线：单向</a:t>
            </a:r>
            <a:r>
              <a:rPr lang="zh-CN" altLang="en-US" b="1">
                <a:latin typeface="方正仿宋简体" pitchFamily="2" charset="-122"/>
                <a:ea typeface="方正仿宋简体" pitchFamily="2" charset="-122"/>
              </a:rPr>
              <a:t> </a:t>
            </a:r>
            <a:endParaRPr lang="zh-CN" altLang="en-US" b="1">
              <a:latin typeface="方正仿宋简体" pitchFamily="2" charset="-122"/>
              <a:ea typeface="方正仿宋简体" pitchFamily="2" charset="-122"/>
            </a:endParaRPr>
          </a:p>
        </p:txBody>
      </p:sp>
      <p:sp>
        <p:nvSpPr>
          <p:cNvPr id="36875" name="文本框 36874"/>
          <p:cNvSpPr txBox="1"/>
          <p:nvPr/>
        </p:nvSpPr>
        <p:spPr>
          <a:xfrm>
            <a:off x="685800" y="1371600"/>
            <a:ext cx="8077200" cy="822325"/>
          </a:xfrm>
          <a:prstGeom prst="rect">
            <a:avLst/>
          </a:prstGeom>
          <a:noFill/>
          <a:ln w="9525">
            <a:noFill/>
          </a:ln>
        </p:spPr>
        <p:txBody>
          <a:bodyPr>
            <a:spAutoFit/>
          </a:bodyPr>
          <a:p>
            <a:pPr algn="just">
              <a:spcBef>
                <a:spcPct val="50000"/>
              </a:spcBef>
            </a:pPr>
            <a:br>
              <a:rPr lang="en-US" altLang="zh-CN" sz="2400">
                <a:latin typeface="Times New Roman" panose="02020603050405020304" pitchFamily="18" charset="0"/>
              </a:rPr>
            </a:br>
            <a:endParaRPr lang="en-US" altLang="zh-CN" sz="2400">
              <a:latin typeface="Times New Roman" panose="02020603050405020304" pitchFamily="18" charset="0"/>
            </a:endParaRPr>
          </a:p>
        </p:txBody>
      </p:sp>
      <p:sp>
        <p:nvSpPr>
          <p:cNvPr id="36876" name="文本框 36875"/>
          <p:cNvSpPr txBox="1"/>
          <p:nvPr/>
        </p:nvSpPr>
        <p:spPr>
          <a:xfrm>
            <a:off x="304800" y="4495800"/>
            <a:ext cx="8458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graphicFrame>
        <p:nvGraphicFramePr>
          <p:cNvPr id="36878" name="对象 36877"/>
          <p:cNvGraphicFramePr/>
          <p:nvPr/>
        </p:nvGraphicFramePr>
        <p:xfrm>
          <a:off x="457200" y="2362200"/>
          <a:ext cx="7543800" cy="4114800"/>
        </p:xfrm>
        <a:graphic>
          <a:graphicData uri="http://schemas.openxmlformats.org/presentationml/2006/ole">
            <mc:AlternateContent xmlns:mc="http://schemas.openxmlformats.org/markup-compatibility/2006">
              <mc:Choice xmlns:v="urn:schemas-microsoft-com:vml" Requires="v">
                <p:oleObj spid="_x0000_s3081" name="" r:id="rId1" imgW="5364480" imgH="2926080" progId="Paint.Picture">
                  <p:embed/>
                </p:oleObj>
              </mc:Choice>
              <mc:Fallback>
                <p:oleObj name="" r:id="rId1" imgW="5364480" imgH="2926080" progId="Paint.Picture">
                  <p:embed/>
                  <p:pic>
                    <p:nvPicPr>
                      <p:cNvPr id="0" name="图片 3080"/>
                      <p:cNvPicPr/>
                      <p:nvPr/>
                    </p:nvPicPr>
                    <p:blipFill>
                      <a:blip r:embed="rId2"/>
                      <a:stretch>
                        <a:fillRect/>
                      </a:stretch>
                    </p:blipFill>
                    <p:spPr>
                      <a:xfrm>
                        <a:off x="457200" y="2362200"/>
                        <a:ext cx="7543800" cy="41148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13666" name="文本框 113665"/>
          <p:cNvSpPr txBox="1"/>
          <p:nvPr/>
        </p:nvSpPr>
        <p:spPr>
          <a:xfrm>
            <a:off x="1905000" y="1371600"/>
            <a:ext cx="5029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113670" name="文本框 113669"/>
          <p:cNvSpPr txBox="1"/>
          <p:nvPr/>
        </p:nvSpPr>
        <p:spPr>
          <a:xfrm>
            <a:off x="304800" y="4495800"/>
            <a:ext cx="8458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113671" name="文本框 113670"/>
          <p:cNvSpPr txBox="1"/>
          <p:nvPr/>
        </p:nvSpPr>
        <p:spPr>
          <a:xfrm>
            <a:off x="250825" y="765175"/>
            <a:ext cx="8610600" cy="5257800"/>
          </a:xfrm>
          <a:prstGeom prst="rect">
            <a:avLst/>
          </a:prstGeom>
          <a:noFill/>
          <a:ln w="9525">
            <a:noFill/>
          </a:ln>
        </p:spPr>
        <p:txBody>
          <a:bodyPr>
            <a:spAutoFit/>
          </a:bodyPr>
          <a:p>
            <a:pPr>
              <a:spcBef>
                <a:spcPct val="50000"/>
              </a:spcBef>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spcBef>
                <a:spcPct val="50000"/>
              </a:spcBef>
            </a:pPr>
            <a:r>
              <a:rPr lang="en-US" altLang="zh-CN" b="1" dirty="0">
                <a:latin typeface="宋体" panose="02010600030101010101" pitchFamily="2" charset="-122"/>
              </a:rPr>
              <a:t>①</a:t>
            </a:r>
            <a:r>
              <a:rPr lang="zh-CN" altLang="en-US" b="1" dirty="0">
                <a:latin typeface="宋体" panose="02010600030101010101" pitchFamily="2" charset="-122"/>
              </a:rPr>
              <a:t>当部件请求时，请求信号送集中控制器</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spcBef>
                <a:spcPct val="50000"/>
              </a:spcBef>
            </a:pPr>
            <a:r>
              <a:rPr lang="en-US" altLang="zh-CN" b="1" dirty="0">
                <a:latin typeface="宋体" panose="02010600030101010101" pitchFamily="2" charset="-122"/>
              </a:rPr>
              <a:t>② C</a:t>
            </a:r>
            <a:r>
              <a:rPr lang="zh-CN" altLang="en-US" b="1" dirty="0">
                <a:latin typeface="宋体" panose="02010600030101010101" pitchFamily="2" charset="-122"/>
              </a:rPr>
              <a:t>收到请求后，从响应线上发出响应电平。（总线空闲时，即未建忙电平）</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latin typeface="宋体" panose="02010600030101010101" pitchFamily="2" charset="-122"/>
              </a:rPr>
              <a:t>③</a:t>
            </a:r>
            <a:r>
              <a:rPr lang="zh-CN" altLang="en-US" b="1" dirty="0">
                <a:latin typeface="宋体" panose="02010600030101010101" pitchFamily="2" charset="-122"/>
              </a:rPr>
              <a:t>若</a:t>
            </a:r>
            <a:r>
              <a:rPr lang="en-US" altLang="zh-CN" b="1" err="1">
                <a:latin typeface="宋体" panose="02010600030101010101" pitchFamily="2" charset="-122"/>
              </a:rPr>
              <a:t>Uo</a:t>
            </a:r>
            <a:r>
              <a:rPr lang="zh-CN" altLang="en-US" b="1" dirty="0">
                <a:latin typeface="宋体" panose="02010600030101010101" pitchFamily="2" charset="-122"/>
              </a:rPr>
              <a:t>未提出请求时，响应电平穿过</a:t>
            </a:r>
            <a:r>
              <a:rPr lang="en-US" altLang="zh-CN" b="1" err="1">
                <a:latin typeface="宋体" panose="02010600030101010101" pitchFamily="2" charset="-122"/>
              </a:rPr>
              <a:t>Uo</a:t>
            </a:r>
            <a:r>
              <a:rPr lang="zh-CN" altLang="en-US" b="1" dirty="0">
                <a:latin typeface="宋体" panose="02010600030101010101" pitchFamily="2" charset="-122"/>
              </a:rPr>
              <a:t>而送到</a:t>
            </a:r>
            <a:r>
              <a:rPr lang="en-US" altLang="zh-CN" b="1" dirty="0">
                <a:latin typeface="宋体" panose="02010600030101010101" pitchFamily="2" charset="-122"/>
              </a:rPr>
              <a:t>U1</a:t>
            </a:r>
            <a:r>
              <a:rPr lang="zh-CN" altLang="en-US" b="1" dirty="0">
                <a:latin typeface="宋体" panose="02010600030101010101" pitchFamily="2" charset="-122"/>
              </a:rPr>
              <a:t>，余类推。</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latin typeface="宋体" panose="02010600030101010101" pitchFamily="2" charset="-122"/>
              </a:rPr>
              <a:t>④</a:t>
            </a:r>
            <a:r>
              <a:rPr lang="zh-CN" altLang="en-US" b="1" dirty="0">
                <a:latin typeface="宋体" panose="02010600030101010101" pitchFamily="2" charset="-122"/>
              </a:rPr>
              <a:t>若</a:t>
            </a:r>
            <a:r>
              <a:rPr lang="en-US" altLang="zh-CN" b="1" err="1">
                <a:latin typeface="宋体" panose="02010600030101010101" pitchFamily="2" charset="-122"/>
              </a:rPr>
              <a:t>Uo</a:t>
            </a:r>
            <a:r>
              <a:rPr lang="zh-CN" altLang="en-US" b="1" dirty="0">
                <a:latin typeface="宋体" panose="02010600030101010101" pitchFamily="2" charset="-122"/>
              </a:rPr>
              <a:t>已提出请求时，由</a:t>
            </a:r>
            <a:r>
              <a:rPr lang="en-US" altLang="zh-CN" b="1" err="1">
                <a:latin typeface="宋体" panose="02010600030101010101" pitchFamily="2" charset="-122"/>
              </a:rPr>
              <a:t>Uo</a:t>
            </a:r>
            <a:r>
              <a:rPr lang="zh-CN" altLang="en-US" b="1" dirty="0">
                <a:latin typeface="宋体" panose="02010600030101010101" pitchFamily="2" charset="-122"/>
              </a:rPr>
              <a:t>建立忙电平，同时响应电平停止前进，</a:t>
            </a:r>
            <a:r>
              <a:rPr lang="en-US" altLang="zh-CN" b="1" err="1">
                <a:latin typeface="宋体" panose="02010600030101010101" pitchFamily="2" charset="-122"/>
              </a:rPr>
              <a:t>Uo</a:t>
            </a:r>
            <a:r>
              <a:rPr lang="zh-CN" altLang="en-US" b="1" dirty="0">
                <a:latin typeface="宋体" panose="02010600030101010101" pitchFamily="2" charset="-122"/>
              </a:rPr>
              <a:t>接管总线。</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zh-CN" altLang="en-US" b="1" dirty="0">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915" name="文本占位符 38914"/>
          <p:cNvSpPr>
            <a:spLocks noGrp="1"/>
          </p:cNvSpPr>
          <p:nvPr>
            <p:ph type="body" idx="1"/>
          </p:nvPr>
        </p:nvSpPr>
        <p:spPr>
          <a:xfrm>
            <a:off x="179388" y="0"/>
            <a:ext cx="8713787" cy="3141663"/>
          </a:xfrm>
        </p:spPr>
        <p:txBody>
          <a:bodyPr/>
          <a:p>
            <a:pPr algn="just">
              <a:buNone/>
            </a:pPr>
            <a:r>
              <a:rPr lang="en-US" altLang="zh-CN" sz="2800" b="1" dirty="0">
                <a:solidFill>
                  <a:srgbClr val="FF9900"/>
                </a:solidFill>
                <a:latin typeface="宋体" panose="02010600030101010101" pitchFamily="2" charset="-122"/>
              </a:rPr>
              <a:t>3</a:t>
            </a:r>
            <a:r>
              <a:rPr lang="zh-CN" altLang="en-US" sz="2800" b="1" dirty="0">
                <a:solidFill>
                  <a:srgbClr val="FF9900"/>
                </a:solidFill>
                <a:latin typeface="宋体" panose="02010600030101010101" pitchFamily="2" charset="-122"/>
              </a:rPr>
              <a:t>）特点：</a:t>
            </a:r>
            <a:endParaRPr lang="zh-CN" altLang="en-US" sz="2800" b="1" dirty="0">
              <a:solidFill>
                <a:srgbClr val="FF9900"/>
              </a:solidFill>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结构简单，控制方便，所需独立线数最少。（不管设备多少，均只需三条独立线）</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各部件使用总线的优先级的灵活性差（不可改变）以排列位置作为优先级。</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a:t>
            </a:r>
            <a:r>
              <a:rPr lang="zh-CN" altLang="en-US" sz="2800" b="1" dirty="0">
                <a:latin typeface="宋体" panose="02010600030101010101" pitchFamily="2" charset="-122"/>
              </a:rPr>
              <a:t>所需响应延时可能很长。</a:t>
            </a:r>
            <a:endParaRPr lang="zh-CN" altLang="en-US" sz="2800" b="1" dirty="0">
              <a:latin typeface="宋体" panose="02010600030101010101" pitchFamily="2" charset="-122"/>
            </a:endParaRPr>
          </a:p>
        </p:txBody>
      </p:sp>
      <p:sp>
        <p:nvSpPr>
          <p:cNvPr id="206849" name="矩形 206848"/>
          <p:cNvSpPr/>
          <p:nvPr/>
        </p:nvSpPr>
        <p:spPr>
          <a:xfrm>
            <a:off x="0" y="3068638"/>
            <a:ext cx="8964613" cy="36004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sz="2800" b="1" dirty="0">
                <a:solidFill>
                  <a:schemeClr val="folHlink"/>
                </a:solidFill>
                <a:latin typeface="宋体" panose="02010600030101010101" pitchFamily="2" charset="-122"/>
              </a:rPr>
              <a:t> </a:t>
            </a:r>
            <a:r>
              <a:rPr lang="en-US" altLang="zh-CN" sz="2800" b="1" dirty="0">
                <a:solidFill>
                  <a:schemeClr val="folHlink"/>
                </a:solidFill>
                <a:latin typeface="黑体" panose="02010609060101010101" pitchFamily="2" charset="-122"/>
                <a:ea typeface="黑体" panose="02010609060101010101" pitchFamily="2" charset="-122"/>
              </a:rPr>
              <a:t>2   </a:t>
            </a:r>
            <a:r>
              <a:rPr lang="zh-CN" altLang="en-US" sz="2800" b="1" dirty="0">
                <a:solidFill>
                  <a:schemeClr val="folHlink"/>
                </a:solidFill>
                <a:latin typeface="黑体" panose="02010609060101010101" pitchFamily="2" charset="-122"/>
                <a:ea typeface="黑体" panose="02010609060101010101" pitchFamily="2" charset="-122"/>
              </a:rPr>
              <a:t>采用统一计数器的定时查询</a:t>
            </a:r>
            <a:endParaRPr lang="zh-CN" altLang="en-US" sz="2800" b="1" dirty="0">
              <a:solidFill>
                <a:schemeClr val="folHlink"/>
              </a:solidFill>
              <a:latin typeface="黑体" panose="02010609060101010101" pitchFamily="2" charset="-122"/>
              <a:ea typeface="黑体" panose="02010609060101010101" pitchFamily="2" charset="-122"/>
            </a:endParaRPr>
          </a:p>
          <a:p>
            <a:pPr lvl="0" algn="just">
              <a:buNone/>
            </a:pPr>
            <a:r>
              <a:rPr lang="zh-CN" altLang="en-US" sz="2800" b="1" dirty="0">
                <a:solidFill>
                  <a:srgbClr val="FF9900"/>
                </a:solidFill>
                <a:latin typeface="宋体" panose="02010600030101010101" pitchFamily="2" charset="-122"/>
              </a:rPr>
              <a:t>　</a:t>
            </a:r>
            <a:r>
              <a:rPr lang="en-US" altLang="zh-CN" sz="2800" b="1" dirty="0">
                <a:solidFill>
                  <a:srgbClr val="FF9900"/>
                </a:solidFill>
                <a:latin typeface="宋体" panose="02010600030101010101" pitchFamily="2" charset="-122"/>
              </a:rPr>
              <a:t>1</a:t>
            </a:r>
            <a:r>
              <a:rPr lang="zh-CN" altLang="en-US" sz="2800" b="1" dirty="0">
                <a:solidFill>
                  <a:srgbClr val="FF9900"/>
                </a:solidFill>
                <a:latin typeface="宋体" panose="02010600030101010101" pitchFamily="2" charset="-122"/>
              </a:rPr>
              <a:t>）结构示意图</a:t>
            </a:r>
            <a:endParaRPr lang="zh-CN" altLang="en-US" sz="2800" b="1" dirty="0">
              <a:solidFill>
                <a:srgbClr val="FF9900"/>
              </a:solidFill>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一条独立请求线。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一条独立忙线。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③L</a:t>
            </a:r>
            <a:r>
              <a:rPr lang="zh-CN" altLang="en-US" sz="2800" b="1" dirty="0">
                <a:latin typeface="宋体" panose="02010600030101010101" pitchFamily="2" charset="-122"/>
              </a:rPr>
              <a:t>条定时查询代码线。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（一个</a:t>
            </a:r>
            <a:r>
              <a:rPr lang="en-US" altLang="zh-CN" sz="2800" b="1" dirty="0">
                <a:latin typeface="宋体" panose="02010600030101010101" pitchFamily="2" charset="-122"/>
              </a:rPr>
              <a:t>L</a:t>
            </a:r>
            <a:r>
              <a:rPr lang="zh-CN" altLang="en-US" sz="2800" b="1" dirty="0">
                <a:latin typeface="宋体" panose="02010600030101010101" pitchFamily="2" charset="-122"/>
              </a:rPr>
              <a:t>位计数器）</a:t>
            </a:r>
            <a:endParaRPr lang="zh-CN" altLang="en-US" sz="2800" b="1" dirty="0">
              <a:latin typeface="宋体" panose="02010600030101010101" pitchFamily="2" charset="-122"/>
            </a:endParaRPr>
          </a:p>
          <a:p>
            <a:pPr lvl="0" algn="just">
              <a:buNone/>
            </a:pPr>
            <a:r>
              <a:rPr lang="en-US" altLang="zh-CN" sz="2800" b="1">
                <a:latin typeface="宋体" panose="02010600030101010101" pitchFamily="2" charset="-122"/>
              </a:rPr>
              <a:t>L= </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log</a:t>
            </a:r>
            <a:r>
              <a:rPr lang="en-US" altLang="zh-CN" sz="2800" b="1" baseline="-22000">
                <a:latin typeface="宋体" panose="02010600030101010101" pitchFamily="2" charset="-122"/>
              </a:rPr>
              <a:t>2</a:t>
            </a:r>
            <a:r>
              <a:rPr lang="en-US" altLang="zh-CN" sz="2800" b="1">
                <a:latin typeface="宋体" panose="02010600030101010101" pitchFamily="2" charset="-122"/>
              </a:rPr>
              <a:t>n</a:t>
            </a:r>
            <a:r>
              <a:rPr lang="en-US" altLang="zh-CN" sz="2800" b="1">
                <a:latin typeface="宋体" panose="02010600030101010101" pitchFamily="2" charset="-122"/>
                <a:sym typeface="Symbol" panose="05050102010706020507"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向上取整</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
                                            </p:txEl>
                                          </p:spTgt>
                                        </p:tgtEl>
                                        <p:attrNameLst>
                                          <p:attrName>style.visibility</p:attrName>
                                        </p:attrNameLst>
                                      </p:cBhvr>
                                      <p:to>
                                        <p:strVal val="visible"/>
                                      </p:to>
                                    </p:set>
                                    <p:animEffect transition="in" filter="blinds(horizontal)">
                                      <p:cBhvr>
                                        <p:cTn id="7" dur="500"/>
                                        <p:tgtEl>
                                          <p:spTgt spid="3891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 end="47"/>
                                            </p:txEl>
                                          </p:spTgt>
                                        </p:tgtEl>
                                        <p:attrNameLst>
                                          <p:attrName>style.visibility</p:attrName>
                                        </p:attrNameLst>
                                      </p:cBhvr>
                                      <p:to>
                                        <p:strVal val="visible"/>
                                      </p:to>
                                    </p:set>
                                    <p:animEffect transition="in" filter="blinds(horizontal)">
                                      <p:cBhvr>
                                        <p:cTn id="12" dur="500"/>
                                        <p:tgtEl>
                                          <p:spTgt spid="38915">
                                            <p:txEl>
                                              <p:charRg st="6"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47" end="85"/>
                                            </p:txEl>
                                          </p:spTgt>
                                        </p:tgtEl>
                                        <p:attrNameLst>
                                          <p:attrName>style.visibility</p:attrName>
                                        </p:attrNameLst>
                                      </p:cBhvr>
                                      <p:to>
                                        <p:strVal val="visible"/>
                                      </p:to>
                                    </p:set>
                                    <p:animEffect transition="in" filter="blinds(horizontal)">
                                      <p:cBhvr>
                                        <p:cTn id="17" dur="500"/>
                                        <p:tgtEl>
                                          <p:spTgt spid="38915">
                                            <p:txEl>
                                              <p:charRg st="47"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85" end="100"/>
                                            </p:txEl>
                                          </p:spTgt>
                                        </p:tgtEl>
                                        <p:attrNameLst>
                                          <p:attrName>style.visibility</p:attrName>
                                        </p:attrNameLst>
                                      </p:cBhvr>
                                      <p:to>
                                        <p:strVal val="visible"/>
                                      </p:to>
                                    </p:set>
                                    <p:animEffect transition="in" filter="blinds(horizontal)">
                                      <p:cBhvr>
                                        <p:cTn id="22" dur="500"/>
                                        <p:tgtEl>
                                          <p:spTgt spid="38915">
                                            <p:txEl>
                                              <p:charRg st="85"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6849"/>
                                        </p:tgtEl>
                                        <p:attrNameLst>
                                          <p:attrName>style.visibility</p:attrName>
                                        </p:attrNameLst>
                                      </p:cBhvr>
                                      <p:to>
                                        <p:strVal val="visible"/>
                                      </p:to>
                                    </p:set>
                                    <p:animEffect transition="in" filter="checkerboard(across)">
                                      <p:cBhvr>
                                        <p:cTn id="27" dur="500"/>
                                        <p:tgtEl>
                                          <p:spTgt spid="206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2068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aphicFrame>
        <p:nvGraphicFramePr>
          <p:cNvPr id="115717" name="对象 115716"/>
          <p:cNvGraphicFramePr/>
          <p:nvPr/>
        </p:nvGraphicFramePr>
        <p:xfrm>
          <a:off x="457200" y="466725"/>
          <a:ext cx="8382000" cy="5815013"/>
        </p:xfrm>
        <a:graphic>
          <a:graphicData uri="http://schemas.openxmlformats.org/presentationml/2006/ole">
            <mc:AlternateContent xmlns:mc="http://schemas.openxmlformats.org/markup-compatibility/2006">
              <mc:Choice xmlns:v="urn:schemas-microsoft-com:vml" Requires="v">
                <p:oleObj spid="_x0000_s3082" name="" r:id="rId1" imgW="5722620" imgH="3970020" progId="Paint.Picture">
                  <p:embed/>
                </p:oleObj>
              </mc:Choice>
              <mc:Fallback>
                <p:oleObj name="" r:id="rId1" imgW="5722620" imgH="3970020" progId="Paint.Picture">
                  <p:embed/>
                  <p:pic>
                    <p:nvPicPr>
                      <p:cNvPr id="0" name="图片 3081"/>
                      <p:cNvPicPr/>
                      <p:nvPr/>
                    </p:nvPicPr>
                    <p:blipFill>
                      <a:blip r:embed="rId2"/>
                      <a:stretch>
                        <a:fillRect/>
                      </a:stretch>
                    </p:blipFill>
                    <p:spPr>
                      <a:xfrm>
                        <a:off x="457200" y="466725"/>
                        <a:ext cx="8382000" cy="5815013"/>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963" name="文本占位符 40962"/>
          <p:cNvSpPr>
            <a:spLocks noGrp="1"/>
          </p:cNvSpPr>
          <p:nvPr>
            <p:ph type="body" idx="1"/>
          </p:nvPr>
        </p:nvSpPr>
        <p:spPr>
          <a:xfrm>
            <a:off x="304800" y="304800"/>
            <a:ext cx="8839200" cy="6076950"/>
          </a:xfrm>
        </p:spPr>
        <p:txBody>
          <a:bodyPr/>
          <a:p>
            <a:pPr algn="just">
              <a:buNone/>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有部件请求时，请求信号送</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收到请求后，将当前计数器的计数值，通过</a:t>
            </a:r>
            <a:r>
              <a:rPr lang="en-US" altLang="zh-CN" b="1" dirty="0">
                <a:latin typeface="宋体" panose="02010600030101010101" pitchFamily="2" charset="-122"/>
              </a:rPr>
              <a:t>L</a:t>
            </a:r>
            <a:r>
              <a:rPr lang="zh-CN" altLang="en-US" b="1" dirty="0">
                <a:latin typeface="宋体" panose="02010600030101010101" pitchFamily="2" charset="-122"/>
              </a:rPr>
              <a:t>条代码线同时送到各部件；</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③ </a:t>
            </a:r>
            <a:r>
              <a:rPr lang="zh-CN" altLang="en-US" b="1" dirty="0"/>
              <a:t>若与此计数值相同编号的部件未提出请求，等待一个计数脉冲周期后，计数器将进行</a:t>
            </a:r>
            <a:r>
              <a:rPr lang="en-US" altLang="zh-CN" b="1" dirty="0"/>
              <a:t>+1</a:t>
            </a:r>
            <a:r>
              <a:rPr lang="zh-CN" altLang="en-US" b="1" dirty="0"/>
              <a:t>计数，此时</a:t>
            </a:r>
            <a:r>
              <a:rPr lang="en-US" altLang="zh-CN" b="1" dirty="0"/>
              <a:t>C</a:t>
            </a:r>
            <a:r>
              <a:rPr lang="zh-CN" altLang="en-US" b="1" dirty="0"/>
              <a:t>又将下一个计数值又同时发往各部件，余类推。 </a:t>
            </a:r>
            <a:endParaRPr lang="zh-CN" altLang="en-US" b="1" dirty="0"/>
          </a:p>
          <a:p>
            <a:pPr algn="just">
              <a:buNone/>
            </a:pPr>
            <a:r>
              <a:rPr lang="en-US" altLang="zh-CN" b="1" dirty="0"/>
              <a:t>④</a:t>
            </a:r>
            <a:r>
              <a:rPr lang="zh-CN" altLang="en-US" b="1" dirty="0">
                <a:latin typeface="宋体" panose="02010600030101010101" pitchFamily="2" charset="-122"/>
              </a:rPr>
              <a:t>若与此计数值编号相同的部件已提出请求，则该部件建立忙电平，</a:t>
            </a:r>
            <a:r>
              <a:rPr lang="en-US" altLang="zh-CN" b="1" dirty="0">
                <a:latin typeface="宋体" panose="02010600030101010101" pitchFamily="2" charset="-122"/>
              </a:rPr>
              <a:t>C</a:t>
            </a:r>
            <a:r>
              <a:rPr lang="zh-CN" altLang="en-US" b="1" dirty="0">
                <a:latin typeface="宋体" panose="02010600030101010101" pitchFamily="2" charset="-122"/>
              </a:rPr>
              <a:t>收到忙电平后，停止向下计数，表示该部件接管总线。</a:t>
            </a:r>
            <a:endParaRPr lang="zh-CN" altLang="en-US" b="1" dirty="0">
              <a:latin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 name="灯片编号占位符 1"/>
          <p:cNvSpPr/>
          <p:nvPr/>
        </p:nvSpPr>
        <p:spPr>
          <a:xfrm>
            <a:off x="6680200" y="6375400"/>
            <a:ext cx="1905000" cy="457200"/>
          </a:xfrm>
          <a:prstGeom prst="rect">
            <a:avLst/>
          </a:prstGeom>
          <a:noFill/>
          <a:ln w="9525">
            <a:noFill/>
          </a:ln>
        </p:spPr>
        <p:txBody>
          <a:bodyPr lIns="92075" tIns="46038" rIns="92075" bIns="46038" anchor="ctr"/>
          <a:lstStyle>
            <a:lvl1pPr marL="0" lvl="0" indent="0" algn="r" defTabSz="914400" rtl="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9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9634" name="标题 69633"/>
          <p:cNvSpPr>
            <a:spLocks noGrp="1"/>
          </p:cNvSpPr>
          <p:nvPr>
            <p:ph type="title"/>
          </p:nvPr>
        </p:nvSpPr>
        <p:spPr>
          <a:xfrm>
            <a:off x="468313" y="0"/>
            <a:ext cx="8496300" cy="1752600"/>
          </a:xfrm>
        </p:spPr>
        <p:txBody>
          <a:bodyPr lIns="92075" tIns="46038" rIns="92075" bIns="46038" anchor="ctr"/>
          <a:p>
            <a:r>
              <a:rPr lang="zh-CN" altLang="en-US" sz="4000" b="1" dirty="0">
                <a:solidFill>
                  <a:schemeClr val="folHlink"/>
                </a:solidFill>
                <a:latin typeface="黑体" panose="02010609060101010101" pitchFamily="2" charset="-122"/>
                <a:ea typeface="黑体" panose="02010609060101010101" pitchFamily="2" charset="-122"/>
              </a:rPr>
              <a:t>第三章  输入输出系统（</a:t>
            </a:r>
            <a:r>
              <a:rPr lang="en-US" altLang="zh-CN" sz="4000" b="1" dirty="0">
                <a:solidFill>
                  <a:schemeClr val="folHlink"/>
                </a:solidFill>
                <a:latin typeface="黑体" panose="02010609060101010101" pitchFamily="2" charset="-122"/>
                <a:ea typeface="黑体" panose="02010609060101010101" pitchFamily="2" charset="-122"/>
              </a:rPr>
              <a:t>I/O</a:t>
            </a:r>
            <a:r>
              <a:rPr lang="zh-CN" altLang="en-US" sz="4000" b="1" dirty="0">
                <a:solidFill>
                  <a:schemeClr val="folHlink"/>
                </a:solidFill>
                <a:latin typeface="黑体" panose="02010609060101010101" pitchFamily="2" charset="-122"/>
                <a:ea typeface="黑体" panose="02010609060101010101" pitchFamily="2" charset="-122"/>
              </a:rPr>
              <a:t>系统）</a:t>
            </a:r>
            <a:br>
              <a:rPr lang="zh-CN" altLang="en-US" sz="4000" b="1" dirty="0">
                <a:solidFill>
                  <a:schemeClr val="folHlink"/>
                </a:solidFill>
                <a:latin typeface="黑体" panose="02010609060101010101" pitchFamily="2" charset="-122"/>
                <a:ea typeface="黑体" panose="02010609060101010101" pitchFamily="2" charset="-122"/>
              </a:rPr>
            </a:br>
            <a:r>
              <a:rPr lang="zh-CN" altLang="en-US" sz="4000" b="1" dirty="0">
                <a:solidFill>
                  <a:schemeClr val="folHlink"/>
                </a:solidFill>
                <a:latin typeface="黑体" panose="02010609060101010101" pitchFamily="2" charset="-122"/>
                <a:ea typeface="黑体" panose="02010609060101010101" pitchFamily="2" charset="-122"/>
              </a:rPr>
              <a:t>§</a:t>
            </a:r>
            <a:r>
              <a:rPr lang="en-US" altLang="zh-CN" sz="4000" b="1" dirty="0">
                <a:solidFill>
                  <a:schemeClr val="folHlink"/>
                </a:solidFill>
                <a:latin typeface="黑体" panose="02010609060101010101" pitchFamily="2" charset="-122"/>
                <a:ea typeface="黑体" panose="02010609060101010101" pitchFamily="2" charset="-122"/>
              </a:rPr>
              <a:t>1 </a:t>
            </a:r>
            <a:r>
              <a:rPr lang="zh-CN" altLang="en-US" sz="4000" b="1" dirty="0">
                <a:solidFill>
                  <a:schemeClr val="folHlink"/>
                </a:solidFill>
                <a:latin typeface="黑体" panose="02010609060101010101" pitchFamily="2" charset="-122"/>
                <a:ea typeface="黑体" panose="02010609060101010101" pitchFamily="2" charset="-122"/>
              </a:rPr>
              <a:t>概述</a:t>
            </a:r>
            <a:r>
              <a:rPr lang="zh-CN" altLang="en-US" sz="3600" b="1" dirty="0">
                <a:solidFill>
                  <a:schemeClr val="folHlink"/>
                </a:solidFill>
                <a:latin typeface="黑体" panose="02010609060101010101" pitchFamily="2" charset="-122"/>
                <a:ea typeface="黑体" panose="02010609060101010101" pitchFamily="2" charset="-122"/>
              </a:rPr>
              <a:t> </a:t>
            </a:r>
            <a:r>
              <a:rPr lang="zh-CN" altLang="en-US" sz="7200" b="1" dirty="0">
                <a:solidFill>
                  <a:schemeClr val="folHlink"/>
                </a:solidFill>
                <a:latin typeface="黑体" panose="02010609060101010101" pitchFamily="2" charset="-122"/>
                <a:ea typeface="黑体" panose="02010609060101010101" pitchFamily="2" charset="-122"/>
              </a:rPr>
              <a:t> </a:t>
            </a:r>
            <a:endParaRPr lang="zh-CN" altLang="en-US" sz="7200" b="1">
              <a:solidFill>
                <a:schemeClr val="folHlink"/>
              </a:solidFill>
              <a:latin typeface="黑体" panose="02010609060101010101" pitchFamily="2" charset="-122"/>
              <a:ea typeface="黑体" panose="02010609060101010101" pitchFamily="2" charset="-122"/>
            </a:endParaRPr>
          </a:p>
        </p:txBody>
      </p:sp>
      <p:sp>
        <p:nvSpPr>
          <p:cNvPr id="69635" name="文本占位符 69634"/>
          <p:cNvSpPr>
            <a:spLocks noGrp="1"/>
          </p:cNvSpPr>
          <p:nvPr>
            <p:ph type="body" idx="1"/>
          </p:nvPr>
        </p:nvSpPr>
        <p:spPr>
          <a:xfrm>
            <a:off x="0" y="4005263"/>
            <a:ext cx="8893175" cy="1871662"/>
          </a:xfrm>
        </p:spPr>
        <p:txBody>
          <a:bodyPr/>
          <a:p>
            <a:pPr marL="609600" indent="-609600" algn="just">
              <a:lnSpc>
                <a:spcPct val="80000"/>
              </a:lnSpc>
              <a:buNone/>
            </a:pPr>
            <a:r>
              <a:rPr lang="zh-CN" altLang="en-US" b="1" dirty="0">
                <a:solidFill>
                  <a:srgbClr val="FFCC66"/>
                </a:solidFill>
                <a:latin typeface="宋体" panose="02010600030101010101" pitchFamily="2" charset="-122"/>
              </a:rPr>
              <a:t>二、</a:t>
            </a:r>
            <a:r>
              <a:rPr lang="en-US" altLang="zh-CN" b="1" dirty="0">
                <a:solidFill>
                  <a:srgbClr val="FFCC66"/>
                </a:solidFill>
                <a:latin typeface="宋体" panose="02010600030101010101" pitchFamily="2" charset="-122"/>
              </a:rPr>
              <a:t>I/O</a:t>
            </a:r>
            <a:r>
              <a:rPr lang="zh-CN" altLang="en-US" b="1" dirty="0">
                <a:solidFill>
                  <a:srgbClr val="FFCC66"/>
                </a:solidFill>
                <a:latin typeface="宋体" panose="02010600030101010101" pitchFamily="2" charset="-122"/>
              </a:rPr>
              <a:t>系统的主要功能：</a:t>
            </a:r>
            <a:r>
              <a:rPr lang="zh-CN" altLang="en-US" b="1" dirty="0">
                <a:latin typeface="宋体" panose="02010600030101010101" pitchFamily="2" charset="-122"/>
              </a:rPr>
              <a:t>对指定外设进行</a:t>
            </a:r>
            <a:r>
              <a:rPr lang="en-US" altLang="zh-CN" b="1" dirty="0">
                <a:latin typeface="宋体" panose="02010600030101010101" pitchFamily="2" charset="-122"/>
              </a:rPr>
              <a:t>I/O</a:t>
            </a:r>
            <a:r>
              <a:rPr lang="zh-CN" altLang="en-US" b="1" dirty="0">
                <a:latin typeface="宋体" panose="02010600030101010101" pitchFamily="2" charset="-122"/>
              </a:rPr>
              <a:t>操作，同时完成许多其他的控制。</a:t>
            </a:r>
            <a:endParaRPr lang="zh-CN" altLang="en-US" b="1" dirty="0">
              <a:latin typeface="宋体" panose="02010600030101010101" pitchFamily="2" charset="-122"/>
            </a:endParaRPr>
          </a:p>
          <a:p>
            <a:pPr marL="609600" indent="-609600" algn="just">
              <a:lnSpc>
                <a:spcPct val="80000"/>
              </a:lnSpc>
              <a:buNone/>
            </a:pPr>
            <a:r>
              <a:rPr lang="zh-CN" altLang="en-US" b="1" dirty="0">
                <a:latin typeface="宋体" panose="02010600030101010101" pitchFamily="2" charset="-122"/>
              </a:rPr>
              <a:t>   包括：外设编址，数据通路的建立，向主机提供外设的状态信息等。</a:t>
            </a:r>
            <a:endParaRPr lang="zh-CN" altLang="en-US" b="1" dirty="0">
              <a:latin typeface="宋体" panose="02010600030101010101" pitchFamily="2" charset="-122"/>
            </a:endParaRPr>
          </a:p>
        </p:txBody>
      </p:sp>
      <p:sp>
        <p:nvSpPr>
          <p:cNvPr id="191488" name="矩形 191487"/>
          <p:cNvSpPr/>
          <p:nvPr/>
        </p:nvSpPr>
        <p:spPr>
          <a:xfrm>
            <a:off x="142875" y="2420938"/>
            <a:ext cx="9001125" cy="1066800"/>
          </a:xfrm>
          <a:prstGeom prst="rect">
            <a:avLst/>
          </a:prstGeom>
          <a:noFill/>
          <a:ln w="9525">
            <a:noFill/>
          </a:ln>
        </p:spPr>
        <p:txBody>
          <a:bodyPr>
            <a:spAutoFit/>
          </a:bodyPr>
          <a:p>
            <a:r>
              <a:rPr lang="zh-CN" altLang="en-US" b="1" dirty="0">
                <a:solidFill>
                  <a:srgbClr val="FFCC66"/>
                </a:solidFill>
                <a:latin typeface="黑体" panose="02010609060101010101" pitchFamily="2" charset="-122"/>
                <a:ea typeface="黑体" panose="02010609060101010101" pitchFamily="2" charset="-122"/>
              </a:rPr>
              <a:t>一、</a:t>
            </a:r>
            <a:r>
              <a:rPr lang="en-US" altLang="zh-CN" b="1" dirty="0">
                <a:solidFill>
                  <a:srgbClr val="FFCC66"/>
                </a:solidFill>
                <a:latin typeface="黑体" panose="02010609060101010101" pitchFamily="2" charset="-122"/>
                <a:ea typeface="黑体" panose="02010609060101010101" pitchFamily="2" charset="-122"/>
              </a:rPr>
              <a:t>I/O</a:t>
            </a:r>
            <a:r>
              <a:rPr lang="zh-CN" altLang="en-US" b="1" dirty="0">
                <a:solidFill>
                  <a:srgbClr val="FFCC66"/>
                </a:solidFill>
                <a:latin typeface="黑体" panose="02010609060101010101" pitchFamily="2" charset="-122"/>
                <a:ea typeface="黑体" panose="02010609060101010101" pitchFamily="2" charset="-122"/>
              </a:rPr>
              <a:t>系统组成</a:t>
            </a:r>
            <a:r>
              <a:rPr lang="zh-CN" altLang="en-US" b="1" dirty="0">
                <a:latin typeface="黑体" panose="02010609060101010101" pitchFamily="2" charset="-122"/>
                <a:ea typeface="黑体" panose="02010609060101010101" pitchFamily="2" charset="-122"/>
              </a:rPr>
              <a:t>：包括</a:t>
            </a:r>
            <a:r>
              <a:rPr lang="en-US" altLang="zh-CN" b="1" dirty="0">
                <a:latin typeface="黑体" panose="02010609060101010101" pitchFamily="2" charset="-122"/>
                <a:ea typeface="黑体" panose="02010609060101010101" pitchFamily="2" charset="-122"/>
              </a:rPr>
              <a:t>I/O</a:t>
            </a:r>
            <a:r>
              <a:rPr lang="zh-CN" altLang="en-US" b="1" dirty="0">
                <a:latin typeface="黑体" panose="02010609060101010101" pitchFamily="2" charset="-122"/>
                <a:ea typeface="黑体" panose="02010609060101010101" pitchFamily="2" charset="-122"/>
              </a:rPr>
              <a:t>设备，设备控制器及与</a:t>
            </a:r>
            <a:r>
              <a:rPr lang="en-US" altLang="zh-CN" b="1" dirty="0">
                <a:latin typeface="黑体" panose="02010609060101010101" pitchFamily="2" charset="-122"/>
                <a:ea typeface="黑体" panose="02010609060101010101" pitchFamily="2" charset="-122"/>
              </a:rPr>
              <a:t>I/O</a:t>
            </a:r>
            <a:r>
              <a:rPr lang="zh-CN" altLang="en-US" b="1" dirty="0">
                <a:latin typeface="黑体" panose="02010609060101010101" pitchFamily="2" charset="-122"/>
                <a:ea typeface="黑体" panose="02010609060101010101" pitchFamily="2" charset="-122"/>
              </a:rPr>
              <a:t>操作有关的软硬件。</a:t>
            </a:r>
            <a:endParaRPr lang="zh-CN" altLang="en-US" b="1"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88"/>
                                        </p:tgtEl>
                                        <p:attrNameLst>
                                          <p:attrName>style.visibility</p:attrName>
                                        </p:attrNameLst>
                                      </p:cBhvr>
                                      <p:to>
                                        <p:strVal val="visible"/>
                                      </p:to>
                                    </p:set>
                                    <p:animEffect transition="in" filter="blinds(horizontal)">
                                      <p:cBhvr>
                                        <p:cTn id="7" dur="500"/>
                                        <p:tgtEl>
                                          <p:spTgt spid="1914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xEl>
                                              <p:charRg st="0" end="39"/>
                                            </p:txEl>
                                          </p:spTgt>
                                        </p:tgtEl>
                                        <p:attrNameLst>
                                          <p:attrName>style.visibility</p:attrName>
                                        </p:attrNameLst>
                                      </p:cBhvr>
                                      <p:to>
                                        <p:strVal val="visible"/>
                                      </p:to>
                                    </p:set>
                                    <p:animEffect transition="in" filter="blinds(horizontal)">
                                      <p:cBhvr>
                                        <p:cTn id="12" dur="500"/>
                                        <p:tgtEl>
                                          <p:spTgt spid="69635">
                                            <p:txEl>
                                              <p:charRg st="0"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5">
                                            <p:txEl>
                                              <p:charRg st="39" end="73"/>
                                            </p:txEl>
                                          </p:spTgt>
                                        </p:tgtEl>
                                        <p:attrNameLst>
                                          <p:attrName>style.visibility</p:attrName>
                                        </p:attrNameLst>
                                      </p:cBhvr>
                                      <p:to>
                                        <p:strVal val="visible"/>
                                      </p:to>
                                    </p:set>
                                    <p:animEffect transition="in" filter="blinds(horizontal)">
                                      <p:cBhvr>
                                        <p:cTn id="17" dur="500"/>
                                        <p:tgtEl>
                                          <p:spTgt spid="69635">
                                            <p:txEl>
                                              <p:charRg st="39"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1914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1987" name="文本占位符 41986"/>
          <p:cNvSpPr>
            <a:spLocks noGrp="1"/>
          </p:cNvSpPr>
          <p:nvPr>
            <p:ph type="body" idx="1"/>
          </p:nvPr>
        </p:nvSpPr>
        <p:spPr>
          <a:xfrm>
            <a:off x="304800" y="228600"/>
            <a:ext cx="8686800" cy="5072063"/>
          </a:xfrm>
        </p:spPr>
        <p:txBody>
          <a:bodyPr/>
          <a:p>
            <a:pPr algn="just">
              <a:buNone/>
            </a:pPr>
            <a:r>
              <a:rPr lang="en-US" altLang="zh-CN" dirty="0">
                <a:latin typeface="宋体" panose="02010600030101010101" pitchFamily="2" charset="-122"/>
              </a:rPr>
              <a:t>  </a:t>
            </a: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各部件使用总线的优先级可随计数器的工作方式的改变而改变，灵活性强。</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Ⅰ</a:t>
            </a:r>
            <a:r>
              <a:rPr lang="zh-CN" altLang="en-US" b="1" dirty="0">
                <a:latin typeface="宋体" panose="02010600030101010101" pitchFamily="2" charset="-122"/>
              </a:rPr>
              <a:t>）计数器每次都从</a:t>
            </a:r>
            <a:r>
              <a:rPr lang="en-US" altLang="zh-CN" b="1" dirty="0">
                <a:latin typeface="宋体" panose="02010600030101010101" pitchFamily="2" charset="-122"/>
              </a:rPr>
              <a:t>0</a:t>
            </a:r>
            <a:r>
              <a:rPr lang="zh-CN" altLang="en-US" b="1" dirty="0">
                <a:latin typeface="宋体" panose="02010600030101010101" pitchFamily="2" charset="-122"/>
              </a:rPr>
              <a:t>开始计数，低编号部件级别高；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Ⅱ</a:t>
            </a:r>
            <a:r>
              <a:rPr lang="zh-CN" altLang="en-US" b="1" dirty="0">
                <a:latin typeface="宋体" panose="02010600030101010101" pitchFamily="2" charset="-122"/>
              </a:rPr>
              <a:t>）计数器采用循环计数时，各部件机会均等。</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可靠性高，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zh-CN" altLang="zh-CN" b="1" dirty="0"/>
              <a:t>③</a:t>
            </a:r>
            <a:r>
              <a:rPr lang="zh-CN" altLang="en-US" b="1" dirty="0">
                <a:latin typeface="宋体" panose="02010600030101010101" pitchFamily="2" charset="-122"/>
              </a:rPr>
              <a:t>但所需独立线数较多：</a:t>
            </a:r>
            <a:r>
              <a:rPr lang="en-US" altLang="zh-CN" b="1">
                <a:latin typeface="宋体" panose="02010600030101010101" pitchFamily="2" charset="-122"/>
              </a:rPr>
              <a:t>2+</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log</a:t>
            </a:r>
            <a:r>
              <a:rPr lang="en-US" altLang="zh-CN" b="1" baseline="-30000">
                <a:latin typeface="宋体" panose="02010600030101010101" pitchFamily="2" charset="-122"/>
              </a:rPr>
              <a:t>2</a:t>
            </a:r>
            <a:r>
              <a:rPr lang="en-US" altLang="zh-CN"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endParaRPr lang="en-US" altLang="zh-CN" b="1">
              <a:latin typeface="宋体" panose="02010600030101010101" pitchFamily="2" charset="-122"/>
              <a:sym typeface="Symbol" panose="05050102010706020507" pitchFamily="18" charset="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5538" name="标题 65537"/>
          <p:cNvSpPr>
            <a:spLocks noGrp="1"/>
          </p:cNvSpPr>
          <p:nvPr>
            <p:ph type="ctrTitle"/>
          </p:nvPr>
        </p:nvSpPr>
        <p:spPr>
          <a:xfrm>
            <a:off x="0" y="0"/>
            <a:ext cx="8316913" cy="2320925"/>
          </a:xfrm>
        </p:spPr>
        <p:txBody>
          <a:bodyPr lIns="92075" tIns="46038" rIns="92075" bIns="46038" anchor="b"/>
          <a:p>
            <a:pPr marL="838200" indent="-838200" algn="l" defTabSz="914400">
              <a:buSzTx/>
            </a:pPr>
            <a:r>
              <a:rPr lang="en-US" altLang="zh-CN" sz="2800" b="1" kern="1200" baseline="0" dirty="0">
                <a:solidFill>
                  <a:schemeClr val="folHlink"/>
                </a:solidFill>
                <a:latin typeface="黑体" panose="02010609060101010101" pitchFamily="2" charset="-122"/>
                <a:ea typeface="黑体" panose="02010609060101010101" pitchFamily="2" charset="-122"/>
              </a:rPr>
              <a:t>3  </a:t>
            </a:r>
            <a:r>
              <a:rPr lang="zh-CN" altLang="en-US" sz="2800" b="1" kern="1200" baseline="0" dirty="0">
                <a:solidFill>
                  <a:schemeClr val="folHlink"/>
                </a:solidFill>
                <a:latin typeface="黑体" panose="02010609060101010101" pitchFamily="2" charset="-122"/>
                <a:ea typeface="黑体" panose="02010609060101010101" pitchFamily="2" charset="-122"/>
              </a:rPr>
              <a:t>集中独立请求控制方式</a:t>
            </a:r>
            <a:br>
              <a:rPr lang="zh-CN" altLang="en-US" sz="2800" b="1" kern="1200" baseline="0" dirty="0">
                <a:solidFill>
                  <a:schemeClr val="tx1"/>
                </a:solidFill>
                <a:latin typeface="Times New Roman" panose="02020603050405020304" pitchFamily="18" charset="0"/>
                <a:ea typeface="宋体" panose="02010600030101010101" pitchFamily="2" charset="-122"/>
              </a:rPr>
            </a:br>
            <a:r>
              <a:rPr lang="en-US" altLang="zh-CN" sz="2800" b="1" kern="1200" baseline="0" dirty="0">
                <a:solidFill>
                  <a:srgbClr val="FF9900"/>
                </a:solidFill>
                <a:latin typeface="Times New Roman" panose="02020603050405020304" pitchFamily="18" charset="0"/>
                <a:ea typeface="宋体" panose="02010600030101010101" pitchFamily="2" charset="-122"/>
              </a:rPr>
              <a:t>1</a:t>
            </a:r>
            <a:r>
              <a:rPr lang="zh-CN" altLang="en-US" sz="2800" b="1" kern="1200" baseline="0" dirty="0">
                <a:solidFill>
                  <a:srgbClr val="FF9900"/>
                </a:solidFill>
                <a:latin typeface="Times New Roman" panose="02020603050405020304" pitchFamily="18" charset="0"/>
                <a:ea typeface="宋体" panose="02010600030101010101" pitchFamily="2" charset="-122"/>
              </a:rPr>
              <a:t>）结构示意图</a:t>
            </a:r>
            <a:br>
              <a:rPr lang="zh-CN" altLang="en-US" sz="2800" b="1" kern="1200" baseline="0" dirty="0">
                <a:solidFill>
                  <a:srgbClr val="FF9900"/>
                </a:solidFill>
                <a:latin typeface="Times New Roman" panose="02020603050405020304" pitchFamily="18" charset="0"/>
                <a:ea typeface="宋体" panose="02010600030101010101" pitchFamily="2" charset="-122"/>
              </a:rPr>
            </a:br>
            <a:r>
              <a:rPr lang="zh-CN" altLang="en-US" sz="32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①</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每个部件一条独立请求线。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②</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每个部件一条响应线。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③</a:t>
            </a:r>
            <a:r>
              <a:rPr lang="zh-CN" altLang="en-US" sz="2400" b="1" kern="1200" baseline="0" dirty="0">
                <a:solidFill>
                  <a:schemeClr val="tx1"/>
                </a:solidFill>
                <a:latin typeface="Times New Roman" panose="02020603050405020304" pitchFamily="18" charset="0"/>
                <a:ea typeface="宋体" panose="02010600030101010101" pitchFamily="2" charset="-122"/>
              </a:rPr>
              <a:t>各部件共用一条忙线。</a:t>
            </a:r>
            <a:endParaRPr lang="zh-CN" altLang="en-US" sz="2400" b="1" kern="1200" baseline="0">
              <a:solidFill>
                <a:schemeClr val="tx1"/>
              </a:solidFill>
              <a:latin typeface="Times New Roman" panose="02020603050405020304" pitchFamily="18" charset="0"/>
              <a:ea typeface="宋体" panose="02010600030101010101" pitchFamily="2" charset="-122"/>
            </a:endParaRPr>
          </a:p>
        </p:txBody>
      </p:sp>
      <p:pic>
        <p:nvPicPr>
          <p:cNvPr id="208897" name="图片 208896"/>
          <p:cNvPicPr>
            <a:picLocks noChangeAspect="1"/>
          </p:cNvPicPr>
          <p:nvPr/>
        </p:nvPicPr>
        <p:blipFill>
          <a:blip r:embed="rId1"/>
          <a:stretch>
            <a:fillRect/>
          </a:stretch>
        </p:blipFill>
        <p:spPr>
          <a:xfrm>
            <a:off x="395288" y="2581275"/>
            <a:ext cx="8305800" cy="4276725"/>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3011" name="文本占位符 43010"/>
          <p:cNvSpPr>
            <a:spLocks noGrp="1"/>
          </p:cNvSpPr>
          <p:nvPr>
            <p:ph type="body" idx="1"/>
          </p:nvPr>
        </p:nvSpPr>
        <p:spPr>
          <a:xfrm>
            <a:off x="179388" y="0"/>
            <a:ext cx="8964612" cy="3860800"/>
          </a:xfrm>
        </p:spPr>
        <p:txBody>
          <a:bodyPr/>
          <a:p>
            <a:pPr algn="just">
              <a:buNone/>
            </a:pPr>
            <a:r>
              <a:rPr lang="en-US" altLang="zh-CN" b="1" dirty="0">
                <a:solidFill>
                  <a:srgbClr val="FF9900"/>
                </a:solidFill>
                <a:effectLst>
                  <a:outerShdw blurRad="38100" dist="38100" dir="2700000">
                    <a:srgbClr val="C0C0C0"/>
                  </a:outerShdw>
                </a:effectLst>
                <a:latin typeface="宋体" panose="02010600030101010101" pitchFamily="2" charset="-122"/>
              </a:rPr>
              <a:t>2</a:t>
            </a:r>
            <a:r>
              <a:rPr lang="zh-CN" altLang="en-US" b="1" dirty="0">
                <a:solidFill>
                  <a:srgbClr val="FF9900"/>
                </a:solidFill>
                <a:effectLst>
                  <a:outerShdw blurRad="38100" dist="38100" dir="2700000">
                    <a:srgbClr val="C0C0C0"/>
                  </a:outerShdw>
                </a:effectLst>
                <a:latin typeface="宋体" panose="02010600030101010101" pitchFamily="2" charset="-122"/>
              </a:rPr>
              <a:t>）获取总线过程</a:t>
            </a:r>
            <a:endParaRPr lang="zh-CN" altLang="en-US" b="1" dirty="0">
              <a:solidFill>
                <a:srgbClr val="FF9900"/>
              </a:solidFill>
              <a:effectLst>
                <a:outerShdw blurRad="38100" dist="38100" dir="2700000">
                  <a:srgbClr val="C0C0C0"/>
                </a:outerShdw>
              </a:effectLst>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有部件请求时，各请求信号送集中控制器；</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②C</a:t>
            </a:r>
            <a:r>
              <a:rPr lang="zh-CN" altLang="en-US" b="1" dirty="0">
                <a:latin typeface="宋体" panose="02010600030101010101" pitchFamily="2" charset="-122"/>
              </a:rPr>
              <a:t>根据当前请求状况按事先安排的顺序从多个请求中找出一个优先级别优先的部件并从该条响应线上发出响应电平；</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③</a:t>
            </a:r>
            <a:r>
              <a:rPr lang="zh-CN" altLang="en-US" b="1" dirty="0">
                <a:latin typeface="宋体" panose="02010600030101010101" pitchFamily="2" charset="-122"/>
              </a:rPr>
              <a:t>由收到响应电平的部件建立忙电平表示接管总线。</a:t>
            </a:r>
            <a:endParaRPr lang="zh-CN" altLang="en-US" b="1" dirty="0">
              <a:latin typeface="宋体" panose="02010600030101010101" pitchFamily="2" charset="-122"/>
            </a:endParaRPr>
          </a:p>
        </p:txBody>
      </p:sp>
      <p:sp>
        <p:nvSpPr>
          <p:cNvPr id="209920" name="矩形 209919"/>
          <p:cNvSpPr/>
          <p:nvPr/>
        </p:nvSpPr>
        <p:spPr>
          <a:xfrm>
            <a:off x="0" y="4221163"/>
            <a:ext cx="9144000" cy="230346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solidFill>
                  <a:srgbClr val="FF9900"/>
                </a:solidFill>
              </a:rPr>
              <a:t>3</a:t>
            </a:r>
            <a:r>
              <a:rPr lang="zh-CN" altLang="en-US" b="1" dirty="0">
                <a:solidFill>
                  <a:srgbClr val="FF9900"/>
                </a:solidFill>
              </a:rPr>
              <a:t>）特点：</a:t>
            </a:r>
            <a:endParaRPr lang="zh-CN" altLang="en-US" b="1" dirty="0">
              <a:solidFill>
                <a:srgbClr val="FF9900"/>
              </a:solidFill>
            </a:endParaRPr>
          </a:p>
          <a:p>
            <a:pPr lvl="0" algn="just">
              <a:buNone/>
            </a:pPr>
            <a:r>
              <a:rPr lang="zh-CN" altLang="en-US" b="1" dirty="0"/>
              <a:t>   </a:t>
            </a:r>
            <a:r>
              <a:rPr lang="en-US" altLang="zh-CN" b="1" dirty="0"/>
              <a:t>①</a:t>
            </a:r>
            <a:r>
              <a:rPr lang="zh-CN" altLang="en-US" b="1" dirty="0"/>
              <a:t>响应速度快（可用于高速部件）。</a:t>
            </a:r>
            <a:endParaRPr lang="zh-CN" altLang="en-US" b="1" dirty="0"/>
          </a:p>
          <a:p>
            <a:pPr lvl="0" algn="just">
              <a:buNone/>
            </a:pPr>
            <a:r>
              <a:rPr lang="zh-CN" altLang="en-US" b="1" dirty="0"/>
              <a:t>   </a:t>
            </a:r>
            <a:r>
              <a:rPr lang="en-US" altLang="zh-CN" b="1" dirty="0"/>
              <a:t>②</a:t>
            </a:r>
            <a:r>
              <a:rPr lang="zh-CN" altLang="en-US" b="1" dirty="0"/>
              <a:t>所需独立线数最多。</a:t>
            </a:r>
            <a:endParaRPr lang="zh-CN" altLang="en-US"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
                                        </p:tgtEl>
                                        <p:attrNameLst>
                                          <p:attrName>style.visibility</p:attrName>
                                        </p:attrNameLst>
                                      </p:cBhvr>
                                      <p:to>
                                        <p:strVal val="visible"/>
                                      </p:to>
                                    </p:set>
                                    <p:animEffect transition="in" filter="blinds(horizontal)">
                                      <p:cBhvr>
                                        <p:cTn id="7" dur="500"/>
                                        <p:tgtEl>
                                          <p:spTgt spid="20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4035" name="文本占位符 44034"/>
          <p:cNvSpPr>
            <a:spLocks noGrp="1"/>
          </p:cNvSpPr>
          <p:nvPr>
            <p:ph type="body" idx="1"/>
          </p:nvPr>
        </p:nvSpPr>
        <p:spPr>
          <a:xfrm>
            <a:off x="0" y="0"/>
            <a:ext cx="8839200" cy="1247775"/>
          </a:xfrm>
        </p:spPr>
        <p:txBody>
          <a:bodyPr/>
          <a:p>
            <a:pPr algn="just">
              <a:lnSpc>
                <a:spcPct val="90000"/>
              </a:lnSpc>
              <a:buNone/>
            </a:pPr>
            <a:r>
              <a:rPr lang="en-US" altLang="zh-CN" b="1" dirty="0">
                <a:solidFill>
                  <a:schemeClr val="folHlink"/>
                </a:solidFill>
                <a:latin typeface="黑体" panose="02010609060101010101" pitchFamily="2" charset="-122"/>
                <a:ea typeface="黑体" panose="02010609060101010101" pitchFamily="2" charset="-122"/>
              </a:rPr>
              <a:t>4  </a:t>
            </a:r>
            <a:r>
              <a:rPr lang="zh-CN" altLang="en-US" b="1" dirty="0">
                <a:solidFill>
                  <a:schemeClr val="folHlink"/>
                </a:solidFill>
                <a:latin typeface="黑体" panose="02010609060101010101" pitchFamily="2" charset="-122"/>
                <a:ea typeface="黑体" panose="02010609060101010101" pitchFamily="2" charset="-122"/>
              </a:rPr>
              <a:t>集中式串行链接与独立请求相结合的控制方式</a:t>
            </a:r>
            <a:endParaRPr lang="zh-CN" altLang="en-US" b="1" dirty="0">
              <a:solidFill>
                <a:schemeClr val="folHlink"/>
              </a:solidFill>
              <a:latin typeface="黑体" panose="02010609060101010101" pitchFamily="2" charset="-122"/>
              <a:ea typeface="黑体" panose="02010609060101010101" pitchFamily="2" charset="-122"/>
            </a:endParaRPr>
          </a:p>
          <a:p>
            <a:pPr algn="just">
              <a:lnSpc>
                <a:spcPct val="90000"/>
              </a:lnSpc>
              <a:buNone/>
            </a:pPr>
            <a:r>
              <a:rPr lang="zh-CN" altLang="en-US" b="1" dirty="0">
                <a:solidFill>
                  <a:srgbClr val="FF9900"/>
                </a:solidFill>
                <a:latin typeface="宋体" panose="02010600030101010101" pitchFamily="2" charset="-122"/>
              </a:rPr>
              <a:t> </a:t>
            </a:r>
            <a:endParaRPr lang="zh-CN" altLang="en-US" b="1" dirty="0">
              <a:latin typeface="宋体" panose="02010600030101010101" pitchFamily="2" charset="-122"/>
            </a:endParaRPr>
          </a:p>
        </p:txBody>
      </p:sp>
      <p:pic>
        <p:nvPicPr>
          <p:cNvPr id="228353" name="图片 228352"/>
          <p:cNvPicPr>
            <a:picLocks noChangeAspect="1"/>
          </p:cNvPicPr>
          <p:nvPr/>
        </p:nvPicPr>
        <p:blipFill>
          <a:blip r:embed="rId1"/>
          <a:stretch>
            <a:fillRect/>
          </a:stretch>
        </p:blipFill>
        <p:spPr>
          <a:xfrm>
            <a:off x="0" y="1204913"/>
            <a:ext cx="8610600" cy="5653087"/>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2882" name="文本占位符 122881"/>
          <p:cNvSpPr>
            <a:spLocks noGrp="1"/>
          </p:cNvSpPr>
          <p:nvPr>
            <p:ph type="body" idx="1"/>
          </p:nvPr>
        </p:nvSpPr>
        <p:spPr>
          <a:xfrm>
            <a:off x="0" y="476250"/>
            <a:ext cx="8686800" cy="3168650"/>
          </a:xfrm>
        </p:spPr>
        <p:txBody>
          <a:bodyPr/>
          <a:p>
            <a:pPr algn="just">
              <a:lnSpc>
                <a:spcPct val="90000"/>
              </a:lnSpc>
              <a:buNone/>
            </a:pP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当有部件请求时，各请求信号送</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②C</a:t>
            </a:r>
            <a:r>
              <a:rPr lang="zh-CN" altLang="en-US" b="1" dirty="0">
                <a:latin typeface="宋体" panose="02010600030101010101" pitchFamily="2" charset="-122"/>
              </a:rPr>
              <a:t>收到请求后，从一条优先的响应线上发出响应电平；</a:t>
            </a:r>
            <a:endParaRPr lang="zh-CN" altLang="en-US" b="1" dirty="0">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③</a:t>
            </a:r>
            <a:r>
              <a:rPr lang="zh-CN" altLang="en-US" b="1" dirty="0">
                <a:latin typeface="宋体" panose="02010600030101010101" pitchFamily="2" charset="-122"/>
              </a:rPr>
              <a:t>收到响应电平的那组部件，按串行链接方式寻找目标部件，并由该部件建立忙电平。</a:t>
            </a:r>
            <a:endParaRPr lang="zh-CN" altLang="en-US">
              <a:latin typeface="宋体" panose="02010600030101010101" pitchFamily="2" charset="-122"/>
            </a:endParaRPr>
          </a:p>
        </p:txBody>
      </p:sp>
      <p:sp>
        <p:nvSpPr>
          <p:cNvPr id="211968" name="矩形 211967"/>
          <p:cNvSpPr/>
          <p:nvPr/>
        </p:nvSpPr>
        <p:spPr>
          <a:xfrm>
            <a:off x="250825" y="4437063"/>
            <a:ext cx="8893175" cy="1554162"/>
          </a:xfrm>
          <a:prstGeom prst="rect">
            <a:avLst/>
          </a:prstGeom>
          <a:noFill/>
          <a:ln w="9525">
            <a:noFill/>
          </a:ln>
        </p:spPr>
        <p:txBody>
          <a:bodyPr>
            <a:spAutoFit/>
          </a:bodyPr>
          <a:p>
            <a:pPr>
              <a:spcBef>
                <a:spcPct val="50000"/>
              </a:spcBef>
            </a:pPr>
            <a:r>
              <a:rPr lang="en-US" altLang="zh-CN" b="1" dirty="0">
                <a:solidFill>
                  <a:srgbClr val="FF9900"/>
                </a:solidFill>
                <a:latin typeface="Times New Roman" panose="02020603050405020304" pitchFamily="18" charset="0"/>
              </a:rPr>
              <a:t>4</a:t>
            </a:r>
            <a:r>
              <a:rPr lang="zh-CN" altLang="en-US" b="1" dirty="0">
                <a:solidFill>
                  <a:srgbClr val="FF9900"/>
                </a:solidFill>
                <a:latin typeface="Times New Roman" panose="02020603050405020304" pitchFamily="18" charset="0"/>
              </a:rPr>
              <a:t>）特点</a:t>
            </a:r>
            <a:r>
              <a:rPr lang="zh-CN" altLang="en-US" b="1" dirty="0">
                <a:latin typeface="Times New Roman" panose="02020603050405020304" pitchFamily="18" charset="0"/>
              </a:rPr>
              <a:t>：既有串行链接独立线数少，又有独立请求响应速度快的优点，特别适合要求使用总线的部件数多的情况。</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1968"/>
                                        </p:tgtEl>
                                        <p:attrNameLst>
                                          <p:attrName>style.visibility</p:attrName>
                                        </p:attrNameLst>
                                      </p:cBhvr>
                                      <p:to>
                                        <p:strVal val="visible"/>
                                      </p:to>
                                    </p:set>
                                    <p:animEffect transition="in" filter="checkerboard(across)">
                                      <p:cBhvr>
                                        <p:cTn id="7" dur="500"/>
                                        <p:tgtEl>
                                          <p:spTgt spid="21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8131" name="文本占位符 48130"/>
          <p:cNvSpPr>
            <a:spLocks noGrp="1"/>
          </p:cNvSpPr>
          <p:nvPr>
            <p:ph type="body" idx="1"/>
          </p:nvPr>
        </p:nvSpPr>
        <p:spPr>
          <a:xfrm>
            <a:off x="0" y="188913"/>
            <a:ext cx="9144000" cy="1944687"/>
          </a:xfrm>
        </p:spPr>
        <p:txBody>
          <a:bodyPr/>
          <a:p>
            <a:pPr algn="just">
              <a:buNone/>
            </a:pPr>
            <a:r>
              <a:rPr lang="zh-CN" altLang="en-US" b="1" dirty="0">
                <a:solidFill>
                  <a:schemeClr val="folHlink"/>
                </a:solidFill>
              </a:rPr>
              <a:t>三、总线通信技术</a:t>
            </a:r>
            <a:endParaRPr lang="zh-CN" altLang="en-US" b="1" dirty="0">
              <a:solidFill>
                <a:schemeClr val="folHlink"/>
              </a:solidFill>
            </a:endParaRPr>
          </a:p>
          <a:p>
            <a:pPr algn="just">
              <a:buNone/>
            </a:pPr>
            <a:r>
              <a:rPr lang="zh-CN" altLang="en-US" b="1" dirty="0"/>
              <a:t>　　获得了总线使用权后，才开始考虑数据信息的传递。</a:t>
            </a:r>
            <a:endParaRPr lang="zh-CN" altLang="en-US" b="1" dirty="0"/>
          </a:p>
        </p:txBody>
      </p:sp>
      <p:sp>
        <p:nvSpPr>
          <p:cNvPr id="212992" name="矩形 212991"/>
          <p:cNvSpPr/>
          <p:nvPr/>
        </p:nvSpPr>
        <p:spPr>
          <a:xfrm>
            <a:off x="755650" y="1989138"/>
            <a:ext cx="7993063" cy="1554162"/>
          </a:xfrm>
          <a:prstGeom prst="rect">
            <a:avLst/>
          </a:prstGeom>
          <a:noFill/>
          <a:ln w="9525">
            <a:noFill/>
          </a:ln>
        </p:spPr>
        <p:txBody>
          <a:bodyPr>
            <a:spAutoFit/>
          </a:bodyPr>
          <a:p>
            <a:r>
              <a:rPr lang="zh-CN" altLang="en-US" b="1" dirty="0">
                <a:latin typeface="Times New Roman" panose="02020603050405020304" pitchFamily="18" charset="0"/>
              </a:rPr>
              <a:t>有两大类通信：</a:t>
            </a:r>
            <a:endParaRPr lang="zh-CN" altLang="en-US" b="1" dirty="0">
              <a:latin typeface="Times New Roman" panose="02020603050405020304" pitchFamily="18" charset="0"/>
            </a:endParaRPr>
          </a:p>
          <a:p>
            <a:r>
              <a:rPr lang="zh-CN" altLang="en-US" b="1" dirty="0">
                <a:solidFill>
                  <a:srgbClr val="FF9900"/>
                </a:solidFill>
                <a:latin typeface="Times New Roman" panose="02020603050405020304" pitchFamily="18" charset="0"/>
              </a:rPr>
              <a:t>同步通信</a:t>
            </a:r>
            <a:r>
              <a:rPr lang="zh-CN" altLang="en-US" b="1" dirty="0">
                <a:latin typeface="Times New Roman" panose="02020603050405020304" pitchFamily="18" charset="0"/>
              </a:rPr>
              <a:t>（以块为单位），</a:t>
            </a:r>
            <a:endParaRPr lang="zh-CN" altLang="en-US" b="1" dirty="0">
              <a:latin typeface="Times New Roman" panose="02020603050405020304" pitchFamily="18" charset="0"/>
            </a:endParaRPr>
          </a:p>
          <a:p>
            <a:r>
              <a:rPr lang="zh-CN" altLang="en-US" b="1" dirty="0">
                <a:solidFill>
                  <a:srgbClr val="FF9900"/>
                </a:solidFill>
                <a:latin typeface="Times New Roman" panose="02020603050405020304" pitchFamily="18" charset="0"/>
              </a:rPr>
              <a:t>异步通信</a:t>
            </a:r>
            <a:r>
              <a:rPr lang="zh-CN" altLang="en-US" b="1" dirty="0">
                <a:latin typeface="Times New Roman" panose="02020603050405020304" pitchFamily="18" charset="0"/>
              </a:rPr>
              <a:t>（以字符为单位）。</a:t>
            </a:r>
            <a:endParaRPr lang="zh-CN" altLang="en-US" b="1" dirty="0">
              <a:latin typeface="Times New Roman" panose="02020603050405020304" pitchFamily="18" charset="0"/>
            </a:endParaRPr>
          </a:p>
        </p:txBody>
      </p:sp>
      <p:sp>
        <p:nvSpPr>
          <p:cNvPr id="212993" name="矩形 212992"/>
          <p:cNvSpPr/>
          <p:nvPr/>
        </p:nvSpPr>
        <p:spPr>
          <a:xfrm>
            <a:off x="611188" y="3860800"/>
            <a:ext cx="8077200" cy="20161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由于与计算机连接部件的速度有高，有低，采用</a:t>
            </a:r>
            <a:r>
              <a:rPr lang="zh-CN" altLang="en-US" b="1" dirty="0">
                <a:solidFill>
                  <a:schemeClr val="tx2"/>
                </a:solidFill>
                <a:latin typeface="宋体" panose="02010600030101010101" pitchFamily="2" charset="-122"/>
              </a:rPr>
              <a:t>异步通信</a:t>
            </a:r>
            <a:r>
              <a:rPr lang="zh-CN" altLang="en-US" b="1" dirty="0">
                <a:latin typeface="宋体" panose="02010600030101010101" pitchFamily="2" charset="-122"/>
              </a:rPr>
              <a:t>比较普遍。</a:t>
            </a:r>
            <a:endParaRPr lang="zh-CN" altLang="en-US" b="1" dirty="0">
              <a:latin typeface="宋体" panose="02010600030101010101" pitchFamily="2" charset="-122"/>
            </a:endParaRPr>
          </a:p>
          <a:p>
            <a:pPr lvl="0" algn="just">
              <a:buNone/>
            </a:pPr>
            <a:r>
              <a:rPr lang="zh-CN" altLang="en-US" b="1" dirty="0">
                <a:latin typeface="宋体" panose="02010600030101010101" pitchFamily="2" charset="-122"/>
              </a:rPr>
              <a:t>异步通信又分单向、双向，单向分源控式和目控式，双向又分非互锁和互锁。    </a:t>
            </a:r>
            <a:r>
              <a:rPr lang="zh-CN" altLang="en-US" b="1">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9"/>
                                            </p:txEl>
                                          </p:spTgt>
                                        </p:tgtEl>
                                        <p:attrNameLst>
                                          <p:attrName>style.visibility</p:attrName>
                                        </p:attrNameLst>
                                      </p:cBhvr>
                                      <p:to>
                                        <p:strVal val="visible"/>
                                      </p:to>
                                    </p:set>
                                    <p:animEffect transition="in" filter="blinds(horizontal)">
                                      <p:cBhvr>
                                        <p:cTn id="7" dur="500"/>
                                        <p:tgtEl>
                                          <p:spTgt spid="4813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xEl>
                                              <p:charRg st="9" end="35"/>
                                            </p:txEl>
                                          </p:spTgt>
                                        </p:tgtEl>
                                        <p:attrNameLst>
                                          <p:attrName>style.visibility</p:attrName>
                                        </p:attrNameLst>
                                      </p:cBhvr>
                                      <p:to>
                                        <p:strVal val="visible"/>
                                      </p:to>
                                    </p:set>
                                    <p:animEffect transition="in" filter="blinds(horizontal)">
                                      <p:cBhvr>
                                        <p:cTn id="12" dur="500"/>
                                        <p:tgtEl>
                                          <p:spTgt spid="48131">
                                            <p:txEl>
                                              <p:charRg st="9"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2">
                                            <p:txEl>
                                              <p:charRg st="8" end="21"/>
                                            </p:txEl>
                                          </p:spTgt>
                                        </p:tgtEl>
                                        <p:attrNameLst>
                                          <p:attrName>style.visibility</p:attrName>
                                        </p:attrNameLst>
                                      </p:cBhvr>
                                      <p:to>
                                        <p:strVal val="visible"/>
                                      </p:to>
                                    </p:set>
                                    <p:animEffect transition="in" filter="blinds(horizontal)">
                                      <p:cBhvr>
                                        <p:cTn id="17" dur="500"/>
                                        <p:tgtEl>
                                          <p:spTgt spid="212992">
                                            <p:txEl>
                                              <p:charRg st="8" end="2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2992">
                                            <p:txEl>
                                              <p:charRg st="21" end="35"/>
                                            </p:txEl>
                                          </p:spTgt>
                                        </p:tgtEl>
                                        <p:attrNameLst>
                                          <p:attrName>style.visibility</p:attrName>
                                        </p:attrNameLst>
                                      </p:cBhvr>
                                      <p:to>
                                        <p:strVal val="visible"/>
                                      </p:to>
                                    </p:set>
                                    <p:animEffect transition="in" filter="blinds(horizontal)">
                                      <p:cBhvr>
                                        <p:cTn id="20" dur="500"/>
                                        <p:tgtEl>
                                          <p:spTgt spid="212992">
                                            <p:txEl>
                                              <p:charRg st="21" end="3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12993"/>
                                        </p:tgtEl>
                                        <p:attrNameLst>
                                          <p:attrName>style.visibility</p:attrName>
                                        </p:attrNameLst>
                                      </p:cBhvr>
                                      <p:to>
                                        <p:strVal val="visible"/>
                                      </p:to>
                                    </p:set>
                                    <p:animEffect transition="in" filter="checkerboard(across)">
                                      <p:cBhvr>
                                        <p:cTn id="25" dur="500"/>
                                        <p:tgtEl>
                                          <p:spTgt spid="212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2129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9155" name="文本占位符 49154"/>
          <p:cNvSpPr>
            <a:spLocks noGrp="1"/>
          </p:cNvSpPr>
          <p:nvPr>
            <p:ph type="body" idx="1"/>
          </p:nvPr>
        </p:nvSpPr>
        <p:spPr>
          <a:xfrm>
            <a:off x="0" y="0"/>
            <a:ext cx="8893175" cy="4484688"/>
          </a:xfrm>
        </p:spPr>
        <p:txBody>
          <a:bodyPr/>
          <a:p>
            <a:pPr algn="just">
              <a:lnSpc>
                <a:spcPct val="90000"/>
              </a:lnSpc>
              <a:buNone/>
            </a:pPr>
            <a:r>
              <a:rPr lang="en-US" altLang="zh-CN" dirty="0"/>
              <a:t>  </a:t>
            </a:r>
            <a:r>
              <a:rPr lang="en-US" altLang="zh-CN" b="1" dirty="0"/>
              <a:t> </a:t>
            </a:r>
            <a:endParaRPr lang="en-US" altLang="zh-CN" b="1" dirty="0"/>
          </a:p>
          <a:p>
            <a:pPr algn="just">
              <a:lnSpc>
                <a:spcPct val="90000"/>
              </a:lnSpc>
              <a:buNone/>
            </a:pPr>
            <a:r>
              <a:rPr lang="en-US" altLang="zh-CN" b="1" dirty="0"/>
              <a:t>                  </a:t>
            </a:r>
            <a:r>
              <a:rPr lang="zh-CN" altLang="en-US" b="1" dirty="0"/>
              <a:t>同步              单向源控式 </a:t>
            </a:r>
            <a:endParaRPr lang="zh-CN" altLang="en-US" b="1" dirty="0"/>
          </a:p>
          <a:p>
            <a:pPr algn="just">
              <a:lnSpc>
                <a:spcPct val="90000"/>
              </a:lnSpc>
              <a:buNone/>
            </a:pPr>
            <a:r>
              <a:rPr lang="zh-CN" altLang="en-US" b="1" dirty="0"/>
              <a:t>总线通信             单向</a:t>
            </a:r>
            <a:endParaRPr lang="zh-CN" altLang="en-US" b="1" dirty="0"/>
          </a:p>
          <a:p>
            <a:pPr algn="just">
              <a:lnSpc>
                <a:spcPct val="90000"/>
              </a:lnSpc>
              <a:buNone/>
            </a:pPr>
            <a:r>
              <a:rPr lang="zh-CN" altLang="en-US" b="1" dirty="0"/>
              <a:t>                  异步              单向目控式 </a:t>
            </a:r>
            <a:endParaRPr lang="zh-CN" altLang="en-US" b="1" dirty="0"/>
          </a:p>
          <a:p>
            <a:pPr algn="just">
              <a:lnSpc>
                <a:spcPct val="90000"/>
              </a:lnSpc>
              <a:buNone/>
            </a:pPr>
            <a:r>
              <a:rPr lang="zh-CN" altLang="en-US" b="1" dirty="0"/>
              <a:t>                                        双向非互锁</a:t>
            </a:r>
            <a:endParaRPr lang="zh-CN" altLang="en-US" b="1" dirty="0"/>
          </a:p>
          <a:p>
            <a:pPr algn="just">
              <a:lnSpc>
                <a:spcPct val="90000"/>
              </a:lnSpc>
              <a:buNone/>
            </a:pPr>
            <a:r>
              <a:rPr lang="zh-CN" altLang="en-US" b="1" dirty="0"/>
              <a:t>                              双向</a:t>
            </a:r>
            <a:endParaRPr lang="zh-CN" altLang="en-US" b="1" dirty="0"/>
          </a:p>
          <a:p>
            <a:pPr algn="just">
              <a:lnSpc>
                <a:spcPct val="90000"/>
              </a:lnSpc>
              <a:buNone/>
            </a:pPr>
            <a:r>
              <a:rPr lang="zh-CN" altLang="en-US" b="1" dirty="0"/>
              <a:t>                                        双向互锁</a:t>
            </a:r>
            <a:endParaRPr lang="zh-CN" altLang="en-US" b="1" dirty="0"/>
          </a:p>
          <a:p>
            <a:pPr algn="just">
              <a:lnSpc>
                <a:spcPct val="90000"/>
              </a:lnSpc>
              <a:buNone/>
            </a:pPr>
            <a:r>
              <a:rPr lang="en-US" altLang="zh-CN" b="1" dirty="0"/>
              <a:t> </a:t>
            </a:r>
            <a:endParaRPr lang="en-US" altLang="zh-CN" b="1" dirty="0"/>
          </a:p>
        </p:txBody>
      </p:sp>
      <p:grpSp>
        <p:nvGrpSpPr>
          <p:cNvPr id="214017" name="组合 214016"/>
          <p:cNvGrpSpPr/>
          <p:nvPr/>
        </p:nvGrpSpPr>
        <p:grpSpPr>
          <a:xfrm>
            <a:off x="1692275" y="620713"/>
            <a:ext cx="2438400" cy="3200400"/>
            <a:chOff x="1152" y="816"/>
            <a:chExt cx="1536" cy="2016"/>
          </a:xfrm>
        </p:grpSpPr>
        <p:sp>
          <p:nvSpPr>
            <p:cNvPr id="49156" name="左大括号 49155"/>
            <p:cNvSpPr/>
            <p:nvPr/>
          </p:nvSpPr>
          <p:spPr>
            <a:xfrm>
              <a:off x="1152" y="864"/>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9157" name="左大括号 49156"/>
            <p:cNvSpPr/>
            <p:nvPr/>
          </p:nvSpPr>
          <p:spPr>
            <a:xfrm>
              <a:off x="1824" y="1104"/>
              <a:ext cx="144" cy="912"/>
            </a:xfrm>
            <a:prstGeom prst="leftBrace">
              <a:avLst>
                <a:gd name="adj1" fmla="val 52777"/>
                <a:gd name="adj2" fmla="val 35528"/>
              </a:avLst>
            </a:prstGeom>
            <a:noFill/>
            <a:ln w="9525" cap="flat" cmpd="sng">
              <a:solidFill>
                <a:schemeClr val="tx1"/>
              </a:solidFill>
              <a:prstDash val="solid"/>
              <a:headEnd type="none" w="med" len="med"/>
              <a:tailEnd type="none" w="med" len="med"/>
            </a:ln>
          </p:spPr>
          <p:txBody>
            <a:bodyPr/>
            <a:p>
              <a:endParaRPr lang="zh-CN" altLang="en-US"/>
            </a:p>
          </p:txBody>
        </p:sp>
        <p:sp>
          <p:nvSpPr>
            <p:cNvPr id="49158" name="左大括号 49157"/>
            <p:cNvSpPr/>
            <p:nvPr/>
          </p:nvSpPr>
          <p:spPr>
            <a:xfrm>
              <a:off x="2640" y="1872"/>
              <a:ext cx="48" cy="960"/>
            </a:xfrm>
            <a:prstGeom prst="leftBrace">
              <a:avLst>
                <a:gd name="adj1" fmla="val 166666"/>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9159" name="左大括号 49158"/>
            <p:cNvSpPr/>
            <p:nvPr/>
          </p:nvSpPr>
          <p:spPr>
            <a:xfrm>
              <a:off x="2592" y="816"/>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sp>
        <p:nvSpPr>
          <p:cNvPr id="214018" name="矩形 214017"/>
          <p:cNvSpPr/>
          <p:nvPr/>
        </p:nvSpPr>
        <p:spPr>
          <a:xfrm>
            <a:off x="0" y="3381375"/>
            <a:ext cx="8610600" cy="34766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solidFill>
                  <a:srgbClr val="FF9900"/>
                </a:solidFill>
                <a:latin typeface="宋体" panose="02010600030101010101" pitchFamily="2" charset="-122"/>
              </a:rPr>
              <a:t>同步：</a:t>
            </a:r>
            <a:endParaRPr lang="zh-CN" altLang="en-US" b="1" dirty="0">
              <a:solidFill>
                <a:srgbClr val="FF9900"/>
              </a:solidFill>
              <a:latin typeface="宋体" panose="02010600030101010101" pitchFamily="2" charset="-122"/>
            </a:endParaRPr>
          </a:p>
          <a:p>
            <a:pPr lvl="0" algn="just">
              <a:buNone/>
            </a:pPr>
            <a:r>
              <a:rPr lang="zh-CN" altLang="en-US" b="1" dirty="0">
                <a:latin typeface="宋体" panose="02010600030101010101" pitchFamily="2" charset="-122"/>
              </a:rPr>
              <a:t>	主要特征是以时钟周期作为划分时间段的基准。</a:t>
            </a:r>
            <a:endParaRPr lang="zh-CN" altLang="en-US" b="1" dirty="0">
              <a:latin typeface="宋体" panose="02010600030101010101" pitchFamily="2" charset="-122"/>
            </a:endParaRPr>
          </a:p>
          <a:p>
            <a:pPr lvl="0" algn="just">
              <a:buNone/>
            </a:pPr>
            <a:r>
              <a:rPr lang="zh-CN" altLang="en-US" b="1" dirty="0">
                <a:solidFill>
                  <a:srgbClr val="FF9900"/>
                </a:solidFill>
                <a:latin typeface="宋体" panose="02010600030101010101" pitchFamily="2" charset="-122"/>
              </a:rPr>
              <a:t>异步：</a:t>
            </a:r>
            <a:endParaRPr lang="zh-CN" altLang="en-US" b="1" dirty="0">
              <a:solidFill>
                <a:srgbClr val="FF9900"/>
              </a:solidFill>
              <a:latin typeface="宋体" panose="02010600030101010101" pitchFamily="2" charset="-122"/>
            </a:endParaRPr>
          </a:p>
          <a:p>
            <a:pPr lvl="0" algn="just">
              <a:buNone/>
            </a:pPr>
            <a:r>
              <a:rPr lang="zh-CN" altLang="en-US" b="1" dirty="0">
                <a:latin typeface="宋体" panose="02010600030101010101" pitchFamily="2" charset="-122"/>
              </a:rPr>
              <a:t>	主要特征是没有统一的时钟周期划分，而采用</a:t>
            </a:r>
            <a:r>
              <a:rPr lang="zh-CN" altLang="en-US" b="1" dirty="0">
                <a:solidFill>
                  <a:srgbClr val="00FF00"/>
                </a:solidFill>
                <a:latin typeface="宋体" panose="02010600030101010101" pitchFamily="2" charset="-122"/>
              </a:rPr>
              <a:t>应答</a:t>
            </a:r>
            <a:r>
              <a:rPr lang="zh-CN" altLang="en-US" b="1" dirty="0">
                <a:latin typeface="宋体" panose="02010600030101010101" pitchFamily="2" charset="-122"/>
              </a:rPr>
              <a:t>方式实现总线的传送操作。</a:t>
            </a:r>
            <a:endParaRPr lang="zh-CN" altLang="en-US"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linds(horizontal)">
                                      <p:cBhvr>
                                        <p:cTn id="7" dur="500"/>
                                        <p:tgtEl>
                                          <p:spTgt spid="21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6978" name="标题 126977"/>
          <p:cNvSpPr>
            <a:spLocks noGrp="1"/>
          </p:cNvSpPr>
          <p:nvPr>
            <p:ph type="title"/>
          </p:nvPr>
        </p:nvSpPr>
        <p:spPr>
          <a:xfrm>
            <a:off x="0" y="260350"/>
            <a:ext cx="7772400" cy="720725"/>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1 .</a:t>
            </a:r>
            <a:r>
              <a:rPr lang="zh-CN" altLang="en-US" sz="3200" b="1" dirty="0">
                <a:solidFill>
                  <a:schemeClr val="folHlink"/>
                </a:solidFill>
                <a:latin typeface="黑体" panose="02010609060101010101" pitchFamily="2" charset="-122"/>
                <a:ea typeface="黑体" panose="02010609060101010101" pitchFamily="2" charset="-122"/>
              </a:rPr>
              <a:t>单向源控式异步通信        </a:t>
            </a:r>
            <a:endParaRPr lang="zh-CN" altLang="en-US" sz="3200" b="1">
              <a:solidFill>
                <a:schemeClr val="folHlink"/>
              </a:solidFill>
              <a:latin typeface="黑体" panose="02010609060101010101" pitchFamily="2" charset="-122"/>
              <a:ea typeface="黑体" panose="02010609060101010101" pitchFamily="2" charset="-122"/>
            </a:endParaRPr>
          </a:p>
        </p:txBody>
      </p:sp>
      <p:sp>
        <p:nvSpPr>
          <p:cNvPr id="126979" name="内容占位符 126978"/>
          <p:cNvSpPr>
            <a:spLocks noGrp="1"/>
          </p:cNvSpPr>
          <p:nvPr>
            <p:ph idx="1"/>
          </p:nvPr>
        </p:nvSpPr>
        <p:spPr>
          <a:xfrm>
            <a:off x="611188" y="1196975"/>
            <a:ext cx="7772400" cy="4876800"/>
          </a:xfrm>
        </p:spPr>
        <p:txBody>
          <a:bodyPr/>
          <a:p>
            <a:pPr>
              <a:buNone/>
            </a:pPr>
            <a:r>
              <a:rPr lang="en-US" altLang="zh-CN" dirty="0">
                <a:solidFill>
                  <a:srgbClr val="FF9900"/>
                </a:solidFill>
                <a:latin typeface="黑体" panose="02010609060101010101" pitchFamily="2" charset="-122"/>
                <a:ea typeface="黑体" panose="02010609060101010101" pitchFamily="2" charset="-122"/>
              </a:rPr>
              <a:t>1</a:t>
            </a:r>
            <a:r>
              <a:rPr lang="zh-CN" altLang="en-US" dirty="0">
                <a:solidFill>
                  <a:srgbClr val="FF9900"/>
                </a:solidFill>
                <a:latin typeface="黑体" panose="02010609060101010101" pitchFamily="2" charset="-122"/>
                <a:ea typeface="黑体" panose="02010609060101010101" pitchFamily="2" charset="-122"/>
              </a:rPr>
              <a:t>）通信示意图</a:t>
            </a:r>
            <a:endParaRPr lang="zh-CN" altLang="en-US" dirty="0">
              <a:solidFill>
                <a:srgbClr val="FF9900"/>
              </a:solidFill>
              <a:latin typeface="黑体" panose="02010609060101010101" pitchFamily="2" charset="-122"/>
              <a:ea typeface="黑体" panose="02010609060101010101" pitchFamily="2" charset="-122"/>
            </a:endParaRPr>
          </a:p>
          <a:p>
            <a:pPr>
              <a:buNone/>
            </a:pPr>
            <a:endParaRPr lang="zh-CN" altLang="en-US" dirty="0">
              <a:solidFill>
                <a:srgbClr val="FF9900"/>
              </a:solidFill>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zh-CN" altLang="en-US">
              <a:latin typeface="黑体" panose="02010609060101010101" pitchFamily="2" charset="-122"/>
              <a:ea typeface="黑体" panose="02010609060101010101" pitchFamily="2" charset="-122"/>
            </a:endParaRPr>
          </a:p>
        </p:txBody>
      </p:sp>
      <p:graphicFrame>
        <p:nvGraphicFramePr>
          <p:cNvPr id="126983" name="对象 126982"/>
          <p:cNvGraphicFramePr/>
          <p:nvPr/>
        </p:nvGraphicFramePr>
        <p:xfrm>
          <a:off x="66675" y="2133600"/>
          <a:ext cx="9077325" cy="3403600"/>
        </p:xfrm>
        <a:graphic>
          <a:graphicData uri="http://schemas.openxmlformats.org/presentationml/2006/ole">
            <mc:AlternateContent xmlns:mc="http://schemas.openxmlformats.org/markup-compatibility/2006">
              <mc:Choice xmlns:v="urn:schemas-microsoft-com:vml" Requires="v">
                <p:oleObj spid="_x0000_s3076" name="" r:id="rId1" imgW="7181215" imgH="2692400" progId="Visio.Drawing.6">
                  <p:embed/>
                </p:oleObj>
              </mc:Choice>
              <mc:Fallback>
                <p:oleObj name="" r:id="rId1" imgW="7181215" imgH="2692400" progId="Visio.Drawing.6">
                  <p:embed/>
                  <p:pic>
                    <p:nvPicPr>
                      <p:cNvPr id="0" name="图片 3075"/>
                      <p:cNvPicPr/>
                      <p:nvPr/>
                    </p:nvPicPr>
                    <p:blipFill>
                      <a:blip r:embed="rId2"/>
                      <a:stretch>
                        <a:fillRect/>
                      </a:stretch>
                    </p:blipFill>
                    <p:spPr>
                      <a:xfrm>
                        <a:off x="66675" y="2133600"/>
                        <a:ext cx="9077325" cy="34036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8002" name="内容占位符 128001"/>
          <p:cNvSpPr>
            <a:spLocks noGrp="1"/>
          </p:cNvSpPr>
          <p:nvPr>
            <p:ph idx="4294967295"/>
          </p:nvPr>
        </p:nvSpPr>
        <p:spPr>
          <a:xfrm>
            <a:off x="0" y="188913"/>
            <a:ext cx="7772400" cy="2532062"/>
          </a:xfrm>
        </p:spPr>
        <p:txBody>
          <a:bodyPr/>
          <a:p>
            <a:pPr>
              <a:buNone/>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buNone/>
            </a:pPr>
            <a:r>
              <a:rPr lang="en-US" altLang="zh-CN" b="1" dirty="0">
                <a:latin typeface="宋体" panose="02010600030101010101" pitchFamily="2" charset="-122"/>
              </a:rPr>
              <a:t>①</a:t>
            </a:r>
            <a:r>
              <a:rPr lang="zh-CN" altLang="en-US" b="1" dirty="0">
                <a:latin typeface="宋体" panose="02010600030101010101" pitchFamily="2" charset="-122"/>
              </a:rPr>
              <a:t>结构简单，控制方便。</a:t>
            </a:r>
            <a:endParaRPr lang="zh-CN" altLang="en-US" b="1" dirty="0">
              <a:latin typeface="宋体" panose="02010600030101010101" pitchFamily="2" charset="-122"/>
            </a:endParaRPr>
          </a:p>
          <a:p>
            <a:pPr>
              <a:buNone/>
            </a:pPr>
            <a:r>
              <a:rPr lang="en-US" altLang="zh-CN" b="1" dirty="0">
                <a:latin typeface="宋体" panose="02010600030101010101" pitchFamily="2" charset="-122"/>
              </a:rPr>
              <a:t>②</a:t>
            </a:r>
            <a:r>
              <a:rPr lang="zh-CN" altLang="en-US" b="1" dirty="0">
                <a:latin typeface="宋体" panose="02010600030101010101" pitchFamily="2" charset="-122"/>
              </a:rPr>
              <a:t>源不知目此时是否需要数据</a:t>
            </a:r>
            <a:endParaRPr lang="zh-CN" altLang="en-US" b="1" dirty="0">
              <a:latin typeface="宋体" panose="02010600030101010101" pitchFamily="2" charset="-122"/>
            </a:endParaRPr>
          </a:p>
          <a:p>
            <a:pPr>
              <a:buNone/>
            </a:pPr>
            <a:r>
              <a:rPr lang="en-US" altLang="zh-CN" b="1" dirty="0">
                <a:latin typeface="宋体" panose="02010600030101010101" pitchFamily="2" charset="-122"/>
              </a:rPr>
              <a:t>③</a:t>
            </a:r>
            <a:r>
              <a:rPr lang="zh-CN" altLang="en-US" b="1" dirty="0">
                <a:latin typeface="宋体" panose="02010600030101010101" pitchFamily="2" charset="-122"/>
              </a:rPr>
              <a:t>源更不知目是否可靠受到数据。 </a:t>
            </a:r>
            <a:endParaRPr lang="zh-CN" altLang="en-US" b="1">
              <a:latin typeface="宋体" panose="02010600030101010101"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9026" name="内容占位符 129025"/>
          <p:cNvSpPr>
            <a:spLocks noGrp="1"/>
          </p:cNvSpPr>
          <p:nvPr>
            <p:ph idx="4294967295"/>
          </p:nvPr>
        </p:nvSpPr>
        <p:spPr>
          <a:xfrm>
            <a:off x="304800" y="609600"/>
            <a:ext cx="8153400" cy="4953000"/>
          </a:xfrm>
        </p:spPr>
        <p:txBody>
          <a:bodyPr/>
          <a:p>
            <a:pPr>
              <a:buNone/>
            </a:pPr>
            <a:endParaRPr lang="en-US" altLang="zh-CN" dirty="0"/>
          </a:p>
          <a:p>
            <a:pPr>
              <a:buNone/>
            </a:pPr>
            <a:r>
              <a:rPr lang="en-US" altLang="zh-CN" b="1" dirty="0">
                <a:solidFill>
                  <a:srgbClr val="FF9900"/>
                </a:solidFill>
              </a:rPr>
              <a:t>1</a:t>
            </a:r>
            <a:r>
              <a:rPr lang="zh-CN" altLang="en-US" b="1" dirty="0">
                <a:solidFill>
                  <a:srgbClr val="FF9900"/>
                </a:solidFill>
              </a:rPr>
              <a:t>）通信示意图</a:t>
            </a:r>
            <a:endParaRPr lang="zh-CN" altLang="en-US" b="1" dirty="0">
              <a:solidFill>
                <a:srgbClr val="FF9900"/>
              </a:solidFill>
            </a:endParaRPr>
          </a:p>
          <a:p>
            <a:pPr>
              <a:buNone/>
            </a:pPr>
            <a:endParaRPr lang="zh-CN" altLang="en-US">
              <a:solidFill>
                <a:srgbClr val="FF9900"/>
              </a:solidFill>
            </a:endParaRPr>
          </a:p>
        </p:txBody>
      </p:sp>
      <p:graphicFrame>
        <p:nvGraphicFramePr>
          <p:cNvPr id="129027" name="对象 129026"/>
          <p:cNvGraphicFramePr/>
          <p:nvPr/>
        </p:nvGraphicFramePr>
        <p:xfrm>
          <a:off x="0" y="1970088"/>
          <a:ext cx="9144000" cy="4311650"/>
        </p:xfrm>
        <a:graphic>
          <a:graphicData uri="http://schemas.openxmlformats.org/presentationml/2006/ole">
            <mc:AlternateContent xmlns:mc="http://schemas.openxmlformats.org/markup-compatibility/2006">
              <mc:Choice xmlns:v="urn:schemas-microsoft-com:vml" Requires="v">
                <p:oleObj spid="_x0000_s3077" name="" r:id="rId1" imgW="7226300" imgH="3409315" progId="Visio.Drawing.6">
                  <p:embed/>
                </p:oleObj>
              </mc:Choice>
              <mc:Fallback>
                <p:oleObj name="" r:id="rId1" imgW="7226300" imgH="3409315" progId="Visio.Drawing.6">
                  <p:embed/>
                  <p:pic>
                    <p:nvPicPr>
                      <p:cNvPr id="0" name="图片 3076"/>
                      <p:cNvPicPr/>
                      <p:nvPr/>
                    </p:nvPicPr>
                    <p:blipFill>
                      <a:blip r:embed="rId2"/>
                      <a:stretch>
                        <a:fillRect/>
                      </a:stretch>
                    </p:blipFill>
                    <p:spPr>
                      <a:xfrm>
                        <a:off x="0" y="1970088"/>
                        <a:ext cx="9144000" cy="4311650"/>
                      </a:xfrm>
                      <a:prstGeom prst="rect">
                        <a:avLst/>
                      </a:prstGeom>
                      <a:noFill/>
                      <a:ln w="38100">
                        <a:noFill/>
                        <a:miter/>
                      </a:ln>
                    </p:spPr>
                  </p:pic>
                </p:oleObj>
              </mc:Fallback>
            </mc:AlternateContent>
          </a:graphicData>
        </a:graphic>
      </p:graphicFrame>
      <p:sp>
        <p:nvSpPr>
          <p:cNvPr id="129028" name="标题 129027"/>
          <p:cNvSpPr>
            <a:spLocks noGrp="1"/>
          </p:cNvSpPr>
          <p:nvPr>
            <p:ph type="title" idx="4294967295"/>
          </p:nvPr>
        </p:nvSpPr>
        <p:spPr>
          <a:xfrm>
            <a:off x="0" y="0"/>
            <a:ext cx="8305800" cy="809625"/>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2 </a:t>
            </a:r>
            <a:r>
              <a:rPr lang="zh-CN" altLang="en-US" sz="3200" b="1" dirty="0">
                <a:solidFill>
                  <a:schemeClr val="folHlink"/>
                </a:solidFill>
                <a:latin typeface="黑体" panose="02010609060101010101" pitchFamily="2" charset="-122"/>
                <a:ea typeface="黑体" panose="02010609060101010101" pitchFamily="2" charset="-122"/>
              </a:rPr>
              <a:t>单向目控式异步通信</a:t>
            </a:r>
            <a:endParaRPr lang="zh-CN" altLang="en-US" sz="3200" b="1" dirty="0">
              <a:solidFill>
                <a:schemeClr val="folHlink"/>
              </a:solidFill>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96259" name="文本占位符 96258"/>
          <p:cNvSpPr>
            <a:spLocks noGrp="1"/>
          </p:cNvSpPr>
          <p:nvPr>
            <p:ph type="body" idx="1"/>
          </p:nvPr>
        </p:nvSpPr>
        <p:spPr>
          <a:xfrm>
            <a:off x="250825" y="333375"/>
            <a:ext cx="8458200" cy="3527425"/>
          </a:xfrm>
        </p:spPr>
        <p:txBody>
          <a:bodyPr/>
          <a:p>
            <a:pPr marL="609600" indent="-609600" algn="just">
              <a:buNone/>
            </a:pPr>
            <a:r>
              <a:rPr lang="zh-CN" altLang="en-US" b="1" dirty="0">
                <a:solidFill>
                  <a:srgbClr val="FF9900"/>
                </a:solidFill>
                <a:latin typeface="宋体" panose="02010600030101010101" pitchFamily="2" charset="-122"/>
              </a:rPr>
              <a:t>三、</a:t>
            </a:r>
            <a:r>
              <a:rPr lang="en-US" altLang="zh-CN" b="1" dirty="0">
                <a:solidFill>
                  <a:srgbClr val="FF9900"/>
                </a:solidFill>
                <a:latin typeface="宋体" panose="02010600030101010101" pitchFamily="2" charset="-122"/>
              </a:rPr>
              <a:t>I/O</a:t>
            </a:r>
            <a:r>
              <a:rPr lang="zh-CN" altLang="en-US" b="1" dirty="0">
                <a:solidFill>
                  <a:srgbClr val="FF9900"/>
                </a:solidFill>
                <a:latin typeface="宋体" panose="02010600030101010101" pitchFamily="2" charset="-122"/>
              </a:rPr>
              <a:t>系统的发展</a:t>
            </a:r>
            <a:endParaRPr lang="zh-CN" altLang="en-US" b="1" dirty="0">
              <a:solidFill>
                <a:srgbClr val="FF9900"/>
              </a:solidFill>
              <a:latin typeface="宋体" panose="02010600030101010101" pitchFamily="2" charset="-122"/>
            </a:endParaRPr>
          </a:p>
          <a:p>
            <a:pPr marL="609600" indent="-609600" algn="just">
              <a:buNone/>
            </a:pPr>
            <a:r>
              <a:rPr lang="en-US" altLang="zh-CN" b="1" dirty="0">
                <a:solidFill>
                  <a:schemeClr val="folHlink"/>
                </a:solidFill>
                <a:latin typeface="黑体" panose="02010609060101010101" pitchFamily="2" charset="-122"/>
                <a:ea typeface="黑体" panose="02010609060101010101" pitchFamily="2" charset="-122"/>
              </a:rPr>
              <a:t>1   </a:t>
            </a:r>
            <a:r>
              <a:rPr lang="zh-CN" altLang="en-US" b="1" dirty="0">
                <a:solidFill>
                  <a:schemeClr val="folHlink"/>
                </a:solidFill>
                <a:latin typeface="黑体" panose="02010609060101010101" pitchFamily="2" charset="-122"/>
                <a:ea typeface="黑体" panose="02010609060101010101" pitchFamily="2" charset="-122"/>
              </a:rPr>
              <a:t>程序直接控制传送</a:t>
            </a:r>
            <a:endParaRPr lang="zh-CN" altLang="en-US" b="1">
              <a:solidFill>
                <a:schemeClr val="folHlink"/>
              </a:solidFill>
              <a:latin typeface="黑体" panose="02010609060101010101" pitchFamily="2" charset="-122"/>
              <a:ea typeface="黑体" panose="02010609060101010101" pitchFamily="2" charset="-122"/>
            </a:endParaRPr>
          </a:p>
        </p:txBody>
      </p:sp>
      <p:sp>
        <p:nvSpPr>
          <p:cNvPr id="192513" name="矩形 192512"/>
          <p:cNvSpPr/>
          <p:nvPr/>
        </p:nvSpPr>
        <p:spPr>
          <a:xfrm>
            <a:off x="0" y="4365625"/>
            <a:ext cx="4752975" cy="1554163"/>
          </a:xfrm>
          <a:prstGeom prst="rect">
            <a:avLst/>
          </a:prstGeom>
          <a:noFill/>
          <a:ln w="9525">
            <a:noFill/>
          </a:ln>
        </p:spPr>
        <p:txBody>
          <a:bodyPr>
            <a:spAutoFit/>
          </a:bodyPr>
          <a:p>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硬件和软件</a:t>
            </a:r>
            <a:endParaRPr lang="zh-CN" altLang="en-US" b="1" dirty="0">
              <a:latin typeface="黑体" panose="02010609060101010101" pitchFamily="2" charset="-122"/>
              <a:ea typeface="黑体" panose="02010609060101010101" pitchFamily="2" charset="-122"/>
            </a:endParaRPr>
          </a:p>
          <a:p>
            <a:r>
              <a:rPr lang="en-US" altLang="zh-CN" b="1" dirty="0">
                <a:latin typeface="宋体" panose="02010600030101010101" pitchFamily="2" charset="-122"/>
              </a:rPr>
              <a:t>① </a:t>
            </a:r>
            <a:r>
              <a:rPr lang="zh-CN" altLang="en-US" b="1" dirty="0">
                <a:latin typeface="宋体" panose="02010600030101010101" pitchFamily="2" charset="-122"/>
              </a:rPr>
              <a:t>　</a:t>
            </a:r>
            <a:r>
              <a:rPr lang="en-US" altLang="zh-CN" b="1" dirty="0">
                <a:latin typeface="宋体" panose="02010600030101010101" pitchFamily="2" charset="-122"/>
              </a:rPr>
              <a:t>I/O</a:t>
            </a:r>
            <a:r>
              <a:rPr lang="zh-CN" altLang="en-US" b="1" dirty="0">
                <a:latin typeface="宋体" panose="02010600030101010101" pitchFamily="2" charset="-122"/>
              </a:rPr>
              <a:t>接口电路</a:t>
            </a:r>
            <a:endParaRPr lang="zh-CN" altLang="en-US" b="1" dirty="0">
              <a:latin typeface="宋体" panose="02010600030101010101" pitchFamily="2" charset="-122"/>
            </a:endParaRPr>
          </a:p>
          <a:p>
            <a:r>
              <a:rPr lang="en-US" altLang="zh-CN" b="1" dirty="0">
                <a:latin typeface="宋体" panose="02010600030101010101" pitchFamily="2" charset="-122"/>
              </a:rPr>
              <a:t>②</a:t>
            </a:r>
            <a:r>
              <a:rPr lang="zh-CN" altLang="en-US" b="1" dirty="0">
                <a:latin typeface="宋体" panose="02010600030101010101" pitchFamily="2" charset="-122"/>
              </a:rPr>
              <a:t>　 控制程序</a:t>
            </a:r>
            <a:endParaRPr lang="zh-CN" altLang="en-US" b="1" dirty="0">
              <a:latin typeface="宋体" panose="02010600030101010101" pitchFamily="2" charset="-122"/>
            </a:endParaRPr>
          </a:p>
        </p:txBody>
      </p:sp>
      <p:sp>
        <p:nvSpPr>
          <p:cNvPr id="192514" name="矩形 192513"/>
          <p:cNvSpPr/>
          <p:nvPr/>
        </p:nvSpPr>
        <p:spPr>
          <a:xfrm>
            <a:off x="3527425" y="4005263"/>
            <a:ext cx="5616575" cy="24479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）特点</a:t>
            </a:r>
            <a:endParaRPr lang="zh-CN" altLang="en-US" b="1" dirty="0">
              <a:latin typeface="黑体" panose="02010609060101010101" pitchFamily="2" charset="-122"/>
              <a:ea typeface="黑体" panose="02010609060101010101" pitchFamily="2" charset="-122"/>
            </a:endParaRPr>
          </a:p>
          <a:p>
            <a:pPr marL="342900" lvl="0" indent="-342900" algn="just"/>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接口电路简单，控制方便</a:t>
            </a:r>
            <a:endParaRPr lang="zh-CN" altLang="en-US" b="1" dirty="0">
              <a:latin typeface="宋体" panose="02010600030101010101" pitchFamily="2" charset="-122"/>
            </a:endParaRPr>
          </a:p>
          <a:p>
            <a:pPr marL="342900" lvl="0" indent="-342900" algn="just"/>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对</a:t>
            </a:r>
            <a:r>
              <a:rPr lang="en-US" altLang="zh-CN" b="1" dirty="0">
                <a:latin typeface="宋体" panose="02010600030101010101" pitchFamily="2" charset="-122"/>
              </a:rPr>
              <a:t>CPU</a:t>
            </a:r>
            <a:r>
              <a:rPr lang="zh-CN" altLang="en-US" b="1" dirty="0">
                <a:latin typeface="宋体" panose="02010600030101010101" pitchFamily="2" charset="-122"/>
              </a:rPr>
              <a:t>的利用率不充分</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192515" name="文本框 192514"/>
          <p:cNvSpPr txBox="1"/>
          <p:nvPr/>
        </p:nvSpPr>
        <p:spPr>
          <a:xfrm>
            <a:off x="323850" y="1341438"/>
            <a:ext cx="23622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查询：</a:t>
            </a:r>
            <a:endParaRPr lang="zh-CN" altLang="en-US" sz="3600" b="1">
              <a:latin typeface="黑体" panose="02010609060101010101" pitchFamily="2" charset="-122"/>
              <a:ea typeface="黑体" panose="02010609060101010101" pitchFamily="2" charset="-122"/>
            </a:endParaRPr>
          </a:p>
        </p:txBody>
      </p:sp>
      <p:sp>
        <p:nvSpPr>
          <p:cNvPr id="192516" name="文本框 192515"/>
          <p:cNvSpPr txBox="1"/>
          <p:nvPr/>
        </p:nvSpPr>
        <p:spPr>
          <a:xfrm>
            <a:off x="2000250" y="15700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192517" name="文本框 192516"/>
          <p:cNvSpPr txBox="1"/>
          <p:nvPr/>
        </p:nvSpPr>
        <p:spPr>
          <a:xfrm>
            <a:off x="323850" y="1874838"/>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主机</a:t>
            </a:r>
            <a:endParaRPr lang="zh-CN" altLang="en-US" sz="3600" b="1">
              <a:latin typeface="黑体" panose="02010609060101010101" pitchFamily="2" charset="-122"/>
              <a:ea typeface="黑体" panose="02010609060101010101" pitchFamily="2" charset="-122"/>
            </a:endParaRPr>
          </a:p>
        </p:txBody>
      </p:sp>
      <p:sp>
        <p:nvSpPr>
          <p:cNvPr id="192518" name="直接连接符 192517"/>
          <p:cNvSpPr/>
          <p:nvPr/>
        </p:nvSpPr>
        <p:spPr>
          <a:xfrm>
            <a:off x="1543050" y="2103438"/>
            <a:ext cx="1981200" cy="0"/>
          </a:xfrm>
          <a:prstGeom prst="line">
            <a:avLst/>
          </a:prstGeom>
          <a:ln w="38100" cap="flat" cmpd="sng">
            <a:solidFill>
              <a:schemeClr val="tx1"/>
            </a:solidFill>
            <a:prstDash val="solid"/>
            <a:headEnd type="none" w="med" len="med"/>
            <a:tailEnd type="none" w="med" len="med"/>
          </a:ln>
        </p:spPr>
      </p:sp>
      <p:sp>
        <p:nvSpPr>
          <p:cNvPr id="192519" name="直接连接符 192518"/>
          <p:cNvSpPr/>
          <p:nvPr/>
        </p:nvSpPr>
        <p:spPr>
          <a:xfrm>
            <a:off x="3524250" y="2103438"/>
            <a:ext cx="0" cy="533400"/>
          </a:xfrm>
          <a:prstGeom prst="line">
            <a:avLst/>
          </a:prstGeom>
          <a:ln w="38100" cap="flat" cmpd="sng">
            <a:solidFill>
              <a:schemeClr val="tx1"/>
            </a:solidFill>
            <a:prstDash val="solid"/>
            <a:headEnd type="none" w="med" len="med"/>
            <a:tailEnd type="none" w="med" len="med"/>
          </a:ln>
        </p:spPr>
      </p:sp>
      <p:sp>
        <p:nvSpPr>
          <p:cNvPr id="192520" name="直接连接符 192519"/>
          <p:cNvSpPr/>
          <p:nvPr/>
        </p:nvSpPr>
        <p:spPr>
          <a:xfrm>
            <a:off x="3524250" y="2636838"/>
            <a:ext cx="1828800" cy="0"/>
          </a:xfrm>
          <a:prstGeom prst="line">
            <a:avLst/>
          </a:prstGeom>
          <a:ln w="38100" cap="flat" cmpd="sng">
            <a:solidFill>
              <a:schemeClr val="tx1"/>
            </a:solidFill>
            <a:prstDash val="solid"/>
            <a:headEnd type="none" w="med" len="med"/>
            <a:tailEnd type="none" w="med" len="med"/>
          </a:ln>
        </p:spPr>
      </p:sp>
      <p:sp>
        <p:nvSpPr>
          <p:cNvPr id="192521" name="直接连接符 192520"/>
          <p:cNvSpPr/>
          <p:nvPr/>
        </p:nvSpPr>
        <p:spPr>
          <a:xfrm>
            <a:off x="5353050" y="2103438"/>
            <a:ext cx="1828800" cy="0"/>
          </a:xfrm>
          <a:prstGeom prst="line">
            <a:avLst/>
          </a:prstGeom>
          <a:ln w="38100" cap="flat" cmpd="sng">
            <a:solidFill>
              <a:schemeClr val="tx1"/>
            </a:solidFill>
            <a:prstDash val="solid"/>
            <a:headEnd type="none" w="med" len="med"/>
            <a:tailEnd type="none" w="med" len="med"/>
          </a:ln>
        </p:spPr>
      </p:sp>
      <p:sp>
        <p:nvSpPr>
          <p:cNvPr id="192522" name="直接连接符 192521"/>
          <p:cNvSpPr/>
          <p:nvPr/>
        </p:nvSpPr>
        <p:spPr>
          <a:xfrm>
            <a:off x="5353050" y="2103438"/>
            <a:ext cx="0" cy="533400"/>
          </a:xfrm>
          <a:prstGeom prst="line">
            <a:avLst/>
          </a:prstGeom>
          <a:ln w="38100" cap="flat" cmpd="sng">
            <a:solidFill>
              <a:schemeClr val="tx1"/>
            </a:solidFill>
            <a:prstDash val="solid"/>
            <a:headEnd type="none" w="med" len="med"/>
            <a:tailEnd type="none" w="med" len="med"/>
          </a:ln>
        </p:spPr>
      </p:sp>
      <p:sp>
        <p:nvSpPr>
          <p:cNvPr id="192523" name="文本框 192522"/>
          <p:cNvSpPr txBox="1"/>
          <p:nvPr/>
        </p:nvSpPr>
        <p:spPr>
          <a:xfrm>
            <a:off x="323850" y="2865438"/>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外设</a:t>
            </a:r>
            <a:endParaRPr lang="zh-CN" altLang="en-US" sz="3600" b="1">
              <a:latin typeface="黑体" panose="02010609060101010101" pitchFamily="2" charset="-122"/>
              <a:ea typeface="黑体" panose="02010609060101010101" pitchFamily="2" charset="-122"/>
            </a:endParaRPr>
          </a:p>
        </p:txBody>
      </p:sp>
      <p:sp>
        <p:nvSpPr>
          <p:cNvPr id="192524" name="直接连接符 192523"/>
          <p:cNvSpPr/>
          <p:nvPr/>
        </p:nvSpPr>
        <p:spPr>
          <a:xfrm>
            <a:off x="1543050" y="3398838"/>
            <a:ext cx="1981200" cy="0"/>
          </a:xfrm>
          <a:prstGeom prst="line">
            <a:avLst/>
          </a:prstGeom>
          <a:ln w="38100" cap="flat" cmpd="sng">
            <a:solidFill>
              <a:schemeClr val="tx1"/>
            </a:solidFill>
            <a:prstDash val="solid"/>
            <a:headEnd type="none" w="med" len="med"/>
            <a:tailEnd type="none" w="med" len="med"/>
          </a:ln>
        </p:spPr>
      </p:sp>
      <p:sp>
        <p:nvSpPr>
          <p:cNvPr id="192525" name="直接连接符 192524"/>
          <p:cNvSpPr/>
          <p:nvPr/>
        </p:nvSpPr>
        <p:spPr>
          <a:xfrm>
            <a:off x="3524250" y="2865438"/>
            <a:ext cx="0" cy="533400"/>
          </a:xfrm>
          <a:prstGeom prst="line">
            <a:avLst/>
          </a:prstGeom>
          <a:ln w="38100" cap="flat" cmpd="sng">
            <a:solidFill>
              <a:schemeClr val="tx1"/>
            </a:solidFill>
            <a:prstDash val="solid"/>
            <a:headEnd type="none" w="med" len="med"/>
            <a:tailEnd type="none" w="med" len="med"/>
          </a:ln>
        </p:spPr>
      </p:sp>
      <p:sp>
        <p:nvSpPr>
          <p:cNvPr id="192526" name="文本框 192525"/>
          <p:cNvSpPr txBox="1"/>
          <p:nvPr/>
        </p:nvSpPr>
        <p:spPr>
          <a:xfrm>
            <a:off x="2000250" y="28654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空闲</a:t>
            </a:r>
            <a:endParaRPr lang="zh-CN" altLang="en-US" b="1">
              <a:latin typeface="Times New Roman" panose="02020603050405020304" pitchFamily="18" charset="0"/>
              <a:ea typeface="黑体" panose="02010609060101010101" pitchFamily="2" charset="-122"/>
            </a:endParaRPr>
          </a:p>
        </p:txBody>
      </p:sp>
      <p:grpSp>
        <p:nvGrpSpPr>
          <p:cNvPr id="192527" name="组合 192526"/>
          <p:cNvGrpSpPr/>
          <p:nvPr/>
        </p:nvGrpSpPr>
        <p:grpSpPr>
          <a:xfrm>
            <a:off x="3295650" y="2332038"/>
            <a:ext cx="228600" cy="647700"/>
            <a:chOff x="1823" y="1295"/>
            <a:chExt cx="144" cy="408"/>
          </a:xfrm>
        </p:grpSpPr>
        <p:sp>
          <p:nvSpPr>
            <p:cNvPr id="192528" name="任意多边形 192527"/>
            <p:cNvSpPr/>
            <p:nvPr/>
          </p:nvSpPr>
          <p:spPr>
            <a:xfrm rot="-5400000">
              <a:off x="1787" y="1331"/>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sp>
          <p:nvSpPr>
            <p:cNvPr id="192529" name="任意多边形 192528"/>
            <p:cNvSpPr/>
            <p:nvPr/>
          </p:nvSpPr>
          <p:spPr>
            <a:xfrm rot="-5400000" flipH="1">
              <a:off x="1787" y="1523"/>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grpSp>
      <p:sp>
        <p:nvSpPr>
          <p:cNvPr id="192530" name="直接连接符 192529"/>
          <p:cNvSpPr/>
          <p:nvPr/>
        </p:nvSpPr>
        <p:spPr>
          <a:xfrm>
            <a:off x="3524250" y="2865438"/>
            <a:ext cx="1828800" cy="0"/>
          </a:xfrm>
          <a:prstGeom prst="line">
            <a:avLst/>
          </a:prstGeom>
          <a:ln w="38100" cap="flat" cmpd="sng">
            <a:solidFill>
              <a:schemeClr val="tx1"/>
            </a:solidFill>
            <a:prstDash val="solid"/>
            <a:headEnd type="none" w="med" len="med"/>
            <a:tailEnd type="none" w="med" len="med"/>
          </a:ln>
        </p:spPr>
      </p:sp>
      <p:sp>
        <p:nvSpPr>
          <p:cNvPr id="192531" name="文本框 192530"/>
          <p:cNvSpPr txBox="1"/>
          <p:nvPr/>
        </p:nvSpPr>
        <p:spPr>
          <a:xfrm>
            <a:off x="2381250" y="2332038"/>
            <a:ext cx="9906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启动</a:t>
            </a:r>
            <a:endParaRPr lang="zh-CN" altLang="en-US" sz="2800" b="1">
              <a:latin typeface="Times New Roman" panose="02020603050405020304" pitchFamily="18" charset="0"/>
              <a:ea typeface="黑体" panose="02010609060101010101" pitchFamily="2" charset="-122"/>
            </a:endParaRPr>
          </a:p>
        </p:txBody>
      </p:sp>
      <p:sp>
        <p:nvSpPr>
          <p:cNvPr id="192532" name="文本框 192531"/>
          <p:cNvSpPr txBox="1"/>
          <p:nvPr/>
        </p:nvSpPr>
        <p:spPr>
          <a:xfrm>
            <a:off x="3829050" y="20272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等待</a:t>
            </a:r>
            <a:endParaRPr lang="zh-CN" altLang="en-US" b="1">
              <a:latin typeface="Times New Roman" panose="02020603050405020304" pitchFamily="18" charset="0"/>
              <a:ea typeface="黑体" panose="02010609060101010101" pitchFamily="2" charset="-122"/>
            </a:endParaRPr>
          </a:p>
        </p:txBody>
      </p:sp>
      <p:sp>
        <p:nvSpPr>
          <p:cNvPr id="192533" name="文本框 192532"/>
          <p:cNvSpPr txBox="1"/>
          <p:nvPr/>
        </p:nvSpPr>
        <p:spPr>
          <a:xfrm>
            <a:off x="3829050" y="2865438"/>
            <a:ext cx="1143000" cy="583565"/>
          </a:xfrm>
          <a:prstGeom prst="rect">
            <a:avLst/>
          </a:prstGeom>
          <a:noFill/>
          <a:ln w="9525">
            <a:noFill/>
          </a:ln>
        </p:spPr>
        <p:txBody>
          <a:bodyPr>
            <a:spAutoFit/>
          </a:bodyPr>
          <a:p>
            <a:pPr>
              <a:spcBef>
                <a:spcPct val="50000"/>
              </a:spcBef>
            </a:pPr>
            <a:r>
              <a:rPr lang="zh-CN" altLang="en-US" b="1">
                <a:latin typeface="Times New Roman" panose="02020603050405020304" pitchFamily="18" charset="0"/>
                <a:ea typeface="黑体" panose="02010609060101010101" pitchFamily="2" charset="-122"/>
              </a:rPr>
              <a:t>准备</a:t>
            </a:r>
            <a:endParaRPr lang="zh-CN" altLang="en-US" b="1">
              <a:latin typeface="Times New Roman" panose="02020603050405020304" pitchFamily="18" charset="0"/>
              <a:ea typeface="黑体" panose="02010609060101010101" pitchFamily="2" charset="-122"/>
            </a:endParaRPr>
          </a:p>
        </p:txBody>
      </p:sp>
      <p:sp>
        <p:nvSpPr>
          <p:cNvPr id="192534" name="直接连接符 192533"/>
          <p:cNvSpPr/>
          <p:nvPr/>
        </p:nvSpPr>
        <p:spPr>
          <a:xfrm>
            <a:off x="5353050" y="2865438"/>
            <a:ext cx="0" cy="533400"/>
          </a:xfrm>
          <a:prstGeom prst="line">
            <a:avLst/>
          </a:prstGeom>
          <a:ln w="38100" cap="flat" cmpd="sng">
            <a:solidFill>
              <a:schemeClr val="tx1"/>
            </a:solidFill>
            <a:prstDash val="solid"/>
            <a:headEnd type="none" w="med" len="med"/>
            <a:tailEnd type="none" w="med" len="med"/>
          </a:ln>
        </p:spPr>
      </p:sp>
      <p:sp>
        <p:nvSpPr>
          <p:cNvPr id="192535" name="直接连接符 192534"/>
          <p:cNvSpPr/>
          <p:nvPr/>
        </p:nvSpPr>
        <p:spPr>
          <a:xfrm>
            <a:off x="5353050" y="3398838"/>
            <a:ext cx="1828800" cy="0"/>
          </a:xfrm>
          <a:prstGeom prst="line">
            <a:avLst/>
          </a:prstGeom>
          <a:ln w="38100" cap="flat" cmpd="sng">
            <a:solidFill>
              <a:schemeClr val="tx1"/>
            </a:solidFill>
            <a:prstDash val="solid"/>
            <a:headEnd type="none" w="med" len="med"/>
            <a:tailEnd type="none" w="med" len="med"/>
          </a:ln>
        </p:spPr>
      </p:sp>
      <p:sp>
        <p:nvSpPr>
          <p:cNvPr id="192536" name="文本框 192535"/>
          <p:cNvSpPr txBox="1"/>
          <p:nvPr/>
        </p:nvSpPr>
        <p:spPr>
          <a:xfrm>
            <a:off x="5734050" y="1570038"/>
            <a:ext cx="16764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192537" name="文本框 192536"/>
          <p:cNvSpPr txBox="1"/>
          <p:nvPr/>
        </p:nvSpPr>
        <p:spPr>
          <a:xfrm>
            <a:off x="5581650" y="2332038"/>
            <a:ext cx="18288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交换数据</a:t>
            </a:r>
            <a:endParaRPr lang="zh-CN" altLang="en-US" sz="2800" b="1">
              <a:latin typeface="Times New Roman" panose="02020603050405020304" pitchFamily="18" charset="0"/>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2513"/>
                                        </p:tgtEl>
                                        <p:attrNameLst>
                                          <p:attrName>style.visibility</p:attrName>
                                        </p:attrNameLst>
                                      </p:cBhvr>
                                      <p:to>
                                        <p:strVal val="visible"/>
                                      </p:to>
                                    </p:set>
                                    <p:animEffect transition="in" filter="checkerboard(across)">
                                      <p:cBhvr>
                                        <p:cTn id="7" dur="500"/>
                                        <p:tgtEl>
                                          <p:spTgt spid="1925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2514"/>
                                        </p:tgtEl>
                                        <p:attrNameLst>
                                          <p:attrName>style.visibility</p:attrName>
                                        </p:attrNameLst>
                                      </p:cBhvr>
                                      <p:to>
                                        <p:strVal val="visible"/>
                                      </p:to>
                                    </p:set>
                                    <p:animEffect transition="in" filter="checkerboard(across)">
                                      <p:cBhvr>
                                        <p:cTn id="12" dur="500"/>
                                        <p:tgtEl>
                                          <p:spTgt spid="192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3" grpId="0"/>
      <p:bldP spid="1925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0050" name="内容占位符 130049"/>
          <p:cNvSpPr>
            <a:spLocks noGrp="1"/>
          </p:cNvSpPr>
          <p:nvPr>
            <p:ph sz="half" idx="1"/>
          </p:nvPr>
        </p:nvSpPr>
        <p:spPr>
          <a:xfrm>
            <a:off x="395288" y="0"/>
            <a:ext cx="8208962" cy="2239963"/>
          </a:xfrm>
        </p:spPr>
        <p:txBody>
          <a:bodyPr/>
          <a:p>
            <a:pPr>
              <a:buClr>
                <a:schemeClr val="accent2"/>
              </a:buClr>
              <a:buSzPct val="80000"/>
              <a:buFont typeface="Wingdings" panose="05000000000000000000" pitchFamily="2" charset="2"/>
              <a:buNone/>
            </a:pPr>
            <a:r>
              <a:rPr lang="en-US" altLang="zh-CN" sz="2800" b="1" dirty="0">
                <a:solidFill>
                  <a:srgbClr val="FF9900"/>
                </a:solidFill>
              </a:rPr>
              <a:t>2</a:t>
            </a:r>
            <a:r>
              <a:rPr lang="zh-CN" altLang="en-US" sz="2800" b="1" dirty="0">
                <a:solidFill>
                  <a:srgbClr val="FF9900"/>
                </a:solidFill>
              </a:rPr>
              <a:t>）特点</a:t>
            </a:r>
            <a:endParaRPr lang="zh-CN" altLang="en-US" sz="2800" b="1" dirty="0">
              <a:solidFill>
                <a:srgbClr val="FF9900"/>
              </a:solidFill>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①</a:t>
            </a:r>
            <a:r>
              <a:rPr lang="zh-CN" altLang="en-US" sz="2800" b="1" dirty="0">
                <a:latin typeface="宋体" panose="02010600030101010101" pitchFamily="2" charset="-122"/>
              </a:rPr>
              <a:t>解决了源已知目此时需要数据。</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②</a:t>
            </a:r>
            <a:r>
              <a:rPr lang="zh-CN" altLang="en-US" sz="2800" b="1" dirty="0">
                <a:latin typeface="宋体" panose="02010600030101010101" pitchFamily="2" charset="-122"/>
              </a:rPr>
              <a:t>源不知目是否收到数据。</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③</a:t>
            </a:r>
            <a:r>
              <a:rPr lang="zh-CN" altLang="en-US" sz="2800" b="1" dirty="0">
                <a:latin typeface="宋体" panose="02010600030101010101" pitchFamily="2" charset="-122"/>
              </a:rPr>
              <a:t>增加了一条控制线。</a:t>
            </a:r>
            <a:r>
              <a:rPr lang="zh-CN" altLang="en-US" sz="2800" b="1" dirty="0"/>
              <a:t> </a:t>
            </a:r>
            <a:endParaRPr lang="zh-CN" altLang="en-US"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2098" name="标题 132097"/>
          <p:cNvSpPr>
            <a:spLocks noGrp="1"/>
          </p:cNvSpPr>
          <p:nvPr>
            <p:ph type="title"/>
          </p:nvPr>
        </p:nvSpPr>
        <p:spPr>
          <a:xfrm>
            <a:off x="381000" y="0"/>
            <a:ext cx="7772400" cy="1143000"/>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3 </a:t>
            </a:r>
            <a:r>
              <a:rPr lang="zh-CN" altLang="en-US" sz="3200" b="1" dirty="0">
                <a:solidFill>
                  <a:schemeClr val="folHlink"/>
                </a:solidFill>
                <a:latin typeface="黑体" panose="02010609060101010101" pitchFamily="2" charset="-122"/>
                <a:ea typeface="黑体" panose="02010609060101010101" pitchFamily="2" charset="-122"/>
              </a:rPr>
              <a:t>双向非互锁异步通信</a:t>
            </a:r>
            <a:endParaRPr lang="zh-CN" altLang="en-US" sz="3200" b="1">
              <a:solidFill>
                <a:schemeClr val="folHlink"/>
              </a:solidFill>
              <a:latin typeface="黑体" panose="02010609060101010101" pitchFamily="2" charset="-122"/>
              <a:ea typeface="黑体" panose="02010609060101010101" pitchFamily="2" charset="-122"/>
            </a:endParaRPr>
          </a:p>
        </p:txBody>
      </p:sp>
      <p:sp>
        <p:nvSpPr>
          <p:cNvPr id="132099" name="内容占位符 132098"/>
          <p:cNvSpPr>
            <a:spLocks noGrp="1"/>
          </p:cNvSpPr>
          <p:nvPr>
            <p:ph idx="1"/>
          </p:nvPr>
        </p:nvSpPr>
        <p:spPr>
          <a:xfrm>
            <a:off x="304800" y="1066800"/>
            <a:ext cx="7772400" cy="533400"/>
          </a:xfrm>
        </p:spPr>
        <p:txBody>
          <a:bodyPr/>
          <a:p>
            <a:pPr>
              <a:buNone/>
            </a:pPr>
            <a:r>
              <a:rPr lang="en-US" altLang="zh-CN" b="1" dirty="0">
                <a:solidFill>
                  <a:srgbClr val="FF9900"/>
                </a:solidFill>
                <a:latin typeface="黑体" panose="02010609060101010101" pitchFamily="2" charset="-122"/>
                <a:ea typeface="黑体" panose="02010609060101010101" pitchFamily="2" charset="-122"/>
              </a:rPr>
              <a:t>1</a:t>
            </a:r>
            <a:r>
              <a:rPr lang="zh-CN" altLang="en-US" b="1" dirty="0">
                <a:solidFill>
                  <a:srgbClr val="FF9900"/>
                </a:solidFill>
                <a:latin typeface="黑体" panose="02010609060101010101" pitchFamily="2" charset="-122"/>
                <a:ea typeface="黑体" panose="02010609060101010101" pitchFamily="2" charset="-122"/>
              </a:rPr>
              <a:t>）通信示意图</a:t>
            </a:r>
            <a:endParaRPr lang="zh-CN" altLang="en-US" b="1">
              <a:solidFill>
                <a:srgbClr val="FF9900"/>
              </a:solidFill>
              <a:latin typeface="黑体" panose="02010609060101010101" pitchFamily="2" charset="-122"/>
              <a:ea typeface="黑体" panose="02010609060101010101" pitchFamily="2" charset="-122"/>
            </a:endParaRPr>
          </a:p>
        </p:txBody>
      </p:sp>
      <p:graphicFrame>
        <p:nvGraphicFramePr>
          <p:cNvPr id="132101" name="对象 132100"/>
          <p:cNvGraphicFramePr/>
          <p:nvPr/>
        </p:nvGraphicFramePr>
        <p:xfrm>
          <a:off x="152400" y="1557338"/>
          <a:ext cx="8991600" cy="4330700"/>
        </p:xfrm>
        <a:graphic>
          <a:graphicData uri="http://schemas.openxmlformats.org/presentationml/2006/ole">
            <mc:AlternateContent xmlns:mc="http://schemas.openxmlformats.org/markup-compatibility/2006">
              <mc:Choice xmlns:v="urn:schemas-microsoft-com:vml" Requires="v">
                <p:oleObj spid="_x0000_s3079" name="" r:id="rId1" imgW="5913755" imgH="2847975" progId="Visio.Drawing.6">
                  <p:embed/>
                </p:oleObj>
              </mc:Choice>
              <mc:Fallback>
                <p:oleObj name="" r:id="rId1" imgW="5913755" imgH="2847975" progId="Visio.Drawing.6">
                  <p:embed/>
                  <p:pic>
                    <p:nvPicPr>
                      <p:cNvPr id="0" name="图片 3078"/>
                      <p:cNvPicPr/>
                      <p:nvPr/>
                    </p:nvPicPr>
                    <p:blipFill>
                      <a:blip r:embed="rId2"/>
                      <a:stretch>
                        <a:fillRect/>
                      </a:stretch>
                    </p:blipFill>
                    <p:spPr>
                      <a:xfrm>
                        <a:off x="152400" y="1557338"/>
                        <a:ext cx="8991600" cy="43307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3122" name="内容占位符 133121"/>
          <p:cNvSpPr>
            <a:spLocks noGrp="1"/>
          </p:cNvSpPr>
          <p:nvPr>
            <p:ph sz="half" idx="1"/>
          </p:nvPr>
        </p:nvSpPr>
        <p:spPr>
          <a:xfrm>
            <a:off x="468313" y="333375"/>
            <a:ext cx="8134350" cy="1484313"/>
          </a:xfrm>
        </p:spPr>
        <p:txBody>
          <a:bodyPr/>
          <a:p>
            <a:pPr>
              <a:buClr>
                <a:schemeClr val="accent2"/>
              </a:buClr>
              <a:buSzPct val="80000"/>
              <a:buFont typeface="Wingdings" panose="05000000000000000000" pitchFamily="2" charset="2"/>
              <a:buNone/>
            </a:pPr>
            <a:r>
              <a:rPr lang="en-US" altLang="zh-CN" sz="2800" b="1" dirty="0">
                <a:latin typeface="宋体" panose="02010600030101010101" pitchFamily="2" charset="-122"/>
              </a:rPr>
              <a:t>2</a:t>
            </a:r>
            <a:r>
              <a:rPr lang="zh-CN" altLang="en-US" sz="2800" b="1" dirty="0">
                <a:latin typeface="宋体" panose="02010600030101010101" pitchFamily="2" charset="-122"/>
              </a:rPr>
              <a:t>）在一般情况下，可完成可靠通信，但目接收数据的速度较慢时，可能会出现数据“重迭”错（将两个数据当作一个数据接收）</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endParaRPr lang="zh-CN" altLang="en-US" sz="2800" b="1">
              <a:latin typeface="宋体" panose="02010600030101010101" pitchFamily="2" charset="-122"/>
            </a:endParaRPr>
          </a:p>
        </p:txBody>
      </p:sp>
      <p:sp>
        <p:nvSpPr>
          <p:cNvPr id="215046" name="文本框 215045"/>
          <p:cNvSpPr txBox="1"/>
          <p:nvPr/>
        </p:nvSpPr>
        <p:spPr>
          <a:xfrm>
            <a:off x="395288" y="5876925"/>
            <a:ext cx="76962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源不知目什么时间结束数据接收</a:t>
            </a:r>
            <a:endParaRPr lang="zh-CN" altLang="en-US" b="1">
              <a:latin typeface="Times New Roman" panose="02020603050405020304" pitchFamily="18" charset="0"/>
            </a:endParaRPr>
          </a:p>
        </p:txBody>
      </p:sp>
      <p:graphicFrame>
        <p:nvGraphicFramePr>
          <p:cNvPr id="215047" name="内容占位符 215046"/>
          <p:cNvGraphicFramePr/>
          <p:nvPr>
            <p:ph sz="half" idx="2"/>
          </p:nvPr>
        </p:nvGraphicFramePr>
        <p:xfrm>
          <a:off x="539750" y="2205038"/>
          <a:ext cx="7989888" cy="3167062"/>
        </p:xfrm>
        <a:graphic>
          <a:graphicData uri="http://schemas.openxmlformats.org/presentationml/2006/ole">
            <mc:AlternateContent xmlns:mc="http://schemas.openxmlformats.org/markup-compatibility/2006">
              <mc:Choice xmlns:v="urn:schemas-microsoft-com:vml" Requires="v">
                <p:oleObj spid="_x0000_s3078" name="" r:id="rId1" imgW="6860540" imgH="2028190" progId="Visio.Drawing.6">
                  <p:embed/>
                </p:oleObj>
              </mc:Choice>
              <mc:Fallback>
                <p:oleObj name="" r:id="rId1" imgW="6860540" imgH="2028190" progId="Visio.Drawing.6">
                  <p:embed/>
                  <p:pic>
                    <p:nvPicPr>
                      <p:cNvPr id="0" name="图片 3077"/>
                      <p:cNvPicPr/>
                      <p:nvPr/>
                    </p:nvPicPr>
                    <p:blipFill>
                      <a:blip r:embed="rId2"/>
                      <a:stretch>
                        <a:fillRect/>
                      </a:stretch>
                    </p:blipFill>
                    <p:spPr>
                      <a:xfrm>
                        <a:off x="539750" y="2205038"/>
                        <a:ext cx="7989888" cy="3167062"/>
                      </a:xfrm>
                      <a:prstGeom prst="rect">
                        <a:avLst/>
                      </a:prstGeom>
                      <a:noFill/>
                      <a:ln w="38100">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5171" name="标题 135170"/>
          <p:cNvSpPr>
            <a:spLocks noGrp="1"/>
          </p:cNvSpPr>
          <p:nvPr>
            <p:ph type="title" idx="4294967295"/>
          </p:nvPr>
        </p:nvSpPr>
        <p:spPr>
          <a:xfrm>
            <a:off x="0" y="0"/>
            <a:ext cx="7772400" cy="882650"/>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4</a:t>
            </a:r>
            <a:r>
              <a:rPr lang="zh-CN" altLang="en-US" sz="3200" b="1" dirty="0">
                <a:solidFill>
                  <a:schemeClr val="folHlink"/>
                </a:solidFill>
                <a:latin typeface="黑体" panose="02010609060101010101" pitchFamily="2" charset="-122"/>
                <a:ea typeface="黑体" panose="02010609060101010101" pitchFamily="2" charset="-122"/>
              </a:rPr>
              <a:t>双向互锁异步通信</a:t>
            </a:r>
            <a:endParaRPr lang="zh-CN" altLang="en-US" sz="3200" b="1" dirty="0">
              <a:solidFill>
                <a:schemeClr val="folHlink"/>
              </a:solidFill>
              <a:latin typeface="黑体" panose="02010609060101010101" pitchFamily="2" charset="-122"/>
              <a:ea typeface="黑体" panose="02010609060101010101" pitchFamily="2" charset="-122"/>
            </a:endParaRPr>
          </a:p>
        </p:txBody>
      </p:sp>
      <p:sp>
        <p:nvSpPr>
          <p:cNvPr id="135172" name="文本框 135171"/>
          <p:cNvSpPr txBox="1"/>
          <p:nvPr/>
        </p:nvSpPr>
        <p:spPr>
          <a:xfrm>
            <a:off x="0" y="1066800"/>
            <a:ext cx="8686800" cy="179863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）要求：在双向非互锁异步通信中再增加</a:t>
            </a:r>
            <a:r>
              <a:rPr lang="en-US" altLang="zh-CN" b="1" dirty="0">
                <a:latin typeface="Times New Roman" panose="02020603050405020304" pitchFamily="18" charset="0"/>
              </a:rPr>
              <a:t>t4</a:t>
            </a:r>
            <a:r>
              <a:rPr lang="zh-CN" altLang="en-US" b="1" dirty="0">
                <a:latin typeface="Times New Roman" panose="02020603050405020304" pitchFamily="18" charset="0"/>
              </a:rPr>
              <a:t>，让源知道目结束数据通信。</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）通信示意图</a:t>
            </a:r>
            <a:endParaRPr lang="zh-CN" altLang="en-US" b="1" dirty="0">
              <a:latin typeface="Times New Roman" panose="02020603050405020304" pitchFamily="18" charset="0"/>
            </a:endParaRPr>
          </a:p>
        </p:txBody>
      </p:sp>
      <p:graphicFrame>
        <p:nvGraphicFramePr>
          <p:cNvPr id="222208" name="内容占位符 222207"/>
          <p:cNvGraphicFramePr/>
          <p:nvPr>
            <p:ph idx="4294967295"/>
          </p:nvPr>
        </p:nvGraphicFramePr>
        <p:xfrm>
          <a:off x="323850" y="2997200"/>
          <a:ext cx="8135938" cy="2422525"/>
        </p:xfrm>
        <a:graphic>
          <a:graphicData uri="http://schemas.openxmlformats.org/presentationml/2006/ole">
            <mc:AlternateContent xmlns:mc="http://schemas.openxmlformats.org/markup-compatibility/2006">
              <mc:Choice xmlns:v="urn:schemas-microsoft-com:vml" Requires="v">
                <p:oleObj spid="_x0000_s3080" name="" r:id="rId1" imgW="7283450" imgH="2136140" progId="Visio.Drawing.6">
                  <p:embed/>
                </p:oleObj>
              </mc:Choice>
              <mc:Fallback>
                <p:oleObj name="" r:id="rId1" imgW="7283450" imgH="2136140" progId="Visio.Drawing.6">
                  <p:embed/>
                  <p:pic>
                    <p:nvPicPr>
                      <p:cNvPr id="0" name="图片 3079"/>
                      <p:cNvPicPr/>
                      <p:nvPr/>
                    </p:nvPicPr>
                    <p:blipFill>
                      <a:blip r:embed="rId2"/>
                      <a:stretch>
                        <a:fillRect/>
                      </a:stretch>
                    </p:blipFill>
                    <p:spPr>
                      <a:xfrm>
                        <a:off x="323850" y="2997200"/>
                        <a:ext cx="8135938" cy="2422525"/>
                      </a:xfrm>
                      <a:prstGeom prst="rect">
                        <a:avLst/>
                      </a:prstGeom>
                      <a:noFill/>
                      <a:ln w="38100">
                        <a:miter/>
                      </a:ln>
                    </p:spPr>
                  </p:pic>
                </p:oleObj>
              </mc:Fallback>
            </mc:AlternateContent>
          </a:graphicData>
        </a:graphic>
      </p:graphicFrame>
      <p:sp>
        <p:nvSpPr>
          <p:cNvPr id="222210" name="文本框 222209"/>
          <p:cNvSpPr txBox="1"/>
          <p:nvPr/>
        </p:nvSpPr>
        <p:spPr>
          <a:xfrm>
            <a:off x="468313" y="5589588"/>
            <a:ext cx="77724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用增加控制复杂度与时间来提高可靠性</a:t>
            </a:r>
            <a:endParaRPr lang="zh-CN" altLang="en-US" b="1">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0179" name="文本占位符 50178"/>
          <p:cNvSpPr>
            <a:spLocks noGrp="1"/>
          </p:cNvSpPr>
          <p:nvPr>
            <p:ph type="body" idx="1"/>
          </p:nvPr>
        </p:nvSpPr>
        <p:spPr>
          <a:xfrm>
            <a:off x="0" y="0"/>
            <a:ext cx="9144000" cy="2376488"/>
          </a:xfrm>
        </p:spPr>
        <p:txBody>
          <a:bodyPr/>
          <a:p>
            <a:pPr algn="just">
              <a:buNone/>
            </a:pPr>
            <a:r>
              <a:rPr lang="zh-CN" altLang="en-US" b="1" dirty="0">
                <a:solidFill>
                  <a:schemeClr val="folHlink"/>
                </a:solidFill>
                <a:latin typeface="黑体" panose="02010609060101010101" pitchFamily="2" charset="-122"/>
                <a:ea typeface="黑体" panose="02010609060101010101" pitchFamily="2" charset="-122"/>
              </a:rPr>
              <a:t>四、数据宽度</a:t>
            </a:r>
            <a:endParaRPr lang="zh-CN" altLang="en-US" b="1" dirty="0">
              <a:solidFill>
                <a:schemeClr val="folHlink"/>
              </a:solidFill>
              <a:latin typeface="黑体" panose="02010609060101010101" pitchFamily="2" charset="-122"/>
              <a:ea typeface="黑体" panose="02010609060101010101" pitchFamily="2" charset="-122"/>
            </a:endParaRPr>
          </a:p>
          <a:p>
            <a:pPr algn="just">
              <a:buNone/>
            </a:pPr>
            <a:r>
              <a:rPr lang="en-US" altLang="zh-CN" b="1" dirty="0">
                <a:solidFill>
                  <a:srgbClr val="FF9900"/>
                </a:solidFill>
                <a:latin typeface="宋体" panose="02010600030101010101" pitchFamily="2" charset="-122"/>
              </a:rPr>
              <a:t>1   </a:t>
            </a:r>
            <a:r>
              <a:rPr lang="zh-CN" altLang="en-US" b="1" dirty="0">
                <a:solidFill>
                  <a:srgbClr val="FF9900"/>
                </a:solidFill>
                <a:latin typeface="宋体" panose="02010600030101010101" pitchFamily="2" charset="-122"/>
              </a:rPr>
              <a:t>数据宽度</a:t>
            </a:r>
            <a:endParaRPr lang="zh-CN" altLang="en-US" b="1" dirty="0">
              <a:solidFill>
                <a:srgbClr val="FF9900"/>
              </a:solidFill>
              <a:latin typeface="宋体" panose="02010600030101010101" pitchFamily="2" charset="-122"/>
            </a:endParaRPr>
          </a:p>
          <a:p>
            <a:pPr algn="just">
              <a:buNone/>
            </a:pPr>
            <a:r>
              <a:rPr lang="en-US" altLang="zh-CN" b="1" dirty="0">
                <a:latin typeface="宋体" panose="02010600030101010101" pitchFamily="2" charset="-122"/>
              </a:rPr>
              <a:t>1</a:t>
            </a:r>
            <a:r>
              <a:rPr lang="zh-CN" altLang="en-US" b="1" dirty="0">
                <a:latin typeface="宋体" panose="02010600030101010101" pitchFamily="2" charset="-122"/>
              </a:rPr>
              <a:t>）含义：接管一次总线后，交换的数据量（常以字节为单位）。</a:t>
            </a:r>
            <a:endParaRPr lang="zh-CN" altLang="en-US" b="1" dirty="0">
              <a:latin typeface="宋体" panose="02010600030101010101" pitchFamily="2" charset="-122"/>
            </a:endParaRPr>
          </a:p>
        </p:txBody>
      </p:sp>
      <p:sp>
        <p:nvSpPr>
          <p:cNvPr id="223233" name="矩形 223232"/>
          <p:cNvSpPr/>
          <p:nvPr/>
        </p:nvSpPr>
        <p:spPr>
          <a:xfrm>
            <a:off x="0" y="2492375"/>
            <a:ext cx="9144000" cy="1554163"/>
          </a:xfrm>
          <a:prstGeom prst="rect">
            <a:avLst/>
          </a:prstGeom>
          <a:noFill/>
          <a:ln w="9525">
            <a:noFill/>
          </a:ln>
        </p:spPr>
        <p:txBody>
          <a:bodyPr>
            <a:spAutoFit/>
          </a:bodyPr>
          <a:p>
            <a:r>
              <a:rPr lang="en-US" altLang="zh-CN" b="1" dirty="0">
                <a:latin typeface="Times New Roman" panose="02020603050405020304" pitchFamily="18" charset="0"/>
              </a:rPr>
              <a:t>2</a:t>
            </a:r>
            <a:r>
              <a:rPr lang="zh-CN" altLang="en-US" b="1" dirty="0">
                <a:latin typeface="Times New Roman" panose="02020603050405020304" pitchFamily="18" charset="0"/>
              </a:rPr>
              <a:t>）数据宽度的主要类型</a:t>
            </a:r>
            <a:endParaRPr lang="zh-CN" altLang="en-US" b="1" dirty="0">
              <a:latin typeface="Times New Roman" panose="02020603050405020304" pitchFamily="18" charset="0"/>
            </a:endParaRPr>
          </a:p>
          <a:p>
            <a:r>
              <a:rPr lang="zh-CN" altLang="en-US" b="1" dirty="0">
                <a:latin typeface="Times New Roman" panose="02020603050405020304" pitchFamily="18" charset="0"/>
              </a:rPr>
              <a:t>   </a:t>
            </a:r>
            <a:r>
              <a:rPr lang="en-US" altLang="zh-CN" b="1" dirty="0">
                <a:latin typeface="Times New Roman" panose="02020603050405020304" pitchFamily="18" charset="0"/>
              </a:rPr>
              <a:t>①</a:t>
            </a:r>
            <a:r>
              <a:rPr lang="zh-CN" altLang="en-US" b="1" dirty="0">
                <a:latin typeface="Times New Roman" panose="02020603050405020304" pitchFamily="18" charset="0"/>
              </a:rPr>
              <a:t>字节（使用一次总线交换一个字节，可用于中低速部件）。</a:t>
            </a:r>
            <a:endParaRPr lang="zh-CN" altLang="en-US" b="1" dirty="0">
              <a:latin typeface="Times New Roman" panose="02020603050405020304" pitchFamily="18" charset="0"/>
            </a:endParaRPr>
          </a:p>
        </p:txBody>
      </p:sp>
      <p:sp>
        <p:nvSpPr>
          <p:cNvPr id="223234" name="矩形 223233"/>
          <p:cNvSpPr/>
          <p:nvPr/>
        </p:nvSpPr>
        <p:spPr>
          <a:xfrm>
            <a:off x="0" y="4221163"/>
            <a:ext cx="8915400" cy="23764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数据块（使用一次总线交换一个数据块，可用于高速部件）。</a:t>
            </a:r>
            <a:endParaRPr lang="zh-CN" altLang="en-US" b="1" dirty="0">
              <a:latin typeface="宋体" panose="02010600030101010101" pitchFamily="2" charset="-122"/>
            </a:endParaRPr>
          </a:p>
          <a:p>
            <a:pPr lvl="0" algn="just">
              <a:buNone/>
            </a:pPr>
            <a:r>
              <a:rPr lang="zh-CN" altLang="en-US" b="1" dirty="0">
                <a:latin typeface="宋体" panose="02010600030101010101" pitchFamily="2" charset="-122"/>
              </a:rPr>
              <a:t>    </a:t>
            </a:r>
            <a:r>
              <a:rPr lang="en-US" altLang="zh-CN" sz="2800" b="1" dirty="0">
                <a:latin typeface="宋体" panose="02010600030101010101" pitchFamily="2" charset="-122"/>
              </a:rPr>
              <a:t>Ⅰ</a:t>
            </a:r>
            <a:r>
              <a:rPr lang="zh-CN" altLang="en-US" sz="2800" b="1" dirty="0">
                <a:latin typeface="宋体" panose="02010600030101010101" pitchFamily="2" charset="-122"/>
              </a:rPr>
              <a:t>）固定长数据块（每次交换的字节数相同）。</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Ⅱ</a:t>
            </a:r>
            <a:r>
              <a:rPr lang="zh-CN" altLang="en-US" sz="2800" b="1" dirty="0">
                <a:latin typeface="宋体" panose="02010600030101010101" pitchFamily="2" charset="-122"/>
              </a:rPr>
              <a:t>）可变长数据块（每次交换的字节数不同）。</a:t>
            </a:r>
            <a:endParaRPr lang="zh-CN" altLang="en-US" sz="2800" b="1">
              <a:latin typeface="宋体" panose="0201060003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3"/>
                                        </p:tgtEl>
                                        <p:attrNameLst>
                                          <p:attrName>style.visibility</p:attrName>
                                        </p:attrNameLst>
                                      </p:cBhvr>
                                      <p:to>
                                        <p:strVal val="visible"/>
                                      </p:to>
                                    </p:set>
                                    <p:animEffect transition="in" filter="blinds(horizontal)">
                                      <p:cBhvr>
                                        <p:cTn id="7" dur="500"/>
                                        <p:tgtEl>
                                          <p:spTgt spid="2232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3234"/>
                                        </p:tgtEl>
                                        <p:attrNameLst>
                                          <p:attrName>style.visibility</p:attrName>
                                        </p:attrNameLst>
                                      </p:cBhvr>
                                      <p:to>
                                        <p:strVal val="visible"/>
                                      </p:to>
                                    </p:set>
                                    <p:animEffect transition="in" filter="blinds(horizontal)">
                                      <p:cBhvr>
                                        <p:cTn id="12" dur="500"/>
                                        <p:tgtEl>
                                          <p:spTgt spid="22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3" grpId="0"/>
      <p:bldP spid="2232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2227" name="文本占位符 52226"/>
          <p:cNvSpPr>
            <a:spLocks noGrp="1"/>
          </p:cNvSpPr>
          <p:nvPr>
            <p:ph type="body" idx="1"/>
          </p:nvPr>
        </p:nvSpPr>
        <p:spPr>
          <a:xfrm>
            <a:off x="304800" y="152400"/>
            <a:ext cx="8458200" cy="4068763"/>
          </a:xfrm>
        </p:spPr>
        <p:txBody>
          <a:bodyPr/>
          <a:p>
            <a:pPr algn="just">
              <a:lnSpc>
                <a:spcPct val="90000"/>
              </a:lnSpc>
              <a:buNone/>
            </a:pPr>
            <a:r>
              <a:rPr lang="en-US" altLang="zh-CN" b="1" dirty="0">
                <a:solidFill>
                  <a:srgbClr val="FF9900"/>
                </a:solidFill>
              </a:rPr>
              <a:t>2   </a:t>
            </a:r>
            <a:r>
              <a:rPr lang="zh-CN" altLang="en-US" b="1" dirty="0">
                <a:solidFill>
                  <a:srgbClr val="FF9900"/>
                </a:solidFill>
              </a:rPr>
              <a:t>数据总线线数</a:t>
            </a:r>
            <a:endParaRPr lang="zh-CN" altLang="en-US" b="1" dirty="0">
              <a:solidFill>
                <a:srgbClr val="FF9900"/>
              </a:solidFill>
            </a:endParaRPr>
          </a:p>
          <a:p>
            <a:pPr algn="just">
              <a:lnSpc>
                <a:spcPct val="90000"/>
              </a:lnSpc>
              <a:buNone/>
            </a:pPr>
            <a:r>
              <a:rPr lang="en-US" altLang="zh-CN" b="1" dirty="0"/>
              <a:t>1</a:t>
            </a:r>
            <a:r>
              <a:rPr lang="zh-CN" altLang="en-US" b="1" dirty="0"/>
              <a:t>）总线数据类型</a:t>
            </a:r>
            <a:endParaRPr lang="zh-CN" altLang="en-US" b="1" dirty="0"/>
          </a:p>
          <a:p>
            <a:pPr algn="just">
              <a:lnSpc>
                <a:spcPct val="90000"/>
              </a:lnSpc>
              <a:buNone/>
            </a:pPr>
            <a:r>
              <a:rPr lang="zh-CN" altLang="en-US" b="1" dirty="0"/>
              <a:t>   </a:t>
            </a:r>
            <a:r>
              <a:rPr lang="en-US" altLang="zh-CN" b="1" dirty="0"/>
              <a:t>①</a:t>
            </a:r>
            <a:r>
              <a:rPr lang="zh-CN" altLang="en-US" b="1" dirty="0"/>
              <a:t>一条线</a:t>
            </a:r>
            <a:endParaRPr lang="zh-CN" altLang="en-US" b="1" dirty="0"/>
          </a:p>
          <a:p>
            <a:pPr algn="just">
              <a:lnSpc>
                <a:spcPct val="90000"/>
              </a:lnSpc>
              <a:buNone/>
            </a:pPr>
            <a:r>
              <a:rPr lang="zh-CN" altLang="en-US" b="1" dirty="0"/>
              <a:t>   </a:t>
            </a:r>
            <a:r>
              <a:rPr lang="en-US" altLang="zh-CN" b="1" dirty="0"/>
              <a:t>②</a:t>
            </a:r>
            <a:r>
              <a:rPr lang="zh-CN" altLang="en-US" b="1" dirty="0"/>
              <a:t>字节线（</a:t>
            </a:r>
            <a:r>
              <a:rPr lang="en-US" altLang="zh-CN" b="1" dirty="0"/>
              <a:t>8</a:t>
            </a:r>
            <a:r>
              <a:rPr lang="zh-CN" altLang="en-US" b="1" dirty="0"/>
              <a:t>条）</a:t>
            </a:r>
            <a:endParaRPr lang="zh-CN" altLang="en-US" b="1" dirty="0"/>
          </a:p>
          <a:p>
            <a:pPr algn="just">
              <a:lnSpc>
                <a:spcPct val="90000"/>
              </a:lnSpc>
              <a:buNone/>
            </a:pPr>
            <a:r>
              <a:rPr lang="zh-CN" altLang="en-US" b="1" dirty="0"/>
              <a:t>   </a:t>
            </a:r>
            <a:r>
              <a:rPr lang="en-US" altLang="zh-CN" b="1" dirty="0"/>
              <a:t>③</a:t>
            </a:r>
            <a:r>
              <a:rPr lang="zh-CN" altLang="en-US" b="1" dirty="0"/>
              <a:t>半字线（</a:t>
            </a:r>
            <a:r>
              <a:rPr lang="en-US" altLang="zh-CN" b="1" dirty="0"/>
              <a:t>16</a:t>
            </a:r>
            <a:r>
              <a:rPr lang="zh-CN" altLang="en-US" b="1" dirty="0"/>
              <a:t>条）</a:t>
            </a:r>
            <a:endParaRPr lang="zh-CN" altLang="en-US" b="1" dirty="0"/>
          </a:p>
          <a:p>
            <a:pPr algn="just">
              <a:lnSpc>
                <a:spcPct val="90000"/>
              </a:lnSpc>
              <a:buNone/>
            </a:pPr>
            <a:r>
              <a:rPr lang="zh-CN" altLang="en-US" b="1" dirty="0"/>
              <a:t>   </a:t>
            </a:r>
            <a:r>
              <a:rPr lang="en-US" altLang="zh-CN" b="1" dirty="0"/>
              <a:t>④</a:t>
            </a:r>
            <a:r>
              <a:rPr lang="zh-CN" altLang="en-US" b="1" dirty="0"/>
              <a:t>单字线（</a:t>
            </a:r>
            <a:r>
              <a:rPr lang="en-US" altLang="zh-CN" b="1" dirty="0"/>
              <a:t>32</a:t>
            </a:r>
            <a:r>
              <a:rPr lang="zh-CN" altLang="en-US" b="1" dirty="0"/>
              <a:t>条）</a:t>
            </a:r>
            <a:endParaRPr lang="zh-CN" altLang="en-US" b="1" dirty="0"/>
          </a:p>
          <a:p>
            <a:pPr algn="just">
              <a:lnSpc>
                <a:spcPct val="90000"/>
              </a:lnSpc>
              <a:buNone/>
            </a:pPr>
            <a:r>
              <a:rPr lang="zh-CN" altLang="en-US" b="1" dirty="0"/>
              <a:t>   </a:t>
            </a:r>
            <a:r>
              <a:rPr lang="en-US" altLang="zh-CN" b="1" dirty="0"/>
              <a:t>⑤</a:t>
            </a:r>
            <a:r>
              <a:rPr lang="zh-CN" altLang="en-US" b="1" dirty="0"/>
              <a:t>双字线（</a:t>
            </a:r>
            <a:r>
              <a:rPr lang="en-US" altLang="zh-CN" b="1" dirty="0"/>
              <a:t>64</a:t>
            </a:r>
            <a:r>
              <a:rPr lang="zh-CN" altLang="en-US" b="1" dirty="0"/>
              <a:t>条）</a:t>
            </a:r>
            <a:endParaRPr lang="zh-CN" altLang="en-US"/>
          </a:p>
        </p:txBody>
      </p:sp>
      <p:sp>
        <p:nvSpPr>
          <p:cNvPr id="224256" name="矩形 224255"/>
          <p:cNvSpPr/>
          <p:nvPr/>
        </p:nvSpPr>
        <p:spPr>
          <a:xfrm>
            <a:off x="179388" y="3860800"/>
            <a:ext cx="8458200" cy="2997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t>2</a:t>
            </a:r>
            <a:r>
              <a:rPr lang="zh-CN" altLang="en-US" b="1" dirty="0"/>
              <a:t>）总线线数选取原则</a:t>
            </a:r>
            <a:endParaRPr lang="zh-CN" altLang="en-US" b="1" dirty="0"/>
          </a:p>
          <a:p>
            <a:pPr lvl="0" algn="just">
              <a:buNone/>
            </a:pPr>
            <a:r>
              <a:rPr lang="zh-CN" altLang="en-US" b="1" dirty="0"/>
              <a:t>   </a:t>
            </a:r>
            <a:r>
              <a:rPr lang="en-US" altLang="zh-CN" b="1" dirty="0"/>
              <a:t>①</a:t>
            </a:r>
            <a:r>
              <a:rPr lang="zh-CN" altLang="en-US" b="1" dirty="0"/>
              <a:t>机内选用字长相等的数据线。</a:t>
            </a:r>
            <a:endParaRPr lang="zh-CN" altLang="en-US" b="1" dirty="0"/>
          </a:p>
          <a:p>
            <a:pPr lvl="0" algn="just">
              <a:buNone/>
            </a:pPr>
            <a:r>
              <a:rPr lang="zh-CN" altLang="en-US" b="1" dirty="0"/>
              <a:t>   </a:t>
            </a:r>
            <a:r>
              <a:rPr lang="en-US" altLang="zh-CN" b="1" dirty="0"/>
              <a:t>②</a:t>
            </a:r>
            <a:r>
              <a:rPr lang="zh-CN" altLang="en-US" b="1" dirty="0"/>
              <a:t>近距离选用多条线（采用并行传送）。</a:t>
            </a:r>
            <a:endParaRPr lang="zh-CN" altLang="en-US" b="1" dirty="0"/>
          </a:p>
          <a:p>
            <a:pPr lvl="0" algn="just">
              <a:buNone/>
            </a:pPr>
            <a:r>
              <a:rPr lang="zh-CN" altLang="en-US" b="1" dirty="0"/>
              <a:t>   </a:t>
            </a:r>
            <a:r>
              <a:rPr lang="en-US" altLang="zh-CN" b="1" dirty="0"/>
              <a:t>③</a:t>
            </a:r>
            <a:r>
              <a:rPr lang="zh-CN" altLang="en-US" b="1" dirty="0"/>
              <a:t>远距离选用单条线（采用串行传送，减少通信线路成本）。</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charRg st="0" end="11"/>
                                            </p:txEl>
                                          </p:spTgt>
                                        </p:tgtEl>
                                        <p:attrNameLst>
                                          <p:attrName>style.visibility</p:attrName>
                                        </p:attrNameLst>
                                      </p:cBhvr>
                                      <p:to>
                                        <p:strVal val="visible"/>
                                      </p:to>
                                    </p:set>
                                    <p:animEffect transition="in" filter="blinds(horizontal)">
                                      <p:cBhvr>
                                        <p:cTn id="7" dur="500"/>
                                        <p:tgtEl>
                                          <p:spTgt spid="5222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charRg st="11" end="20"/>
                                            </p:txEl>
                                          </p:spTgt>
                                        </p:tgtEl>
                                        <p:attrNameLst>
                                          <p:attrName>style.visibility</p:attrName>
                                        </p:attrNameLst>
                                      </p:cBhvr>
                                      <p:to>
                                        <p:strVal val="visible"/>
                                      </p:to>
                                    </p:set>
                                    <p:animEffect transition="in" filter="blinds(horizontal)">
                                      <p:cBhvr>
                                        <p:cTn id="12" dur="500"/>
                                        <p:tgtEl>
                                          <p:spTgt spid="52227">
                                            <p:txEl>
                                              <p:charRg st="11"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7">
                                            <p:txEl>
                                              <p:charRg st="20" end="28"/>
                                            </p:txEl>
                                          </p:spTgt>
                                        </p:tgtEl>
                                        <p:attrNameLst>
                                          <p:attrName>style.visibility</p:attrName>
                                        </p:attrNameLst>
                                      </p:cBhvr>
                                      <p:to>
                                        <p:strVal val="visible"/>
                                      </p:to>
                                    </p:set>
                                    <p:animEffect transition="in" filter="blinds(horizontal)">
                                      <p:cBhvr>
                                        <p:cTn id="17" dur="500"/>
                                        <p:tgtEl>
                                          <p:spTgt spid="52227">
                                            <p:txEl>
                                              <p:charRg st="20"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7">
                                            <p:txEl>
                                              <p:charRg st="28" end="40"/>
                                            </p:txEl>
                                          </p:spTgt>
                                        </p:tgtEl>
                                        <p:attrNameLst>
                                          <p:attrName>style.visibility</p:attrName>
                                        </p:attrNameLst>
                                      </p:cBhvr>
                                      <p:to>
                                        <p:strVal val="visible"/>
                                      </p:to>
                                    </p:set>
                                    <p:animEffect transition="in" filter="blinds(horizontal)">
                                      <p:cBhvr>
                                        <p:cTn id="22" dur="500"/>
                                        <p:tgtEl>
                                          <p:spTgt spid="52227">
                                            <p:txEl>
                                              <p:charRg st="28" end="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charRg st="40" end="53"/>
                                            </p:txEl>
                                          </p:spTgt>
                                        </p:tgtEl>
                                        <p:attrNameLst>
                                          <p:attrName>style.visibility</p:attrName>
                                        </p:attrNameLst>
                                      </p:cBhvr>
                                      <p:to>
                                        <p:strVal val="visible"/>
                                      </p:to>
                                    </p:set>
                                    <p:animEffect transition="in" filter="blinds(horizontal)">
                                      <p:cBhvr>
                                        <p:cTn id="27" dur="500"/>
                                        <p:tgtEl>
                                          <p:spTgt spid="52227">
                                            <p:txEl>
                                              <p:charRg st="40" end="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7">
                                            <p:txEl>
                                              <p:charRg st="53" end="66"/>
                                            </p:txEl>
                                          </p:spTgt>
                                        </p:tgtEl>
                                        <p:attrNameLst>
                                          <p:attrName>style.visibility</p:attrName>
                                        </p:attrNameLst>
                                      </p:cBhvr>
                                      <p:to>
                                        <p:strVal val="visible"/>
                                      </p:to>
                                    </p:set>
                                    <p:animEffect transition="in" filter="blinds(horizontal)">
                                      <p:cBhvr>
                                        <p:cTn id="32" dur="500"/>
                                        <p:tgtEl>
                                          <p:spTgt spid="52227">
                                            <p:txEl>
                                              <p:charRg st="53" end="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7">
                                            <p:txEl>
                                              <p:charRg st="66" end="79"/>
                                            </p:txEl>
                                          </p:spTgt>
                                        </p:tgtEl>
                                        <p:attrNameLst>
                                          <p:attrName>style.visibility</p:attrName>
                                        </p:attrNameLst>
                                      </p:cBhvr>
                                      <p:to>
                                        <p:strVal val="visible"/>
                                      </p:to>
                                    </p:set>
                                    <p:animEffect transition="in" filter="blinds(horizontal)">
                                      <p:cBhvr>
                                        <p:cTn id="37" dur="500"/>
                                        <p:tgtEl>
                                          <p:spTgt spid="52227">
                                            <p:txEl>
                                              <p:charRg st="66" end="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24256"/>
                                        </p:tgtEl>
                                        <p:attrNameLst>
                                          <p:attrName>style.visibility</p:attrName>
                                        </p:attrNameLst>
                                      </p:cBhvr>
                                      <p:to>
                                        <p:strVal val="visible"/>
                                      </p:to>
                                    </p:set>
                                    <p:animEffect transition="in" filter="checkerboard(across)">
                                      <p:cBhvr>
                                        <p:cTn id="42" dur="500"/>
                                        <p:tgtEl>
                                          <p:spTgt spid="22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2242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26308" name="矩形 226307"/>
          <p:cNvSpPr/>
          <p:nvPr/>
        </p:nvSpPr>
        <p:spPr>
          <a:xfrm>
            <a:off x="0" y="0"/>
            <a:ext cx="8458200" cy="24479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r>
              <a:rPr lang="en-US" altLang="zh-CN" b="1" dirty="0">
                <a:solidFill>
                  <a:schemeClr val="folHlink"/>
                </a:solidFill>
                <a:latin typeface="黑体" panose="02010609060101010101" pitchFamily="2" charset="-122"/>
                <a:ea typeface="黑体" panose="02010609060101010101" pitchFamily="2" charset="-122"/>
              </a:rPr>
              <a:t>2</a:t>
            </a:r>
            <a:r>
              <a:rPr lang="zh-CN" altLang="en-US" b="1" dirty="0">
                <a:solidFill>
                  <a:schemeClr val="folHlink"/>
                </a:solidFill>
                <a:latin typeface="黑体" panose="02010609060101010101" pitchFamily="2" charset="-122"/>
                <a:ea typeface="黑体" panose="02010609060101010101" pitchFamily="2" charset="-122"/>
              </a:rPr>
              <a:t>．中断方式</a:t>
            </a:r>
            <a:endParaRPr lang="zh-CN" altLang="en-US" b="1" dirty="0">
              <a:solidFill>
                <a:schemeClr val="folHlink"/>
              </a:solidFill>
              <a:latin typeface="黑体" panose="02010609060101010101" pitchFamily="2" charset="-122"/>
              <a:ea typeface="黑体" panose="02010609060101010101" pitchFamily="2" charset="-122"/>
            </a:endParaRPr>
          </a:p>
          <a:p>
            <a:pPr marL="342900" lvl="0" indent="-342900" algn="just"/>
            <a:r>
              <a:rPr lang="zh-CN" altLang="en-US" b="1" dirty="0">
                <a:latin typeface="宋体" panose="02010600030101010101" pitchFamily="2" charset="-122"/>
              </a:rPr>
              <a:t>   在需要</a:t>
            </a:r>
            <a:r>
              <a:rPr lang="en-US" altLang="zh-CN" b="1" dirty="0">
                <a:latin typeface="宋体" panose="02010600030101010101" pitchFamily="2" charset="-122"/>
              </a:rPr>
              <a:t>I/O</a:t>
            </a:r>
            <a:r>
              <a:rPr lang="zh-CN" altLang="en-US" b="1" dirty="0">
                <a:latin typeface="宋体" panose="02010600030101010101" pitchFamily="2" charset="-122"/>
              </a:rPr>
              <a:t>服务时才中断</a:t>
            </a:r>
            <a:r>
              <a:rPr lang="en-US" altLang="zh-CN" b="1" dirty="0">
                <a:latin typeface="宋体" panose="02010600030101010101" pitchFamily="2" charset="-122"/>
              </a:rPr>
              <a:t>CPU</a:t>
            </a:r>
            <a:r>
              <a:rPr lang="zh-CN" altLang="en-US" b="1" dirty="0">
                <a:latin typeface="宋体" panose="02010600030101010101" pitchFamily="2" charset="-122"/>
              </a:rPr>
              <a:t>的现行工作，转去执行</a:t>
            </a:r>
            <a:r>
              <a:rPr lang="en-US" altLang="zh-CN" b="1" dirty="0">
                <a:latin typeface="宋体" panose="02010600030101010101" pitchFamily="2" charset="-122"/>
              </a:rPr>
              <a:t>I/O</a:t>
            </a:r>
            <a:r>
              <a:rPr lang="zh-CN" altLang="en-US" b="1" dirty="0">
                <a:latin typeface="宋体" panose="02010600030101010101" pitchFamily="2" charset="-122"/>
              </a:rPr>
              <a:t>服务。</a:t>
            </a:r>
            <a:endParaRPr lang="zh-CN" altLang="en-US" b="1" dirty="0">
              <a:latin typeface="宋体" panose="02010600030101010101" pitchFamily="2" charset="-122"/>
            </a:endParaRPr>
          </a:p>
          <a:p>
            <a:pPr marL="342900" lvl="0" indent="-342900" algn="just"/>
            <a:r>
              <a:rPr lang="zh-CN" altLang="en-US" b="1" dirty="0">
                <a:latin typeface="宋体" panose="02010600030101010101" pitchFamily="2" charset="-122"/>
              </a:rPr>
              <a:t>   需要有接口电路和中断逻辑。</a:t>
            </a:r>
            <a:endParaRPr lang="zh-CN" altLang="en-US" b="1">
              <a:latin typeface="宋体" panose="02010600030101010101" pitchFamily="2" charset="-122"/>
            </a:endParaRPr>
          </a:p>
        </p:txBody>
      </p:sp>
      <p:sp>
        <p:nvSpPr>
          <p:cNvPr id="226310" name="文本框 226309"/>
          <p:cNvSpPr txBox="1"/>
          <p:nvPr/>
        </p:nvSpPr>
        <p:spPr>
          <a:xfrm>
            <a:off x="3352800" y="5410200"/>
            <a:ext cx="20574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并行操作</a:t>
            </a:r>
            <a:endParaRPr lang="zh-CN" altLang="en-US" sz="2800" b="1">
              <a:latin typeface="Times New Roman" panose="02020603050405020304" pitchFamily="18" charset="0"/>
              <a:ea typeface="黑体" panose="02010609060101010101" pitchFamily="2" charset="-122"/>
            </a:endParaRPr>
          </a:p>
        </p:txBody>
      </p:sp>
      <p:sp>
        <p:nvSpPr>
          <p:cNvPr id="226313" name="文本框 226312"/>
          <p:cNvSpPr txBox="1"/>
          <p:nvPr/>
        </p:nvSpPr>
        <p:spPr>
          <a:xfrm>
            <a:off x="0" y="3200400"/>
            <a:ext cx="23622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中断：</a:t>
            </a:r>
            <a:endParaRPr lang="zh-CN" altLang="en-US" sz="3600" b="1">
              <a:latin typeface="黑体" panose="02010609060101010101" pitchFamily="2" charset="-122"/>
              <a:ea typeface="黑体" panose="02010609060101010101" pitchFamily="2" charset="-122"/>
            </a:endParaRPr>
          </a:p>
        </p:txBody>
      </p:sp>
      <p:sp>
        <p:nvSpPr>
          <p:cNvPr id="226314" name="文本框 226313"/>
          <p:cNvSpPr txBox="1"/>
          <p:nvPr/>
        </p:nvSpPr>
        <p:spPr>
          <a:xfrm>
            <a:off x="0" y="3733800"/>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主机</a:t>
            </a:r>
            <a:endParaRPr lang="zh-CN" altLang="en-US" sz="3600" b="1">
              <a:latin typeface="黑体" panose="02010609060101010101" pitchFamily="2" charset="-122"/>
              <a:ea typeface="黑体" panose="02010609060101010101" pitchFamily="2" charset="-122"/>
            </a:endParaRPr>
          </a:p>
        </p:txBody>
      </p:sp>
      <p:sp>
        <p:nvSpPr>
          <p:cNvPr id="226315" name="直接连接符 226314"/>
          <p:cNvSpPr/>
          <p:nvPr/>
        </p:nvSpPr>
        <p:spPr>
          <a:xfrm>
            <a:off x="1219200" y="3962400"/>
            <a:ext cx="1981200" cy="0"/>
          </a:xfrm>
          <a:prstGeom prst="line">
            <a:avLst/>
          </a:prstGeom>
          <a:ln w="38100" cap="flat" cmpd="sng">
            <a:solidFill>
              <a:schemeClr val="tx1"/>
            </a:solidFill>
            <a:prstDash val="solid"/>
            <a:headEnd type="none" w="med" len="med"/>
            <a:tailEnd type="none" w="med" len="med"/>
          </a:ln>
        </p:spPr>
      </p:sp>
      <p:sp>
        <p:nvSpPr>
          <p:cNvPr id="226316" name="文本框 226315"/>
          <p:cNvSpPr txBox="1"/>
          <p:nvPr/>
        </p:nvSpPr>
        <p:spPr>
          <a:xfrm>
            <a:off x="1676400" y="3429000"/>
            <a:ext cx="11430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17" name="文本框 226316"/>
          <p:cNvSpPr txBox="1"/>
          <p:nvPr/>
        </p:nvSpPr>
        <p:spPr>
          <a:xfrm>
            <a:off x="0" y="4724400"/>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外设</a:t>
            </a:r>
            <a:endParaRPr lang="zh-CN" altLang="en-US" sz="3600" b="1">
              <a:latin typeface="黑体" panose="02010609060101010101" pitchFamily="2" charset="-122"/>
              <a:ea typeface="黑体" panose="02010609060101010101" pitchFamily="2" charset="-122"/>
            </a:endParaRPr>
          </a:p>
        </p:txBody>
      </p:sp>
      <p:sp>
        <p:nvSpPr>
          <p:cNvPr id="226318" name="直接连接符 226317"/>
          <p:cNvSpPr/>
          <p:nvPr/>
        </p:nvSpPr>
        <p:spPr>
          <a:xfrm>
            <a:off x="1219200" y="5257800"/>
            <a:ext cx="1981200" cy="0"/>
          </a:xfrm>
          <a:prstGeom prst="line">
            <a:avLst/>
          </a:prstGeom>
          <a:ln w="38100" cap="flat" cmpd="sng">
            <a:solidFill>
              <a:schemeClr val="tx1"/>
            </a:solidFill>
            <a:prstDash val="solid"/>
            <a:headEnd type="none" w="med" len="med"/>
            <a:tailEnd type="none" w="med" len="med"/>
          </a:ln>
        </p:spPr>
      </p:sp>
      <p:sp>
        <p:nvSpPr>
          <p:cNvPr id="226319" name="文本框 226318"/>
          <p:cNvSpPr txBox="1"/>
          <p:nvPr/>
        </p:nvSpPr>
        <p:spPr>
          <a:xfrm>
            <a:off x="1676400" y="4724400"/>
            <a:ext cx="11430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空闲</a:t>
            </a:r>
            <a:endParaRPr lang="zh-CN" altLang="en-US" b="1">
              <a:latin typeface="Times New Roman" panose="02020603050405020304" pitchFamily="18" charset="0"/>
              <a:ea typeface="黑体" panose="02010609060101010101" pitchFamily="2" charset="-122"/>
            </a:endParaRPr>
          </a:p>
        </p:txBody>
      </p:sp>
      <p:sp>
        <p:nvSpPr>
          <p:cNvPr id="226320" name="直接连接符 226319"/>
          <p:cNvSpPr/>
          <p:nvPr/>
        </p:nvSpPr>
        <p:spPr>
          <a:xfrm>
            <a:off x="3200400" y="3962400"/>
            <a:ext cx="0" cy="533400"/>
          </a:xfrm>
          <a:prstGeom prst="line">
            <a:avLst/>
          </a:prstGeom>
          <a:ln w="38100" cap="flat" cmpd="sng">
            <a:solidFill>
              <a:schemeClr val="tx1"/>
            </a:solidFill>
            <a:prstDash val="solid"/>
            <a:headEnd type="none" w="med" len="med"/>
            <a:tailEnd type="none" w="med" len="med"/>
          </a:ln>
        </p:spPr>
      </p:sp>
      <p:sp>
        <p:nvSpPr>
          <p:cNvPr id="226321" name="直接连接符 226320"/>
          <p:cNvSpPr/>
          <p:nvPr/>
        </p:nvSpPr>
        <p:spPr>
          <a:xfrm>
            <a:off x="3200400" y="4495800"/>
            <a:ext cx="304800" cy="0"/>
          </a:xfrm>
          <a:prstGeom prst="line">
            <a:avLst/>
          </a:prstGeom>
          <a:ln w="38100" cap="flat" cmpd="sng">
            <a:solidFill>
              <a:schemeClr val="tx1"/>
            </a:solidFill>
            <a:prstDash val="solid"/>
            <a:headEnd type="none" w="med" len="med"/>
            <a:tailEnd type="none" w="med" len="med"/>
          </a:ln>
        </p:spPr>
      </p:sp>
      <p:grpSp>
        <p:nvGrpSpPr>
          <p:cNvPr id="226322" name="组合 226321"/>
          <p:cNvGrpSpPr/>
          <p:nvPr/>
        </p:nvGrpSpPr>
        <p:grpSpPr>
          <a:xfrm>
            <a:off x="2971800" y="4267200"/>
            <a:ext cx="228600" cy="647700"/>
            <a:chOff x="1823" y="1295"/>
            <a:chExt cx="144" cy="408"/>
          </a:xfrm>
        </p:grpSpPr>
        <p:sp>
          <p:nvSpPr>
            <p:cNvPr id="226323" name="任意多边形 226322"/>
            <p:cNvSpPr/>
            <p:nvPr/>
          </p:nvSpPr>
          <p:spPr>
            <a:xfrm rot="-5400000">
              <a:off x="1787" y="1331"/>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sp>
          <p:nvSpPr>
            <p:cNvPr id="226324" name="任意多边形 226323"/>
            <p:cNvSpPr/>
            <p:nvPr/>
          </p:nvSpPr>
          <p:spPr>
            <a:xfrm rot="-5400000" flipH="1">
              <a:off x="1787" y="1523"/>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grpSp>
      <p:sp>
        <p:nvSpPr>
          <p:cNvPr id="226325" name="直接连接符 226324"/>
          <p:cNvSpPr/>
          <p:nvPr/>
        </p:nvSpPr>
        <p:spPr>
          <a:xfrm>
            <a:off x="3200400" y="4724400"/>
            <a:ext cx="0" cy="533400"/>
          </a:xfrm>
          <a:prstGeom prst="line">
            <a:avLst/>
          </a:prstGeom>
          <a:ln w="38100" cap="flat" cmpd="sng">
            <a:solidFill>
              <a:schemeClr val="tx1"/>
            </a:solidFill>
            <a:prstDash val="solid"/>
            <a:headEnd type="none" w="med" len="med"/>
            <a:tailEnd type="none" w="med" len="med"/>
          </a:ln>
        </p:spPr>
      </p:sp>
      <p:sp>
        <p:nvSpPr>
          <p:cNvPr id="226326" name="文本框 226325"/>
          <p:cNvSpPr txBox="1"/>
          <p:nvPr/>
        </p:nvSpPr>
        <p:spPr>
          <a:xfrm>
            <a:off x="2057400" y="4267200"/>
            <a:ext cx="9906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启动</a:t>
            </a:r>
            <a:endParaRPr lang="zh-CN" altLang="en-US" sz="2800" b="1">
              <a:latin typeface="Times New Roman" panose="02020603050405020304" pitchFamily="18" charset="0"/>
              <a:ea typeface="黑体" panose="02010609060101010101" pitchFamily="2" charset="-122"/>
            </a:endParaRPr>
          </a:p>
        </p:txBody>
      </p:sp>
      <p:sp>
        <p:nvSpPr>
          <p:cNvPr id="226327" name="直接连接符 226326"/>
          <p:cNvSpPr/>
          <p:nvPr/>
        </p:nvSpPr>
        <p:spPr>
          <a:xfrm>
            <a:off x="3200400" y="4724400"/>
            <a:ext cx="1828800" cy="0"/>
          </a:xfrm>
          <a:prstGeom prst="line">
            <a:avLst/>
          </a:prstGeom>
          <a:ln w="38100" cap="flat" cmpd="sng">
            <a:solidFill>
              <a:schemeClr val="tx1"/>
            </a:solidFill>
            <a:prstDash val="solid"/>
            <a:headEnd type="none" w="med" len="med"/>
            <a:tailEnd type="none" w="med" len="med"/>
          </a:ln>
        </p:spPr>
      </p:sp>
      <p:sp>
        <p:nvSpPr>
          <p:cNvPr id="226328" name="文本框 226327"/>
          <p:cNvSpPr txBox="1"/>
          <p:nvPr/>
        </p:nvSpPr>
        <p:spPr>
          <a:xfrm>
            <a:off x="3505200" y="4724400"/>
            <a:ext cx="1143000" cy="583565"/>
          </a:xfrm>
          <a:prstGeom prst="rect">
            <a:avLst/>
          </a:prstGeom>
          <a:noFill/>
          <a:ln w="9525">
            <a:noFill/>
          </a:ln>
        </p:spPr>
        <p:txBody>
          <a:bodyPr>
            <a:spAutoFit/>
          </a:bodyPr>
          <a:p>
            <a:pPr>
              <a:spcBef>
                <a:spcPct val="50000"/>
              </a:spcBef>
            </a:pPr>
            <a:r>
              <a:rPr lang="zh-CN" altLang="en-US" b="1">
                <a:latin typeface="Times New Roman" panose="02020603050405020304" pitchFamily="18" charset="0"/>
                <a:ea typeface="黑体" panose="02010609060101010101" pitchFamily="2" charset="-122"/>
              </a:rPr>
              <a:t>准备</a:t>
            </a:r>
            <a:endParaRPr lang="zh-CN" altLang="en-US" b="1">
              <a:latin typeface="Times New Roman" panose="02020603050405020304" pitchFamily="18" charset="0"/>
              <a:ea typeface="黑体" panose="02010609060101010101" pitchFamily="2" charset="-122"/>
            </a:endParaRPr>
          </a:p>
        </p:txBody>
      </p:sp>
      <p:sp>
        <p:nvSpPr>
          <p:cNvPr id="226329" name="直接连接符 226328"/>
          <p:cNvSpPr/>
          <p:nvPr/>
        </p:nvSpPr>
        <p:spPr>
          <a:xfrm>
            <a:off x="3505200" y="3962400"/>
            <a:ext cx="0" cy="533400"/>
          </a:xfrm>
          <a:prstGeom prst="line">
            <a:avLst/>
          </a:prstGeom>
          <a:ln w="38100" cap="flat" cmpd="sng">
            <a:solidFill>
              <a:schemeClr val="tx1"/>
            </a:solidFill>
            <a:prstDash val="solid"/>
            <a:headEnd type="none" w="med" len="med"/>
            <a:tailEnd type="none" w="med" len="med"/>
          </a:ln>
        </p:spPr>
      </p:sp>
      <p:sp>
        <p:nvSpPr>
          <p:cNvPr id="226330" name="直接连接符 226329"/>
          <p:cNvSpPr/>
          <p:nvPr/>
        </p:nvSpPr>
        <p:spPr>
          <a:xfrm>
            <a:off x="3505200" y="3962400"/>
            <a:ext cx="1524000" cy="0"/>
          </a:xfrm>
          <a:prstGeom prst="line">
            <a:avLst/>
          </a:prstGeom>
          <a:ln w="38100" cap="flat" cmpd="sng">
            <a:solidFill>
              <a:schemeClr val="tx1"/>
            </a:solidFill>
            <a:prstDash val="solid"/>
            <a:headEnd type="none" w="med" len="med"/>
            <a:tailEnd type="none" w="med" len="med"/>
          </a:ln>
        </p:spPr>
      </p:sp>
      <p:sp>
        <p:nvSpPr>
          <p:cNvPr id="226331" name="文本框 226330"/>
          <p:cNvSpPr txBox="1"/>
          <p:nvPr/>
        </p:nvSpPr>
        <p:spPr>
          <a:xfrm>
            <a:off x="3505200" y="3429000"/>
            <a:ext cx="16764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32" name="直接连接符 226331"/>
          <p:cNvSpPr/>
          <p:nvPr/>
        </p:nvSpPr>
        <p:spPr>
          <a:xfrm>
            <a:off x="5029200" y="4724400"/>
            <a:ext cx="0" cy="533400"/>
          </a:xfrm>
          <a:prstGeom prst="line">
            <a:avLst/>
          </a:prstGeom>
          <a:ln w="38100" cap="flat" cmpd="sng">
            <a:solidFill>
              <a:schemeClr val="tx1"/>
            </a:solidFill>
            <a:prstDash val="solid"/>
            <a:headEnd type="none" w="med" len="med"/>
            <a:tailEnd type="none" w="med" len="med"/>
          </a:ln>
        </p:spPr>
      </p:sp>
      <p:sp>
        <p:nvSpPr>
          <p:cNvPr id="226333" name="直接连接符 226332"/>
          <p:cNvSpPr/>
          <p:nvPr/>
        </p:nvSpPr>
        <p:spPr>
          <a:xfrm>
            <a:off x="5029200" y="5257800"/>
            <a:ext cx="1828800" cy="0"/>
          </a:xfrm>
          <a:prstGeom prst="line">
            <a:avLst/>
          </a:prstGeom>
          <a:ln w="38100" cap="flat" cmpd="sng">
            <a:solidFill>
              <a:schemeClr val="tx1"/>
            </a:solidFill>
            <a:prstDash val="solid"/>
            <a:headEnd type="none" w="med" len="med"/>
            <a:tailEnd type="none" w="med" len="med"/>
          </a:ln>
        </p:spPr>
      </p:sp>
      <p:grpSp>
        <p:nvGrpSpPr>
          <p:cNvPr id="226334" name="组合 226333"/>
          <p:cNvGrpSpPr/>
          <p:nvPr/>
        </p:nvGrpSpPr>
        <p:grpSpPr>
          <a:xfrm>
            <a:off x="4800600" y="4267200"/>
            <a:ext cx="228600" cy="647700"/>
            <a:chOff x="2832" y="3456"/>
            <a:chExt cx="144" cy="408"/>
          </a:xfrm>
        </p:grpSpPr>
        <p:sp>
          <p:nvSpPr>
            <p:cNvPr id="226335" name="任意多边形 226334"/>
            <p:cNvSpPr/>
            <p:nvPr/>
          </p:nvSpPr>
          <p:spPr>
            <a:xfrm rot="-5400000">
              <a:off x="2796" y="3492"/>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sp>
          <p:nvSpPr>
            <p:cNvPr id="226336" name="任意多边形 226335"/>
            <p:cNvSpPr/>
            <p:nvPr/>
          </p:nvSpPr>
          <p:spPr>
            <a:xfrm rot="-5400000" flipH="1">
              <a:off x="2796" y="3684"/>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grpSp>
      <p:sp>
        <p:nvSpPr>
          <p:cNvPr id="226337" name="文本框 226336"/>
          <p:cNvSpPr txBox="1"/>
          <p:nvPr/>
        </p:nvSpPr>
        <p:spPr>
          <a:xfrm>
            <a:off x="3962400" y="4191000"/>
            <a:ext cx="9906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请求</a:t>
            </a:r>
            <a:endParaRPr lang="zh-CN" altLang="en-US" sz="2800" b="1">
              <a:latin typeface="Times New Roman" panose="02020603050405020304" pitchFamily="18" charset="0"/>
              <a:ea typeface="黑体" panose="02010609060101010101" pitchFamily="2" charset="-122"/>
            </a:endParaRPr>
          </a:p>
        </p:txBody>
      </p:sp>
      <p:sp>
        <p:nvSpPr>
          <p:cNvPr id="226338" name="直接连接符 226337"/>
          <p:cNvSpPr/>
          <p:nvPr/>
        </p:nvSpPr>
        <p:spPr>
          <a:xfrm>
            <a:off x="5029200" y="3962400"/>
            <a:ext cx="0" cy="533400"/>
          </a:xfrm>
          <a:prstGeom prst="line">
            <a:avLst/>
          </a:prstGeom>
          <a:ln w="38100" cap="flat" cmpd="sng">
            <a:solidFill>
              <a:schemeClr val="tx1"/>
            </a:solidFill>
            <a:prstDash val="solid"/>
            <a:headEnd type="none" w="med" len="med"/>
            <a:tailEnd type="none" w="med" len="med"/>
          </a:ln>
        </p:spPr>
      </p:sp>
      <p:sp>
        <p:nvSpPr>
          <p:cNvPr id="226339" name="直接连接符 226338"/>
          <p:cNvSpPr/>
          <p:nvPr/>
        </p:nvSpPr>
        <p:spPr>
          <a:xfrm>
            <a:off x="5029200" y="4495800"/>
            <a:ext cx="1828800" cy="0"/>
          </a:xfrm>
          <a:prstGeom prst="line">
            <a:avLst/>
          </a:prstGeom>
          <a:ln w="38100" cap="flat" cmpd="sng">
            <a:solidFill>
              <a:schemeClr val="tx1"/>
            </a:solidFill>
            <a:prstDash val="solid"/>
            <a:headEnd type="none" w="med" len="med"/>
            <a:tailEnd type="none" w="med" len="med"/>
          </a:ln>
        </p:spPr>
      </p:sp>
      <p:sp>
        <p:nvSpPr>
          <p:cNvPr id="226340" name="文本框 226339"/>
          <p:cNvSpPr txBox="1"/>
          <p:nvPr/>
        </p:nvSpPr>
        <p:spPr>
          <a:xfrm>
            <a:off x="5029200" y="3962400"/>
            <a:ext cx="20574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中断程序</a:t>
            </a:r>
            <a:endParaRPr lang="zh-CN" altLang="en-US" b="1">
              <a:latin typeface="Times New Roman" panose="02020603050405020304" pitchFamily="18" charset="0"/>
              <a:ea typeface="黑体" panose="02010609060101010101" pitchFamily="2" charset="-122"/>
            </a:endParaRPr>
          </a:p>
        </p:txBody>
      </p:sp>
      <p:sp>
        <p:nvSpPr>
          <p:cNvPr id="226341" name="文本框 226340"/>
          <p:cNvSpPr txBox="1"/>
          <p:nvPr/>
        </p:nvSpPr>
        <p:spPr>
          <a:xfrm>
            <a:off x="5181600" y="4572000"/>
            <a:ext cx="18288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交换数据</a:t>
            </a:r>
            <a:endParaRPr lang="zh-CN" altLang="en-US" sz="2800" b="1">
              <a:latin typeface="Times New Roman" panose="02020603050405020304" pitchFamily="18" charset="0"/>
              <a:ea typeface="黑体" panose="02010609060101010101" pitchFamily="2" charset="-122"/>
            </a:endParaRPr>
          </a:p>
        </p:txBody>
      </p:sp>
      <p:sp>
        <p:nvSpPr>
          <p:cNvPr id="226342" name="直接连接符 226341"/>
          <p:cNvSpPr/>
          <p:nvPr/>
        </p:nvSpPr>
        <p:spPr>
          <a:xfrm>
            <a:off x="6858000" y="3962400"/>
            <a:ext cx="0" cy="533400"/>
          </a:xfrm>
          <a:prstGeom prst="line">
            <a:avLst/>
          </a:prstGeom>
          <a:ln w="38100" cap="flat" cmpd="sng">
            <a:solidFill>
              <a:schemeClr val="tx1"/>
            </a:solidFill>
            <a:prstDash val="solid"/>
            <a:headEnd type="none" w="med" len="med"/>
            <a:tailEnd type="none" w="med" len="med"/>
          </a:ln>
        </p:spPr>
      </p:sp>
      <p:sp>
        <p:nvSpPr>
          <p:cNvPr id="226343" name="直接连接符 226342"/>
          <p:cNvSpPr/>
          <p:nvPr/>
        </p:nvSpPr>
        <p:spPr>
          <a:xfrm>
            <a:off x="6858000" y="3962400"/>
            <a:ext cx="1828800" cy="0"/>
          </a:xfrm>
          <a:prstGeom prst="line">
            <a:avLst/>
          </a:prstGeom>
          <a:ln w="38100" cap="flat" cmpd="sng">
            <a:solidFill>
              <a:schemeClr val="tx1"/>
            </a:solidFill>
            <a:prstDash val="solid"/>
            <a:headEnd type="none" w="med" len="med"/>
            <a:tailEnd type="none" w="med" len="med"/>
          </a:ln>
        </p:spPr>
      </p:sp>
      <p:sp>
        <p:nvSpPr>
          <p:cNvPr id="226344" name="文本框 226343"/>
          <p:cNvSpPr txBox="1"/>
          <p:nvPr/>
        </p:nvSpPr>
        <p:spPr>
          <a:xfrm>
            <a:off x="7162800" y="3429000"/>
            <a:ext cx="16764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45" name="直接连接符 226344"/>
          <p:cNvSpPr/>
          <p:nvPr/>
        </p:nvSpPr>
        <p:spPr>
          <a:xfrm>
            <a:off x="3200400" y="5334000"/>
            <a:ext cx="0" cy="533400"/>
          </a:xfrm>
          <a:prstGeom prst="line">
            <a:avLst/>
          </a:prstGeom>
          <a:ln w="38100" cap="flat" cmpd="sng">
            <a:solidFill>
              <a:srgbClr val="F54421"/>
            </a:solidFill>
            <a:prstDash val="solid"/>
            <a:headEnd type="none" w="med" len="med"/>
            <a:tailEnd type="none" w="med" len="med"/>
          </a:ln>
        </p:spPr>
      </p:sp>
      <p:sp>
        <p:nvSpPr>
          <p:cNvPr id="226346" name="直接连接符 226345"/>
          <p:cNvSpPr/>
          <p:nvPr/>
        </p:nvSpPr>
        <p:spPr>
          <a:xfrm>
            <a:off x="5029200" y="5334000"/>
            <a:ext cx="0" cy="533400"/>
          </a:xfrm>
          <a:prstGeom prst="line">
            <a:avLst/>
          </a:prstGeom>
          <a:ln w="38100" cap="flat" cmpd="sng">
            <a:solidFill>
              <a:srgbClr val="F54421"/>
            </a:solidFill>
            <a:prstDash val="solid"/>
            <a:headEnd type="none" w="med" len="med"/>
            <a:tailEnd type="none" w="med" len="med"/>
          </a:ln>
        </p:spPr>
      </p:sp>
      <p:sp>
        <p:nvSpPr>
          <p:cNvPr id="226347" name="直接连接符 226346"/>
          <p:cNvSpPr/>
          <p:nvPr/>
        </p:nvSpPr>
        <p:spPr>
          <a:xfrm>
            <a:off x="2590800" y="5638800"/>
            <a:ext cx="609600" cy="0"/>
          </a:xfrm>
          <a:prstGeom prst="line">
            <a:avLst/>
          </a:prstGeom>
          <a:ln w="38100" cap="flat" cmpd="sng">
            <a:solidFill>
              <a:srgbClr val="F54421"/>
            </a:solidFill>
            <a:prstDash val="solid"/>
            <a:headEnd type="none" w="med" len="med"/>
            <a:tailEnd type="triangle" w="med" len="med"/>
          </a:ln>
        </p:spPr>
      </p:sp>
      <p:sp>
        <p:nvSpPr>
          <p:cNvPr id="226348" name="直接连接符 226347"/>
          <p:cNvSpPr/>
          <p:nvPr/>
        </p:nvSpPr>
        <p:spPr>
          <a:xfrm>
            <a:off x="5029200" y="5638800"/>
            <a:ext cx="609600" cy="0"/>
          </a:xfrm>
          <a:prstGeom prst="line">
            <a:avLst/>
          </a:prstGeom>
          <a:ln w="38100" cap="flat" cmpd="sng">
            <a:solidFill>
              <a:srgbClr val="F54421"/>
            </a:solidFill>
            <a:prstDash val="solid"/>
            <a:headEnd type="triangle" w="med" len="med"/>
            <a:tailEnd type="none" w="med" len="med"/>
          </a:ln>
        </p:spPr>
      </p:sp>
    </p:spTree>
  </p:cSld>
  <p:clrMapOvr>
    <a:masterClrMapping/>
  </p:clrMapOvr>
  <p:transition>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94560" name="矩形 194559"/>
          <p:cNvSpPr/>
          <p:nvPr/>
        </p:nvSpPr>
        <p:spPr>
          <a:xfrm>
            <a:off x="0" y="476250"/>
            <a:ext cx="5040313" cy="1554163"/>
          </a:xfrm>
          <a:prstGeom prst="rect">
            <a:avLst/>
          </a:prstGeom>
          <a:noFill/>
          <a:ln w="9525">
            <a:noFill/>
          </a:ln>
        </p:spPr>
        <p:txBody>
          <a:bodyPr>
            <a:spAutoFit/>
          </a:bodyPr>
          <a:p>
            <a:r>
              <a:rPr lang="zh-CN" altLang="en-US" b="1" dirty="0">
                <a:latin typeface="Times New Roman" panose="02020603050405020304" pitchFamily="18" charset="0"/>
              </a:rPr>
              <a:t>１）硬件和软件</a:t>
            </a:r>
            <a:endParaRPr lang="zh-CN" altLang="en-US" b="1" dirty="0">
              <a:latin typeface="Times New Roman" panose="02020603050405020304" pitchFamily="18" charset="0"/>
            </a:endParaRPr>
          </a:p>
          <a:p>
            <a:r>
              <a:rPr lang="en-US" altLang="zh-CN" b="1" dirty="0">
                <a:latin typeface="Times New Roman" panose="02020603050405020304" pitchFamily="18" charset="0"/>
              </a:rPr>
              <a:t>①</a:t>
            </a:r>
            <a:r>
              <a:rPr lang="zh-CN" altLang="en-US" b="1" dirty="0">
                <a:latin typeface="Times New Roman" panose="02020603050405020304" pitchFamily="18" charset="0"/>
              </a:rPr>
              <a:t>接口电路和中断逻辑</a:t>
            </a:r>
            <a:endParaRPr lang="zh-CN" altLang="en-US" b="1" dirty="0">
              <a:latin typeface="Times New Roman" panose="02020603050405020304" pitchFamily="18" charset="0"/>
            </a:endParaRPr>
          </a:p>
          <a:p>
            <a:r>
              <a:rPr lang="en-US" altLang="zh-CN" b="1" dirty="0">
                <a:latin typeface="Times New Roman" panose="02020603050405020304" pitchFamily="18" charset="0"/>
              </a:rPr>
              <a:t>②</a:t>
            </a:r>
            <a:r>
              <a:rPr lang="zh-CN" altLang="en-US" b="1" dirty="0">
                <a:latin typeface="Times New Roman" panose="02020603050405020304" pitchFamily="18" charset="0"/>
              </a:rPr>
              <a:t>中断处理程序</a:t>
            </a:r>
            <a:endParaRPr lang="zh-CN" altLang="en-US" b="1" dirty="0">
              <a:latin typeface="Times New Roman" panose="02020603050405020304" pitchFamily="18" charset="0"/>
            </a:endParaRPr>
          </a:p>
        </p:txBody>
      </p:sp>
      <p:sp>
        <p:nvSpPr>
          <p:cNvPr id="194561" name="矩形 194560"/>
          <p:cNvSpPr/>
          <p:nvPr/>
        </p:nvSpPr>
        <p:spPr>
          <a:xfrm>
            <a:off x="0" y="2565400"/>
            <a:ext cx="8458200" cy="269557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lnSpc>
                <a:spcPct val="90000"/>
              </a:lnSpc>
            </a:pPr>
            <a:r>
              <a:rPr lang="zh-CN" altLang="en-US" b="1" dirty="0">
                <a:latin typeface="宋体" panose="02010600030101010101" pitchFamily="2" charset="-122"/>
              </a:rPr>
              <a:t>２）特点</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①</a:t>
            </a:r>
            <a:r>
              <a:rPr lang="zh-CN" altLang="en-US" b="1" dirty="0">
                <a:latin typeface="宋体" panose="02010600030101010101" pitchFamily="2" charset="-122"/>
              </a:rPr>
              <a:t>对于中低速外设，可极大地提高对ＣＰＵ的利用率．</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②</a:t>
            </a:r>
            <a:r>
              <a:rPr lang="zh-CN" altLang="en-US" b="1" dirty="0">
                <a:latin typeface="宋体" panose="02010600030101010101" pitchFamily="2" charset="-122"/>
              </a:rPr>
              <a:t>接口电路较复杂</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③ </a:t>
            </a:r>
            <a:r>
              <a:rPr lang="zh-CN" altLang="en-US" b="1" dirty="0">
                <a:latin typeface="宋体" panose="02010600030101010101" pitchFamily="2" charset="-122"/>
              </a:rPr>
              <a:t>对高速外设有可能降低对</a:t>
            </a:r>
            <a:r>
              <a:rPr lang="en-US" altLang="zh-CN" b="1" dirty="0">
                <a:latin typeface="宋体" panose="02010600030101010101" pitchFamily="2" charset="-122"/>
              </a:rPr>
              <a:t>CPU</a:t>
            </a:r>
            <a:r>
              <a:rPr lang="zh-CN" altLang="en-US" b="1" dirty="0">
                <a:latin typeface="宋体" panose="02010600030101010101" pitchFamily="2" charset="-122"/>
              </a:rPr>
              <a:t>的利用率。</a:t>
            </a:r>
            <a:r>
              <a:rPr lang="zh-CN" altLang="en-US" b="1">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0"/>
                                        </p:tgtEl>
                                        <p:attrNameLst>
                                          <p:attrName>style.visibility</p:attrName>
                                        </p:attrNameLst>
                                      </p:cBhvr>
                                      <p:to>
                                        <p:strVal val="visible"/>
                                      </p:to>
                                    </p:set>
                                    <p:animEffect transition="in" filter="blinds(horizontal)">
                                      <p:cBhvr>
                                        <p:cTn id="7" dur="500"/>
                                        <p:tgtEl>
                                          <p:spTgt spid="1945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61"/>
                                        </p:tgtEl>
                                        <p:attrNameLst>
                                          <p:attrName>style.visibility</p:attrName>
                                        </p:attrNameLst>
                                      </p:cBhvr>
                                      <p:to>
                                        <p:strVal val="visible"/>
                                      </p:to>
                                    </p:set>
                                    <p:animEffect transition="in" filter="blinds(horizontal)">
                                      <p:cBhvr>
                                        <p:cTn id="12" dur="500"/>
                                        <p:tgtEl>
                                          <p:spTgt spid="19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0" grpId="0"/>
      <p:bldP spid="1945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227380" name="组合 227379"/>
          <p:cNvGrpSpPr/>
          <p:nvPr/>
        </p:nvGrpSpPr>
        <p:grpSpPr>
          <a:xfrm>
            <a:off x="323850" y="3284538"/>
            <a:ext cx="7467600" cy="2628900"/>
            <a:chOff x="616" y="136"/>
            <a:chExt cx="4704" cy="1656"/>
          </a:xfrm>
        </p:grpSpPr>
        <p:grpSp>
          <p:nvGrpSpPr>
            <p:cNvPr id="227332" name="组合 227331"/>
            <p:cNvGrpSpPr/>
            <p:nvPr/>
          </p:nvGrpSpPr>
          <p:grpSpPr>
            <a:xfrm>
              <a:off x="616" y="136"/>
              <a:ext cx="4704" cy="1656"/>
              <a:chOff x="480" y="1584"/>
              <a:chExt cx="4704" cy="1656"/>
            </a:xfrm>
          </p:grpSpPr>
          <p:sp>
            <p:nvSpPr>
              <p:cNvPr id="227333" name="直接连接符 227332"/>
              <p:cNvSpPr/>
              <p:nvPr/>
            </p:nvSpPr>
            <p:spPr>
              <a:xfrm>
                <a:off x="480" y="1872"/>
                <a:ext cx="4704" cy="0"/>
              </a:xfrm>
              <a:prstGeom prst="line">
                <a:avLst/>
              </a:prstGeom>
              <a:ln w="76200" cap="flat" cmpd="sng">
                <a:solidFill>
                  <a:schemeClr val="tx2"/>
                </a:solidFill>
                <a:prstDash val="solid"/>
                <a:headEnd type="triangle" w="med" len="med"/>
                <a:tailEnd type="triangle" w="med" len="med"/>
              </a:ln>
            </p:spPr>
          </p:sp>
          <p:sp>
            <p:nvSpPr>
              <p:cNvPr id="227334" name="文本框 227333"/>
              <p:cNvSpPr txBox="1"/>
              <p:nvPr/>
            </p:nvSpPr>
            <p:spPr>
              <a:xfrm>
                <a:off x="2016" y="1584"/>
                <a:ext cx="1392" cy="288"/>
              </a:xfrm>
              <a:prstGeom prst="rect">
                <a:avLst/>
              </a:prstGeom>
              <a:noFill/>
              <a:ln w="12700">
                <a:noFill/>
              </a:ln>
            </p:spPr>
            <p:txBody>
              <a:bodyPr>
                <a:spAutoFit/>
              </a:bodyPr>
              <a:p>
                <a:pPr>
                  <a:spcBef>
                    <a:spcPct val="50000"/>
                  </a:spcBef>
                </a:pPr>
                <a:r>
                  <a:rPr lang="zh-CN" altLang="en-US" sz="2400" b="1" dirty="0">
                    <a:latin typeface="黑体" panose="02010609060101010101" pitchFamily="2" charset="-122"/>
                    <a:ea typeface="黑体" panose="02010609060101010101" pitchFamily="2" charset="-122"/>
                  </a:rPr>
                  <a:t>系统总线</a:t>
                </a:r>
                <a:endParaRPr lang="zh-CN" altLang="en-US" sz="2400" b="1">
                  <a:latin typeface="黑体" panose="02010609060101010101" pitchFamily="2" charset="-122"/>
                  <a:ea typeface="黑体" panose="02010609060101010101" pitchFamily="2" charset="-122"/>
                </a:endParaRPr>
              </a:p>
            </p:txBody>
          </p:sp>
          <p:sp>
            <p:nvSpPr>
              <p:cNvPr id="227335" name="文本框 227334"/>
              <p:cNvSpPr txBox="1"/>
              <p:nvPr/>
            </p:nvSpPr>
            <p:spPr>
              <a:xfrm>
                <a:off x="576"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CPU</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36" name="文本框 227335"/>
              <p:cNvSpPr txBox="1"/>
              <p:nvPr/>
            </p:nvSpPr>
            <p:spPr>
              <a:xfrm>
                <a:off x="1344"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37" name="矩形 227336"/>
              <p:cNvSpPr/>
              <p:nvPr/>
            </p:nvSpPr>
            <p:spPr>
              <a:xfrm>
                <a:off x="2112" y="2112"/>
                <a:ext cx="672" cy="768"/>
              </a:xfrm>
              <a:prstGeom prst="rect">
                <a:avLst/>
              </a:prstGeom>
              <a:solidFill>
                <a:srgbClr val="FFFF00"/>
              </a:solidFill>
              <a:ln w="38100" cap="flat" cmpd="sng">
                <a:solidFill>
                  <a:schemeClr val="tx2"/>
                </a:solidFill>
                <a:prstDash val="solid"/>
                <a:miter/>
                <a:headEnd type="none" w="sm" len="sm"/>
                <a:tailEnd type="none" w="sm" len="sm"/>
              </a:ln>
            </p:spPr>
            <p:txBody>
              <a:bodyPr/>
              <a:p>
                <a:endParaRPr lang="zh-CN" altLang="en-US"/>
              </a:p>
            </p:txBody>
          </p:sp>
          <p:sp>
            <p:nvSpPr>
              <p:cNvPr id="227338" name="文本框 227337"/>
              <p:cNvSpPr txBox="1"/>
              <p:nvPr/>
            </p:nvSpPr>
            <p:spPr>
              <a:xfrm>
                <a:off x="2112" y="2274"/>
                <a:ext cx="720" cy="495"/>
              </a:xfrm>
              <a:prstGeom prst="rect">
                <a:avLst/>
              </a:prstGeom>
              <a:noFill/>
              <a:ln w="12700">
                <a:noFill/>
              </a:ln>
            </p:spPr>
            <p:txBody>
              <a:bodyPr>
                <a:spAutoFit/>
              </a:bodyPr>
              <a:p>
                <a:pPr>
                  <a:lnSpc>
                    <a:spcPct val="70000"/>
                  </a:lnSpc>
                  <a:spcBef>
                    <a:spcPct val="50000"/>
                  </a:spcBef>
                </a:pPr>
                <a:r>
                  <a:rPr lang="en-US" altLang="zh-CN" sz="2400" b="1">
                    <a:solidFill>
                      <a:schemeClr val="bg2"/>
                    </a:solidFill>
                    <a:latin typeface="黑体" panose="02010609060101010101" pitchFamily="2" charset="-122"/>
                    <a:ea typeface="黑体" panose="02010609060101010101" pitchFamily="2" charset="-122"/>
                  </a:rPr>
                  <a:t>DMA</a:t>
                </a:r>
                <a:endParaRPr lang="en-US" altLang="zh-CN" sz="2400" b="1">
                  <a:solidFill>
                    <a:schemeClr val="bg2"/>
                  </a:solidFill>
                  <a:latin typeface="黑体" panose="02010609060101010101" pitchFamily="2" charset="-122"/>
                  <a:ea typeface="黑体" panose="02010609060101010101" pitchFamily="2" charset="-122"/>
                </a:endParaRPr>
              </a:p>
              <a:p>
                <a:pPr>
                  <a:lnSpc>
                    <a:spcPct val="70000"/>
                  </a:lnSpc>
                  <a:spcBef>
                    <a:spcPct val="50000"/>
                  </a:spcBef>
                </a:pPr>
                <a:r>
                  <a:rPr lang="zh-CN" altLang="en-US" sz="2400" b="1" dirty="0">
                    <a:solidFill>
                      <a:schemeClr val="bg2"/>
                    </a:solidFill>
                    <a:latin typeface="黑体" panose="02010609060101010101" pitchFamily="2" charset="-122"/>
                    <a:ea typeface="黑体" panose="02010609060101010101" pitchFamily="2" charset="-122"/>
                  </a:rPr>
                  <a:t>控制器</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39" name="文本框 227338"/>
              <p:cNvSpPr txBox="1"/>
              <p:nvPr/>
            </p:nvSpPr>
            <p:spPr>
              <a:xfrm>
                <a:off x="3120"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40" name="文本框 227339"/>
              <p:cNvSpPr txBox="1"/>
              <p:nvPr/>
            </p:nvSpPr>
            <p:spPr>
              <a:xfrm>
                <a:off x="4416"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41" name="文本框 227340"/>
              <p:cNvSpPr txBox="1"/>
              <p:nvPr/>
            </p:nvSpPr>
            <p:spPr>
              <a:xfrm>
                <a:off x="3168" y="2928"/>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I/O</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42" name="文本框 227341"/>
              <p:cNvSpPr txBox="1"/>
              <p:nvPr/>
            </p:nvSpPr>
            <p:spPr>
              <a:xfrm>
                <a:off x="4464" y="2928"/>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I/O</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43" name="直接连接符 227342"/>
              <p:cNvSpPr/>
              <p:nvPr/>
            </p:nvSpPr>
            <p:spPr>
              <a:xfrm>
                <a:off x="864" y="1872"/>
                <a:ext cx="0" cy="240"/>
              </a:xfrm>
              <a:prstGeom prst="line">
                <a:avLst/>
              </a:prstGeom>
              <a:ln w="28575" cap="flat" cmpd="sng">
                <a:solidFill>
                  <a:schemeClr val="tx2"/>
                </a:solidFill>
                <a:prstDash val="solid"/>
                <a:headEnd type="triangle" w="med" len="med"/>
                <a:tailEnd type="triangle" w="med" len="med"/>
              </a:ln>
            </p:spPr>
          </p:sp>
          <p:sp>
            <p:nvSpPr>
              <p:cNvPr id="227344" name="直接连接符 227343"/>
              <p:cNvSpPr/>
              <p:nvPr/>
            </p:nvSpPr>
            <p:spPr>
              <a:xfrm>
                <a:off x="1584" y="1872"/>
                <a:ext cx="0" cy="240"/>
              </a:xfrm>
              <a:prstGeom prst="line">
                <a:avLst/>
              </a:prstGeom>
              <a:ln w="28575" cap="flat" cmpd="sng">
                <a:solidFill>
                  <a:schemeClr val="tx2"/>
                </a:solidFill>
                <a:prstDash val="solid"/>
                <a:headEnd type="triangle" w="med" len="med"/>
                <a:tailEnd type="triangle" w="med" len="med"/>
              </a:ln>
            </p:spPr>
          </p:sp>
          <p:sp>
            <p:nvSpPr>
              <p:cNvPr id="227345" name="直接连接符 227344"/>
              <p:cNvSpPr/>
              <p:nvPr/>
            </p:nvSpPr>
            <p:spPr>
              <a:xfrm>
                <a:off x="2400" y="1872"/>
                <a:ext cx="0" cy="240"/>
              </a:xfrm>
              <a:prstGeom prst="line">
                <a:avLst/>
              </a:prstGeom>
              <a:ln w="28575" cap="flat" cmpd="sng">
                <a:solidFill>
                  <a:schemeClr val="tx2"/>
                </a:solidFill>
                <a:prstDash val="solid"/>
                <a:headEnd type="triangle" w="med" len="med"/>
                <a:tailEnd type="triangle" w="med" len="med"/>
              </a:ln>
            </p:spPr>
          </p:sp>
          <p:sp>
            <p:nvSpPr>
              <p:cNvPr id="227346" name="直接连接符 227345"/>
              <p:cNvSpPr/>
              <p:nvPr/>
            </p:nvSpPr>
            <p:spPr>
              <a:xfrm>
                <a:off x="3360" y="1872"/>
                <a:ext cx="0" cy="240"/>
              </a:xfrm>
              <a:prstGeom prst="line">
                <a:avLst/>
              </a:prstGeom>
              <a:ln w="28575" cap="flat" cmpd="sng">
                <a:solidFill>
                  <a:schemeClr val="tx2"/>
                </a:solidFill>
                <a:prstDash val="solid"/>
                <a:headEnd type="triangle" w="med" len="med"/>
                <a:tailEnd type="triangle" w="med" len="med"/>
              </a:ln>
            </p:spPr>
          </p:sp>
          <p:sp>
            <p:nvSpPr>
              <p:cNvPr id="227347" name="直接连接符 227346"/>
              <p:cNvSpPr/>
              <p:nvPr/>
            </p:nvSpPr>
            <p:spPr>
              <a:xfrm>
                <a:off x="4656" y="1872"/>
                <a:ext cx="0" cy="240"/>
              </a:xfrm>
              <a:prstGeom prst="line">
                <a:avLst/>
              </a:prstGeom>
              <a:ln w="28575" cap="flat" cmpd="sng">
                <a:solidFill>
                  <a:schemeClr val="tx2"/>
                </a:solidFill>
                <a:prstDash val="solid"/>
                <a:headEnd type="triangle" w="med" len="med"/>
                <a:tailEnd type="triangle" w="med" len="med"/>
              </a:ln>
            </p:spPr>
          </p:sp>
          <p:sp>
            <p:nvSpPr>
              <p:cNvPr id="227348" name="直接连接符 227347"/>
              <p:cNvSpPr/>
              <p:nvPr/>
            </p:nvSpPr>
            <p:spPr>
              <a:xfrm>
                <a:off x="3264" y="2400"/>
                <a:ext cx="0" cy="144"/>
              </a:xfrm>
              <a:prstGeom prst="line">
                <a:avLst/>
              </a:prstGeom>
              <a:ln w="28575" cap="flat" cmpd="sng">
                <a:solidFill>
                  <a:schemeClr val="tx2"/>
                </a:solidFill>
                <a:prstDash val="solid"/>
                <a:headEnd type="triangle" w="med" len="med"/>
                <a:tailEnd type="none" w="med" len="med"/>
              </a:ln>
            </p:spPr>
          </p:sp>
          <p:sp>
            <p:nvSpPr>
              <p:cNvPr id="227349" name="直接连接符 227348"/>
              <p:cNvSpPr/>
              <p:nvPr/>
            </p:nvSpPr>
            <p:spPr>
              <a:xfrm>
                <a:off x="2784" y="2544"/>
                <a:ext cx="480" cy="0"/>
              </a:xfrm>
              <a:prstGeom prst="line">
                <a:avLst/>
              </a:prstGeom>
              <a:ln w="28575" cap="flat" cmpd="sng">
                <a:solidFill>
                  <a:schemeClr val="tx2"/>
                </a:solidFill>
                <a:prstDash val="solid"/>
                <a:headEnd type="triangle" w="med" len="med"/>
                <a:tailEnd type="none" w="sm" len="sm"/>
              </a:ln>
            </p:spPr>
          </p:sp>
          <p:sp>
            <p:nvSpPr>
              <p:cNvPr id="227350" name="直接连接符 227349"/>
              <p:cNvSpPr/>
              <p:nvPr/>
            </p:nvSpPr>
            <p:spPr>
              <a:xfrm flipV="1">
                <a:off x="2784" y="2784"/>
                <a:ext cx="1776" cy="0"/>
              </a:xfrm>
              <a:prstGeom prst="line">
                <a:avLst/>
              </a:prstGeom>
              <a:ln w="28575" cap="flat" cmpd="sng">
                <a:solidFill>
                  <a:schemeClr val="tx2"/>
                </a:solidFill>
                <a:prstDash val="solid"/>
                <a:headEnd type="triangle" w="med" len="med"/>
                <a:tailEnd type="none" w="sm" len="sm"/>
              </a:ln>
            </p:spPr>
          </p:sp>
          <p:sp>
            <p:nvSpPr>
              <p:cNvPr id="227351" name="直接连接符 227350"/>
              <p:cNvSpPr/>
              <p:nvPr/>
            </p:nvSpPr>
            <p:spPr>
              <a:xfrm>
                <a:off x="4560" y="2400"/>
                <a:ext cx="0" cy="384"/>
              </a:xfrm>
              <a:prstGeom prst="line">
                <a:avLst/>
              </a:prstGeom>
              <a:ln w="28575" cap="flat" cmpd="sng">
                <a:solidFill>
                  <a:schemeClr val="tx2"/>
                </a:solidFill>
                <a:prstDash val="solid"/>
                <a:headEnd type="triangle" w="med" len="med"/>
                <a:tailEnd type="none" w="med" len="med"/>
              </a:ln>
            </p:spPr>
          </p:sp>
          <p:sp>
            <p:nvSpPr>
              <p:cNvPr id="227352" name="直接连接符 227351"/>
              <p:cNvSpPr/>
              <p:nvPr/>
            </p:nvSpPr>
            <p:spPr>
              <a:xfrm>
                <a:off x="3456" y="2400"/>
                <a:ext cx="0" cy="528"/>
              </a:xfrm>
              <a:prstGeom prst="line">
                <a:avLst/>
              </a:prstGeom>
              <a:ln w="28575" cap="flat" cmpd="sng">
                <a:solidFill>
                  <a:schemeClr val="tx2"/>
                </a:solidFill>
                <a:prstDash val="solid"/>
                <a:headEnd type="triangle" w="med" len="med"/>
                <a:tailEnd type="triangle" w="med" len="med"/>
              </a:ln>
            </p:spPr>
          </p:sp>
          <p:sp>
            <p:nvSpPr>
              <p:cNvPr id="227353" name="直接连接符 227352"/>
              <p:cNvSpPr/>
              <p:nvPr/>
            </p:nvSpPr>
            <p:spPr>
              <a:xfrm>
                <a:off x="4752" y="2400"/>
                <a:ext cx="0" cy="528"/>
              </a:xfrm>
              <a:prstGeom prst="line">
                <a:avLst/>
              </a:prstGeom>
              <a:ln w="28575" cap="flat" cmpd="sng">
                <a:solidFill>
                  <a:schemeClr val="tx2"/>
                </a:solidFill>
                <a:prstDash val="solid"/>
                <a:headEnd type="triangle" w="med" len="med"/>
                <a:tailEnd type="triangle" w="med" len="med"/>
              </a:ln>
            </p:spPr>
          </p:sp>
          <p:sp>
            <p:nvSpPr>
              <p:cNvPr id="227354" name="直接连接符 227353"/>
              <p:cNvSpPr/>
              <p:nvPr/>
            </p:nvSpPr>
            <p:spPr>
              <a:xfrm>
                <a:off x="3024" y="2592"/>
                <a:ext cx="0" cy="192"/>
              </a:xfrm>
              <a:prstGeom prst="line">
                <a:avLst/>
              </a:prstGeom>
              <a:ln w="28575" cap="rnd" cmpd="sng">
                <a:solidFill>
                  <a:schemeClr val="tx2"/>
                </a:solidFill>
                <a:prstDash val="sysDot"/>
                <a:headEnd type="none" w="sm" len="sm"/>
                <a:tailEnd type="none" w="sm" len="sm"/>
              </a:ln>
            </p:spPr>
          </p:sp>
          <p:sp>
            <p:nvSpPr>
              <p:cNvPr id="227355" name="直接连接符 227354"/>
              <p:cNvSpPr/>
              <p:nvPr/>
            </p:nvSpPr>
            <p:spPr>
              <a:xfrm>
                <a:off x="3792" y="2256"/>
                <a:ext cx="528" cy="0"/>
              </a:xfrm>
              <a:prstGeom prst="line">
                <a:avLst/>
              </a:prstGeom>
              <a:ln w="28575" cap="rnd" cmpd="sng">
                <a:solidFill>
                  <a:schemeClr val="tx2"/>
                </a:solidFill>
                <a:prstDash val="sysDot"/>
                <a:headEnd type="none" w="sm" len="sm"/>
                <a:tailEnd type="none" w="sm" len="sm"/>
              </a:ln>
            </p:spPr>
          </p:sp>
          <p:sp>
            <p:nvSpPr>
              <p:cNvPr id="227356" name="直接连接符 227355"/>
              <p:cNvSpPr/>
              <p:nvPr/>
            </p:nvSpPr>
            <p:spPr>
              <a:xfrm>
                <a:off x="3840" y="3072"/>
                <a:ext cx="528" cy="0"/>
              </a:xfrm>
              <a:prstGeom prst="line">
                <a:avLst/>
              </a:prstGeom>
              <a:ln w="28575" cap="rnd" cmpd="sng">
                <a:solidFill>
                  <a:schemeClr val="tx2"/>
                </a:solidFill>
                <a:prstDash val="sysDot"/>
                <a:headEnd type="none" w="sm" len="sm"/>
                <a:tailEnd type="none" w="sm" len="sm"/>
              </a:ln>
            </p:spPr>
          </p:sp>
        </p:grpSp>
        <p:sp>
          <p:nvSpPr>
            <p:cNvPr id="227357" name="直接连接符 227356"/>
            <p:cNvSpPr/>
            <p:nvPr/>
          </p:nvSpPr>
          <p:spPr>
            <a:xfrm>
              <a:off x="1000" y="424"/>
              <a:ext cx="0" cy="240"/>
            </a:xfrm>
            <a:prstGeom prst="line">
              <a:avLst/>
            </a:prstGeom>
            <a:ln w="28575" cap="flat" cmpd="sng">
              <a:solidFill>
                <a:srgbClr val="FF3300"/>
              </a:solidFill>
              <a:prstDash val="solid"/>
              <a:headEnd type="triangle" w="med" len="med"/>
              <a:tailEnd type="triangle" w="med" len="med"/>
            </a:ln>
          </p:spPr>
        </p:sp>
        <p:sp>
          <p:nvSpPr>
            <p:cNvPr id="227358" name="直接连接符 227357"/>
            <p:cNvSpPr/>
            <p:nvPr/>
          </p:nvSpPr>
          <p:spPr>
            <a:xfrm>
              <a:off x="616" y="424"/>
              <a:ext cx="4704" cy="0"/>
            </a:xfrm>
            <a:prstGeom prst="line">
              <a:avLst/>
            </a:prstGeom>
            <a:ln w="76200" cap="flat" cmpd="sng">
              <a:solidFill>
                <a:srgbClr val="FF3300"/>
              </a:solidFill>
              <a:prstDash val="solid"/>
              <a:headEnd type="triangle" w="med" len="med"/>
              <a:tailEnd type="triangle" w="med" len="med"/>
            </a:ln>
          </p:spPr>
        </p:sp>
        <p:sp>
          <p:nvSpPr>
            <p:cNvPr id="227359" name="直接连接符 227358"/>
            <p:cNvSpPr/>
            <p:nvPr/>
          </p:nvSpPr>
          <p:spPr>
            <a:xfrm>
              <a:off x="2536" y="424"/>
              <a:ext cx="0" cy="240"/>
            </a:xfrm>
            <a:prstGeom prst="line">
              <a:avLst/>
            </a:prstGeom>
            <a:ln w="28575" cap="flat" cmpd="sng">
              <a:solidFill>
                <a:srgbClr val="FF3300"/>
              </a:solidFill>
              <a:prstDash val="solid"/>
              <a:headEnd type="triangle" w="med" len="med"/>
              <a:tailEnd type="triangle" w="med" len="med"/>
            </a:ln>
          </p:spPr>
        </p:sp>
        <p:sp>
          <p:nvSpPr>
            <p:cNvPr id="227360" name="文本框 227359"/>
            <p:cNvSpPr txBox="1"/>
            <p:nvPr/>
          </p:nvSpPr>
          <p:spPr>
            <a:xfrm>
              <a:off x="712"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CPU</a:t>
              </a:r>
              <a:endParaRPr lang="en-US" altLang="zh-CN" sz="2400" b="1">
                <a:solidFill>
                  <a:schemeClr val="bg2"/>
                </a:solidFill>
                <a:latin typeface="黑体" panose="02010609060101010101" pitchFamily="2" charset="-122"/>
                <a:ea typeface="黑体" panose="02010609060101010101" pitchFamily="2" charset="-122"/>
              </a:endParaRPr>
            </a:p>
          </p:txBody>
        </p:sp>
        <p:grpSp>
          <p:nvGrpSpPr>
            <p:cNvPr id="227361" name="组合 227360"/>
            <p:cNvGrpSpPr/>
            <p:nvPr/>
          </p:nvGrpSpPr>
          <p:grpSpPr>
            <a:xfrm>
              <a:off x="2248" y="664"/>
              <a:ext cx="720" cy="768"/>
              <a:chOff x="2112" y="528"/>
              <a:chExt cx="720" cy="768"/>
            </a:xfrm>
          </p:grpSpPr>
          <p:sp>
            <p:nvSpPr>
              <p:cNvPr id="227362" name="矩形 227361"/>
              <p:cNvSpPr/>
              <p:nvPr/>
            </p:nvSpPr>
            <p:spPr>
              <a:xfrm>
                <a:off x="2112" y="528"/>
                <a:ext cx="672" cy="768"/>
              </a:xfrm>
              <a:prstGeom prst="rect">
                <a:avLst/>
              </a:prstGeom>
              <a:solidFill>
                <a:schemeClr val="accent1"/>
              </a:solidFill>
              <a:ln w="38100" cap="flat" cmpd="sng">
                <a:solidFill>
                  <a:schemeClr val="tx2"/>
                </a:solidFill>
                <a:prstDash val="solid"/>
                <a:miter/>
                <a:headEnd type="none" w="sm" len="sm"/>
                <a:tailEnd type="none" w="sm" len="sm"/>
              </a:ln>
            </p:spPr>
            <p:txBody>
              <a:bodyPr/>
              <a:p>
                <a:endParaRPr lang="zh-CN" altLang="en-US"/>
              </a:p>
            </p:txBody>
          </p:sp>
          <p:sp>
            <p:nvSpPr>
              <p:cNvPr id="227363" name="文本框 227362"/>
              <p:cNvSpPr txBox="1"/>
              <p:nvPr/>
            </p:nvSpPr>
            <p:spPr>
              <a:xfrm>
                <a:off x="2112" y="690"/>
                <a:ext cx="720" cy="495"/>
              </a:xfrm>
              <a:prstGeom prst="rect">
                <a:avLst/>
              </a:prstGeom>
              <a:noFill/>
              <a:ln w="12700">
                <a:noFill/>
              </a:ln>
            </p:spPr>
            <p:txBody>
              <a:bodyPr>
                <a:spAutoFit/>
              </a:bodyPr>
              <a:p>
                <a:pPr>
                  <a:lnSpc>
                    <a:spcPct val="70000"/>
                  </a:lnSpc>
                  <a:spcBef>
                    <a:spcPct val="50000"/>
                  </a:spcBef>
                </a:pPr>
                <a:r>
                  <a:rPr lang="en-US" altLang="zh-CN" sz="2400" b="1">
                    <a:solidFill>
                      <a:schemeClr val="bg2"/>
                    </a:solidFill>
                    <a:latin typeface="黑体" panose="02010609060101010101" pitchFamily="2" charset="-122"/>
                    <a:ea typeface="黑体" panose="02010609060101010101" pitchFamily="2" charset="-122"/>
                  </a:rPr>
                  <a:t> DMA</a:t>
                </a:r>
                <a:endParaRPr lang="en-US" altLang="zh-CN" sz="2400" b="1">
                  <a:solidFill>
                    <a:schemeClr val="bg2"/>
                  </a:solidFill>
                  <a:latin typeface="黑体" panose="02010609060101010101" pitchFamily="2" charset="-122"/>
                  <a:ea typeface="黑体" panose="02010609060101010101" pitchFamily="2" charset="-122"/>
                </a:endParaRPr>
              </a:p>
              <a:p>
                <a:pPr>
                  <a:lnSpc>
                    <a:spcPct val="70000"/>
                  </a:lnSpc>
                  <a:spcBef>
                    <a:spcPct val="50000"/>
                  </a:spcBef>
                </a:pPr>
                <a:r>
                  <a:rPr lang="zh-CN" altLang="en-US" sz="2400" b="1" dirty="0">
                    <a:solidFill>
                      <a:schemeClr val="bg2"/>
                    </a:solidFill>
                    <a:latin typeface="黑体" panose="02010609060101010101" pitchFamily="2" charset="-122"/>
                    <a:ea typeface="黑体" panose="02010609060101010101" pitchFamily="2" charset="-122"/>
                  </a:rPr>
                  <a:t>控制器</a:t>
                </a:r>
                <a:endParaRPr lang="zh-CN" altLang="en-US" sz="2400" b="1">
                  <a:solidFill>
                    <a:schemeClr val="bg2"/>
                  </a:solidFill>
                  <a:latin typeface="黑体" panose="02010609060101010101" pitchFamily="2" charset="-122"/>
                  <a:ea typeface="黑体" panose="02010609060101010101" pitchFamily="2" charset="-122"/>
                </a:endParaRPr>
              </a:p>
            </p:txBody>
          </p:sp>
        </p:grpSp>
        <p:sp>
          <p:nvSpPr>
            <p:cNvPr id="227364" name="直接连接符 227363"/>
            <p:cNvSpPr/>
            <p:nvPr/>
          </p:nvSpPr>
          <p:spPr>
            <a:xfrm>
              <a:off x="3400" y="952"/>
              <a:ext cx="0" cy="144"/>
            </a:xfrm>
            <a:prstGeom prst="line">
              <a:avLst/>
            </a:prstGeom>
            <a:ln w="28575" cap="flat" cmpd="sng">
              <a:solidFill>
                <a:schemeClr val="accent1"/>
              </a:solidFill>
              <a:prstDash val="solid"/>
              <a:headEnd type="triangle" w="med" len="med"/>
              <a:tailEnd type="none" w="med" len="med"/>
            </a:ln>
          </p:spPr>
        </p:sp>
        <p:sp>
          <p:nvSpPr>
            <p:cNvPr id="227365" name="直接连接符 227364"/>
            <p:cNvSpPr/>
            <p:nvPr/>
          </p:nvSpPr>
          <p:spPr>
            <a:xfrm>
              <a:off x="2920" y="1096"/>
              <a:ext cx="480" cy="0"/>
            </a:xfrm>
            <a:prstGeom prst="line">
              <a:avLst/>
            </a:prstGeom>
            <a:ln w="28575" cap="flat" cmpd="sng">
              <a:solidFill>
                <a:schemeClr val="accent1"/>
              </a:solidFill>
              <a:prstDash val="solid"/>
              <a:headEnd type="triangle" w="med" len="med"/>
              <a:tailEnd type="none" w="sm" len="sm"/>
            </a:ln>
          </p:spPr>
        </p:sp>
        <p:sp>
          <p:nvSpPr>
            <p:cNvPr id="227366" name="文本框 227365"/>
            <p:cNvSpPr txBox="1"/>
            <p:nvPr/>
          </p:nvSpPr>
          <p:spPr>
            <a:xfrm>
              <a:off x="3256"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67" name="直接连接符 227366"/>
            <p:cNvSpPr/>
            <p:nvPr/>
          </p:nvSpPr>
          <p:spPr>
            <a:xfrm>
              <a:off x="1720" y="424"/>
              <a:ext cx="0" cy="240"/>
            </a:xfrm>
            <a:prstGeom prst="line">
              <a:avLst/>
            </a:prstGeom>
            <a:ln w="28575" cap="flat" cmpd="sng">
              <a:solidFill>
                <a:schemeClr val="accent1"/>
              </a:solidFill>
              <a:prstDash val="solid"/>
              <a:headEnd type="triangle" w="med" len="med"/>
              <a:tailEnd type="triangle" w="med" len="med"/>
            </a:ln>
          </p:spPr>
        </p:sp>
        <p:sp>
          <p:nvSpPr>
            <p:cNvPr id="227368" name="直接连接符 227367"/>
            <p:cNvSpPr/>
            <p:nvPr/>
          </p:nvSpPr>
          <p:spPr>
            <a:xfrm>
              <a:off x="3496" y="424"/>
              <a:ext cx="0" cy="240"/>
            </a:xfrm>
            <a:prstGeom prst="line">
              <a:avLst/>
            </a:prstGeom>
            <a:ln w="28575" cap="flat" cmpd="sng">
              <a:solidFill>
                <a:schemeClr val="accent1"/>
              </a:solidFill>
              <a:prstDash val="solid"/>
              <a:headEnd type="triangle" w="med" len="med"/>
              <a:tailEnd type="triangle" w="med" len="med"/>
            </a:ln>
          </p:spPr>
        </p:sp>
        <p:sp>
          <p:nvSpPr>
            <p:cNvPr id="227369" name="文本框 227368"/>
            <p:cNvSpPr txBox="1"/>
            <p:nvPr/>
          </p:nvSpPr>
          <p:spPr>
            <a:xfrm>
              <a:off x="1480"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70" name="直接连接符 227369"/>
            <p:cNvSpPr/>
            <p:nvPr/>
          </p:nvSpPr>
          <p:spPr>
            <a:xfrm>
              <a:off x="3928" y="808"/>
              <a:ext cx="528" cy="0"/>
            </a:xfrm>
            <a:prstGeom prst="line">
              <a:avLst/>
            </a:prstGeom>
            <a:ln w="28575" cap="rnd" cmpd="sng">
              <a:solidFill>
                <a:schemeClr val="accent1"/>
              </a:solidFill>
              <a:prstDash val="sysDot"/>
              <a:headEnd type="none" w="sm" len="sm"/>
              <a:tailEnd type="none" w="sm" len="sm"/>
            </a:ln>
          </p:spPr>
        </p:sp>
        <p:sp>
          <p:nvSpPr>
            <p:cNvPr id="227371" name="文本框 227370"/>
            <p:cNvSpPr txBox="1"/>
            <p:nvPr/>
          </p:nvSpPr>
          <p:spPr>
            <a:xfrm>
              <a:off x="4552"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72" name="直接连接符 227371"/>
            <p:cNvSpPr/>
            <p:nvPr/>
          </p:nvSpPr>
          <p:spPr>
            <a:xfrm>
              <a:off x="4696" y="952"/>
              <a:ext cx="0" cy="384"/>
            </a:xfrm>
            <a:prstGeom prst="line">
              <a:avLst/>
            </a:prstGeom>
            <a:ln w="28575" cap="flat" cmpd="sng">
              <a:solidFill>
                <a:srgbClr val="FFFF00"/>
              </a:solidFill>
              <a:prstDash val="solid"/>
              <a:headEnd type="triangle" w="med" len="med"/>
              <a:tailEnd type="none" w="med" len="med"/>
            </a:ln>
          </p:spPr>
        </p:sp>
        <p:sp>
          <p:nvSpPr>
            <p:cNvPr id="227373" name="直接连接符 227372"/>
            <p:cNvSpPr/>
            <p:nvPr/>
          </p:nvSpPr>
          <p:spPr>
            <a:xfrm flipV="1">
              <a:off x="2920" y="1336"/>
              <a:ext cx="1776" cy="0"/>
            </a:xfrm>
            <a:prstGeom prst="line">
              <a:avLst/>
            </a:prstGeom>
            <a:ln w="28575" cap="flat" cmpd="sng">
              <a:solidFill>
                <a:srgbClr val="FFFF00"/>
              </a:solidFill>
              <a:prstDash val="solid"/>
              <a:headEnd type="triangle" w="med" len="med"/>
              <a:tailEnd type="none" w="sm" len="sm"/>
            </a:ln>
          </p:spPr>
        </p:sp>
        <p:sp>
          <p:nvSpPr>
            <p:cNvPr id="227374" name="直接连接符 227373"/>
            <p:cNvSpPr/>
            <p:nvPr/>
          </p:nvSpPr>
          <p:spPr>
            <a:xfrm>
              <a:off x="3160" y="1144"/>
              <a:ext cx="0" cy="192"/>
            </a:xfrm>
            <a:prstGeom prst="line">
              <a:avLst/>
            </a:prstGeom>
            <a:ln w="28575" cap="rnd" cmpd="sng">
              <a:solidFill>
                <a:srgbClr val="FFFF00"/>
              </a:solidFill>
              <a:prstDash val="sysDot"/>
              <a:headEnd type="none" w="sm" len="sm"/>
              <a:tailEnd type="none" w="sm" len="sm"/>
            </a:ln>
          </p:spPr>
        </p:sp>
        <p:sp>
          <p:nvSpPr>
            <p:cNvPr id="227375" name="文本框 227374"/>
            <p:cNvSpPr txBox="1"/>
            <p:nvPr/>
          </p:nvSpPr>
          <p:spPr>
            <a:xfrm>
              <a:off x="3256" y="664"/>
              <a:ext cx="576" cy="312"/>
            </a:xfrm>
            <a:prstGeom prst="rect">
              <a:avLst/>
            </a:prstGeom>
            <a:solidFill>
              <a:srgbClr val="FFFF00"/>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76" name="直接连接符 227375"/>
            <p:cNvSpPr/>
            <p:nvPr/>
          </p:nvSpPr>
          <p:spPr>
            <a:xfrm>
              <a:off x="3496" y="424"/>
              <a:ext cx="0" cy="240"/>
            </a:xfrm>
            <a:prstGeom prst="line">
              <a:avLst/>
            </a:prstGeom>
            <a:ln w="28575" cap="flat" cmpd="sng">
              <a:solidFill>
                <a:srgbClr val="FFFF00"/>
              </a:solidFill>
              <a:prstDash val="solid"/>
              <a:headEnd type="triangle" w="med" len="med"/>
              <a:tailEnd type="triangle" w="med" len="med"/>
            </a:ln>
          </p:spPr>
        </p:sp>
        <p:sp>
          <p:nvSpPr>
            <p:cNvPr id="227377" name="直接连接符 227376"/>
            <p:cNvSpPr/>
            <p:nvPr/>
          </p:nvSpPr>
          <p:spPr>
            <a:xfrm>
              <a:off x="616" y="424"/>
              <a:ext cx="4704" cy="0"/>
            </a:xfrm>
            <a:prstGeom prst="line">
              <a:avLst/>
            </a:prstGeom>
            <a:ln w="76200" cap="flat" cmpd="sng">
              <a:solidFill>
                <a:srgbClr val="FFFF00"/>
              </a:solidFill>
              <a:prstDash val="solid"/>
              <a:headEnd type="triangle" w="med" len="med"/>
              <a:tailEnd type="triangle" w="med" len="med"/>
            </a:ln>
          </p:spPr>
        </p:sp>
        <p:sp>
          <p:nvSpPr>
            <p:cNvPr id="227378" name="直接连接符 227377"/>
            <p:cNvSpPr/>
            <p:nvPr/>
          </p:nvSpPr>
          <p:spPr>
            <a:xfrm>
              <a:off x="1720" y="424"/>
              <a:ext cx="0" cy="240"/>
            </a:xfrm>
            <a:prstGeom prst="line">
              <a:avLst/>
            </a:prstGeom>
            <a:ln w="28575" cap="flat" cmpd="sng">
              <a:solidFill>
                <a:srgbClr val="FFFF00"/>
              </a:solidFill>
              <a:prstDash val="solid"/>
              <a:headEnd type="triangle" w="med" len="med"/>
              <a:tailEnd type="triangle" w="med" len="med"/>
            </a:ln>
          </p:spPr>
        </p:sp>
        <p:sp>
          <p:nvSpPr>
            <p:cNvPr id="227379" name="文本框 227378"/>
            <p:cNvSpPr txBox="1"/>
            <p:nvPr/>
          </p:nvSpPr>
          <p:spPr>
            <a:xfrm>
              <a:off x="1480" y="664"/>
              <a:ext cx="576" cy="312"/>
            </a:xfrm>
            <a:prstGeom prst="rect">
              <a:avLst/>
            </a:prstGeom>
            <a:solidFill>
              <a:srgbClr val="FFFF00"/>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grpSp>
      <p:sp>
        <p:nvSpPr>
          <p:cNvPr id="227381" name="矩形 227380"/>
          <p:cNvSpPr/>
          <p:nvPr/>
        </p:nvSpPr>
        <p:spPr>
          <a:xfrm>
            <a:off x="0" y="0"/>
            <a:ext cx="9144000" cy="2420938"/>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lnSpc>
                <a:spcPct val="90000"/>
              </a:lnSpc>
            </a:pPr>
            <a:r>
              <a:rPr lang="en-US" altLang="zh-CN" b="1" dirty="0">
                <a:solidFill>
                  <a:schemeClr val="folHlink"/>
                </a:solidFill>
                <a:latin typeface="黑体" panose="02010609060101010101" pitchFamily="2" charset="-122"/>
                <a:ea typeface="黑体" panose="02010609060101010101" pitchFamily="2" charset="-122"/>
              </a:rPr>
              <a:t>3</a:t>
            </a:r>
            <a:r>
              <a:rPr lang="zh-CN" altLang="en-US" b="1" dirty="0">
                <a:solidFill>
                  <a:schemeClr val="folHlink"/>
                </a:solidFill>
                <a:latin typeface="黑体" panose="02010609060101010101" pitchFamily="2" charset="-122"/>
                <a:ea typeface="黑体" panose="02010609060101010101" pitchFamily="2" charset="-122"/>
              </a:rPr>
              <a:t>．</a:t>
            </a:r>
            <a:r>
              <a:rPr lang="en-US" altLang="zh-CN" b="1" dirty="0">
                <a:solidFill>
                  <a:schemeClr val="folHlink"/>
                </a:solidFill>
                <a:latin typeface="黑体" panose="02010609060101010101" pitchFamily="2" charset="-122"/>
                <a:ea typeface="黑体" panose="02010609060101010101" pitchFamily="2" charset="-122"/>
              </a:rPr>
              <a:t>DMA</a:t>
            </a:r>
            <a:r>
              <a:rPr lang="zh-CN" altLang="en-US" b="1" dirty="0">
                <a:solidFill>
                  <a:schemeClr val="folHlink"/>
                </a:solidFill>
                <a:latin typeface="黑体" panose="02010609060101010101" pitchFamily="2" charset="-122"/>
                <a:ea typeface="黑体" panose="02010609060101010101" pitchFamily="2" charset="-122"/>
              </a:rPr>
              <a:t>（</a:t>
            </a:r>
            <a:r>
              <a:rPr lang="en-US" altLang="zh-CN" b="1" dirty="0">
                <a:solidFill>
                  <a:schemeClr val="folHlink"/>
                </a:solidFill>
                <a:latin typeface="黑体" panose="02010609060101010101" pitchFamily="2" charset="-122"/>
                <a:ea typeface="黑体" panose="02010609060101010101" pitchFamily="2" charset="-122"/>
              </a:rPr>
              <a:t>Direct Memory Access</a:t>
            </a:r>
            <a:r>
              <a:rPr lang="zh-CN" altLang="en-US" b="1" dirty="0">
                <a:solidFill>
                  <a:schemeClr val="folHlink"/>
                </a:solidFill>
                <a:latin typeface="黑体" panose="02010609060101010101" pitchFamily="2" charset="-122"/>
                <a:ea typeface="黑体" panose="02010609060101010101" pitchFamily="2" charset="-122"/>
              </a:rPr>
              <a:t>）方式</a:t>
            </a:r>
            <a:endParaRPr lang="zh-CN" altLang="en-US" b="1" dirty="0">
              <a:solidFill>
                <a:schemeClr val="folHlink"/>
              </a:solidFill>
              <a:latin typeface="黑体" panose="02010609060101010101" pitchFamily="2" charset="-122"/>
              <a:ea typeface="黑体" panose="02010609060101010101" pitchFamily="2" charset="-122"/>
            </a:endParaRPr>
          </a:p>
          <a:p>
            <a:pPr marL="342900" lvl="0" indent="-342900" algn="just">
              <a:lnSpc>
                <a:spcPct val="90000"/>
              </a:lnSpc>
            </a:pPr>
            <a:r>
              <a:rPr lang="zh-CN" altLang="en-US" b="1" dirty="0">
                <a:latin typeface="宋体" panose="02010600030101010101" pitchFamily="2" charset="-122"/>
              </a:rPr>
              <a:t>   直接依靠硬件在主存与</a:t>
            </a:r>
            <a:r>
              <a:rPr lang="en-US" altLang="zh-CN" b="1" dirty="0">
                <a:latin typeface="宋体" panose="02010600030101010101" pitchFamily="2" charset="-122"/>
              </a:rPr>
              <a:t>I/O</a:t>
            </a:r>
            <a:r>
              <a:rPr lang="zh-CN" altLang="en-US" b="1" dirty="0">
                <a:latin typeface="宋体" panose="02010600030101010101" pitchFamily="2" charset="-122"/>
              </a:rPr>
              <a:t>设备间进行直接的数据传递，在传递期不需</a:t>
            </a:r>
            <a:r>
              <a:rPr lang="en-US" altLang="zh-CN" b="1" dirty="0">
                <a:latin typeface="宋体" panose="02010600030101010101" pitchFamily="2" charset="-122"/>
              </a:rPr>
              <a:t>CPU</a:t>
            </a:r>
            <a:r>
              <a:rPr lang="zh-CN" altLang="en-US" b="1" dirty="0">
                <a:latin typeface="宋体" panose="02010600030101010101" pitchFamily="2" charset="-122"/>
              </a:rPr>
              <a:t>干预。</a:t>
            </a:r>
            <a:endParaRPr lang="zh-CN" altLang="en-US" b="1" dirty="0">
              <a:latin typeface="宋体" panose="02010600030101010101" pitchFamily="2" charset="-122"/>
            </a:endParaRPr>
          </a:p>
          <a:p>
            <a:pPr marL="342900" lvl="0" indent="-342900" algn="just">
              <a:lnSpc>
                <a:spcPct val="90000"/>
              </a:lnSpc>
            </a:pPr>
            <a:r>
              <a:rPr lang="zh-CN" altLang="en-US" b="1" dirty="0">
                <a:latin typeface="宋体" panose="02010600030101010101" pitchFamily="2" charset="-122"/>
              </a:rPr>
              <a:t>   </a:t>
            </a:r>
            <a:r>
              <a:rPr lang="en-US" altLang="zh-CN" b="1" dirty="0">
                <a:latin typeface="宋体" panose="02010600030101010101" pitchFamily="2" charset="-122"/>
              </a:rPr>
              <a:t>DMA</a:t>
            </a:r>
            <a:r>
              <a:rPr lang="zh-CN" altLang="en-US" b="1" dirty="0">
                <a:latin typeface="宋体" panose="02010600030101010101" pitchFamily="2" charset="-122"/>
              </a:rPr>
              <a:t>方式本身只能处理简单的数据传递，不切换程序。</a:t>
            </a:r>
            <a:endParaRPr lang="zh-CN" altLang="en-US" b="1" dirty="0">
              <a:latin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95584" name="矩形 195583"/>
          <p:cNvSpPr/>
          <p:nvPr/>
        </p:nvSpPr>
        <p:spPr>
          <a:xfrm>
            <a:off x="0" y="476250"/>
            <a:ext cx="9144000" cy="22320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）硬件和软件</a:t>
            </a:r>
            <a:endParaRPr lang="zh-CN" altLang="en-US" b="1" dirty="0">
              <a:latin typeface="黑体" panose="02010609060101010101" pitchFamily="2" charset="-122"/>
              <a:ea typeface="黑体" panose="02010609060101010101" pitchFamily="2" charset="-122"/>
            </a:endParaRPr>
          </a:p>
          <a:p>
            <a:pPr lvl="0" algn="just"/>
            <a:r>
              <a:rPr lang="en-US" altLang="zh-CN" b="1" dirty="0">
                <a:latin typeface="宋体" panose="02010600030101010101" pitchFamily="2" charset="-122"/>
              </a:rPr>
              <a:t>①</a:t>
            </a:r>
            <a:r>
              <a:rPr lang="zh-CN" altLang="en-US" b="1" dirty="0">
                <a:latin typeface="宋体" panose="02010600030101010101" pitchFamily="2" charset="-122"/>
              </a:rPr>
              <a:t>硬件</a:t>
            </a:r>
            <a:r>
              <a:rPr lang="en-US" altLang="zh-CN" b="1" dirty="0">
                <a:latin typeface="宋体" panose="02010600030101010101" pitchFamily="2" charset="-122"/>
              </a:rPr>
              <a:t>DMA</a:t>
            </a:r>
            <a:r>
              <a:rPr lang="zh-CN" altLang="en-US" b="1" dirty="0">
                <a:latin typeface="宋体" panose="02010600030101010101" pitchFamily="2" charset="-122"/>
              </a:rPr>
              <a:t>控制器</a:t>
            </a:r>
            <a:endParaRPr lang="zh-CN" altLang="en-US" b="1" dirty="0">
              <a:latin typeface="宋体" panose="02010600030101010101" pitchFamily="2" charset="-122"/>
            </a:endParaRPr>
          </a:p>
          <a:p>
            <a:pPr lvl="0" algn="just"/>
            <a:r>
              <a:rPr lang="en-US" altLang="zh-CN" b="1" dirty="0">
                <a:latin typeface="宋体" panose="02010600030101010101" pitchFamily="2" charset="-122"/>
              </a:rPr>
              <a:t>②</a:t>
            </a:r>
            <a:r>
              <a:rPr lang="zh-CN" altLang="en-US" b="1" dirty="0">
                <a:latin typeface="宋体" panose="02010600030101010101" pitchFamily="2" charset="-122"/>
              </a:rPr>
              <a:t>软件，指</a:t>
            </a:r>
            <a:r>
              <a:rPr lang="en-US" altLang="zh-CN" b="1" dirty="0">
                <a:latin typeface="宋体" panose="02010600030101010101" pitchFamily="2" charset="-122"/>
              </a:rPr>
              <a:t>CPU</a:t>
            </a:r>
            <a:r>
              <a:rPr lang="zh-CN" altLang="en-US" b="1" dirty="0">
                <a:latin typeface="宋体" panose="02010600030101010101" pitchFamily="2" charset="-122"/>
              </a:rPr>
              <a:t>对</a:t>
            </a:r>
            <a:r>
              <a:rPr lang="en-US" altLang="zh-CN" b="1" dirty="0">
                <a:latin typeface="宋体" panose="02010600030101010101" pitchFamily="2" charset="-122"/>
              </a:rPr>
              <a:t>DMAC</a:t>
            </a:r>
            <a:r>
              <a:rPr lang="zh-CN" altLang="en-US" b="1" dirty="0">
                <a:latin typeface="宋体" panose="02010600030101010101" pitchFamily="2" charset="-122"/>
              </a:rPr>
              <a:t>的初始化程序以及对</a:t>
            </a:r>
            <a:r>
              <a:rPr lang="en-US" altLang="zh-CN" b="1" dirty="0">
                <a:latin typeface="宋体" panose="02010600030101010101" pitchFamily="2" charset="-122"/>
              </a:rPr>
              <a:t>DMA</a:t>
            </a:r>
            <a:r>
              <a:rPr lang="zh-CN" altLang="en-US" b="1" dirty="0">
                <a:latin typeface="宋体" panose="02010600030101010101" pitchFamily="2" charset="-122"/>
              </a:rPr>
              <a:t>传送的结束处理程序。</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195585" name="矩形 195584"/>
          <p:cNvSpPr/>
          <p:nvPr/>
        </p:nvSpPr>
        <p:spPr>
          <a:xfrm>
            <a:off x="0" y="3068638"/>
            <a:ext cx="9144000" cy="3179762"/>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l"/>
            <a:r>
              <a:rPr lang="en-US" altLang="zh-CN" sz="2800" b="1" dirty="0">
                <a:latin typeface="宋体" panose="02010600030101010101" pitchFamily="2" charset="-122"/>
              </a:rPr>
              <a:t>2</a:t>
            </a:r>
            <a:r>
              <a:rPr lang="zh-CN" altLang="en-US" sz="2800" b="1" dirty="0">
                <a:latin typeface="宋体" panose="02010600030101010101" pitchFamily="2" charset="-122"/>
              </a:rPr>
              <a:t>） 特点</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①</a:t>
            </a:r>
            <a:r>
              <a:rPr lang="zh-CN" altLang="en-US" sz="2800" b="1" dirty="0">
                <a:latin typeface="宋体" panose="02010600030101010101" pitchFamily="2" charset="-122"/>
              </a:rPr>
              <a:t>对于高速外设可在很大程度上解放了</a:t>
            </a:r>
            <a:r>
              <a:rPr lang="en-US" altLang="zh-CN" sz="2800" b="1" dirty="0">
                <a:latin typeface="宋体" panose="02010600030101010101" pitchFamily="2" charset="-122"/>
              </a:rPr>
              <a:t>CPU(</a:t>
            </a:r>
            <a:r>
              <a:rPr lang="zh-CN" altLang="en-US" sz="2800" b="1" dirty="0">
                <a:latin typeface="宋体" panose="02010600030101010101" pitchFamily="2" charset="-122"/>
              </a:rPr>
              <a:t>数据传送时，无须</a:t>
            </a:r>
            <a:r>
              <a:rPr lang="en-US" altLang="zh-CN" sz="2800" b="1" dirty="0">
                <a:latin typeface="宋体" panose="02010600030101010101" pitchFamily="2" charset="-122"/>
              </a:rPr>
              <a:t>CPU</a:t>
            </a:r>
            <a:r>
              <a:rPr lang="zh-CN" altLang="en-US" sz="2800" b="1" dirty="0">
                <a:latin typeface="宋体" panose="02010600030101010101" pitchFamily="2" charset="-122"/>
              </a:rPr>
              <a:t>干预）</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②</a:t>
            </a:r>
            <a:r>
              <a:rPr lang="zh-CN" altLang="en-US" sz="2800" b="1" dirty="0">
                <a:latin typeface="宋体" panose="02010600030101010101" pitchFamily="2" charset="-122"/>
              </a:rPr>
              <a:t>接口电路复杂</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③</a:t>
            </a:r>
            <a:r>
              <a:rPr lang="zh-CN" altLang="en-US" sz="2800" b="1" dirty="0">
                <a:latin typeface="宋体" panose="02010600030101010101" pitchFamily="2" charset="-122"/>
              </a:rPr>
              <a:t>仅属于初步解放</a:t>
            </a:r>
            <a:r>
              <a:rPr lang="en-US" altLang="zh-CN" sz="2800" b="1">
                <a:latin typeface="宋体" panose="02010600030101010101" pitchFamily="2" charset="-122"/>
              </a:rPr>
              <a:t>CPU</a:t>
            </a:r>
            <a:endParaRPr lang="en-US" altLang="zh-CN" sz="2800" b="1">
              <a:latin typeface="宋体" panose="02010600030101010101" pitchFamily="2" charset="-122"/>
            </a:endParaRPr>
          </a:p>
          <a:p>
            <a:pPr lvl="0" algn="l"/>
            <a:r>
              <a:rPr lang="en-US" altLang="zh-CN" sz="2800" b="1" dirty="0">
                <a:latin typeface="宋体" panose="02010600030101010101" pitchFamily="2" charset="-122"/>
              </a:rPr>
              <a:t>④</a:t>
            </a:r>
            <a:r>
              <a:rPr lang="zh-CN" altLang="en-US" sz="2800" b="1" dirty="0">
                <a:latin typeface="宋体" panose="02010600030101010101" pitchFamily="2" charset="-122"/>
              </a:rPr>
              <a:t>交换数据时灵活性差。  </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584"/>
                                        </p:tgtEl>
                                        <p:attrNameLst>
                                          <p:attrName>style.visibility</p:attrName>
                                        </p:attrNameLst>
                                      </p:cBhvr>
                                      <p:to>
                                        <p:strVal val="visible"/>
                                      </p:to>
                                    </p:set>
                                    <p:animEffect transition="in" filter="blinds(horizontal)">
                                      <p:cBhvr>
                                        <p:cTn id="7" dur="500"/>
                                        <p:tgtEl>
                                          <p:spTgt spid="1955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5585"/>
                                        </p:tgtEl>
                                        <p:attrNameLst>
                                          <p:attrName>style.visibility</p:attrName>
                                        </p:attrNameLst>
                                      </p:cBhvr>
                                      <p:to>
                                        <p:strVal val="visible"/>
                                      </p:to>
                                    </p:set>
                                    <p:animEffect transition="in" filter="blinds(horizontal)">
                                      <p:cBhvr>
                                        <p:cTn id="12" dur="500"/>
                                        <p:tgtEl>
                                          <p:spTgt spid="195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4" grpId="0"/>
      <p:bldP spid="1955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161" name="文本框 6160"/>
          <p:cNvSpPr txBox="1"/>
          <p:nvPr/>
        </p:nvSpPr>
        <p:spPr>
          <a:xfrm>
            <a:off x="0" y="0"/>
            <a:ext cx="9144000" cy="4237038"/>
          </a:xfrm>
          <a:prstGeom prst="rect">
            <a:avLst/>
          </a:prstGeom>
          <a:noFill/>
          <a:ln w="9525">
            <a:noFill/>
          </a:ln>
        </p:spPr>
        <p:txBody>
          <a:bodyPr>
            <a:spAutoFit/>
          </a:bodyPr>
          <a:p>
            <a:pPr algn="just">
              <a:spcBef>
                <a:spcPct val="50000"/>
              </a:spcBef>
            </a:pPr>
            <a:r>
              <a:rPr lang="en-US" altLang="zh-CN" b="1" dirty="0">
                <a:solidFill>
                  <a:schemeClr val="folHlink"/>
                </a:solidFill>
                <a:latin typeface="黑体" panose="02010609060101010101" pitchFamily="2" charset="-122"/>
                <a:ea typeface="黑体" panose="02010609060101010101" pitchFamily="2" charset="-122"/>
              </a:rPr>
              <a:t>4.</a:t>
            </a:r>
            <a:r>
              <a:rPr lang="zh-CN" altLang="en-US" b="1" dirty="0">
                <a:solidFill>
                  <a:schemeClr val="folHlink"/>
                </a:solidFill>
                <a:latin typeface="黑体" panose="02010609060101010101" pitchFamily="2" charset="-122"/>
                <a:ea typeface="黑体" panose="02010609060101010101" pitchFamily="2" charset="-122"/>
              </a:rPr>
              <a:t>通道（</a:t>
            </a:r>
            <a:r>
              <a:rPr lang="en-US" altLang="zh-CN" b="1" dirty="0">
                <a:solidFill>
                  <a:schemeClr val="folHlink"/>
                </a:solidFill>
                <a:latin typeface="黑体" panose="02010609060101010101" pitchFamily="2" charset="-122"/>
                <a:ea typeface="黑体" panose="02010609060101010101" pitchFamily="2" charset="-122"/>
              </a:rPr>
              <a:t>CH</a:t>
            </a:r>
            <a:r>
              <a:rPr lang="zh-CN" altLang="en-US" b="1" dirty="0">
                <a:solidFill>
                  <a:schemeClr val="folHlink"/>
                </a:solidFill>
                <a:latin typeface="黑体" panose="02010609060101010101" pitchFamily="2" charset="-122"/>
                <a:ea typeface="黑体" panose="02010609060101010101" pitchFamily="2" charset="-122"/>
              </a:rPr>
              <a:t>）方式</a:t>
            </a:r>
            <a:endParaRPr lang="zh-CN" altLang="en-US" b="1" dirty="0">
              <a:solidFill>
                <a:schemeClr val="folHlink"/>
              </a:solidFill>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①</a:t>
            </a:r>
            <a:r>
              <a:rPr lang="zh-CN" altLang="en-US" b="1" dirty="0">
                <a:latin typeface="方正楷体简体" pitchFamily="2" charset="-122"/>
                <a:ea typeface="方正楷体简体" pitchFamily="2" charset="-122"/>
              </a:rPr>
              <a:t>有自己的指令系统（</a:t>
            </a:r>
            <a:r>
              <a:rPr lang="en-US" altLang="zh-CN" b="1" dirty="0">
                <a:latin typeface="方正楷体简体" pitchFamily="2" charset="-122"/>
                <a:ea typeface="方正楷体简体" pitchFamily="2" charset="-122"/>
              </a:rPr>
              <a:t>CH</a:t>
            </a:r>
            <a:r>
              <a:rPr lang="zh-CN" altLang="en-US" b="1" dirty="0">
                <a:latin typeface="方正楷体简体" pitchFamily="2" charset="-122"/>
                <a:ea typeface="方正楷体简体" pitchFamily="2" charset="-122"/>
              </a:rPr>
              <a:t>指令）和程序（</a:t>
            </a:r>
            <a:r>
              <a:rPr lang="en-US" altLang="zh-CN" b="1" dirty="0">
                <a:latin typeface="方正楷体简体" pitchFamily="2" charset="-122"/>
                <a:ea typeface="方正楷体简体" pitchFamily="2" charset="-122"/>
              </a:rPr>
              <a:t>CH</a:t>
            </a:r>
            <a:r>
              <a:rPr lang="zh-CN" altLang="en-US" b="1" dirty="0">
                <a:latin typeface="方正楷体简体" pitchFamily="2" charset="-122"/>
                <a:ea typeface="方正楷体简体" pitchFamily="2" charset="-122"/>
              </a:rPr>
              <a:t>程序）。</a:t>
            </a:r>
            <a:endParaRPr lang="zh-CN" altLang="en-US" b="1" dirty="0">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②</a:t>
            </a:r>
            <a:r>
              <a:rPr lang="zh-CN" altLang="en-US" b="1" dirty="0">
                <a:latin typeface="方正楷体简体" pitchFamily="2" charset="-122"/>
                <a:ea typeface="方正楷体简体" pitchFamily="2" charset="-122"/>
              </a:rPr>
              <a:t>执行通道程序时可与</a:t>
            </a:r>
            <a:r>
              <a:rPr lang="en-US" altLang="zh-CN" b="1" dirty="0">
                <a:latin typeface="方正楷体简体" pitchFamily="2" charset="-122"/>
                <a:ea typeface="方正楷体简体" pitchFamily="2" charset="-122"/>
              </a:rPr>
              <a:t>CPU</a:t>
            </a:r>
            <a:r>
              <a:rPr lang="zh-CN" altLang="en-US" b="1" dirty="0">
                <a:latin typeface="方正楷体简体" pitchFamily="2" charset="-122"/>
                <a:ea typeface="方正楷体简体" pitchFamily="2" charset="-122"/>
              </a:rPr>
              <a:t>的运行同时进行</a:t>
            </a:r>
            <a:r>
              <a:rPr lang="en-US" altLang="zh-CN" b="1">
                <a:latin typeface="Times New Roman" panose="02020603050405020304" pitchFamily="18" charset="0"/>
                <a:ea typeface="方正楷体简体" pitchFamily="2" charset="-122"/>
              </a:rPr>
              <a:t>——</a:t>
            </a:r>
            <a:r>
              <a:rPr lang="zh-CN" altLang="en-US" b="1" dirty="0">
                <a:latin typeface="方正楷体简体" pitchFamily="2" charset="-122"/>
                <a:ea typeface="方正楷体简体" pitchFamily="2" charset="-122"/>
              </a:rPr>
              <a:t>并行性。</a:t>
            </a:r>
            <a:endParaRPr lang="zh-CN" altLang="en-US" b="1" dirty="0">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③</a:t>
            </a:r>
            <a:r>
              <a:rPr lang="zh-CN" altLang="en-US" b="1" dirty="0">
                <a:latin typeface="方正楷体简体" pitchFamily="2" charset="-122"/>
                <a:ea typeface="方正楷体简体" pitchFamily="2" charset="-122"/>
              </a:rPr>
              <a:t>通道指令功能简单，使用面窄，与</a:t>
            </a:r>
            <a:r>
              <a:rPr lang="en-US" altLang="zh-CN" b="1" dirty="0">
                <a:latin typeface="方正楷体简体" pitchFamily="2" charset="-122"/>
                <a:ea typeface="方正楷体简体" pitchFamily="2" charset="-122"/>
              </a:rPr>
              <a:t>CPU</a:t>
            </a:r>
            <a:r>
              <a:rPr lang="zh-CN" altLang="en-US" b="1" dirty="0">
                <a:latin typeface="方正楷体简体" pitchFamily="2" charset="-122"/>
                <a:ea typeface="方正楷体简体" pitchFamily="2" charset="-122"/>
              </a:rPr>
              <a:t>共用一个主存，还不是独立的</a:t>
            </a:r>
            <a:r>
              <a:rPr lang="en-US" altLang="zh-CN" b="1" dirty="0">
                <a:latin typeface="方正楷体简体" pitchFamily="2" charset="-122"/>
                <a:ea typeface="方正楷体简体" pitchFamily="2" charset="-122"/>
              </a:rPr>
              <a:t>I/O</a:t>
            </a:r>
            <a:r>
              <a:rPr lang="zh-CN" altLang="en-US" b="1" dirty="0">
                <a:latin typeface="方正楷体简体" pitchFamily="2" charset="-122"/>
                <a:ea typeface="方正楷体简体" pitchFamily="2" charset="-122"/>
              </a:rPr>
              <a:t>处理机。</a:t>
            </a:r>
            <a:endParaRPr lang="zh-CN" altLang="en-US" b="1" dirty="0">
              <a:latin typeface="方正楷体简体" pitchFamily="2" charset="-122"/>
              <a:ea typeface="方正楷体简体" pitchFamily="2" charset="-122"/>
            </a:endParaRPr>
          </a:p>
        </p:txBody>
      </p:sp>
      <p:sp>
        <p:nvSpPr>
          <p:cNvPr id="197632" name="文本框 197631"/>
          <p:cNvSpPr txBox="1"/>
          <p:nvPr/>
        </p:nvSpPr>
        <p:spPr>
          <a:xfrm>
            <a:off x="0" y="4581525"/>
            <a:ext cx="8686800" cy="1798638"/>
          </a:xfrm>
          <a:prstGeom prst="rect">
            <a:avLst/>
          </a:prstGeom>
          <a:noFill/>
          <a:ln w="9525">
            <a:noFill/>
          </a:ln>
        </p:spPr>
        <p:txBody>
          <a:bodyPr>
            <a:spAutoFit/>
          </a:bodyPr>
          <a:p>
            <a:pPr algn="just">
              <a:spcBef>
                <a:spcPct val="50000"/>
              </a:spcBef>
            </a:pPr>
            <a:r>
              <a:rPr lang="zh-CN" altLang="en-US" b="1" dirty="0">
                <a:solidFill>
                  <a:schemeClr val="folHlink"/>
                </a:solidFill>
                <a:latin typeface="黑体" panose="02010609060101010101" pitchFamily="2" charset="-122"/>
                <a:ea typeface="黑体" panose="02010609060101010101" pitchFamily="2" charset="-122"/>
              </a:rPr>
              <a:t>５</a:t>
            </a:r>
            <a:r>
              <a:rPr lang="en-US" altLang="zh-CN" b="1" dirty="0">
                <a:solidFill>
                  <a:schemeClr val="folHlink"/>
                </a:solidFill>
                <a:latin typeface="黑体" panose="02010609060101010101" pitchFamily="2" charset="-122"/>
                <a:ea typeface="黑体" panose="02010609060101010101" pitchFamily="2" charset="-122"/>
              </a:rPr>
              <a:t>.</a:t>
            </a:r>
            <a:r>
              <a:rPr lang="zh-CN" altLang="en-US" b="1" dirty="0">
                <a:solidFill>
                  <a:schemeClr val="folHlink"/>
                </a:solidFill>
                <a:latin typeface="黑体" panose="02010609060101010101" pitchFamily="2" charset="-122"/>
                <a:ea typeface="黑体" panose="02010609060101010101" pitchFamily="2" charset="-122"/>
              </a:rPr>
              <a:t>外围处理机方式（</a:t>
            </a:r>
            <a:r>
              <a:rPr lang="en-US" altLang="zh-CN" b="1">
                <a:solidFill>
                  <a:schemeClr val="folHlink"/>
                </a:solidFill>
                <a:latin typeface="黑体" panose="02010609060101010101" pitchFamily="2" charset="-122"/>
                <a:ea typeface="黑体" panose="02010609060101010101" pitchFamily="2" charset="-122"/>
              </a:rPr>
              <a:t>PPU</a:t>
            </a:r>
            <a:r>
              <a:rPr lang="zh-CN" altLang="en-US" b="1">
                <a:solidFill>
                  <a:schemeClr val="folHlink"/>
                </a:solidFill>
                <a:latin typeface="黑体" panose="02010609060101010101" pitchFamily="2" charset="-122"/>
                <a:ea typeface="黑体" panose="02010609060101010101" pitchFamily="2" charset="-122"/>
              </a:rPr>
              <a:t>）</a:t>
            </a:r>
            <a:endParaRPr lang="zh-CN" altLang="en-US" b="1">
              <a:solidFill>
                <a:schemeClr val="folHlink"/>
              </a:solidFill>
              <a:latin typeface="黑体" panose="02010609060101010101" pitchFamily="2" charset="-122"/>
              <a:ea typeface="黑体" panose="02010609060101010101" pitchFamily="2" charset="-122"/>
            </a:endParaRPr>
          </a:p>
          <a:p>
            <a:pPr algn="just">
              <a:spcBef>
                <a:spcPct val="50000"/>
              </a:spcBef>
            </a:pPr>
            <a:r>
              <a:rPr lang="zh-CN" altLang="en-US" b="1" dirty="0">
                <a:latin typeface="宋体" panose="02010600030101010101" pitchFamily="2" charset="-122"/>
              </a:rPr>
              <a:t>   用一个功能较弱的计算机管理</a:t>
            </a:r>
            <a:r>
              <a:rPr lang="en-US" altLang="zh-CN" b="1" dirty="0">
                <a:latin typeface="宋体" panose="02010600030101010101" pitchFamily="2" charset="-122"/>
              </a:rPr>
              <a:t>I/O</a:t>
            </a:r>
            <a:r>
              <a:rPr lang="zh-CN" altLang="en-US" b="1" dirty="0">
                <a:latin typeface="宋体" panose="02010600030101010101" pitchFamily="2" charset="-122"/>
              </a:rPr>
              <a:t>，彻底解放</a:t>
            </a:r>
            <a:r>
              <a:rPr lang="en-US" altLang="zh-CN" b="1" dirty="0">
                <a:latin typeface="宋体" panose="02010600030101010101" pitchFamily="2" charset="-122"/>
              </a:rPr>
              <a:t>CPU</a:t>
            </a:r>
            <a:r>
              <a:rPr lang="zh-CN" altLang="en-US" b="1" dirty="0">
                <a:latin typeface="宋体" panose="02010600030101010101" pitchFamily="2" charset="-122"/>
              </a:rPr>
              <a:t>，硬件结构最复杂。</a:t>
            </a:r>
            <a:endParaRPr lang="zh-CN" altLang="en-US" b="1">
              <a:latin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1"/>
                                        </p:tgtEl>
                                        <p:attrNameLst>
                                          <p:attrName>style.visibility</p:attrName>
                                        </p:attrNameLst>
                                      </p:cBhvr>
                                      <p:to>
                                        <p:strVal val="visible"/>
                                      </p:to>
                                    </p:set>
                                    <p:animEffect transition="in" filter="blinds(horizontal)">
                                      <p:cBhvr>
                                        <p:cTn id="7" dur="500"/>
                                        <p:tgtEl>
                                          <p:spTgt spid="6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7632"/>
                                        </p:tgtEl>
                                        <p:attrNameLst>
                                          <p:attrName>style.visibility</p:attrName>
                                        </p:attrNameLst>
                                      </p:cBhvr>
                                      <p:to>
                                        <p:strVal val="visible"/>
                                      </p:to>
                                    </p:set>
                                    <p:animEffect transition="in" filter="blinds(horizontal)">
                                      <p:cBhvr>
                                        <p:cTn id="12" dur="500"/>
                                        <p:tgtEl>
                                          <p:spTgt spid="197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1" grpId="0"/>
      <p:bldP spid="1976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8195" name="文本占位符 8194"/>
          <p:cNvSpPr>
            <a:spLocks noGrp="1"/>
          </p:cNvSpPr>
          <p:nvPr>
            <p:ph type="body" sz="half" idx="2"/>
          </p:nvPr>
        </p:nvSpPr>
        <p:spPr>
          <a:xfrm>
            <a:off x="0" y="260350"/>
            <a:ext cx="8763000" cy="1584325"/>
          </a:xfrm>
        </p:spPr>
        <p:txBody>
          <a:bodyPr/>
          <a:p>
            <a:pPr algn="ctr">
              <a:buClr>
                <a:schemeClr val="accent2"/>
              </a:buClr>
              <a:buSzPct val="80000"/>
              <a:buFont typeface="Wingdings" panose="05000000000000000000" pitchFamily="2" charset="2"/>
              <a:buNone/>
            </a:pPr>
            <a:r>
              <a:rPr lang="en-US" altLang="zh-CN" sz="2800" b="1" dirty="0">
                <a:latin typeface="方正楷体简体" pitchFamily="2" charset="-122"/>
                <a:ea typeface="方正楷体简体" pitchFamily="2" charset="-122"/>
              </a:rPr>
              <a:t>    </a:t>
            </a:r>
            <a:r>
              <a:rPr lang="zh-CN" altLang="en-US" sz="4000" b="1">
                <a:solidFill>
                  <a:schemeClr val="folHlink"/>
                </a:solidFill>
                <a:effectLst>
                  <a:outerShdw blurRad="38100" dist="38100" dir="2700000">
                    <a:srgbClr val="C0C0C0"/>
                  </a:outerShdw>
                </a:effectLst>
                <a:latin typeface="方正楷体简体" pitchFamily="2" charset="-122"/>
                <a:ea typeface="方正楷体简体" pitchFamily="2" charset="-122"/>
              </a:rPr>
              <a:t>§</a:t>
            </a:r>
            <a:r>
              <a:rPr lang="en-US" altLang="zh-CN" sz="4000" b="1">
                <a:solidFill>
                  <a:schemeClr val="folHlink"/>
                </a:solidFill>
                <a:effectLst>
                  <a:outerShdw blurRad="38100" dist="38100" dir="2700000">
                    <a:srgbClr val="C0C0C0"/>
                  </a:outerShdw>
                </a:effectLst>
                <a:latin typeface="方正楷体简体" pitchFamily="2" charset="-122"/>
                <a:ea typeface="方正楷体简体" pitchFamily="2" charset="-122"/>
              </a:rPr>
              <a:t>2</a:t>
            </a:r>
            <a:r>
              <a:rPr lang="en-US" altLang="zh-CN" sz="4000" b="1">
                <a:solidFill>
                  <a:schemeClr val="folHlink"/>
                </a:solidFill>
                <a:effectLst>
                  <a:outerShdw blurRad="38100" dist="38100" dir="2700000">
                    <a:srgbClr val="C0C0C0"/>
                  </a:outerShdw>
                </a:effectLst>
                <a:latin typeface="方正楷体简体" pitchFamily="2" charset="-122"/>
                <a:ea typeface="方正楷体简体" pitchFamily="2" charset="-122"/>
              </a:rPr>
              <a:t> </a:t>
            </a:r>
            <a:r>
              <a:rPr lang="zh-CN" altLang="en-US" sz="4000" b="1" dirty="0">
                <a:solidFill>
                  <a:schemeClr val="folHlink"/>
                </a:solidFill>
                <a:effectLst>
                  <a:outerShdw blurRad="38100" dist="38100" dir="2700000">
                    <a:srgbClr val="C0C0C0"/>
                  </a:outerShdw>
                </a:effectLst>
                <a:latin typeface="方正楷体简体" pitchFamily="2" charset="-122"/>
                <a:ea typeface="方正楷体简体" pitchFamily="2" charset="-122"/>
              </a:rPr>
              <a:t>总线设计</a:t>
            </a:r>
            <a:endParaRPr lang="zh-CN" altLang="en-US" sz="4000" b="1" dirty="0">
              <a:solidFill>
                <a:schemeClr val="folHlink"/>
              </a:solidFill>
              <a:effectLst>
                <a:outerShdw blurRad="38100" dist="38100" dir="2700000">
                  <a:srgbClr val="C0C0C0"/>
                </a:outerShdw>
              </a:effectLst>
              <a:latin typeface="方正楷体简体" pitchFamily="2" charset="-122"/>
              <a:ea typeface="方正楷体简体" pitchFamily="2" charset="-122"/>
            </a:endParaRPr>
          </a:p>
          <a:p>
            <a:pPr algn="just">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rPr>
              <a:t>一、总线主要类型</a:t>
            </a:r>
            <a:endParaRPr lang="zh-CN" altLang="en-US" sz="3600" b="1" dirty="0">
              <a:solidFill>
                <a:schemeClr val="folHlink"/>
              </a:solidFill>
              <a:latin typeface="宋体" panose="02010600030101010101" pitchFamily="2" charset="-122"/>
            </a:endParaRPr>
          </a:p>
        </p:txBody>
      </p:sp>
      <p:sp>
        <p:nvSpPr>
          <p:cNvPr id="198656" name="矩形 198655"/>
          <p:cNvSpPr/>
          <p:nvPr/>
        </p:nvSpPr>
        <p:spPr>
          <a:xfrm>
            <a:off x="0" y="1844675"/>
            <a:ext cx="9144000" cy="2041525"/>
          </a:xfrm>
          <a:prstGeom prst="rect">
            <a:avLst/>
          </a:prstGeom>
          <a:noFill/>
          <a:ln w="9525">
            <a:noFill/>
          </a:ln>
        </p:spPr>
        <p:txBody>
          <a:bodyPr>
            <a:spAutoFit/>
          </a:bodyPr>
          <a:p>
            <a:r>
              <a:rPr lang="en-US" altLang="zh-CN" b="1" dirty="0">
                <a:solidFill>
                  <a:schemeClr val="tx2"/>
                </a:solidFill>
                <a:latin typeface="黑体" panose="02010609060101010101" pitchFamily="2" charset="-122"/>
                <a:ea typeface="黑体" panose="02010609060101010101" pitchFamily="2" charset="-122"/>
              </a:rPr>
              <a:t>1   </a:t>
            </a:r>
            <a:r>
              <a:rPr lang="zh-CN" altLang="en-US" b="1" dirty="0">
                <a:solidFill>
                  <a:schemeClr val="tx2"/>
                </a:solidFill>
                <a:latin typeface="黑体" panose="02010609060101010101" pitchFamily="2" charset="-122"/>
                <a:ea typeface="黑体" panose="02010609060101010101" pitchFamily="2" charset="-122"/>
              </a:rPr>
              <a:t>按具有总线数目分</a:t>
            </a:r>
            <a:endParaRPr lang="zh-CN" altLang="en-US" b="1" dirty="0">
              <a:solidFill>
                <a:schemeClr val="tx2"/>
              </a:solidFill>
              <a:latin typeface="黑体" panose="02010609060101010101" pitchFamily="2" charset="-122"/>
              <a:ea typeface="黑体" panose="02010609060101010101" pitchFamily="2" charset="-122"/>
            </a:endParaRPr>
          </a:p>
          <a:p>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）单总线：</a:t>
            </a:r>
            <a:r>
              <a:rPr lang="zh-CN" altLang="en-US" b="1" dirty="0">
                <a:latin typeface="Times New Roman" panose="02020603050405020304" pitchFamily="18" charset="0"/>
              </a:rPr>
              <a:t>仅一组总线，所有部件都由它来完成信息交换，结构简单，利用率高，未能照顾</a:t>
            </a:r>
            <a:r>
              <a:rPr lang="en-US" altLang="zh-CN" b="1" dirty="0">
                <a:latin typeface="Times New Roman" panose="02020603050405020304" pitchFamily="18" charset="0"/>
              </a:rPr>
              <a:t>CPU</a:t>
            </a:r>
            <a:r>
              <a:rPr lang="zh-CN" altLang="en-US" b="1" dirty="0">
                <a:latin typeface="Times New Roman" panose="02020603050405020304" pitchFamily="18" charset="0"/>
              </a:rPr>
              <a:t>访存需要</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198668" name="组合 198667"/>
          <p:cNvGrpSpPr/>
          <p:nvPr/>
        </p:nvGrpSpPr>
        <p:grpSpPr>
          <a:xfrm>
            <a:off x="539750" y="3789363"/>
            <a:ext cx="8229600" cy="3068637"/>
            <a:chOff x="340" y="2387"/>
            <a:chExt cx="5184" cy="1933"/>
          </a:xfrm>
        </p:grpSpPr>
        <p:sp>
          <p:nvSpPr>
            <p:cNvPr id="198658" name="左右箭头 198657"/>
            <p:cNvSpPr/>
            <p:nvPr/>
          </p:nvSpPr>
          <p:spPr>
            <a:xfrm>
              <a:off x="484" y="2688"/>
              <a:ext cx="5040" cy="240"/>
            </a:xfrm>
            <a:prstGeom prst="leftRightArrow">
              <a:avLst>
                <a:gd name="adj1" fmla="val 26388"/>
                <a:gd name="adj2" fmla="val 132902"/>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8659" name="矩形 198658"/>
            <p:cNvSpPr/>
            <p:nvPr/>
          </p:nvSpPr>
          <p:spPr>
            <a:xfrm>
              <a:off x="340" y="3744"/>
              <a:ext cx="912"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198660" name="矩形 198659"/>
            <p:cNvSpPr/>
            <p:nvPr/>
          </p:nvSpPr>
          <p:spPr>
            <a:xfrm>
              <a:off x="1684" y="3744"/>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198661" name="矩形 198660"/>
            <p:cNvSpPr/>
            <p:nvPr/>
          </p:nvSpPr>
          <p:spPr>
            <a:xfrm>
              <a:off x="3028" y="3744"/>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198662" name="矩形 198661"/>
            <p:cNvSpPr/>
            <p:nvPr/>
          </p:nvSpPr>
          <p:spPr>
            <a:xfrm>
              <a:off x="4324" y="3696"/>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198663" name="上下箭头 198662"/>
            <p:cNvSpPr/>
            <p:nvPr/>
          </p:nvSpPr>
          <p:spPr>
            <a:xfrm>
              <a:off x="820"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4" name="上下箭头 198663"/>
            <p:cNvSpPr/>
            <p:nvPr/>
          </p:nvSpPr>
          <p:spPr>
            <a:xfrm>
              <a:off x="2020"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5" name="上下箭头 198664"/>
            <p:cNvSpPr/>
            <p:nvPr/>
          </p:nvSpPr>
          <p:spPr>
            <a:xfrm>
              <a:off x="3412" y="2928"/>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6" name="上下箭头 198665"/>
            <p:cNvSpPr/>
            <p:nvPr/>
          </p:nvSpPr>
          <p:spPr>
            <a:xfrm>
              <a:off x="4708"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7" name="文本框 198666"/>
            <p:cNvSpPr txBox="1"/>
            <p:nvPr/>
          </p:nvSpPr>
          <p:spPr>
            <a:xfrm>
              <a:off x="2245" y="2387"/>
              <a:ext cx="1225" cy="404"/>
            </a:xfrm>
            <a:prstGeom prst="rect">
              <a:avLst/>
            </a:prstGeom>
            <a:noFill/>
            <a:ln w="9525">
              <a:noFill/>
            </a:ln>
          </p:spPr>
          <p:txBody>
            <a:bodyPr>
              <a:spAutoFit/>
            </a:bodyPr>
            <a:p>
              <a:pP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56"/>
                                        </p:tgtEl>
                                        <p:attrNameLst>
                                          <p:attrName>style.visibility</p:attrName>
                                        </p:attrNameLst>
                                      </p:cBhvr>
                                      <p:to>
                                        <p:strVal val="visible"/>
                                      </p:to>
                                    </p:set>
                                    <p:animEffect transition="in" filter="blinds(horizontal)">
                                      <p:cBhvr>
                                        <p:cTn id="7" dur="500"/>
                                        <p:tgtEl>
                                          <p:spTgt spid="1986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8668"/>
                                        </p:tgtEl>
                                        <p:attrNameLst>
                                          <p:attrName>style.visibility</p:attrName>
                                        </p:attrNameLst>
                                      </p:cBhvr>
                                      <p:to>
                                        <p:strVal val="visible"/>
                                      </p:to>
                                    </p:set>
                                    <p:animEffect transition="in" filter="checkerboard(across)">
                                      <p:cBhvr>
                                        <p:cTn id="1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 grpId="0"/>
    </p:bldLst>
  </p:timing>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3671</Words>
  <Application>WPS 演示</Application>
  <PresentationFormat>在屏幕上显示</PresentationFormat>
  <Paragraphs>427</Paragraphs>
  <Slides>35</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7</vt:i4>
      </vt:variant>
      <vt:variant>
        <vt:lpstr>幻灯片标题</vt:lpstr>
      </vt:variant>
      <vt:variant>
        <vt:i4>35</vt:i4>
      </vt:variant>
    </vt:vector>
  </HeadingPairs>
  <TitlesOfParts>
    <vt:vector size="53" baseType="lpstr">
      <vt:lpstr>Arial</vt:lpstr>
      <vt:lpstr>宋体</vt:lpstr>
      <vt:lpstr>Wingdings</vt:lpstr>
      <vt:lpstr>Times New Roman</vt:lpstr>
      <vt:lpstr>黑体</vt:lpstr>
      <vt:lpstr>方正楷体简体</vt:lpstr>
      <vt:lpstr>方正仿宋简体</vt:lpstr>
      <vt:lpstr>Arial Unicode MS</vt:lpstr>
      <vt:lpstr>微软雅黑</vt:lpstr>
      <vt:lpstr>Symbol</vt:lpstr>
      <vt:lpstr>Soaring</vt:lpstr>
      <vt:lpstr>Paint.Picture</vt:lpstr>
      <vt:lpstr>Paint.Picture</vt:lpstr>
      <vt:lpstr>Visio.Drawing.6</vt:lpstr>
      <vt:lpstr>Visio.Drawing.6</vt:lpstr>
      <vt:lpstr>Visio.Drawing.6</vt:lpstr>
      <vt:lpstr>Visio.Drawing.6</vt:lpstr>
      <vt:lpstr>Visio.Drawing.6</vt:lpstr>
      <vt:lpstr>第三章  输入输出系统（I/O系统） §1 概述  </vt:lpstr>
      <vt:lpstr>第三章  输入输出系统（I/O系统） §1 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3）三总线：在双总线的基础上增加一组存贮器到高速I/O的总线，要求存贮器是多体结构。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集中独立请求控制方式 1）结构示意图    ①每个部件一条独立请求线。    ②每个部件一条响应线。    ③各部件共用一条忙线。</vt:lpstr>
      <vt:lpstr>PowerPoint 演示文稿</vt:lpstr>
      <vt:lpstr>PowerPoint 演示文稿</vt:lpstr>
      <vt:lpstr>PowerPoint 演示文稿</vt:lpstr>
      <vt:lpstr>PowerPoint 演示文稿</vt:lpstr>
      <vt:lpstr>PowerPoint 演示文稿</vt:lpstr>
      <vt:lpstr>1 .单向源控式异步通信        </vt:lpstr>
      <vt:lpstr>PowerPoint 演示文稿</vt:lpstr>
      <vt:lpstr>2 单向目控式异步通信</vt:lpstr>
      <vt:lpstr>PowerPoint 演示文稿</vt:lpstr>
      <vt:lpstr>3 双向非互锁异步通信</vt:lpstr>
      <vt:lpstr>PowerPoint 演示文稿</vt:lpstr>
      <vt:lpstr>4双向互锁异步通信</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cp:revision>
  <dcterms:created xsi:type="dcterms:W3CDTF">2001-09-03T11:49:00Z</dcterms:created>
  <dcterms:modified xsi:type="dcterms:W3CDTF">2020-03-10T11:39:57Z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