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35"/>
  </p:handoutMasterIdLst>
  <p:sldIdLst>
    <p:sldId id="287" r:id="rId3"/>
    <p:sldId id="410" r:id="rId4"/>
    <p:sldId id="311" r:id="rId5"/>
    <p:sldId id="313" r:id="rId6"/>
    <p:sldId id="314" r:id="rId7"/>
    <p:sldId id="315" r:id="rId8"/>
    <p:sldId id="316" r:id="rId9"/>
    <p:sldId id="317" r:id="rId10"/>
    <p:sldId id="319" r:id="rId11"/>
    <p:sldId id="322" r:id="rId12"/>
    <p:sldId id="321" r:id="rId13"/>
    <p:sldId id="324" r:id="rId14"/>
    <p:sldId id="386" r:id="rId15"/>
    <p:sldId id="326" r:id="rId16"/>
    <p:sldId id="327" r:id="rId17"/>
    <p:sldId id="310" r:id="rId18"/>
    <p:sldId id="290" r:id="rId19"/>
    <p:sldId id="330" r:id="rId21"/>
    <p:sldId id="331" r:id="rId22"/>
    <p:sldId id="258" r:id="rId23"/>
    <p:sldId id="332" r:id="rId24"/>
    <p:sldId id="389" r:id="rId25"/>
    <p:sldId id="333" r:id="rId26"/>
    <p:sldId id="261" r:id="rId27"/>
    <p:sldId id="334" r:id="rId28"/>
    <p:sldId id="336" r:id="rId29"/>
    <p:sldId id="263" r:id="rId30"/>
    <p:sldId id="264" r:id="rId31"/>
    <p:sldId id="335" r:id="rId32"/>
    <p:sldId id="355" r:id="rId33"/>
    <p:sldId id="338" r:id="rId3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00"/>
    <a:srgbClr val="00FFCC"/>
    <a:srgbClr val="9999FF"/>
    <a:srgbClr val="99CCFF"/>
    <a:srgbClr val="008080"/>
    <a:srgbClr val="00FF99"/>
    <a:srgbClr val="66FF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30"/>
    <p:restoredTop sz="94636"/>
  </p:normalViewPr>
  <p:slideViewPr>
    <p:cSldViewPr showGuides="1">
      <p:cViewPr varScale="1"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页眉占位符 2457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24579" name="日期占位符 24578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/>
          </a:p>
        </p:txBody>
      </p:sp>
      <p:sp>
        <p:nvSpPr>
          <p:cNvPr id="24580" name="页脚占位符 24579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/>
          </a:p>
        </p:txBody>
      </p:sp>
      <p:sp>
        <p:nvSpPr>
          <p:cNvPr id="24581" name="灯片编号占位符 24580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页眉占位符 2355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23555" name="日期占位符 2355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/>
          </a:p>
        </p:txBody>
      </p:sp>
      <p:sp>
        <p:nvSpPr>
          <p:cNvPr id="14340" name="幻灯片图像占位符 23555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341" name="文本占位符 23556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558" name="页脚占位符 2355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/>
          </a:p>
        </p:txBody>
      </p:sp>
      <p:sp>
        <p:nvSpPr>
          <p:cNvPr id="23559" name="灯片编号占位符 2355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1"/>
          <p:cNvSpPr/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32770" name="幻灯片图像占位符 70657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2771" name="文本占位符 70658"/>
          <p:cNvSpPr>
            <a:spLocks noGrp="1"/>
          </p:cNvSpPr>
          <p:nvPr>
            <p:ph type="body"/>
          </p:nvPr>
        </p:nvSpPr>
        <p:spPr>
          <a:ln/>
        </p:spPr>
        <p:txBody>
          <a:bodyPr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灯片编号占位符 1"/>
          <p:cNvSpPr/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1202" name="幻灯片图像占位符 131073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1203" name="文本占位符 131074"/>
          <p:cNvSpPr>
            <a:spLocks noGrp="1"/>
          </p:cNvSpPr>
          <p:nvPr>
            <p:ph type="body"/>
          </p:nvPr>
        </p:nvSpPr>
        <p:spPr>
          <a:ln/>
        </p:spPr>
        <p:txBody>
          <a:bodyPr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灯片编号占位符 1"/>
          <p:cNvSpPr/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3250" name="幻灯片图像占位符 32769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3251" name="文本占位符 32770"/>
          <p:cNvSpPr>
            <a:spLocks noGrp="1"/>
          </p:cNvSpPr>
          <p:nvPr>
            <p:ph type="body"/>
          </p:nvPr>
        </p:nvSpPr>
        <p:spPr>
          <a:ln/>
        </p:spPr>
        <p:txBody>
          <a:bodyPr anchor="t"/>
          <a:p>
            <a:pPr lvl="0"/>
            <a:r>
              <a:rPr lang="zh-CN" altLang="en-US" dirty="0"/>
              <a:t>第七页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灯片编号占位符 1"/>
          <p:cNvSpPr/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55298" name="幻灯片图像占位符 33793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5299" name="文本占位符 33794"/>
          <p:cNvSpPr>
            <a:spLocks noGrp="1"/>
          </p:cNvSpPr>
          <p:nvPr>
            <p:ph type="body"/>
          </p:nvPr>
        </p:nvSpPr>
        <p:spPr>
          <a:ln/>
        </p:spPr>
        <p:txBody>
          <a:bodyPr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灯片编号占位符 1"/>
          <p:cNvSpPr/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57346" name="幻灯片图像占位符 129025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7347" name="文本占位符 129026"/>
          <p:cNvSpPr>
            <a:spLocks noGrp="1"/>
          </p:cNvSpPr>
          <p:nvPr>
            <p:ph type="body"/>
          </p:nvPr>
        </p:nvSpPr>
        <p:spPr>
          <a:ln/>
        </p:spPr>
        <p:txBody>
          <a:bodyPr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1"/>
          <p:cNvSpPr/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34818" name="幻灯片图像占位符 118785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4819" name="文本占位符 118786"/>
          <p:cNvSpPr>
            <a:spLocks noGrp="1"/>
          </p:cNvSpPr>
          <p:nvPr>
            <p:ph type="body"/>
          </p:nvPr>
        </p:nvSpPr>
        <p:spPr>
          <a:ln/>
        </p:spPr>
        <p:txBody>
          <a:bodyPr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1"/>
          <p:cNvSpPr/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6866" name="幻灯片图像占位符 120833"/>
          <p:cNvSpPr>
            <a:spLocks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1"/>
          <p:cNvSpPr/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38914" name="幻灯片图像占位符 27649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8915" name="文本占位符 27650"/>
          <p:cNvSpPr>
            <a:spLocks noGrp="1"/>
          </p:cNvSpPr>
          <p:nvPr>
            <p:ph type="body"/>
          </p:nvPr>
        </p:nvSpPr>
        <p:spPr>
          <a:ln/>
        </p:spPr>
        <p:txBody>
          <a:bodyPr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灯片编号占位符 1"/>
          <p:cNvSpPr/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40962" name="幻灯片图像占位符 122881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0963" name="文本占位符 122882"/>
          <p:cNvSpPr>
            <a:spLocks noGrp="1"/>
          </p:cNvSpPr>
          <p:nvPr>
            <p:ph type="body"/>
          </p:nvPr>
        </p:nvSpPr>
        <p:spPr>
          <a:ln/>
        </p:spPr>
        <p:txBody>
          <a:bodyPr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灯片编号占位符 1"/>
          <p:cNvSpPr/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43010" name="幻灯片图像占位符 191489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3011" name="文本占位符 191490"/>
          <p:cNvSpPr>
            <a:spLocks noGrp="1"/>
          </p:cNvSpPr>
          <p:nvPr>
            <p:ph type="body"/>
          </p:nvPr>
        </p:nvSpPr>
        <p:spPr>
          <a:ln/>
        </p:spPr>
        <p:txBody>
          <a:bodyPr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灯片编号占位符 1"/>
          <p:cNvSpPr/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45058" name="幻灯片图像占位符 124929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5059" name="文本占位符 124930"/>
          <p:cNvSpPr>
            <a:spLocks noGrp="1"/>
          </p:cNvSpPr>
          <p:nvPr>
            <p:ph type="body"/>
          </p:nvPr>
        </p:nvSpPr>
        <p:spPr>
          <a:ln/>
        </p:spPr>
        <p:txBody>
          <a:bodyPr anchor="t"/>
          <a:p>
            <a:pPr lvl="0"/>
            <a:r>
              <a:rPr lang="zh-CN" altLang="en-US" dirty="0"/>
              <a:t>第四页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灯片编号占位符 1"/>
          <p:cNvSpPr/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47106" name="幻灯片图像占位符 30721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7107" name="文本占位符 30722"/>
          <p:cNvSpPr>
            <a:spLocks noGrp="1"/>
          </p:cNvSpPr>
          <p:nvPr>
            <p:ph type="body"/>
          </p:nvPr>
        </p:nvSpPr>
        <p:spPr>
          <a:ln/>
        </p:spPr>
        <p:txBody>
          <a:bodyPr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灯片编号占位符 1"/>
          <p:cNvSpPr/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49154" name="幻灯片图像占位符 126977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9155" name="文本占位符 126978"/>
          <p:cNvSpPr>
            <a:spLocks noGrp="1"/>
          </p:cNvSpPr>
          <p:nvPr>
            <p:ph type="body"/>
          </p:nvPr>
        </p:nvSpPr>
        <p:spPr>
          <a:ln/>
        </p:spPr>
        <p:txBody>
          <a:bodyPr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211969"/>
          <p:cNvGrpSpPr/>
          <p:nvPr/>
        </p:nvGrpSpPr>
        <p:grpSpPr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2051" name="组合 211970"/>
            <p:cNvGrpSpPr/>
            <p:nvPr userDrawn="1"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052" name="任意多边形 211971"/>
              <p:cNvSpPr/>
              <p:nvPr/>
            </p:nvSpPr>
            <p:spPr>
              <a:xfrm>
                <a:off x="1728" y="2644"/>
                <a:ext cx="2882" cy="1671"/>
              </a:xfrm>
              <a:custGeom>
                <a:avLst/>
                <a:gdLst/>
                <a:ahLst/>
                <a:cxnLst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3" name="任意多边形 211972"/>
              <p:cNvSpPr/>
              <p:nvPr/>
            </p:nvSpPr>
            <p:spPr>
              <a:xfrm>
                <a:off x="4170" y="2671"/>
                <a:ext cx="1259" cy="811"/>
              </a:xfrm>
              <a:custGeom>
                <a:avLst/>
                <a:gdLst/>
                <a:ahLst/>
                <a:cxnLst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4" name="任意多边形 211973"/>
              <p:cNvSpPr/>
              <p:nvPr/>
            </p:nvSpPr>
            <p:spPr>
              <a:xfrm>
                <a:off x="2900" y="3346"/>
                <a:ext cx="2849" cy="969"/>
              </a:xfrm>
              <a:custGeom>
                <a:avLst/>
                <a:gdLst/>
                <a:ahLst/>
                <a:cxnLst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5" name="任意多边形 211974"/>
              <p:cNvSpPr/>
              <p:nvPr/>
            </p:nvSpPr>
            <p:spPr>
              <a:xfrm>
                <a:off x="2748" y="2230"/>
                <a:ext cx="3007" cy="2085"/>
              </a:xfrm>
              <a:custGeom>
                <a:avLst/>
                <a:gdLst/>
                <a:ahLst/>
                <a:cxnLst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6" name="任意多边形 211975"/>
              <p:cNvSpPr/>
              <p:nvPr/>
            </p:nvSpPr>
            <p:spPr>
              <a:xfrm>
                <a:off x="4501" y="2317"/>
                <a:ext cx="1248" cy="539"/>
              </a:xfrm>
              <a:custGeom>
                <a:avLst/>
                <a:gdLst/>
                <a:ahLst/>
                <a:cxnLst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057" name="任意多边形 211976"/>
            <p:cNvSpPr/>
            <p:nvPr/>
          </p:nvSpPr>
          <p:spPr>
            <a:xfrm>
              <a:off x="3322" y="1341"/>
              <a:ext cx="1825" cy="1537"/>
            </a:xfrm>
            <a:custGeom>
              <a:avLst/>
              <a:gdLst/>
              <a:ahLst/>
              <a:cxnLst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8" name="任意多边形 211977"/>
            <p:cNvSpPr/>
            <p:nvPr/>
          </p:nvSpPr>
          <p:spPr>
            <a:xfrm>
              <a:off x="0" y="0"/>
              <a:ext cx="5758" cy="1776"/>
            </a:xfrm>
            <a:custGeom>
              <a:avLst/>
              <a:gdLst/>
              <a:ahLst/>
              <a:cxnLst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1979" name="标题 211978"/>
          <p:cNvSpPr>
            <a:spLocks noGrp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buClrTx/>
              <a:buSzTx/>
              <a:buFontTx/>
              <a:defRPr sz="60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211980" name="副标题 211979"/>
          <p:cNvSpPr>
            <a:spLocks noGrp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211981" name="日期占位符 211980"/>
          <p:cNvSpPr>
            <a:spLocks noGrp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211982" name="页脚占位符 211981"/>
          <p:cNvSpPr>
            <a:spLocks noGrp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211983" name="灯片编号占位符 211982"/>
          <p:cNvSpPr>
            <a:spLocks noGrp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联机映像占位符 2"/>
          <p:cNvSpPr>
            <a:spLocks noGrp="1"/>
          </p:cNvSpPr>
          <p:nvPr>
            <p:ph type="clipArt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0946" name="日期占位符 210945"/>
          <p:cNvSpPr>
            <a:spLocks noGrp="1"/>
          </p:cNvSpPr>
          <p:nvPr>
            <p:ph type="dt" sz="half" idx="2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210947" name="灯片编号占位符 21094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1028" name="组合 210947"/>
          <p:cNvGrpSpPr/>
          <p:nvPr/>
        </p:nvGrpSpPr>
        <p:grpSpPr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29" name="组合 210948"/>
            <p:cNvGrpSpPr/>
            <p:nvPr userDrawn="1"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30" name="任意多边形 210949"/>
              <p:cNvSpPr/>
              <p:nvPr/>
            </p:nvSpPr>
            <p:spPr>
              <a:xfrm>
                <a:off x="1728" y="2644"/>
                <a:ext cx="2882" cy="1671"/>
              </a:xfrm>
              <a:custGeom>
                <a:avLst/>
                <a:gdLst/>
                <a:ahLst/>
                <a:cxnLst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1" name="任意多边形 210950"/>
              <p:cNvSpPr/>
              <p:nvPr/>
            </p:nvSpPr>
            <p:spPr>
              <a:xfrm>
                <a:off x="4170" y="2671"/>
                <a:ext cx="1259" cy="811"/>
              </a:xfrm>
              <a:custGeom>
                <a:avLst/>
                <a:gdLst/>
                <a:ahLst/>
                <a:cxnLst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2" name="任意多边形 210951"/>
              <p:cNvSpPr/>
              <p:nvPr/>
            </p:nvSpPr>
            <p:spPr>
              <a:xfrm>
                <a:off x="2900" y="3346"/>
                <a:ext cx="2849" cy="969"/>
              </a:xfrm>
              <a:custGeom>
                <a:avLst/>
                <a:gdLst/>
                <a:ahLst/>
                <a:cxnLst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3" name="任意多边形 210952"/>
              <p:cNvSpPr/>
              <p:nvPr/>
            </p:nvSpPr>
            <p:spPr>
              <a:xfrm>
                <a:off x="2748" y="2230"/>
                <a:ext cx="3007" cy="2085"/>
              </a:xfrm>
              <a:custGeom>
                <a:avLst/>
                <a:gdLst/>
                <a:ahLst/>
                <a:cxnLst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4" name="任意多边形 210953"/>
              <p:cNvSpPr/>
              <p:nvPr/>
            </p:nvSpPr>
            <p:spPr>
              <a:xfrm>
                <a:off x="4501" y="2317"/>
                <a:ext cx="1248" cy="539"/>
              </a:xfrm>
              <a:custGeom>
                <a:avLst/>
                <a:gdLst/>
                <a:ahLst/>
                <a:cxnLst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35" name="任意多边形 210954"/>
            <p:cNvSpPr/>
            <p:nvPr/>
          </p:nvSpPr>
          <p:spPr>
            <a:xfrm>
              <a:off x="3322" y="1341"/>
              <a:ext cx="1825" cy="1537"/>
            </a:xfrm>
            <a:custGeom>
              <a:avLst/>
              <a:gdLst/>
              <a:ahLst/>
              <a:cxnLst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6" name="任意多边形 210955"/>
            <p:cNvSpPr/>
            <p:nvPr/>
          </p:nvSpPr>
          <p:spPr>
            <a:xfrm>
              <a:off x="0" y="0"/>
              <a:ext cx="5758" cy="1776"/>
            </a:xfrm>
            <a:custGeom>
              <a:avLst/>
              <a:gdLst/>
              <a:ahLst/>
              <a:cxnLst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0957" name="标题 210956"/>
          <p:cNvSpPr>
            <a:spLocks noGrp="1" noRot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210958" name="页脚占位符 21095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210959" name="文本占位符 21095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base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base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base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base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chemeClr val="tx2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1"/>
          </a:solidFill>
          <a:latin typeface="Garamond" panose="02020404030301010803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1"/>
          </a:solidFill>
          <a:latin typeface="Garamond" panose="02020404030301010803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1"/>
          </a:solidFill>
          <a:latin typeface="Garamond" panose="02020404030301010803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1"/>
          </a:solidFill>
          <a:latin typeface="Garamond" panose="02020404030301010803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1"/>
          </a:solidFill>
          <a:latin typeface="Garamond" panose="02020404030301010803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1"/>
          </a:solidFill>
          <a:latin typeface="Garamond" panose="02020404030301010803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1"/>
          </a:solidFill>
          <a:latin typeface="Garamond" panose="02020404030301010803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1"/>
          </a:solidFill>
          <a:latin typeface="Garamond" panose="02020404030301010803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标题 62465"/>
          <p:cNvSpPr>
            <a:spLocks noGrp="1" noRot="1"/>
          </p:cNvSpPr>
          <p:nvPr>
            <p:ph type="title"/>
          </p:nvPr>
        </p:nvSpPr>
        <p:spPr>
          <a:xfrm>
            <a:off x="539750" y="2636838"/>
            <a:ext cx="7467600" cy="938213"/>
          </a:xfrm>
        </p:spPr>
        <p:txBody>
          <a:bodyPr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kern="1200" cap="none" spc="0" normalizeH="0" baseline="0" noProof="1" dirty="0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 </a:t>
            </a:r>
            <a:r>
              <a:rPr kumimoji="0" lang="zh-CN" altLang="en-US" sz="4800" b="0" i="0" u="none" strike="noStrike" kern="1200" cap="none" spc="0" normalizeH="0" baseline="0" noProof="1" dirty="0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第四章  存储体系</a:t>
            </a:r>
            <a:endParaRPr kumimoji="0" lang="zh-CN" altLang="en-US" sz="4800" b="0" i="0" u="none" strike="noStrike" kern="1200" cap="none" spc="0" normalizeH="0" baseline="0" noProof="1">
              <a:solidFill>
                <a:schemeClr val="hlink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内容占位符 107521"/>
          <p:cNvSpPr>
            <a:spLocks noGrp="1"/>
          </p:cNvSpPr>
          <p:nvPr>
            <p:ph idx="1"/>
          </p:nvPr>
        </p:nvSpPr>
        <p:spPr>
          <a:xfrm>
            <a:off x="228600" y="152400"/>
            <a:ext cx="8915400" cy="1547813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3200" b="1" i="0" u="none" strike="noStrike" kern="1200" cap="none" spc="0" normalizeH="0" baseline="0" noProof="1" dirty="0">
                <a:solidFill>
                  <a:srgbClr val="FF99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rgbClr val="FF99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）存储体系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rgbClr val="FF99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</a:t>
            </a:r>
            <a:r>
              <a:rPr kumimoji="0" lang="zh-CN" altLang="en-US" sz="3200" b="1" i="1" u="sng" strike="noStrike" kern="1200" cap="none" spc="0" normalizeH="0" baseline="0" noProof="1" dirty="0">
                <a:solidFill>
                  <a:srgbClr val="FF99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速度</a:t>
            </a:r>
            <a:endParaRPr kumimoji="0" lang="zh-CN" altLang="en-US" sz="3200" b="1" i="1" u="sng" strike="noStrike" kern="1200" cap="none" spc="0" normalizeH="0" baseline="0" noProof="1" dirty="0">
              <a:solidFill>
                <a:srgbClr val="FF99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  <a:sym typeface="Symbol" panose="05050102010706020507" pitchFamily="18" charset="2"/>
              </a:rPr>
              <a:t></a:t>
            </a:r>
            <a:r>
              <a:rPr kumimoji="0" lang="en-US" altLang="zh-CN" sz="32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表示方法：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rgbClr val="FF66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访问周期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、存取周期、存储周期、存取时间等</a:t>
            </a:r>
            <a:endParaRPr kumimoji="0" lang="zh-CN" altLang="en-US" sz="3200" b="1" i="0" u="none" strike="noStrike" kern="1200" cap="none" spc="0" normalizeH="0" baseline="0" noProof="1">
              <a:solidFill>
                <a:srgbClr val="FF66FF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07523" name="对象 107522"/>
          <p:cNvGraphicFramePr/>
          <p:nvPr/>
        </p:nvGraphicFramePr>
        <p:xfrm>
          <a:off x="2700338" y="2349500"/>
          <a:ext cx="33528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88365" imgH="393700" progId="Equation.3">
                  <p:embed/>
                </p:oleObj>
              </mc:Choice>
              <mc:Fallback>
                <p:oleObj name="" r:id="rId1" imgW="888365" imgH="393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0338" y="2349500"/>
                        <a:ext cx="3352800" cy="7191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0" name="矩形 107519"/>
          <p:cNvSpPr/>
          <p:nvPr/>
        </p:nvSpPr>
        <p:spPr>
          <a:xfrm>
            <a:off x="539750" y="4724400"/>
            <a:ext cx="72390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fontAlgn="base"/>
            <a:r>
              <a:rPr lang="en-US" altLang="zh-CN" b="1" strike="noStrike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</a:t>
            </a:r>
            <a:r>
              <a:rPr lang="zh-CN" altLang="en-US" b="1" strike="noStrike" noProof="1" dirty="0">
                <a:solidFill>
                  <a:srgbClr val="FF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访问周期</a:t>
            </a:r>
            <a:r>
              <a:rPr lang="zh-CN" altLang="en-US" b="1" strike="noStrike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与命中率的关系：</a:t>
            </a:r>
            <a:endParaRPr lang="zh-CN" altLang="en-US" b="1" strike="noStrike" noProof="1" dirty="0">
              <a:solidFill>
                <a:srgbClr val="66FF66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</a:endParaRPr>
          </a:p>
          <a:p>
            <a:pPr fontAlgn="base"/>
            <a:r>
              <a:rPr lang="zh-CN" altLang="en-US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</a:t>
            </a:r>
            <a:r>
              <a:rPr lang="en-US" altLang="zh-CN" b="1" strike="noStrike" noProof="1">
                <a:solidFill>
                  <a:srgbClr val="FF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</a:t>
            </a:r>
            <a:r>
              <a:rPr lang="zh-CN" altLang="en-US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＝</a:t>
            </a:r>
            <a:r>
              <a:rPr lang="en-US" altLang="zh-CN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HT1</a:t>
            </a:r>
            <a:r>
              <a:rPr lang="zh-CN" altLang="en-US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＋</a:t>
            </a:r>
            <a:r>
              <a:rPr lang="en-US" altLang="zh-CN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(1</a:t>
            </a:r>
            <a:r>
              <a:rPr lang="zh-CN" altLang="en-US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－</a:t>
            </a:r>
            <a:r>
              <a:rPr lang="en-US" altLang="zh-CN" b="1" strike="noStrike" noProof="1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H)T2</a:t>
            </a:r>
            <a:endParaRPr lang="en-US" altLang="zh-CN" b="1" strike="noStrike" noProof="1"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</a:endParaRPr>
          </a:p>
          <a:p>
            <a:pPr fontAlgn="base"/>
            <a:r>
              <a:rPr lang="en-US" altLang="zh-CN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</a:t>
            </a:r>
            <a:r>
              <a:rPr lang="zh-CN" altLang="en-US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当命中率</a:t>
            </a:r>
            <a:r>
              <a:rPr lang="en-US" altLang="zh-CN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H→1</a:t>
            </a:r>
            <a:r>
              <a:rPr lang="zh-CN" altLang="en-US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时，</a:t>
            </a:r>
            <a:r>
              <a:rPr lang="en-US" altLang="zh-CN" b="1" strike="noStrike" noProof="1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T→T1</a:t>
            </a:r>
            <a:endParaRPr lang="en-US" altLang="zh-CN" b="1" strike="noStrike" noProof="1"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107521" name="矩形 107520"/>
          <p:cNvSpPr/>
          <p:nvPr/>
        </p:nvSpPr>
        <p:spPr>
          <a:xfrm>
            <a:off x="323850" y="1773238"/>
            <a:ext cx="8642350" cy="2528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fontAlgn="base"/>
            <a:r>
              <a:rPr lang="en-US" altLang="zh-CN" b="1" strike="noStrike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</a:t>
            </a:r>
            <a:r>
              <a:rPr lang="en-US" altLang="zh-CN" b="1" strike="noStrike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b="1" strike="noStrike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命中率定义：</a:t>
            </a:r>
            <a:r>
              <a:rPr lang="zh-CN" altLang="en-US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在</a:t>
            </a:r>
            <a:r>
              <a:rPr lang="en-US" altLang="zh-CN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M1</a:t>
            </a:r>
            <a:r>
              <a:rPr lang="zh-CN" altLang="en-US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存储器中访问到的概率   </a:t>
            </a:r>
            <a:endParaRPr lang="zh-CN" altLang="en-US" b="1" strike="noStrike" noProof="1" dirty="0">
              <a:effectLst>
                <a:outerShdw blurRad="38100" dist="38100" dir="2700000">
                  <a:srgbClr val="000000"/>
                </a:outerShdw>
              </a:effectLst>
              <a:latin typeface="Garamond" panose="02020404030301010803" pitchFamily="18" charset="0"/>
            </a:endParaRPr>
          </a:p>
          <a:p>
            <a:pPr fontAlgn="base"/>
            <a:r>
              <a:rPr lang="zh-CN" altLang="en-US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</a:t>
            </a:r>
            <a:endParaRPr lang="zh-CN" altLang="en-US" b="1" strike="noStrike" noProof="1" dirty="0">
              <a:effectLst>
                <a:outerShdw blurRad="38100" dist="38100" dir="2700000">
                  <a:srgbClr val="000000"/>
                </a:outerShdw>
              </a:effectLst>
              <a:latin typeface="Garamond" panose="02020404030301010803" pitchFamily="18" charset="0"/>
            </a:endParaRPr>
          </a:p>
          <a:p>
            <a:pPr fontAlgn="base"/>
            <a:endParaRPr lang="zh-CN" altLang="en-US" b="1" strike="noStrike" noProof="1" dirty="0">
              <a:effectLst>
                <a:outerShdw blurRad="38100" dist="38100" dir="2700000">
                  <a:srgbClr val="000000"/>
                </a:outerShdw>
              </a:effectLst>
              <a:latin typeface="Garamond" panose="02020404030301010803" pitchFamily="18" charset="0"/>
            </a:endParaRPr>
          </a:p>
          <a:p>
            <a:pPr fontAlgn="base"/>
            <a:r>
              <a:rPr lang="zh-CN" altLang="en-US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其中：</a:t>
            </a:r>
            <a:r>
              <a:rPr lang="en-US" altLang="zh-CN" b="1" strike="noStrike" noProof="1" dirty="0">
                <a:solidFill>
                  <a:srgbClr val="FF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N1</a:t>
            </a:r>
            <a:r>
              <a:rPr lang="zh-CN" altLang="en-US" b="1" strike="noStrike" noProof="1" dirty="0">
                <a:solidFill>
                  <a:srgbClr val="FF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是对</a:t>
            </a:r>
            <a:r>
              <a:rPr lang="en-US" altLang="zh-CN" b="1" strike="noStrike" noProof="1" dirty="0">
                <a:solidFill>
                  <a:srgbClr val="FF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M1</a:t>
            </a:r>
            <a:r>
              <a:rPr lang="zh-CN" altLang="en-US" b="1" strike="noStrike" noProof="1" dirty="0">
                <a:solidFill>
                  <a:srgbClr val="FF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存储器的访问次数</a:t>
            </a:r>
            <a:endParaRPr lang="zh-CN" altLang="en-US" b="1" strike="noStrike" noProof="1" dirty="0">
              <a:solidFill>
                <a:srgbClr val="FF66FF"/>
              </a:solidFill>
              <a:effectLst>
                <a:outerShdw blurRad="38100" dist="38100" dir="2700000">
                  <a:srgbClr val="000000"/>
                </a:outerShdw>
              </a:effectLst>
              <a:latin typeface="Garamond" panose="02020404030301010803" pitchFamily="18" charset="0"/>
            </a:endParaRPr>
          </a:p>
          <a:p>
            <a:pPr fontAlgn="base"/>
            <a:r>
              <a:rPr lang="zh-CN" altLang="en-US" b="1" strike="noStrike" noProof="1" dirty="0">
                <a:solidFill>
                  <a:srgbClr val="FF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          </a:t>
            </a:r>
            <a:r>
              <a:rPr lang="en-US" altLang="zh-CN" b="1" strike="noStrike" noProof="1" dirty="0">
                <a:solidFill>
                  <a:srgbClr val="FF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N2</a:t>
            </a:r>
            <a:r>
              <a:rPr lang="zh-CN" altLang="en-US" b="1" strike="noStrike" noProof="1" dirty="0">
                <a:solidFill>
                  <a:srgbClr val="FF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是对</a:t>
            </a:r>
            <a:r>
              <a:rPr lang="en-US" altLang="zh-CN" b="1" strike="noStrike" noProof="1" dirty="0">
                <a:solidFill>
                  <a:srgbClr val="FF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M2</a:t>
            </a:r>
            <a:r>
              <a:rPr lang="zh-CN" altLang="en-US" b="1" strike="noStrike" noProof="1" dirty="0">
                <a:solidFill>
                  <a:srgbClr val="FF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存储器的访问次数</a:t>
            </a:r>
            <a:endParaRPr lang="zh-CN" altLang="en-US" b="1" strike="noStrike" noProof="1" dirty="0">
              <a:solidFill>
                <a:srgbClr val="FF66FF"/>
              </a:solidFill>
              <a:effectLst>
                <a:outerShdw blurRad="38100" dist="38100" dir="2700000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7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7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内容占位符 106497"/>
          <p:cNvSpPr>
            <a:spLocks noGrp="1"/>
          </p:cNvSpPr>
          <p:nvPr>
            <p:ph idx="1"/>
          </p:nvPr>
        </p:nvSpPr>
        <p:spPr>
          <a:xfrm>
            <a:off x="0" y="188913"/>
            <a:ext cx="8001000" cy="655638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3200" b="1" i="0" u="none" strike="noStrike" kern="1200" cap="none" spc="0" normalizeH="0" baseline="0" noProof="1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0" lang="en-US" altLang="zh-CN" sz="32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存储系统的访问效率：</a:t>
            </a:r>
            <a:endParaRPr kumimoji="0" lang="zh-CN" altLang="en-US" sz="3200" b="0" i="0" u="none" strike="noStrike" kern="1200" cap="none" spc="0" normalizeH="0" baseline="0" noProof="1">
              <a:solidFill>
                <a:srgbClr val="66FF66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4578" name="对象 106498"/>
          <p:cNvGraphicFramePr/>
          <p:nvPr/>
        </p:nvGraphicFramePr>
        <p:xfrm>
          <a:off x="0" y="981075"/>
          <a:ext cx="8915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656330" imgH="444500" progId="Equation.3">
                  <p:embed/>
                </p:oleObj>
              </mc:Choice>
              <mc:Fallback>
                <p:oleObj name="" r:id="rId1" imgW="3656330" imgH="444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981075"/>
                        <a:ext cx="8915400" cy="1219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496" name="矩形 106495"/>
          <p:cNvSpPr/>
          <p:nvPr/>
        </p:nvSpPr>
        <p:spPr>
          <a:xfrm>
            <a:off x="395288" y="2349500"/>
            <a:ext cx="8229600" cy="16557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</a:lstStyle>
          <a:p>
            <a:pPr lvl="0" algn="just" fontAlgn="base">
              <a:buNone/>
            </a:pPr>
            <a:r>
              <a:rPr lang="zh-CN" altLang="en-US" b="1" strike="noStrike" noProof="1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例：假设</a:t>
            </a:r>
            <a:r>
              <a:rPr lang="en-US" altLang="zh-CN" b="1" strike="noStrike" noProof="1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T2</a:t>
            </a:r>
            <a:r>
              <a:rPr lang="zh-CN" altLang="en-US" b="1" strike="noStrike" noProof="1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＝５</a:t>
            </a:r>
            <a:r>
              <a:rPr lang="en-US" altLang="zh-CN" b="1" strike="noStrike" noProof="1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</a:t>
            </a:r>
            <a:r>
              <a:rPr lang="zh-CN" altLang="en-US" b="1" strike="noStrike" noProof="1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１，在命中率</a:t>
            </a:r>
            <a:r>
              <a:rPr lang="en-US" altLang="zh-CN" b="1" strike="noStrike" noProof="1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</a:t>
            </a:r>
            <a:r>
              <a:rPr lang="zh-CN" altLang="en-US" b="1" strike="noStrike" noProof="1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</a:t>
            </a:r>
            <a:r>
              <a:rPr lang="en-US" altLang="zh-CN" b="1" strike="noStrike" noProof="1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0.9</a:t>
            </a:r>
            <a:r>
              <a:rPr lang="zh-CN" altLang="en-US" b="1" strike="noStrike" noProof="1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b="1" strike="noStrike" noProof="1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0.99</a:t>
            </a:r>
            <a:r>
              <a:rPr lang="zh-CN" altLang="en-US" b="1" strike="noStrike" noProof="1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两种情况下，分别计算存储系统的访问效率。</a:t>
            </a:r>
            <a:endParaRPr lang="zh-CN" altLang="en-US" b="1" strike="noStrike" noProof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内容占位符 109569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1525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3200" b="1" i="0" u="none" strike="noStrike" kern="1200" cap="none" spc="0" normalizeH="0" baseline="0" noProof="1" dirty="0">
                <a:solidFill>
                  <a:srgbClr val="FF99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rgbClr val="FF99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）提高存储系统效率的两条途径：</a:t>
            </a:r>
            <a:endParaRPr kumimoji="0" lang="zh-CN" altLang="en-US" sz="3200" b="1" i="0" u="none" strike="noStrike" kern="1200" cap="none" spc="0" normalizeH="0" baseline="0" noProof="1" dirty="0">
              <a:solidFill>
                <a:srgbClr val="FF99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rgbClr val="FF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是提高命中率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H</a:t>
            </a:r>
            <a:endParaRPr kumimoji="0" lang="en-US" altLang="zh-CN" sz="32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rgbClr val="FF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二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是两个存储器的速度不要相差太大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其中：第二条有时做不到</a:t>
            </a:r>
            <a:r>
              <a:rPr kumimoji="0" lang="en-US" altLang="zh-CN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如虚拟存储器</a:t>
            </a:r>
            <a:r>
              <a:rPr kumimoji="0" lang="en-US" altLang="zh-CN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，因此，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     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主要依靠提高命中率</a:t>
            </a:r>
            <a:endParaRPr kumimoji="0" lang="zh-CN" altLang="en-US" sz="3600" b="1" i="0" u="none" strike="noStrike" kern="1200" cap="none" spc="0" normalizeH="0" baseline="0" noProof="1" dirty="0">
              <a:solidFill>
                <a:srgbClr val="66FF66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endParaRPr kumimoji="0" lang="zh-CN" altLang="en-US" sz="36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6369" name="矩形 186368"/>
          <p:cNvSpPr/>
          <p:nvPr/>
        </p:nvSpPr>
        <p:spPr>
          <a:xfrm>
            <a:off x="0" y="0"/>
            <a:ext cx="8964613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fontAlgn="base"/>
            <a:r>
              <a:rPr lang="en-US" altLang="zh-CN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lang="zh-CN" altLang="en-US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例：在虚拟存储系统中，两级存储器的速度相差特别悬殊</a:t>
            </a:r>
            <a:r>
              <a:rPr lang="en-US" altLang="zh-CN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T2</a:t>
            </a:r>
            <a:r>
              <a:rPr lang="zh-CN" altLang="en-US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＝</a:t>
            </a:r>
            <a:r>
              <a:rPr lang="en-US" altLang="zh-CN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105 T</a:t>
            </a:r>
            <a:r>
              <a:rPr lang="zh-CN" altLang="en-US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１。如果要使访问效率</a:t>
            </a:r>
            <a:r>
              <a:rPr lang="en-US" altLang="zh-CN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</a:t>
            </a:r>
            <a:r>
              <a:rPr lang="zh-CN" altLang="en-US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＝</a:t>
            </a:r>
            <a:r>
              <a:rPr lang="en-US" altLang="zh-CN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0.9</a:t>
            </a:r>
            <a:r>
              <a:rPr lang="zh-CN" altLang="en-US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，问需要有多高的命中率？</a:t>
            </a:r>
            <a:endParaRPr lang="zh-CN" altLang="en-US" b="1" strike="noStrike" noProof="1" dirty="0"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1618" name="内容占位符 111617"/>
          <p:cNvSpPr>
            <a:spLocks noGrp="1"/>
          </p:cNvSpPr>
          <p:nvPr>
            <p:ph idx="1"/>
          </p:nvPr>
        </p:nvSpPr>
        <p:spPr>
          <a:xfrm>
            <a:off x="304800" y="228600"/>
            <a:ext cx="8839200" cy="5943600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rgbClr val="FF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采用预取技术提高命中率</a:t>
            </a:r>
            <a:endParaRPr kumimoji="0" lang="zh-CN" altLang="en-US" sz="3200" b="1" i="0" u="none" strike="noStrike" kern="1200" cap="none" spc="0" normalizeH="0" baseline="0" noProof="1" dirty="0">
              <a:solidFill>
                <a:srgbClr val="FF66FF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楷体简体" pitchFamily="2" charset="-122"/>
                <a:ea typeface="方正楷体简体" pitchFamily="2" charset="-122"/>
                <a:cs typeface="+mn-cs"/>
              </a:rPr>
              <a:t>  </a:t>
            </a:r>
            <a:r>
              <a:rPr kumimoji="0" lang="en-US" altLang="zh-CN" sz="32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楷体简体" pitchFamily="2" charset="-122"/>
                <a:ea typeface="方正楷体简体" pitchFamily="2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0" lang="en-US" altLang="zh-CN" sz="32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楷体简体" pitchFamily="2" charset="-122"/>
                <a:ea typeface="方正楷体简体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楷体简体" pitchFamily="2" charset="-122"/>
                <a:ea typeface="方正楷体简体" pitchFamily="2" charset="-122"/>
                <a:cs typeface="+mn-cs"/>
              </a:rPr>
              <a:t>方法：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楷体简体" pitchFamily="2" charset="-122"/>
                <a:ea typeface="方正楷体简体" pitchFamily="2" charset="-122"/>
                <a:cs typeface="+mn-cs"/>
              </a:rPr>
              <a:t>不命中时，把</a:t>
            </a:r>
            <a:r>
              <a:rPr kumimoji="0" lang="en-US" altLang="zh-CN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楷体简体" pitchFamily="2" charset="-122"/>
                <a:ea typeface="方正楷体简体" pitchFamily="2" charset="-122"/>
                <a:cs typeface="+mn-cs"/>
              </a:rPr>
              <a:t>M2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楷体简体" pitchFamily="2" charset="-122"/>
                <a:ea typeface="方正楷体简体" pitchFamily="2" charset="-122"/>
                <a:cs typeface="+mn-cs"/>
              </a:rPr>
              <a:t>存储器中相邻几个单元组成的一个数据块都取出来送入</a:t>
            </a:r>
            <a:r>
              <a:rPr kumimoji="0" lang="en-US" altLang="zh-CN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楷体简体" pitchFamily="2" charset="-122"/>
                <a:ea typeface="方正楷体简体" pitchFamily="2" charset="-122"/>
                <a:cs typeface="+mn-cs"/>
              </a:rPr>
              <a:t>M1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楷体简体" pitchFamily="2" charset="-122"/>
                <a:ea typeface="方正楷体简体" pitchFamily="2" charset="-122"/>
                <a:cs typeface="+mn-cs"/>
              </a:rPr>
              <a:t>存储器中。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方正楷体简体" pitchFamily="2" charset="-122"/>
              <a:ea typeface="方正楷体简体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楷体简体" pitchFamily="2" charset="-122"/>
                <a:ea typeface="方正楷体简体" pitchFamily="2" charset="-122"/>
                <a:cs typeface="+mn-cs"/>
              </a:rPr>
              <a:t>  </a:t>
            </a:r>
            <a:r>
              <a:rPr kumimoji="0" lang="en-US" altLang="zh-CN" sz="32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楷体简体" pitchFamily="2" charset="-122"/>
                <a:ea typeface="方正楷体简体" pitchFamily="2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0" lang="en-US" altLang="zh-CN" sz="32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楷体简体" pitchFamily="2" charset="-122"/>
                <a:ea typeface="方正楷体简体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楷体简体" pitchFamily="2" charset="-122"/>
                <a:ea typeface="方正楷体简体" pitchFamily="2" charset="-122"/>
                <a:cs typeface="+mn-cs"/>
              </a:rPr>
              <a:t>计算公式：</a:t>
            </a:r>
            <a:endParaRPr kumimoji="0" lang="zh-CN" altLang="en-US" sz="3200" b="1" i="0" u="none" strike="noStrike" kern="1200" cap="none" spc="0" normalizeH="0" baseline="0" noProof="1" dirty="0">
              <a:solidFill>
                <a:srgbClr val="66FF66"/>
              </a:solidFill>
              <a:effectLst>
                <a:outerShdw blurRad="38100" dist="38100" dir="2700000">
                  <a:srgbClr val="000000"/>
                </a:outerShdw>
              </a:effectLst>
              <a:latin typeface="方正楷体简体" pitchFamily="2" charset="-122"/>
              <a:ea typeface="方正楷体简体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方正楷体简体" pitchFamily="2" charset="-122"/>
              <a:ea typeface="方正楷体简体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方正楷体简体" pitchFamily="2" charset="-122"/>
              <a:ea typeface="方正楷体简体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楷体简体" pitchFamily="2" charset="-122"/>
                <a:ea typeface="方正楷体简体" pitchFamily="2" charset="-122"/>
                <a:cs typeface="+mn-cs"/>
              </a:rPr>
              <a:t>其中：</a:t>
            </a:r>
            <a:r>
              <a:rPr kumimoji="0" lang="en-US" altLang="zh-CN" sz="32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H’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是采用预取技术之后的命中率</a:t>
            </a:r>
            <a:endParaRPr kumimoji="0" lang="zh-CN" altLang="en-US" sz="3200" b="1" i="0" u="none" strike="noStrike" kern="1200" cap="none" spc="0" normalizeH="0" baseline="0" noProof="1" dirty="0">
              <a:solidFill>
                <a:srgbClr val="66FF66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</a:t>
            </a:r>
            <a:r>
              <a:rPr kumimoji="0" lang="en-US" altLang="zh-CN" sz="32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H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是原来的命中率</a:t>
            </a:r>
            <a:endParaRPr kumimoji="0" lang="zh-CN" altLang="en-US" sz="3200" b="1" i="0" u="none" strike="noStrike" kern="1200" cap="none" spc="0" normalizeH="0" baseline="0" noProof="1" dirty="0">
              <a:solidFill>
                <a:srgbClr val="66FF66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altLang="zh-CN" sz="32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为数据块大小与数据重复使用次数的乘积</a:t>
            </a:r>
            <a:endParaRPr kumimoji="0" lang="zh-CN" altLang="en-US" sz="3200" b="1" i="0" u="none" strike="noStrike" kern="1200" cap="none" spc="0" normalizeH="0" baseline="0" noProof="1">
              <a:solidFill>
                <a:srgbClr val="66FF66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7650" name="对象 111618"/>
          <p:cNvGraphicFramePr/>
          <p:nvPr/>
        </p:nvGraphicFramePr>
        <p:xfrm>
          <a:off x="3429000" y="2286000"/>
          <a:ext cx="2859088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939165" imgH="393700" progId="Equation.3">
                  <p:embed/>
                </p:oleObj>
              </mc:Choice>
              <mc:Fallback>
                <p:oleObj name="" r:id="rId1" imgW="939165" imgH="393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9000" y="2286000"/>
                        <a:ext cx="2859088" cy="11969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2642" name="内容占位符 112641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4292600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例：在一个</a:t>
            </a:r>
            <a:r>
              <a:rPr kumimoji="0" lang="en-US" altLang="zh-CN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Cache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存储系统中，当</a:t>
            </a:r>
            <a:r>
              <a:rPr kumimoji="0" lang="en-US" altLang="zh-CN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Cache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的块大小为一个字时，命中率为</a:t>
            </a:r>
            <a:r>
              <a:rPr kumimoji="0" lang="en-US" altLang="zh-CN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H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＝</a:t>
            </a:r>
            <a:r>
              <a:rPr kumimoji="0" lang="en-US" altLang="zh-CN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0.8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；假设数据的重复利用率为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5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，</a:t>
            </a:r>
            <a:r>
              <a:rPr kumimoji="0" lang="en-US" altLang="zh-CN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Cache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的块大小为</a:t>
            </a:r>
            <a:r>
              <a:rPr kumimoji="0" lang="en-US" altLang="zh-CN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4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个字，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    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１）计算</a:t>
            </a:r>
            <a:r>
              <a:rPr kumimoji="0" lang="en-US" altLang="zh-CN" sz="36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Cache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存储系统的命中率是多少？２）假设</a:t>
            </a:r>
            <a:r>
              <a:rPr kumimoji="0" lang="en-US" altLang="zh-CN" sz="36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T2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＝５</a:t>
            </a:r>
            <a:r>
              <a:rPr kumimoji="0" lang="en-US" altLang="zh-CN" sz="36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T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１，分别计算访问效率。</a:t>
            </a:r>
            <a:endParaRPr kumimoji="0" lang="zh-CN" altLang="en-US" sz="3600" b="1" i="0" u="none" strike="noStrike" kern="1200" cap="none" spc="0" normalizeH="0" baseline="0" noProof="1" dirty="0">
              <a:solidFill>
                <a:srgbClr val="66FF66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标题 93185"/>
          <p:cNvSpPr>
            <a:spLocks noGrp="1" noRot="1"/>
          </p:cNvSpPr>
          <p:nvPr>
            <p:ph type="title"/>
          </p:nvPr>
        </p:nvSpPr>
        <p:spPr>
          <a:xfrm>
            <a:off x="0" y="188913"/>
            <a:ext cx="8153400" cy="576263"/>
          </a:xfrm>
        </p:spPr>
        <p:txBody>
          <a:bodyPr anchor="ctr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黑体" panose="02010609060101010101" pitchFamily="49" charset="-122"/>
                <a:cs typeface="+mj-cs"/>
              </a:rPr>
              <a:t>二、存储体系原理</a:t>
            </a:r>
            <a:endParaRPr kumimoji="0" lang="zh-CN" altLang="en-US" sz="3600" b="0" i="0" u="none" strike="noStrike" kern="1200" cap="none" spc="0" normalizeH="0" baseline="0" noProof="1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93187" name="文本占位符 93186"/>
          <p:cNvSpPr>
            <a:spLocks noGrp="1"/>
          </p:cNvSpPr>
          <p:nvPr>
            <p:ph idx="1"/>
          </p:nvPr>
        </p:nvSpPr>
        <p:spPr>
          <a:xfrm>
            <a:off x="0" y="1341438"/>
            <a:ext cx="9144000" cy="4170363"/>
          </a:xfrm>
        </p:spPr>
        <p:txBody>
          <a:bodyPr/>
          <a:p>
            <a:pPr marL="990600" marR="0" lvl="1" indent="-7048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endParaRPr kumimoji="0" lang="en-US" altLang="zh-CN" sz="3200" b="1" i="0" u="none" strike="noStrike" kern="1200" cap="none" spc="0" normalizeH="0" baseline="0" noProof="1" dirty="0">
              <a:solidFill>
                <a:srgbClr val="66FF66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990600" marR="0" lvl="1" indent="-7048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  </a:t>
            </a:r>
            <a:r>
              <a:rPr kumimoji="0" lang="en-US" altLang="zh-CN" sz="32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）直接增加主存容量（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</a:t>
            </a:r>
            <a:r>
              <a:rPr kumimoji="0" lang="zh-CN" altLang="en-US" sz="3200" b="1" i="0" u="none" strike="noStrike" kern="1200" cap="none" spc="0" normalizeH="0" baseline="0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endParaRPr kumimoji="0" lang="zh-CN" altLang="en-US" sz="3200" b="1" i="0" u="none" strike="noStrike" kern="1200" cap="none" spc="0" normalizeH="0" baseline="0" noProof="1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95250" marR="0" indent="-952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      这种办法从第一代到现在都采用，但只有此法不够，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  <a:p>
            <a:pPr marL="95250" marR="0" indent="-952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       因此法随容量</a:t>
            </a:r>
            <a:r>
              <a:rPr kumimoji="0" lang="en-US" altLang="zh-CN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S↑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增加，总价格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-2500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总</a:t>
            </a:r>
            <a:r>
              <a:rPr kumimoji="0" lang="en-US" altLang="zh-CN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↑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，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-2500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位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不变，用此法不能使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-2500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位</a:t>
            </a:r>
            <a:r>
              <a:rPr kumimoji="0" lang="en-US" altLang="zh-CN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↓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，因而不可能提高性能价格比。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     </a:t>
            </a: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93184" name="矩形 93183"/>
          <p:cNvSpPr/>
          <p:nvPr/>
        </p:nvSpPr>
        <p:spPr>
          <a:xfrm>
            <a:off x="611188" y="936625"/>
            <a:ext cx="44688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fontAlgn="base"/>
            <a:r>
              <a:rPr lang="en-US" altLang="zh-CN" b="1" strike="noStrike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b="1" strike="noStrike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、容量不足的解决办法</a:t>
            </a:r>
            <a:endParaRPr lang="zh-CN" altLang="en-US" b="1" strike="noStrike" noProof="1" dirty="0">
              <a:solidFill>
                <a:srgbClr val="66FF66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1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charRg st="1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1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187">
                                            <p:txEl>
                                              <p:charRg st="17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47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187">
                                            <p:txEl>
                                              <p:charRg st="47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  <p:bldP spid="931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5" name="文本占位符 69634"/>
          <p:cNvSpPr>
            <a:spLocks noGrp="1"/>
          </p:cNvSpPr>
          <p:nvPr>
            <p:ph idx="1"/>
          </p:nvPr>
        </p:nvSpPr>
        <p:spPr>
          <a:xfrm>
            <a:off x="0" y="620713"/>
            <a:ext cx="8915400" cy="5805488"/>
          </a:xfrm>
        </p:spPr>
        <p:txBody>
          <a:bodyPr/>
          <a:p>
            <a:pPr marL="609600" marR="0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32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）采用两级存储器</a:t>
            </a:r>
            <a:endParaRPr kumimoji="0" lang="zh-CN" altLang="en-US" sz="3200" b="1" i="0" u="none" strike="noStrike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609600" marR="0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   利用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rgbClr val="FFC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低价格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的辅存扩充存贮容量，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  <a:p>
            <a:pPr marL="609600" marR="0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依据是，信息可分为三种，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  <a:p>
            <a:pPr marL="609600" marR="0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活跃的信息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，即当前正在使用的；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  <a:p>
            <a:pPr marL="609600" marR="0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待命的信息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，将要使用的；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  <a:p>
            <a:pPr marL="609600" marR="0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静止的信息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，已被使用而不再处理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  <a:p>
            <a:pPr marL="609600" marR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      可将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活跃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的和部分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待命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的信息放在主存，其余放在辅存，以减少主存容量的要求，从而可降低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-2500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位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。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  <p:transition>
    <p:push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文本占位符 117761"/>
          <p:cNvSpPr>
            <a:spLocks noGrp="1"/>
          </p:cNvSpPr>
          <p:nvPr>
            <p:ph idx="1"/>
          </p:nvPr>
        </p:nvSpPr>
        <p:spPr>
          <a:xfrm>
            <a:off x="228600" y="0"/>
            <a:ext cx="8915400" cy="3500438"/>
          </a:xfrm>
        </p:spPr>
        <p:txBody>
          <a:bodyPr/>
          <a:p>
            <a:pPr marL="609600" marR="0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在采用两级存储器后，主辅存之间的信息调出与调进的问题。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 marL="990600" marR="0" lvl="1" indent="-5334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3200" b="1" i="0" u="none" strike="noStrike" kern="1200" cap="none" spc="0" normalizeH="0" baseline="0" noProof="1">
                <a:solidFill>
                  <a:srgbClr val="FF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Ⅰ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rgbClr val="FF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）由程序员考虑和安排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——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增加了程序员的负担。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 marL="990600" marR="0" lvl="1" indent="-5334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3200" b="1" i="0" u="none" strike="noStrike" kern="1200" cap="none" spc="0" normalizeH="0" baseline="0" noProof="1">
                <a:solidFill>
                  <a:srgbClr val="FF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Ⅱ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rgbClr val="FF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）用辅助机构自动定位，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从而引出了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虚拟存储器。</a:t>
            </a:r>
            <a:endParaRPr kumimoji="0" lang="zh-CN" altLang="en-US" sz="3200" b="1" i="0" u="none" strike="noStrike" kern="1200" cap="none" spc="0" normalizeH="0" baseline="0" noProof="1" dirty="0">
              <a:solidFill>
                <a:srgbClr val="66FF66"/>
              </a:solidFill>
              <a:effectLst>
                <a:outerShdw blurRad="38100" dist="38100" dir="270000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3794" name="矩形 117759"/>
          <p:cNvSpPr/>
          <p:nvPr/>
        </p:nvSpPr>
        <p:spPr>
          <a:xfrm>
            <a:off x="0" y="3644900"/>
            <a:ext cx="9144000" cy="2528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）虚拟存储器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0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   将高速辅存（如磁盘）伪装成主存访问，信息在主存、辅存之间的调进（与调出）完全由辅助机构自动完成，</a:t>
            </a:r>
            <a:r>
              <a:rPr lang="zh-CN" altLang="en-US" sz="32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象这种将主存与辅存作为有机整体的存储系统称为虚拟存储器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865" name="副标题 119809"/>
          <p:cNvSpPr>
            <a:spLocks noGrp="1"/>
          </p:cNvSpPr>
          <p:nvPr>
            <p:ph type="subTitle" sz="quarter" idx="1"/>
          </p:nvPr>
        </p:nvSpPr>
        <p:spPr>
          <a:xfrm>
            <a:off x="0" y="0"/>
            <a:ext cx="9144000" cy="4365625"/>
          </a:xfrm>
          <a:ln/>
        </p:spPr>
        <p:txBody>
          <a:bodyPr anchor="t"/>
          <a:p>
            <a:pPr lvl="1" algn="l" defTabSz="914400">
              <a:buSzPct val="70000"/>
            </a:pPr>
            <a:r>
              <a:rPr lang="en-US" altLang="zh-CN" sz="3200" b="1" kern="1200" baseline="0" dirty="0">
                <a:solidFill>
                  <a:srgbClr val="66FF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lang="zh-CN" altLang="en-US" sz="3200" b="1" kern="1200" baseline="0" dirty="0">
                <a:solidFill>
                  <a:srgbClr val="66FF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、速度不足</a:t>
            </a:r>
            <a:endParaRPr lang="zh-CN" altLang="en-US" sz="3200" b="1" kern="1200" baseline="0" dirty="0">
              <a:solidFill>
                <a:srgbClr val="66FF66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2" algn="l" defTabSz="914400">
              <a:buSzPct val="70000"/>
            </a:pPr>
            <a:r>
              <a:rPr lang="en-US" altLang="zh-CN" sz="3200" b="1" kern="1200" baseline="0" dirty="0">
                <a:solidFill>
                  <a:srgbClr val="FFFF00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1</a:t>
            </a:r>
            <a:r>
              <a:rPr lang="zh-CN" altLang="en-US" sz="3200" b="1" kern="1200" baseline="0" dirty="0">
                <a:solidFill>
                  <a:srgbClr val="FFFF00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）</a:t>
            </a:r>
            <a:r>
              <a:rPr lang="zh-CN" altLang="en-US" sz="3200" b="1" kern="1200" baseline="0" dirty="0">
                <a:solidFill>
                  <a:srgbClr val="FFC000"/>
                </a:solidFill>
                <a:effectLst/>
                <a:latin typeface="+mn-lt"/>
                <a:ea typeface="+mn-ea"/>
                <a:cs typeface="+mn-cs"/>
              </a:rPr>
              <a:t>存</a:t>
            </a:r>
            <a:r>
              <a:rPr lang="zh-CN" altLang="en-US" sz="3200" b="1" kern="1200" baseline="0" dirty="0">
                <a:solidFill>
                  <a:srgbClr val="FFC000"/>
                </a:solidFill>
                <a:effectLst/>
                <a:latin typeface="+mn-lt"/>
                <a:ea typeface="楷体_GB2312" pitchFamily="49" charset="-122"/>
                <a:cs typeface="+mn-cs"/>
              </a:rPr>
              <a:t>储</a:t>
            </a:r>
            <a:r>
              <a:rPr lang="zh-CN" altLang="en-US" sz="3200" b="1" kern="1200" baseline="0" dirty="0">
                <a:solidFill>
                  <a:srgbClr val="FFC000"/>
                </a:solidFill>
                <a:effectLst/>
                <a:latin typeface="+mn-lt"/>
                <a:ea typeface="+mn-ea"/>
                <a:cs typeface="+mn-cs"/>
              </a:rPr>
              <a:t>器</a:t>
            </a:r>
            <a:r>
              <a:rPr lang="zh-CN" altLang="en-US" sz="3200" b="1" kern="1200" baseline="0" dirty="0">
                <a:effectLst/>
                <a:latin typeface="+mn-lt"/>
                <a:ea typeface="+mn-ea"/>
                <a:cs typeface="+mn-cs"/>
              </a:rPr>
              <a:t>的速度往往是整个计算机系统速度的一个瓶颈。</a:t>
            </a:r>
            <a:endParaRPr lang="zh-CN" altLang="en-US" sz="3200" b="1" kern="1200" baseline="0" dirty="0">
              <a:effectLst/>
              <a:latin typeface="+mn-lt"/>
              <a:ea typeface="+mn-ea"/>
              <a:cs typeface="+mn-cs"/>
            </a:endParaRPr>
          </a:p>
          <a:p>
            <a:pPr lvl="2" algn="l" defTabSz="914400">
              <a:buSzPct val="70000"/>
            </a:pPr>
            <a:r>
              <a:rPr lang="en-US" altLang="zh-CN" sz="3200" b="1" kern="1200" baseline="0" dirty="0">
                <a:solidFill>
                  <a:srgbClr val="FFFF00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2</a:t>
            </a:r>
            <a:r>
              <a:rPr lang="zh-CN" altLang="en-US" sz="3200" b="1" kern="1200" baseline="0" dirty="0">
                <a:solidFill>
                  <a:srgbClr val="FFFF00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）</a:t>
            </a:r>
            <a:r>
              <a:rPr lang="zh-CN" altLang="en-US" sz="3200" b="1" u="sng" kern="1200" baseline="0" dirty="0">
                <a:solidFill>
                  <a:srgbClr val="FFC000"/>
                </a:solidFill>
                <a:effectLst/>
                <a:latin typeface="+mn-lt"/>
                <a:ea typeface="+mn-ea"/>
                <a:cs typeface="+mn-cs"/>
              </a:rPr>
              <a:t>办法之一</a:t>
            </a:r>
            <a:r>
              <a:rPr lang="zh-CN" altLang="en-US" sz="3200" b="1" kern="1200" baseline="0" dirty="0">
                <a:effectLst/>
                <a:latin typeface="+mn-lt"/>
                <a:ea typeface="+mn-ea"/>
                <a:cs typeface="+mn-cs"/>
              </a:rPr>
              <a:t>是直接提高主存速度，此法也在采用，但此法随存贮器速度的提高位价格     </a:t>
            </a:r>
            <a:r>
              <a:rPr lang="en-US" altLang="zh-CN" sz="3200" b="1" kern="1200" baseline="0"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3200" b="1" kern="1200" baseline="-25000" dirty="0">
                <a:effectLst/>
                <a:latin typeface="+mn-lt"/>
                <a:ea typeface="+mn-ea"/>
                <a:cs typeface="+mn-cs"/>
              </a:rPr>
              <a:t>位</a:t>
            </a:r>
            <a:r>
              <a:rPr lang="en-US" altLang="zh-CN" sz="3200" b="1" kern="1200" baseline="0" dirty="0">
                <a:effectLst/>
                <a:latin typeface="宋体" panose="02010600030101010101" pitchFamily="2" charset="-122"/>
                <a:ea typeface="+mn-ea"/>
                <a:cs typeface="+mn-cs"/>
              </a:rPr>
              <a:t>↑</a:t>
            </a:r>
            <a:r>
              <a:rPr lang="zh-CN" altLang="en-US" sz="3200" b="1" kern="1200" baseline="0" dirty="0">
                <a:effectLst/>
                <a:latin typeface="宋体" panose="02010600030101010101" pitchFamily="2" charset="-122"/>
                <a:ea typeface="+mn-ea"/>
                <a:cs typeface="+mn-cs"/>
              </a:rPr>
              <a:t>。</a:t>
            </a:r>
            <a:endParaRPr lang="zh-CN" altLang="en-US" sz="3200" b="1" kern="1200" baseline="0" dirty="0">
              <a:effectLst/>
              <a:latin typeface="+mn-lt"/>
              <a:ea typeface="+mn-ea"/>
              <a:cs typeface="+mn-cs"/>
            </a:endParaRPr>
          </a:p>
          <a:p>
            <a:pPr algn="l" defTabSz="914400">
              <a:buSzPct val="70000"/>
            </a:pPr>
            <a:r>
              <a:rPr lang="zh-CN" altLang="en-US" b="1" kern="1200" baseline="0" dirty="0"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b="1" kern="1200" baseline="0" dirty="0">
                <a:solidFill>
                  <a:srgbClr val="FFFF00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3</a:t>
            </a:r>
            <a:r>
              <a:rPr lang="zh-CN" altLang="en-US" b="1" kern="1200" baseline="0" dirty="0">
                <a:solidFill>
                  <a:srgbClr val="FFFF00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）</a:t>
            </a:r>
            <a:r>
              <a:rPr lang="zh-CN" altLang="en-US" b="1" kern="1200" baseline="0" dirty="0"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b="1" kern="1200" baseline="0" dirty="0"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b="1" kern="1200" baseline="0" dirty="0"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rPr>
              <a:t>和主存之间加入高速缓存（</a:t>
            </a:r>
            <a:r>
              <a:rPr lang="en-US" altLang="zh-CN" b="1" kern="1200" baseline="0"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b="1" kern="1200" baseline="0"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r>
              <a:rPr lang="zh-CN" altLang="en-US" kern="1200" baseline="0"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en-US" kern="1200" baseline="0">
              <a:solidFill>
                <a:srgbClr val="FFFF00"/>
              </a:solidFill>
              <a:effectLst/>
              <a:latin typeface="+mn-lt"/>
              <a:ea typeface="+mn-ea"/>
              <a:cs typeface="+mn-cs"/>
            </a:endParaRPr>
          </a:p>
        </p:txBody>
      </p:sp>
      <p:grpSp>
        <p:nvGrpSpPr>
          <p:cNvPr id="36866" name="组合 119807"/>
          <p:cNvGrpSpPr/>
          <p:nvPr/>
        </p:nvGrpSpPr>
        <p:grpSpPr>
          <a:xfrm>
            <a:off x="1403350" y="5013325"/>
            <a:ext cx="5770563" cy="1025525"/>
            <a:chOff x="1598" y="3612"/>
            <a:chExt cx="3635" cy="646"/>
          </a:xfrm>
        </p:grpSpPr>
        <p:sp>
          <p:nvSpPr>
            <p:cNvPr id="35843" name="矩形 119808"/>
            <p:cNvSpPr/>
            <p:nvPr/>
          </p:nvSpPr>
          <p:spPr>
            <a:xfrm>
              <a:off x="1598" y="3612"/>
              <a:ext cx="758" cy="646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4" name="矩形 119810"/>
            <p:cNvSpPr/>
            <p:nvPr/>
          </p:nvSpPr>
          <p:spPr>
            <a:xfrm>
              <a:off x="1776" y="3792"/>
              <a:ext cx="408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34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CPU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5" name="矩形 119811"/>
            <p:cNvSpPr/>
            <p:nvPr/>
          </p:nvSpPr>
          <p:spPr>
            <a:xfrm>
              <a:off x="4490" y="3612"/>
              <a:ext cx="743" cy="646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6" name="矩形 119812"/>
            <p:cNvSpPr/>
            <p:nvPr/>
          </p:nvSpPr>
          <p:spPr>
            <a:xfrm>
              <a:off x="4560" y="3744"/>
              <a:ext cx="657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r>
                <a:rPr lang="zh-CN" altLang="en-US" sz="3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主存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7" name="矩形 119813"/>
            <p:cNvSpPr/>
            <p:nvPr/>
          </p:nvSpPr>
          <p:spPr>
            <a:xfrm>
              <a:off x="3036" y="3612"/>
              <a:ext cx="743" cy="646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8" name="矩形 119814"/>
            <p:cNvSpPr/>
            <p:nvPr/>
          </p:nvSpPr>
          <p:spPr>
            <a:xfrm>
              <a:off x="3072" y="3792"/>
              <a:ext cx="68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34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cache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9" name="任意多边形 119815"/>
            <p:cNvSpPr/>
            <p:nvPr/>
          </p:nvSpPr>
          <p:spPr>
            <a:xfrm>
              <a:off x="3779" y="3778"/>
              <a:ext cx="695" cy="313"/>
            </a:xfrm>
            <a:custGeom>
              <a:avLst/>
              <a:gdLst/>
              <a:ahLst/>
              <a:cxnLst/>
              <a:pathLst>
                <a:path w="695" h="313">
                  <a:moveTo>
                    <a:pt x="63" y="84"/>
                  </a:moveTo>
                  <a:lnTo>
                    <a:pt x="63" y="0"/>
                  </a:lnTo>
                  <a:lnTo>
                    <a:pt x="0" y="167"/>
                  </a:lnTo>
                  <a:lnTo>
                    <a:pt x="63" y="313"/>
                  </a:lnTo>
                  <a:lnTo>
                    <a:pt x="63" y="230"/>
                  </a:lnTo>
                  <a:lnTo>
                    <a:pt x="632" y="230"/>
                  </a:lnTo>
                  <a:lnTo>
                    <a:pt x="632" y="313"/>
                  </a:lnTo>
                  <a:lnTo>
                    <a:pt x="695" y="167"/>
                  </a:lnTo>
                  <a:lnTo>
                    <a:pt x="632" y="0"/>
                  </a:lnTo>
                  <a:lnTo>
                    <a:pt x="632" y="84"/>
                  </a:lnTo>
                  <a:lnTo>
                    <a:pt x="63" y="84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50" name="任意多边形 119816"/>
            <p:cNvSpPr/>
            <p:nvPr/>
          </p:nvSpPr>
          <p:spPr>
            <a:xfrm>
              <a:off x="2356" y="3778"/>
              <a:ext cx="680" cy="313"/>
            </a:xfrm>
            <a:custGeom>
              <a:avLst/>
              <a:gdLst/>
              <a:ahLst/>
              <a:cxnLst/>
              <a:pathLst>
                <a:path w="680" h="313">
                  <a:moveTo>
                    <a:pt x="64" y="84"/>
                  </a:moveTo>
                  <a:lnTo>
                    <a:pt x="64" y="0"/>
                  </a:lnTo>
                  <a:lnTo>
                    <a:pt x="0" y="167"/>
                  </a:lnTo>
                  <a:lnTo>
                    <a:pt x="64" y="313"/>
                  </a:lnTo>
                  <a:lnTo>
                    <a:pt x="64" y="230"/>
                  </a:lnTo>
                  <a:lnTo>
                    <a:pt x="617" y="230"/>
                  </a:lnTo>
                  <a:lnTo>
                    <a:pt x="617" y="313"/>
                  </a:lnTo>
                  <a:lnTo>
                    <a:pt x="680" y="167"/>
                  </a:lnTo>
                  <a:lnTo>
                    <a:pt x="617" y="0"/>
                  </a:lnTo>
                  <a:lnTo>
                    <a:pt x="617" y="84"/>
                  </a:lnTo>
                  <a:lnTo>
                    <a:pt x="64" y="84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charRg st="7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5">
                                            <p:txEl>
                                              <p:charRg st="7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charRg st="34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865">
                                            <p:txEl>
                                              <p:charRg st="34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charRg st="82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865">
                                            <p:txEl>
                                              <p:charRg st="82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1．存储系统的层次结构、性能参数及计算</a:t>
            </a:r>
            <a:endParaRPr lang="zh-CN" altLang="en-US"/>
          </a:p>
          <a:p>
            <a:r>
              <a:rPr lang="zh-CN" altLang="en-US"/>
              <a:t>2．Cache工作原理、地址映象与变换方法、替换算法及实现析</a:t>
            </a:r>
            <a:endParaRPr lang="zh-CN" altLang="en-US"/>
          </a:p>
          <a:p>
            <a:r>
              <a:rPr lang="zh-CN" altLang="en-US"/>
              <a:t>3．Cache性能的优化</a:t>
            </a:r>
            <a:endParaRPr lang="zh-CN" altLang="en-US"/>
          </a:p>
          <a:p>
            <a:r>
              <a:rPr lang="zh-CN" altLang="en-US"/>
              <a:t>4．主存储器及性能优化</a:t>
            </a:r>
            <a:endParaRPr lang="zh-CN" altLang="en-US"/>
          </a:p>
          <a:p>
            <a:r>
              <a:rPr lang="zh-CN" altLang="en-US"/>
              <a:t>5．虚拟存储器工作原理、地址映象、内部地址变换及优化、页面替换算法及实现等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61" name="文本框 6160"/>
          <p:cNvSpPr txBox="1"/>
          <p:nvPr/>
        </p:nvSpPr>
        <p:spPr>
          <a:xfrm>
            <a:off x="0" y="2060575"/>
            <a:ext cx="8915400" cy="2528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Aft>
                <a:spcPts val="600"/>
              </a:spcAft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让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直接面对与它的速度相匹配的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访问，此法也需要在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之间利用辅助机构完成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与主存之间的信息调进调出，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与主存作为一个有机整体，这也是一种存贮体系结构，称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C—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主存体系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7890" name="组合 6169"/>
          <p:cNvGrpSpPr/>
          <p:nvPr/>
        </p:nvGrpSpPr>
        <p:grpSpPr>
          <a:xfrm>
            <a:off x="838200" y="457200"/>
            <a:ext cx="5770563" cy="1025525"/>
            <a:chOff x="1598" y="3612"/>
            <a:chExt cx="3635" cy="646"/>
          </a:xfrm>
        </p:grpSpPr>
        <p:sp>
          <p:nvSpPr>
            <p:cNvPr id="37891" name="矩形 6161"/>
            <p:cNvSpPr/>
            <p:nvPr/>
          </p:nvSpPr>
          <p:spPr>
            <a:xfrm>
              <a:off x="1598" y="3612"/>
              <a:ext cx="758" cy="646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92" name="矩形 6162"/>
            <p:cNvSpPr/>
            <p:nvPr/>
          </p:nvSpPr>
          <p:spPr>
            <a:xfrm>
              <a:off x="1776" y="3792"/>
              <a:ext cx="408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34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CPU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93" name="矩形 6163"/>
            <p:cNvSpPr/>
            <p:nvPr/>
          </p:nvSpPr>
          <p:spPr>
            <a:xfrm>
              <a:off x="4490" y="3612"/>
              <a:ext cx="743" cy="646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94" name="矩形 6164"/>
            <p:cNvSpPr/>
            <p:nvPr/>
          </p:nvSpPr>
          <p:spPr>
            <a:xfrm>
              <a:off x="4560" y="3744"/>
              <a:ext cx="657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r>
                <a:rPr lang="zh-CN" altLang="en-US" sz="3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主存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95" name="矩形 6165"/>
            <p:cNvSpPr/>
            <p:nvPr/>
          </p:nvSpPr>
          <p:spPr>
            <a:xfrm>
              <a:off x="3036" y="3612"/>
              <a:ext cx="743" cy="646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96" name="矩形 6166"/>
            <p:cNvSpPr/>
            <p:nvPr/>
          </p:nvSpPr>
          <p:spPr>
            <a:xfrm>
              <a:off x="3072" y="3792"/>
              <a:ext cx="68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34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cache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97" name="任意多边形 6167"/>
            <p:cNvSpPr/>
            <p:nvPr/>
          </p:nvSpPr>
          <p:spPr>
            <a:xfrm>
              <a:off x="3779" y="3778"/>
              <a:ext cx="695" cy="313"/>
            </a:xfrm>
            <a:custGeom>
              <a:avLst/>
              <a:gdLst/>
              <a:ahLst/>
              <a:cxnLst/>
              <a:pathLst>
                <a:path w="695" h="313">
                  <a:moveTo>
                    <a:pt x="63" y="84"/>
                  </a:moveTo>
                  <a:lnTo>
                    <a:pt x="63" y="0"/>
                  </a:lnTo>
                  <a:lnTo>
                    <a:pt x="0" y="167"/>
                  </a:lnTo>
                  <a:lnTo>
                    <a:pt x="63" y="313"/>
                  </a:lnTo>
                  <a:lnTo>
                    <a:pt x="63" y="230"/>
                  </a:lnTo>
                  <a:lnTo>
                    <a:pt x="632" y="230"/>
                  </a:lnTo>
                  <a:lnTo>
                    <a:pt x="632" y="313"/>
                  </a:lnTo>
                  <a:lnTo>
                    <a:pt x="695" y="167"/>
                  </a:lnTo>
                  <a:lnTo>
                    <a:pt x="632" y="0"/>
                  </a:lnTo>
                  <a:lnTo>
                    <a:pt x="632" y="84"/>
                  </a:lnTo>
                  <a:lnTo>
                    <a:pt x="63" y="84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898" name="任意多边形 6168"/>
            <p:cNvSpPr/>
            <p:nvPr/>
          </p:nvSpPr>
          <p:spPr>
            <a:xfrm>
              <a:off x="2356" y="3778"/>
              <a:ext cx="680" cy="313"/>
            </a:xfrm>
            <a:custGeom>
              <a:avLst/>
              <a:gdLst/>
              <a:ahLst/>
              <a:cxnLst/>
              <a:pathLst>
                <a:path w="680" h="313">
                  <a:moveTo>
                    <a:pt x="64" y="84"/>
                  </a:moveTo>
                  <a:lnTo>
                    <a:pt x="64" y="0"/>
                  </a:lnTo>
                  <a:lnTo>
                    <a:pt x="0" y="167"/>
                  </a:lnTo>
                  <a:lnTo>
                    <a:pt x="64" y="313"/>
                  </a:lnTo>
                  <a:lnTo>
                    <a:pt x="64" y="230"/>
                  </a:lnTo>
                  <a:lnTo>
                    <a:pt x="617" y="230"/>
                  </a:lnTo>
                  <a:lnTo>
                    <a:pt x="617" y="313"/>
                  </a:lnTo>
                  <a:lnTo>
                    <a:pt x="680" y="167"/>
                  </a:lnTo>
                  <a:lnTo>
                    <a:pt x="617" y="0"/>
                  </a:lnTo>
                  <a:lnTo>
                    <a:pt x="617" y="84"/>
                  </a:lnTo>
                  <a:lnTo>
                    <a:pt x="64" y="84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文本框 121857"/>
          <p:cNvSpPr txBox="1"/>
          <p:nvPr/>
        </p:nvSpPr>
        <p:spPr>
          <a:xfrm>
            <a:off x="0" y="1052513"/>
            <a:ext cx="8686800" cy="1462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marL="190500" lvl="1" indent="0" algn="just"/>
            <a:r>
              <a:rPr lang="en-US" altLang="zh-CN" sz="3200" b="1" dirty="0">
                <a:solidFill>
                  <a:srgbClr val="66FF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1</a:t>
            </a:r>
            <a:r>
              <a:rPr lang="zh-CN" altLang="en-US" sz="3200" b="1" dirty="0">
                <a:solidFill>
                  <a:srgbClr val="66FF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）地址映象功能：</a:t>
            </a:r>
            <a:endParaRPr lang="zh-CN" altLang="en-US" sz="3200" b="1" dirty="0">
              <a:solidFill>
                <a:srgbClr val="66FF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00" lvl="1" indent="0" algn="just"/>
            <a:r>
              <a:rPr lang="zh-CN" altLang="en-US" sz="3200" b="1" dirty="0">
                <a:solidFill>
                  <a:srgbClr val="66FF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解决将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M2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中的信息采用何种规则调入到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M1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中（即</a:t>
            </a:r>
            <a:r>
              <a:rPr lang="zh-CN" altLang="en-US" sz="3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调入规则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问题）。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47813" y="2717800"/>
            <a:ext cx="5557837" cy="1752600"/>
            <a:chOff x="2438" y="4280"/>
            <a:chExt cx="8752" cy="2760"/>
          </a:xfrm>
        </p:grpSpPr>
        <p:sp>
          <p:nvSpPr>
            <p:cNvPr id="39939" name="矩形 121865"/>
            <p:cNvSpPr/>
            <p:nvPr/>
          </p:nvSpPr>
          <p:spPr>
            <a:xfrm>
              <a:off x="2437" y="4947"/>
              <a:ext cx="2160" cy="8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0" name="文本框 121866"/>
            <p:cNvSpPr txBox="1"/>
            <p:nvPr/>
          </p:nvSpPr>
          <p:spPr>
            <a:xfrm>
              <a:off x="5317" y="4947"/>
              <a:ext cx="2400" cy="73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M1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1" name="文本框 121867"/>
            <p:cNvSpPr txBox="1"/>
            <p:nvPr/>
          </p:nvSpPr>
          <p:spPr>
            <a:xfrm>
              <a:off x="8677" y="4280"/>
              <a:ext cx="2512" cy="27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M2</a:t>
              </a:r>
              <a:endPara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2" name="直接连接符 121868"/>
            <p:cNvSpPr/>
            <p:nvPr/>
          </p:nvSpPr>
          <p:spPr>
            <a:xfrm>
              <a:off x="4597" y="5307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43" name="直接连接符 121869"/>
            <p:cNvSpPr/>
            <p:nvPr/>
          </p:nvSpPr>
          <p:spPr>
            <a:xfrm>
              <a:off x="7717" y="5427"/>
              <a:ext cx="9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9944" name="矩形 121855"/>
          <p:cNvSpPr/>
          <p:nvPr/>
        </p:nvSpPr>
        <p:spPr>
          <a:xfrm>
            <a:off x="107950" y="142875"/>
            <a:ext cx="68135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1" indent="0"/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 </a:t>
            </a:r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存储体系中的辅助机构功能</a:t>
            </a:r>
            <a:endParaRPr lang="zh-CN" altLang="en-US" sz="36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68" name="矩形 121870"/>
          <p:cNvSpPr/>
          <p:nvPr/>
        </p:nvSpPr>
        <p:spPr>
          <a:xfrm>
            <a:off x="0" y="4292600"/>
            <a:ext cx="9144000" cy="2041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1" indent="0"/>
            <a:r>
              <a:rPr lang="en-US" altLang="zh-CN" sz="3200" b="1" dirty="0">
                <a:solidFill>
                  <a:srgbClr val="66FF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2</a:t>
            </a:r>
            <a:r>
              <a:rPr lang="zh-CN" altLang="en-US" sz="3200" b="1" dirty="0">
                <a:solidFill>
                  <a:srgbClr val="66FF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）地址变换功能：</a:t>
            </a:r>
            <a:endParaRPr lang="zh-CN" altLang="en-US" sz="3200" b="1" dirty="0">
              <a:solidFill>
                <a:srgbClr val="66FF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0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  根据映象规则，</a:t>
            </a:r>
            <a:r>
              <a:rPr lang="zh-CN" altLang="en-US" sz="32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将包括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M2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在内的大空间的地址变换为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能直接访问的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M1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中的地址（即地址变换问题）。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/>
      <p:bldP spid="409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6" name="文本框 190465"/>
          <p:cNvSpPr txBox="1"/>
          <p:nvPr/>
        </p:nvSpPr>
        <p:spPr>
          <a:xfrm>
            <a:off x="0" y="260350"/>
            <a:ext cx="8915400" cy="1949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marL="190500" lvl="1" indent="0" algn="just"/>
            <a:r>
              <a:rPr lang="en-US" altLang="zh-CN" sz="3200" b="1" dirty="0">
                <a:solidFill>
                  <a:srgbClr val="66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>
                <a:solidFill>
                  <a:srgbClr val="66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）替换算法功能：</a:t>
            </a:r>
            <a:endParaRPr lang="zh-CN" altLang="en-US" sz="3200" b="1" dirty="0">
              <a:solidFill>
                <a:srgbClr val="66FF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90500" lvl="1" indent="0" algn="just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  在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M1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中装满信息的条件下，采用何种算法，算出调出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M1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的部分信息，使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M2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中的部分能调到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M1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中（即替换算法问题）。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010" name="矩形 190463"/>
          <p:cNvSpPr/>
          <p:nvPr/>
        </p:nvSpPr>
        <p:spPr>
          <a:xfrm>
            <a:off x="0" y="2492375"/>
            <a:ext cx="9144000" cy="39909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 </a:t>
            </a:r>
            <a:r>
              <a:rPr lang="zh-CN" altLang="en-US" b="1" dirty="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存贮器中的有关术语</a:t>
            </a:r>
            <a:endParaRPr lang="zh-CN" altLang="en-US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0"/>
            <a:r>
              <a:rPr lang="en-US" altLang="zh-CN" sz="3200" b="1" dirty="0">
                <a:solidFill>
                  <a:srgbClr val="66FF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rgbClr val="66FF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）存储器：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凡是能存放信息的记忆装置，称存储器。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0"/>
            <a:r>
              <a:rPr lang="en-US" altLang="zh-CN" sz="3200" b="1" dirty="0">
                <a:solidFill>
                  <a:srgbClr val="66FF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solidFill>
                  <a:srgbClr val="66FF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）存储系统：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要有两种或两以上的存贮器，才能称存贮系统，如主存与辅存。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0"/>
            <a:r>
              <a:rPr lang="en-US" altLang="zh-CN" sz="3200" b="1" dirty="0">
                <a:solidFill>
                  <a:srgbClr val="66FF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200" b="1" dirty="0">
                <a:solidFill>
                  <a:srgbClr val="66FF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）存储体系：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只有将两（多）种不同的存贮器作为一个有机整体的存储系统，才能称为存储体系。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/>
      <p:bldP spid="190466" grpId="1"/>
      <p:bldP spid="430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文本占位符 123905"/>
          <p:cNvSpPr>
            <a:spLocks noGrp="1"/>
          </p:cNvSpPr>
          <p:nvPr>
            <p:ph type="body" sz="half" idx="2"/>
          </p:nvPr>
        </p:nvSpPr>
        <p:spPr>
          <a:xfrm>
            <a:off x="0" y="304800"/>
            <a:ext cx="9144000" cy="6096000"/>
          </a:xfrm>
        </p:spPr>
        <p:txBody>
          <a:bodyPr/>
          <a:p>
            <a:pPr marL="342900" marR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    </a:t>
            </a:r>
            <a:endParaRPr kumimoji="0" lang="en-US" altLang="zh-CN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40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4</a:t>
            </a:r>
            <a:r>
              <a:rPr kumimoji="0" lang="zh-CN" altLang="en-US" sz="40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）存储体系的两个分支</a:t>
            </a:r>
            <a:endParaRPr kumimoji="0" lang="zh-CN" altLang="en-US" sz="4000" b="1" i="0" u="none" strike="noStrike" kern="1200" cap="none" spc="0" normalizeH="0" baseline="0" noProof="1" dirty="0">
              <a:solidFill>
                <a:srgbClr val="66FF66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40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①</a:t>
            </a:r>
            <a:r>
              <a:rPr kumimoji="0" lang="zh-CN" altLang="en-US" sz="40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虚拟存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储</a:t>
            </a:r>
            <a:r>
              <a:rPr kumimoji="0" lang="zh-CN" altLang="en-US" sz="40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器，为扩充主存容量。</a:t>
            </a:r>
            <a:endParaRPr kumimoji="0" lang="zh-CN" altLang="en-US" sz="40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40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   </a:t>
            </a:r>
            <a:r>
              <a:rPr kumimoji="0" lang="en-US" altLang="zh-CN" sz="40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②C——</a:t>
            </a:r>
            <a:r>
              <a:rPr kumimoji="0" lang="zh-CN" altLang="en-US" sz="40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主存体系，为提高访问速度。</a:t>
            </a:r>
            <a:endParaRPr kumimoji="0" lang="zh-CN" altLang="en-US" sz="40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                                    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44034" name="椭圆 123906"/>
          <p:cNvSpPr/>
          <p:nvPr/>
        </p:nvSpPr>
        <p:spPr>
          <a:xfrm>
            <a:off x="1219200" y="3124200"/>
            <a:ext cx="7248525" cy="3733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椭圆 123907"/>
          <p:cNvSpPr/>
          <p:nvPr/>
        </p:nvSpPr>
        <p:spPr>
          <a:xfrm>
            <a:off x="1676400" y="3657600"/>
            <a:ext cx="5638800" cy="3200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4036" name="椭圆 123908"/>
          <p:cNvSpPr/>
          <p:nvPr/>
        </p:nvSpPr>
        <p:spPr>
          <a:xfrm>
            <a:off x="2133600" y="4191000"/>
            <a:ext cx="4876800" cy="2667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4037" name="文本框 123911"/>
          <p:cNvSpPr txBox="1"/>
          <p:nvPr/>
        </p:nvSpPr>
        <p:spPr>
          <a:xfrm>
            <a:off x="7315200" y="47244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8" name="文本框 123912"/>
          <p:cNvSpPr txBox="1"/>
          <p:nvPr/>
        </p:nvSpPr>
        <p:spPr>
          <a:xfrm>
            <a:off x="4267200" y="3124200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存储器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9" name="文本框 123913"/>
          <p:cNvSpPr txBox="1"/>
          <p:nvPr/>
        </p:nvSpPr>
        <p:spPr>
          <a:xfrm>
            <a:off x="3657600" y="3733800"/>
            <a:ext cx="1676400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存储系统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40" name="文本框 123914"/>
          <p:cNvSpPr txBox="1"/>
          <p:nvPr/>
        </p:nvSpPr>
        <p:spPr>
          <a:xfrm>
            <a:off x="3581400" y="4343400"/>
            <a:ext cx="18288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存储体系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41" name="椭圆 123915"/>
          <p:cNvSpPr/>
          <p:nvPr/>
        </p:nvSpPr>
        <p:spPr>
          <a:xfrm>
            <a:off x="2514600" y="4724400"/>
            <a:ext cx="1524000" cy="1905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虚存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042" name="椭圆 123916"/>
          <p:cNvSpPr/>
          <p:nvPr/>
        </p:nvSpPr>
        <p:spPr>
          <a:xfrm>
            <a:off x="4419600" y="4800600"/>
            <a:ext cx="1752600" cy="2057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C-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主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文本占位符 12291"/>
          <p:cNvSpPr>
            <a:spLocks noGrp="1"/>
          </p:cNvSpPr>
          <p:nvPr>
            <p:ph type="body" sz="half" idx="1"/>
          </p:nvPr>
        </p:nvSpPr>
        <p:spPr>
          <a:xfrm>
            <a:off x="0" y="381000"/>
            <a:ext cx="8915400" cy="3119438"/>
          </a:xfrm>
          <a:ln/>
        </p:spPr>
        <p:txBody>
          <a:bodyPr anchor="t"/>
          <a:p>
            <a:pPr marL="666750" lvl="1" indent="-476250">
              <a:buNone/>
            </a:pPr>
            <a:r>
              <a:rPr lang="en-US" altLang="zh-CN" sz="3600" dirty="0">
                <a:solidFill>
                  <a:srgbClr val="FF99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5  </a:t>
            </a:r>
            <a:r>
              <a:rPr lang="zh-CN" altLang="en-US" sz="3600" dirty="0">
                <a:solidFill>
                  <a:srgbClr val="FF99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对存储体系的基本要求</a:t>
            </a:r>
            <a:endParaRPr lang="zh-CN" altLang="en-US" sz="3600" dirty="0">
              <a:solidFill>
                <a:srgbClr val="FF99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66750" lvl="1" indent="-476250">
              <a:buNone/>
            </a:pPr>
            <a:r>
              <a:rPr lang="en-US" altLang="zh-CN" sz="3200" dirty="0">
                <a:effectLst/>
                <a:latin typeface="宋体" panose="02010600030101010101" pitchFamily="2" charset="-122"/>
              </a:rPr>
              <a:t>1</a:t>
            </a:r>
            <a:r>
              <a:rPr lang="zh-CN" altLang="en-US" sz="3200" dirty="0">
                <a:effectLst/>
                <a:latin typeface="宋体" panose="02010600030101010101" pitchFamily="2" charset="-122"/>
              </a:rPr>
              <a:t>）容量</a:t>
            </a:r>
            <a:r>
              <a:rPr lang="en-US" altLang="zh-CN" sz="3200">
                <a:effectLst/>
                <a:latin typeface="宋体" panose="02010600030101010101" pitchFamily="2" charset="-122"/>
              </a:rPr>
              <a:t>S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：</a:t>
            </a:r>
            <a:r>
              <a:rPr lang="en-US" altLang="zh-CN" sz="3200">
                <a:effectLst/>
                <a:latin typeface="宋体" panose="02010600030101010101" pitchFamily="2" charset="-122"/>
              </a:rPr>
              <a:t>S</a:t>
            </a:r>
            <a:r>
              <a:rPr lang="en-US" altLang="zh-CN" sz="3200" baseline="-25000">
                <a:effectLst/>
                <a:latin typeface="宋体" panose="02010600030101010101" pitchFamily="2" charset="-122"/>
              </a:rPr>
              <a:t>2</a:t>
            </a:r>
            <a:r>
              <a:rPr lang="en-US" altLang="zh-CN" sz="3200">
                <a:effectLst/>
                <a:latin typeface="宋体" panose="02010600030101010101" pitchFamily="2" charset="-122"/>
                <a:sym typeface="Symbol" panose="05050102010706020507" pitchFamily="18" charset="2"/>
              </a:rPr>
              <a:t></a:t>
            </a:r>
            <a:r>
              <a:rPr lang="en-US" altLang="zh-CN" sz="3200">
                <a:effectLst/>
                <a:latin typeface="宋体" panose="02010600030101010101" pitchFamily="2" charset="-122"/>
              </a:rPr>
              <a:t> S</a:t>
            </a:r>
            <a:r>
              <a:rPr lang="en-US" altLang="zh-CN" sz="3200" baseline="-25000">
                <a:effectLst/>
                <a:latin typeface="宋体" panose="02010600030101010101" pitchFamily="2" charset="-122"/>
              </a:rPr>
              <a:t>1</a:t>
            </a:r>
            <a:r>
              <a:rPr lang="zh-CN" altLang="en-US" sz="3200" dirty="0">
                <a:effectLst/>
                <a:latin typeface="宋体" panose="02010600030101010101" pitchFamily="2" charset="-122"/>
              </a:rPr>
              <a:t>（有足够的扩充空间）                   </a:t>
            </a:r>
            <a:endParaRPr lang="zh-CN" altLang="en-US" sz="3200" dirty="0">
              <a:effectLst/>
              <a:latin typeface="宋体" panose="02010600030101010101" pitchFamily="2" charset="-122"/>
            </a:endParaRPr>
          </a:p>
          <a:p>
            <a:pPr marL="666750" lvl="1" indent="-476250">
              <a:buNone/>
            </a:pPr>
            <a:r>
              <a:rPr lang="en-US" altLang="zh-CN" sz="3200" dirty="0">
                <a:effectLst/>
                <a:latin typeface="宋体" panose="02010600030101010101" pitchFamily="2" charset="-122"/>
              </a:rPr>
              <a:t>2</a:t>
            </a:r>
            <a:r>
              <a:rPr lang="zh-CN" altLang="en-US" sz="3200" dirty="0">
                <a:effectLst/>
                <a:latin typeface="宋体" panose="02010600030101010101" pitchFamily="2" charset="-122"/>
              </a:rPr>
              <a:t>）存取周期</a:t>
            </a:r>
            <a:r>
              <a:rPr lang="en-US" altLang="zh-CN" sz="3200">
                <a:effectLst/>
                <a:latin typeface="宋体" panose="02010600030101010101" pitchFamily="2" charset="-122"/>
              </a:rPr>
              <a:t>t</a:t>
            </a:r>
            <a:r>
              <a:rPr lang="en-US" altLang="zh-CN" sz="3200" baseline="-25000">
                <a:effectLst/>
                <a:latin typeface="宋体" panose="02010600030101010101" pitchFamily="2" charset="-122"/>
              </a:rPr>
              <a:t>m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：</a:t>
            </a:r>
            <a:r>
              <a:rPr lang="en-US" altLang="zh-CN" sz="3200">
                <a:effectLst/>
                <a:latin typeface="宋体" panose="02010600030101010101" pitchFamily="2" charset="-122"/>
              </a:rPr>
              <a:t>t</a:t>
            </a:r>
            <a:r>
              <a:rPr lang="en-US" altLang="zh-CN" sz="3200" baseline="-25000">
                <a:effectLst/>
                <a:latin typeface="宋体" panose="02010600030101010101" pitchFamily="2" charset="-122"/>
              </a:rPr>
              <a:t>m1</a:t>
            </a:r>
            <a:r>
              <a:rPr lang="en-US" altLang="zh-CN" sz="3200"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3200">
                <a:effectLst/>
                <a:latin typeface="宋体" panose="02010600030101010101" pitchFamily="2" charset="-122"/>
              </a:rPr>
              <a:t>＜ </a:t>
            </a:r>
            <a:r>
              <a:rPr lang="en-US" altLang="zh-CN" sz="3200">
                <a:effectLst/>
                <a:latin typeface="宋体" panose="02010600030101010101" pitchFamily="2" charset="-122"/>
              </a:rPr>
              <a:t>t</a:t>
            </a:r>
            <a:r>
              <a:rPr lang="en-US" altLang="zh-CN" sz="3200" baseline="-25000">
                <a:effectLst/>
                <a:latin typeface="宋体" panose="02010600030101010101" pitchFamily="2" charset="-122"/>
              </a:rPr>
              <a:t>m2</a:t>
            </a:r>
            <a:r>
              <a:rPr lang="zh-CN" altLang="en-US" sz="3200" dirty="0">
                <a:effectLst/>
                <a:latin typeface="宋体" panose="02010600030101010101" pitchFamily="2" charset="-122"/>
              </a:rPr>
              <a:t>（提高访问速度）</a:t>
            </a:r>
            <a:endParaRPr lang="zh-CN" altLang="en-US" sz="3200" dirty="0">
              <a:effectLst/>
              <a:latin typeface="宋体" panose="02010600030101010101" pitchFamily="2" charset="-122"/>
            </a:endParaRPr>
          </a:p>
          <a:p>
            <a:pPr marL="666750" lvl="1" indent="-476250">
              <a:buNone/>
            </a:pPr>
            <a:r>
              <a:rPr lang="en-US" altLang="zh-CN" sz="3200" dirty="0">
                <a:effectLst/>
                <a:latin typeface="宋体" panose="02010600030101010101" pitchFamily="2" charset="-122"/>
              </a:rPr>
              <a:t>3</a:t>
            </a:r>
            <a:r>
              <a:rPr lang="zh-CN" altLang="en-US" sz="3200" dirty="0">
                <a:effectLst/>
                <a:latin typeface="宋体" panose="02010600030101010101" pitchFamily="2" charset="-122"/>
              </a:rPr>
              <a:t>）位价格</a:t>
            </a:r>
            <a:r>
              <a:rPr lang="en-US" altLang="zh-CN" sz="3200">
                <a:effectLst/>
                <a:latin typeface="宋体" panose="02010600030101010101" pitchFamily="2" charset="-122"/>
              </a:rPr>
              <a:t>C</a:t>
            </a:r>
            <a:r>
              <a:rPr lang="zh-CN" altLang="en-US" sz="3200" baseline="-16000" dirty="0">
                <a:effectLst/>
                <a:latin typeface="宋体" panose="02010600030101010101" pitchFamily="2" charset="-122"/>
              </a:rPr>
              <a:t>位</a:t>
            </a:r>
            <a:r>
              <a:rPr lang="zh-CN" altLang="en-US" sz="3200" dirty="0">
                <a:effectLst/>
                <a:latin typeface="宋体" panose="02010600030101010101" pitchFamily="2" charset="-122"/>
              </a:rPr>
              <a:t>：</a:t>
            </a:r>
            <a:r>
              <a:rPr lang="en-US" altLang="zh-CN" sz="3200">
                <a:effectLst/>
                <a:latin typeface="宋体" panose="02010600030101010101" pitchFamily="2" charset="-122"/>
              </a:rPr>
              <a:t>C</a:t>
            </a:r>
            <a:r>
              <a:rPr lang="zh-CN" altLang="en-US" sz="3200" baseline="-18000" dirty="0">
                <a:effectLst/>
                <a:latin typeface="宋体" panose="02010600030101010101" pitchFamily="2" charset="-122"/>
              </a:rPr>
              <a:t>位</a:t>
            </a:r>
            <a:r>
              <a:rPr lang="en-US" altLang="zh-CN" sz="3200" baseline="-18000">
                <a:effectLst/>
                <a:latin typeface="宋体" panose="02010600030101010101" pitchFamily="2" charset="-122"/>
              </a:rPr>
              <a:t>2</a:t>
            </a:r>
            <a:r>
              <a:rPr lang="en-US" altLang="zh-CN" sz="3200">
                <a:effectLst/>
                <a:latin typeface="宋体" panose="02010600030101010101" pitchFamily="2" charset="-122"/>
              </a:rPr>
              <a:t> </a:t>
            </a:r>
            <a:r>
              <a:rPr lang="en-US" altLang="zh-CN" sz="3200">
                <a:effectLst/>
                <a:latin typeface="宋体" panose="02010600030101010101" pitchFamily="2" charset="-122"/>
                <a:sym typeface="Symbol" panose="05050102010706020507" pitchFamily="18" charset="2"/>
              </a:rPr>
              <a:t></a:t>
            </a:r>
            <a:r>
              <a:rPr lang="en-US" altLang="zh-CN" sz="3200">
                <a:effectLst/>
                <a:latin typeface="宋体" panose="02010600030101010101" pitchFamily="2" charset="-122"/>
              </a:rPr>
              <a:t>    C</a:t>
            </a:r>
            <a:r>
              <a:rPr lang="zh-CN" altLang="en-US" sz="3200" baseline="-18000" dirty="0">
                <a:effectLst/>
                <a:latin typeface="宋体" panose="02010600030101010101" pitchFamily="2" charset="-122"/>
              </a:rPr>
              <a:t>位</a:t>
            </a:r>
            <a:r>
              <a:rPr lang="en-US" altLang="zh-CN" sz="3200" baseline="-18000">
                <a:effectLst/>
                <a:latin typeface="宋体" panose="02010600030101010101" pitchFamily="2" charset="-122"/>
              </a:rPr>
              <a:t>1</a:t>
            </a:r>
            <a:r>
              <a:rPr lang="zh-CN" altLang="en-US" sz="3200" dirty="0">
                <a:effectLst/>
                <a:latin typeface="宋体" panose="02010600030101010101" pitchFamily="2" charset="-122"/>
              </a:rPr>
              <a:t>（才能降低</a:t>
            </a:r>
            <a:r>
              <a:rPr lang="en-US" altLang="zh-CN" sz="3200">
                <a:effectLst/>
                <a:latin typeface="宋体" panose="02010600030101010101" pitchFamily="2" charset="-122"/>
              </a:rPr>
              <a:t>C</a:t>
            </a:r>
            <a:r>
              <a:rPr lang="zh-CN" altLang="en-US" sz="3200" baseline="-25000" dirty="0">
                <a:effectLst/>
                <a:latin typeface="宋体" panose="02010600030101010101" pitchFamily="2" charset="-122"/>
              </a:rPr>
              <a:t>总</a:t>
            </a:r>
            <a:r>
              <a:rPr lang="zh-CN" altLang="en-US" sz="3200" dirty="0">
                <a:effectLst/>
                <a:latin typeface="宋体" panose="02010600030101010101" pitchFamily="2" charset="-122"/>
              </a:rPr>
              <a:t>，提高性能价格比）</a:t>
            </a:r>
            <a:endParaRPr lang="zh-CN" altLang="en-US" sz="3200" dirty="0">
              <a:effectLst/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文本占位符 125953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9144000" cy="2447925"/>
          </a:xfrm>
          <a:ln/>
        </p:spPr>
        <p:txBody>
          <a:bodyPr anchor="t"/>
          <a:p>
            <a:pPr marL="666750" lvl="1" indent="-476250" algn="just">
              <a:buNone/>
            </a:pPr>
            <a:r>
              <a:rPr lang="en-US" altLang="zh-CN" sz="3200" b="1" dirty="0">
                <a:solidFill>
                  <a:srgbClr val="FFFF00"/>
                </a:solidFill>
                <a:effectLst/>
                <a:latin typeface="宋体" panose="02010600030101010101" pitchFamily="2" charset="-122"/>
              </a:rPr>
              <a:t> 1  </a:t>
            </a:r>
            <a:r>
              <a:rPr lang="zh-CN" altLang="en-US" sz="3200" b="1" dirty="0">
                <a:solidFill>
                  <a:srgbClr val="FFFF00"/>
                </a:solidFill>
                <a:effectLst/>
                <a:latin typeface="宋体" panose="02010600030101010101" pitchFamily="2" charset="-122"/>
              </a:rPr>
              <a:t>页的概念</a:t>
            </a:r>
            <a:endParaRPr lang="zh-CN" altLang="en-US" sz="3200" b="1" dirty="0">
              <a:solidFill>
                <a:srgbClr val="FFFF00"/>
              </a:solidFill>
              <a:effectLst/>
              <a:latin typeface="宋体" panose="02010600030101010101" pitchFamily="2" charset="-122"/>
            </a:endParaRPr>
          </a:p>
          <a:p>
            <a:pPr marL="0" indent="0" algn="just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 dirty="0">
                <a:effectLst/>
                <a:latin typeface="宋体" panose="02010600030101010101" pitchFamily="2" charset="-122"/>
              </a:rPr>
              <a:t>   页式管理中将</a:t>
            </a:r>
            <a:r>
              <a:rPr lang="zh-CN" altLang="en-US" b="1" dirty="0">
                <a:solidFill>
                  <a:srgbClr val="66FF66"/>
                </a:solidFill>
                <a:effectLst/>
                <a:latin typeface="宋体" panose="02010600030101010101" pitchFamily="2" charset="-122"/>
              </a:rPr>
              <a:t>虚拟存储空间</a:t>
            </a:r>
            <a:r>
              <a:rPr lang="zh-CN" altLang="en-US" b="1" dirty="0">
                <a:effectLst/>
                <a:latin typeface="宋体" panose="02010600030101010101" pitchFamily="2" charset="-122"/>
              </a:rPr>
              <a:t>和</a:t>
            </a:r>
            <a:r>
              <a:rPr lang="zh-CN" altLang="en-US" b="1" dirty="0">
                <a:solidFill>
                  <a:srgbClr val="66FF66"/>
                </a:solidFill>
                <a:effectLst/>
                <a:latin typeface="宋体" panose="02010600030101010101" pitchFamily="2" charset="-122"/>
              </a:rPr>
              <a:t>实际存贮空间</a:t>
            </a:r>
            <a:r>
              <a:rPr lang="zh-CN" altLang="en-US" b="1" dirty="0">
                <a:effectLst/>
                <a:latin typeface="宋体" panose="02010600030101010101" pitchFamily="2" charset="-122"/>
              </a:rPr>
              <a:t>等分成固定大小的</a:t>
            </a:r>
            <a:r>
              <a:rPr lang="zh-CN" altLang="en-US" b="1" dirty="0">
                <a:solidFill>
                  <a:srgbClr val="66FF66"/>
                </a:solidFill>
                <a:effectLst/>
                <a:latin typeface="宋体" panose="02010600030101010101" pitchFamily="2" charset="-122"/>
              </a:rPr>
              <a:t>页</a:t>
            </a:r>
            <a:r>
              <a:rPr lang="zh-CN" altLang="en-US" b="1" dirty="0">
                <a:effectLst/>
                <a:latin typeface="宋体" panose="02010600030101010101" pitchFamily="2" charset="-122"/>
              </a:rPr>
              <a:t>，使虚拟页可装入主存中不同的实际页面位置。</a:t>
            </a:r>
            <a:endParaRPr lang="zh-CN" altLang="en-US" b="1" dirty="0">
              <a:effectLst/>
              <a:latin typeface="宋体" panose="02010600030101010101" pitchFamily="2" charset="-122"/>
            </a:endParaRPr>
          </a:p>
        </p:txBody>
      </p:sp>
      <p:sp>
        <p:nvSpPr>
          <p:cNvPr id="125952" name="矩形 125951"/>
          <p:cNvSpPr/>
          <p:nvPr/>
        </p:nvSpPr>
        <p:spPr>
          <a:xfrm>
            <a:off x="1116013" y="0"/>
            <a:ext cx="6659563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fontAlgn="base"/>
            <a:r>
              <a:rPr lang="zh-CN" altLang="en-US" sz="3600" strike="noStrike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§</a:t>
            </a:r>
            <a:r>
              <a:rPr lang="en-US" altLang="zh-CN" sz="3600" strike="noStrike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lang="zh-CN" altLang="en-US" sz="3600" b="1" strike="noStrike" noProof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、存储器中的页式管理</a:t>
            </a:r>
            <a:endParaRPr lang="zh-CN" altLang="en-US" sz="3600" b="1" strike="noStrike" noProof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5953" name="标题 125952"/>
          <p:cNvSpPr>
            <a:spLocks noGrp="1" noRot="1"/>
          </p:cNvSpPr>
          <p:nvPr>
            <p:ph type="title"/>
          </p:nvPr>
        </p:nvSpPr>
        <p:spPr>
          <a:xfrm>
            <a:off x="0" y="3141663"/>
            <a:ext cx="9144000" cy="3429000"/>
          </a:xfrm>
          <a:ln/>
        </p:spPr>
        <p:txBody>
          <a:bodyPr anchor="ctr"/>
          <a:p>
            <a:pPr marL="685800" indent="-685800" algn="l"/>
            <a:r>
              <a:rPr lang="en-US" altLang="zh-CN" sz="2800" dirty="0">
                <a:solidFill>
                  <a:srgbClr val="FFFF00"/>
                </a:solidFill>
                <a:effectLst/>
                <a:latin typeface="宋体" panose="02010600030101010101" pitchFamily="2" charset="-122"/>
              </a:rPr>
              <a:t>  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宋体" panose="02010600030101010101" pitchFamily="2" charset="-122"/>
              </a:rPr>
              <a:t>2 </a:t>
            </a:r>
            <a:r>
              <a:rPr lang="zh-CN" altLang="en-US" sz="3200" dirty="0">
                <a:solidFill>
                  <a:srgbClr val="FFFF00"/>
                </a:solidFill>
                <a:effectLst/>
                <a:latin typeface="宋体" panose="02010600030101010101" pitchFamily="2" charset="-122"/>
              </a:rPr>
              <a:t>页式管理的地址表示</a:t>
            </a:r>
            <a:br>
              <a:rPr lang="zh-CN" altLang="en-US" sz="3200" dirty="0">
                <a:solidFill>
                  <a:srgbClr val="FFFF00"/>
                </a:solidFill>
                <a:effectLst/>
                <a:latin typeface="宋体" panose="02010600030101010101" pitchFamily="2" charset="-122"/>
              </a:rPr>
            </a:br>
            <a:r>
              <a:rPr lang="en-US" altLang="zh-CN" sz="2800" dirty="0">
                <a:solidFill>
                  <a:srgbClr val="66FF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rgbClr val="66FF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）虚地址</a:t>
            </a:r>
            <a:r>
              <a:rPr lang="zh-CN" altLang="en-US" sz="2800" dirty="0">
                <a:effectLst/>
                <a:latin typeface="宋体" panose="02010600030101010101" pitchFamily="2" charset="-122"/>
              </a:rPr>
              <a:t>（逻辑地址，程序地址）：包括</a:t>
            </a:r>
            <a:r>
              <a:rPr lang="en-US" altLang="zh-CN" sz="2800" dirty="0">
                <a:effectLst/>
                <a:latin typeface="宋体" panose="02010600030101010101" pitchFamily="2" charset="-122"/>
              </a:rPr>
              <a:t>M2</a:t>
            </a:r>
            <a:r>
              <a:rPr lang="zh-CN" altLang="en-US" sz="2800" dirty="0">
                <a:effectLst/>
                <a:latin typeface="宋体" panose="02010600030101010101" pitchFamily="2" charset="-122"/>
              </a:rPr>
              <a:t>在内的大空间地址。</a:t>
            </a:r>
            <a:br>
              <a:rPr lang="zh-CN" altLang="en-US" sz="2800" dirty="0">
                <a:effectLst/>
                <a:latin typeface="宋体" panose="02010600030101010101" pitchFamily="2" charset="-122"/>
              </a:rPr>
            </a:br>
            <a:r>
              <a:rPr lang="zh-CN" altLang="en-US" sz="2800" dirty="0">
                <a:effectLst/>
                <a:latin typeface="宋体" panose="02010600030101010101" pitchFamily="2" charset="-122"/>
              </a:rPr>
              <a:t>         </a:t>
            </a:r>
            <a:br>
              <a:rPr lang="zh-CN" altLang="en-US" sz="2800" dirty="0">
                <a:effectLst/>
                <a:latin typeface="宋体" panose="02010600030101010101" pitchFamily="2" charset="-122"/>
              </a:rPr>
            </a:br>
            <a:r>
              <a:rPr lang="zh-CN" altLang="en-US" sz="2800" dirty="0">
                <a:effectLst/>
                <a:latin typeface="宋体" panose="02010600030101010101" pitchFamily="2" charset="-122"/>
              </a:rPr>
              <a:t>               </a:t>
            </a:r>
            <a:r>
              <a:rPr lang="en-US" altLang="zh-CN" sz="2800" err="1">
                <a:effectLst/>
                <a:latin typeface="宋体" panose="02010600030101010101" pitchFamily="2" charset="-122"/>
              </a:rPr>
              <a:t>Nv</a:t>
            </a:r>
            <a:r>
              <a:rPr lang="en-US" altLang="zh-CN" sz="2800">
                <a:effectLst/>
                <a:latin typeface="宋体" panose="02010600030101010101" pitchFamily="2" charset="-122"/>
              </a:rPr>
              <a:t>	Nr</a:t>
            </a:r>
            <a:br>
              <a:rPr lang="en-US" altLang="zh-CN" sz="2800">
                <a:effectLst/>
                <a:latin typeface="宋体" panose="02010600030101010101" pitchFamily="2" charset="-122"/>
              </a:rPr>
            </a:br>
            <a:r>
              <a:rPr lang="en-US" altLang="zh-CN" sz="2800">
                <a:effectLst/>
                <a:latin typeface="宋体" panose="02010600030101010101" pitchFamily="2" charset="-122"/>
              </a:rPr>
              <a:t>     </a:t>
            </a:r>
            <a:r>
              <a:rPr lang="en-US" altLang="zh-CN" sz="2800" err="1">
                <a:solidFill>
                  <a:srgbClr val="FFFF00"/>
                </a:solidFill>
                <a:effectLst/>
                <a:latin typeface="宋体" panose="02010600030101010101" pitchFamily="2" charset="-122"/>
              </a:rPr>
              <a:t>Nv</a:t>
            </a:r>
            <a:r>
              <a:rPr lang="zh-CN" altLang="en-US" sz="2800" dirty="0">
                <a:solidFill>
                  <a:srgbClr val="FFFF00"/>
                </a:solidFill>
                <a:effectLst/>
                <a:latin typeface="宋体" panose="02010600030101010101" pitchFamily="2" charset="-122"/>
              </a:rPr>
              <a:t>：虚页号</a:t>
            </a:r>
            <a:br>
              <a:rPr lang="zh-CN" altLang="en-US" sz="2800" dirty="0">
                <a:solidFill>
                  <a:srgbClr val="FFFF00"/>
                </a:solidFill>
                <a:effectLst/>
                <a:latin typeface="宋体" panose="02010600030101010101" pitchFamily="2" charset="-122"/>
              </a:rPr>
            </a:br>
            <a:r>
              <a:rPr lang="zh-CN" altLang="en-US" sz="2800" dirty="0">
                <a:solidFill>
                  <a:srgbClr val="FFFF00"/>
                </a:solidFill>
                <a:effectLst/>
                <a:latin typeface="宋体" panose="02010600030101010101" pitchFamily="2" charset="-122"/>
              </a:rPr>
              <a:t>     </a:t>
            </a:r>
            <a:r>
              <a:rPr lang="en-US" altLang="zh-CN" sz="2800" dirty="0">
                <a:solidFill>
                  <a:srgbClr val="FFFF00"/>
                </a:solidFill>
                <a:effectLst/>
                <a:latin typeface="宋体" panose="02010600030101010101" pitchFamily="2" charset="-122"/>
              </a:rPr>
              <a:t>Nr</a:t>
            </a:r>
            <a:r>
              <a:rPr lang="zh-CN" altLang="en-US" sz="2800" dirty="0">
                <a:solidFill>
                  <a:srgbClr val="FFFF00"/>
                </a:solidFill>
                <a:effectLst/>
                <a:latin typeface="宋体" panose="02010600030101010101" pitchFamily="2" charset="-122"/>
              </a:rPr>
              <a:t>：页内地址</a:t>
            </a:r>
            <a:endParaRPr lang="zh-CN" altLang="en-US" sz="2800" dirty="0">
              <a:solidFill>
                <a:srgbClr val="FFFF00"/>
              </a:solidFill>
              <a:effectLst/>
              <a:latin typeface="宋体" panose="02010600030101010101" pitchFamily="2" charset="-122"/>
            </a:endParaRPr>
          </a:p>
        </p:txBody>
      </p:sp>
      <p:sp>
        <p:nvSpPr>
          <p:cNvPr id="125955" name="矩形 125954"/>
          <p:cNvSpPr/>
          <p:nvPr/>
        </p:nvSpPr>
        <p:spPr>
          <a:xfrm>
            <a:off x="3132138" y="4508500"/>
            <a:ext cx="21336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8133" name="直接连接符 125955"/>
          <p:cNvSpPr/>
          <p:nvPr/>
        </p:nvSpPr>
        <p:spPr>
          <a:xfrm>
            <a:off x="4140200" y="4508500"/>
            <a:ext cx="0" cy="609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8134" name="组合 125956"/>
          <p:cNvGrpSpPr/>
          <p:nvPr/>
        </p:nvGrpSpPr>
        <p:grpSpPr>
          <a:xfrm>
            <a:off x="3059113" y="2636838"/>
            <a:ext cx="5410200" cy="533400"/>
            <a:chOff x="576" y="2544"/>
            <a:chExt cx="3408" cy="336"/>
          </a:xfrm>
        </p:grpSpPr>
        <p:sp>
          <p:nvSpPr>
            <p:cNvPr id="48135" name="矩形 125957"/>
            <p:cNvSpPr/>
            <p:nvPr/>
          </p:nvSpPr>
          <p:spPr>
            <a:xfrm>
              <a:off x="576" y="2544"/>
              <a:ext cx="864" cy="3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36" name="文本框 125958"/>
            <p:cNvSpPr txBox="1"/>
            <p:nvPr/>
          </p:nvSpPr>
          <p:spPr>
            <a:xfrm>
              <a:off x="1728" y="2544"/>
              <a:ext cx="960" cy="29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M1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37" name="文本框 125959"/>
            <p:cNvSpPr txBox="1"/>
            <p:nvPr/>
          </p:nvSpPr>
          <p:spPr>
            <a:xfrm>
              <a:off x="3072" y="2544"/>
              <a:ext cx="912" cy="33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M2</a:t>
              </a:r>
              <a:endPara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38" name="直接连接符 125960"/>
            <p:cNvSpPr/>
            <p:nvPr/>
          </p:nvSpPr>
          <p:spPr>
            <a:xfrm>
              <a:off x="1440" y="2688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139" name="直接连接符 125961"/>
            <p:cNvSpPr/>
            <p:nvPr/>
          </p:nvSpPr>
          <p:spPr>
            <a:xfrm>
              <a:off x="2688" y="2736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med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30049"/>
          <p:cNvSpPr>
            <a:spLocks noGrp="1" noRot="1"/>
          </p:cNvSpPr>
          <p:nvPr>
            <p:ph type="title"/>
          </p:nvPr>
        </p:nvSpPr>
        <p:spPr>
          <a:xfrm>
            <a:off x="0" y="457200"/>
            <a:ext cx="8686800" cy="4267200"/>
          </a:xfrm>
          <a:ln/>
        </p:spPr>
        <p:txBody>
          <a:bodyPr anchor="ctr"/>
          <a:p>
            <a:pPr marL="685800" indent="-685800" algn="l"/>
            <a:r>
              <a:rPr lang="en-US" altLang="zh-CN" sz="3200" dirty="0">
                <a:solidFill>
                  <a:srgbClr val="66FF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dirty="0">
                <a:solidFill>
                  <a:srgbClr val="66FF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）实地址（物理地址）：</a:t>
            </a:r>
            <a:br>
              <a:rPr lang="zh-CN" altLang="en-US" sz="32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</a:br>
            <a:r>
              <a:rPr lang="zh-CN" altLang="en-US" sz="32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为</a:t>
            </a:r>
            <a:r>
              <a:rPr lang="en-US" altLang="zh-CN" sz="32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CPU</a:t>
            </a:r>
            <a:r>
              <a:rPr lang="zh-CN" altLang="en-US" sz="32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能直接访问的</a:t>
            </a:r>
            <a:r>
              <a:rPr lang="en-US" altLang="zh-CN" sz="32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M1</a:t>
            </a:r>
            <a:r>
              <a:rPr lang="zh-CN" altLang="en-US" sz="32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中的地址。</a:t>
            </a:r>
            <a:br>
              <a:rPr lang="zh-CN" altLang="en-US" sz="32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</a:br>
            <a:r>
              <a:rPr lang="zh-CN" altLang="en-US" sz="32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          </a:t>
            </a:r>
            <a:br>
              <a:rPr lang="zh-CN" altLang="en-US" sz="32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</a:br>
            <a:br>
              <a:rPr lang="zh-CN" altLang="en-US" sz="32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</a:br>
            <a:r>
              <a:rPr lang="zh-CN" altLang="en-US" sz="32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  </a:t>
            </a:r>
            <a:r>
              <a:rPr lang="en-US" altLang="zh-CN" sz="3200" err="1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n</a:t>
            </a:r>
            <a:r>
              <a:rPr lang="en-US" altLang="zh-CN" sz="3200" baseline="-25000" err="1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v</a:t>
            </a:r>
            <a:r>
              <a:rPr lang="en-US" altLang="zh-CN" sz="320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	  n</a:t>
            </a:r>
            <a:r>
              <a:rPr lang="en-US" altLang="zh-CN" sz="3200" baseline="-2500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r</a:t>
            </a:r>
            <a:br>
              <a:rPr lang="en-US" altLang="zh-CN" sz="3200" baseline="-2500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</a:br>
            <a:br>
              <a:rPr lang="en-US" altLang="zh-CN" sz="3200" baseline="-2500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</a:br>
            <a:r>
              <a:rPr lang="en-US" altLang="zh-CN" sz="320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  </a:t>
            </a:r>
            <a:r>
              <a:rPr lang="en-US" altLang="zh-CN" sz="3200">
                <a:solidFill>
                  <a:srgbClr val="FFFF00"/>
                </a:solidFill>
                <a:effectLst/>
                <a:latin typeface="宋体" panose="02010600030101010101" pitchFamily="2" charset="-122"/>
              </a:rPr>
              <a:t>n</a:t>
            </a:r>
            <a:r>
              <a:rPr lang="en-US" altLang="zh-CN" sz="3200" baseline="-25000">
                <a:solidFill>
                  <a:srgbClr val="FFFF00"/>
                </a:solidFill>
                <a:effectLst/>
                <a:latin typeface="宋体" panose="02010600030101010101" pitchFamily="2" charset="-122"/>
              </a:rPr>
              <a:t>v</a:t>
            </a:r>
            <a:r>
              <a:rPr lang="zh-CN" altLang="en-US" sz="3200" dirty="0">
                <a:solidFill>
                  <a:srgbClr val="FFFF00"/>
                </a:solidFill>
                <a:effectLst/>
                <a:latin typeface="宋体" panose="02010600030101010101" pitchFamily="2" charset="-122"/>
              </a:rPr>
              <a:t>：实页号</a:t>
            </a:r>
            <a:br>
              <a:rPr lang="zh-CN" altLang="en-US" sz="3200" dirty="0">
                <a:solidFill>
                  <a:srgbClr val="FFFF00"/>
                </a:solidFill>
                <a:effectLst/>
                <a:latin typeface="宋体" panose="02010600030101010101" pitchFamily="2" charset="-122"/>
              </a:rPr>
            </a:br>
            <a:r>
              <a:rPr lang="zh-CN" altLang="en-US" sz="3200" dirty="0">
                <a:solidFill>
                  <a:srgbClr val="FFFF00"/>
                </a:solidFill>
                <a:effectLst/>
                <a:latin typeface="宋体" panose="02010600030101010101" pitchFamily="2" charset="-122"/>
              </a:rPr>
              <a:t>  </a:t>
            </a:r>
            <a:r>
              <a:rPr lang="en-US" altLang="zh-CN" sz="3200">
                <a:solidFill>
                  <a:srgbClr val="FFFF00"/>
                </a:solidFill>
                <a:effectLst/>
                <a:latin typeface="宋体" panose="02010600030101010101" pitchFamily="2" charset="-122"/>
              </a:rPr>
              <a:t>n</a:t>
            </a:r>
            <a:r>
              <a:rPr lang="en-US" altLang="zh-CN" sz="3200" baseline="-25000">
                <a:solidFill>
                  <a:srgbClr val="FFFF00"/>
                </a:solidFill>
                <a:effectLst/>
                <a:latin typeface="宋体" panose="02010600030101010101" pitchFamily="2" charset="-122"/>
              </a:rPr>
              <a:t>r</a:t>
            </a:r>
            <a:r>
              <a:rPr lang="zh-CN" altLang="en-US" sz="3200" dirty="0">
                <a:solidFill>
                  <a:srgbClr val="FFFF00"/>
                </a:solidFill>
                <a:effectLst/>
                <a:latin typeface="宋体" panose="02010600030101010101" pitchFamily="2" charset="-122"/>
              </a:rPr>
              <a:t>：页内地址</a:t>
            </a:r>
            <a:endParaRPr lang="zh-CN" altLang="en-US" sz="3200" dirty="0">
              <a:solidFill>
                <a:srgbClr val="FFFF00"/>
              </a:solidFill>
              <a:effectLst/>
              <a:latin typeface="宋体" panose="02010600030101010101" pitchFamily="2" charset="-122"/>
            </a:endParaRPr>
          </a:p>
        </p:txBody>
      </p:sp>
      <p:sp>
        <p:nvSpPr>
          <p:cNvPr id="50178" name="矩形 130052"/>
          <p:cNvSpPr/>
          <p:nvPr/>
        </p:nvSpPr>
        <p:spPr>
          <a:xfrm>
            <a:off x="900113" y="1989138"/>
            <a:ext cx="2133600" cy="609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直接连接符 130053"/>
          <p:cNvSpPr/>
          <p:nvPr/>
        </p:nvSpPr>
        <p:spPr>
          <a:xfrm>
            <a:off x="1979613" y="1989138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checke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2225" name="文本占位符 16386"/>
          <p:cNvSpPr>
            <a:spLocks noGrp="1"/>
          </p:cNvSpPr>
          <p:nvPr>
            <p:ph type="body"/>
          </p:nvPr>
        </p:nvSpPr>
        <p:spPr>
          <a:xfrm>
            <a:off x="0" y="0"/>
            <a:ext cx="8991600" cy="3284538"/>
          </a:xfrm>
          <a:ln/>
        </p:spPr>
        <p:txBody>
          <a:bodyPr anchor="t"/>
          <a:lstStyle/>
          <a:p>
            <a:pPr algn="just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  <a:effectLst/>
                <a:latin typeface="宋体" panose="02010600030101010101" pitchFamily="2" charset="-122"/>
              </a:rPr>
              <a:t>  3 </a:t>
            </a:r>
            <a:r>
              <a:rPr lang="zh-CN" altLang="en-US" b="1" dirty="0">
                <a:solidFill>
                  <a:srgbClr val="FFFF00"/>
                </a:solidFill>
                <a:effectLst/>
                <a:latin typeface="宋体" panose="02010600030101010101" pitchFamily="2" charset="-122"/>
              </a:rPr>
              <a:t>页表</a:t>
            </a:r>
            <a:endParaRPr lang="zh-CN" altLang="en-US" b="1" dirty="0">
              <a:solidFill>
                <a:srgbClr val="FFFF00"/>
              </a:solidFill>
              <a:effectLst/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b="1" dirty="0">
                <a:effectLst/>
                <a:latin typeface="宋体" panose="02010600030101010101" pitchFamily="2" charset="-122"/>
              </a:rPr>
              <a:t>      </a:t>
            </a:r>
            <a:r>
              <a:rPr lang="en-US" altLang="zh-CN" b="1" dirty="0">
                <a:effectLst/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effectLst/>
                <a:latin typeface="宋体" panose="02010600030101010101" pitchFamily="2" charset="-122"/>
              </a:rPr>
              <a:t>）页表所需行数与虚页号数相等，</a:t>
            </a:r>
            <a:r>
              <a:rPr lang="zh-CN" altLang="en-US" b="1" dirty="0">
                <a:solidFill>
                  <a:srgbClr val="66FF66"/>
                </a:solidFill>
                <a:effectLst/>
                <a:latin typeface="宋体" panose="02010600030101010101" pitchFamily="2" charset="-122"/>
              </a:rPr>
              <a:t>虚页号</a:t>
            </a:r>
            <a:r>
              <a:rPr lang="zh-CN" altLang="en-US" b="1" dirty="0">
                <a:effectLst/>
                <a:latin typeface="宋体" panose="02010600030101010101" pitchFamily="2" charset="-122"/>
              </a:rPr>
              <a:t>与</a:t>
            </a:r>
            <a:r>
              <a:rPr lang="zh-CN" altLang="en-US" b="1" dirty="0">
                <a:solidFill>
                  <a:srgbClr val="66FF66"/>
                </a:solidFill>
                <a:effectLst/>
                <a:latin typeface="宋体" panose="02010600030101010101" pitchFamily="2" charset="-122"/>
              </a:rPr>
              <a:t>页表行号</a:t>
            </a:r>
            <a:r>
              <a:rPr lang="zh-CN" altLang="en-US" b="1" dirty="0">
                <a:effectLst/>
                <a:latin typeface="宋体" panose="02010600030101010101" pitchFamily="2" charset="-122"/>
              </a:rPr>
              <a:t>对应，因此无需虚页号字段。</a:t>
            </a:r>
            <a:endParaRPr lang="zh-CN" altLang="en-US" b="1" dirty="0">
              <a:effectLst/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b="1" dirty="0">
                <a:effectLst/>
                <a:latin typeface="宋体" panose="02010600030101010101" pitchFamily="2" charset="-122"/>
              </a:rPr>
              <a:t>      </a:t>
            </a:r>
            <a:r>
              <a:rPr lang="en-US" altLang="zh-CN" b="1" dirty="0">
                <a:effectLst/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effectLst/>
                <a:latin typeface="宋体" panose="02010600030101010101" pitchFamily="2" charset="-122"/>
              </a:rPr>
              <a:t>）页表中每行内容为两个字段：</a:t>
            </a:r>
            <a:r>
              <a:rPr lang="zh-CN" altLang="en-US" b="1" dirty="0">
                <a:solidFill>
                  <a:srgbClr val="66FF66"/>
                </a:solidFill>
                <a:effectLst/>
                <a:latin typeface="宋体" panose="02010600030101010101" pitchFamily="2" charset="-122"/>
              </a:rPr>
              <a:t>实页号</a:t>
            </a:r>
            <a:r>
              <a:rPr lang="en-US" altLang="zh-CN" b="1">
                <a:solidFill>
                  <a:srgbClr val="66FF66"/>
                </a:solidFill>
                <a:effectLst/>
                <a:latin typeface="宋体" panose="02010600030101010101" pitchFamily="2" charset="-122"/>
              </a:rPr>
              <a:t>n</a:t>
            </a:r>
            <a:r>
              <a:rPr lang="en-US" altLang="zh-CN" b="1" baseline="-25000">
                <a:solidFill>
                  <a:srgbClr val="66FF66"/>
                </a:solidFill>
                <a:effectLst/>
                <a:latin typeface="宋体" panose="02010600030101010101" pitchFamily="2" charset="-122"/>
              </a:rPr>
              <a:t>v</a:t>
            </a:r>
            <a:r>
              <a:rPr lang="zh-CN" altLang="en-US" b="1" dirty="0">
                <a:solidFill>
                  <a:srgbClr val="66FF66"/>
                </a:solidFill>
                <a:effectLst/>
                <a:latin typeface="宋体" panose="02010600030101010101" pitchFamily="2" charset="-122"/>
              </a:rPr>
              <a:t>及装入位</a:t>
            </a:r>
            <a:r>
              <a:rPr lang="zh-CN" altLang="en-US" b="1" dirty="0">
                <a:effectLst/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effectLst/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effectLst/>
                <a:latin typeface="宋体" panose="02010600030101010101" pitchFamily="2" charset="-122"/>
              </a:rPr>
              <a:t>位），</a:t>
            </a:r>
            <a:r>
              <a:rPr lang="en-US" altLang="zh-CN" b="1" dirty="0">
                <a:solidFill>
                  <a:srgbClr val="FFFF00"/>
                </a:solidFill>
                <a:effectLst/>
                <a:latin typeface="宋体" panose="02010600030101010101" pitchFamily="2" charset="-122"/>
              </a:rPr>
              <a:t>0</a:t>
            </a:r>
            <a:r>
              <a:rPr lang="zh-CN" altLang="en-US" b="1" dirty="0">
                <a:solidFill>
                  <a:srgbClr val="FFFF00"/>
                </a:solidFill>
                <a:effectLst/>
                <a:latin typeface="宋体" panose="02010600030101010101" pitchFamily="2" charset="-122"/>
              </a:rPr>
              <a:t>表示虚页未装入，</a:t>
            </a:r>
            <a:r>
              <a:rPr lang="en-US" altLang="zh-CN" b="1" dirty="0">
                <a:solidFill>
                  <a:srgbClr val="FFFF00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FF00"/>
                </a:solidFill>
                <a:effectLst/>
                <a:latin typeface="宋体" panose="02010600030101010101" pitchFamily="2" charset="-122"/>
              </a:rPr>
              <a:t>表示已装入。</a:t>
            </a:r>
            <a:endParaRPr lang="zh-CN" altLang="en-US" b="1" dirty="0">
              <a:solidFill>
                <a:srgbClr val="FFFF00"/>
              </a:solidFill>
              <a:effectLst/>
              <a:latin typeface="宋体" panose="02010600030101010101" pitchFamily="2" charset="-122"/>
            </a:endParaRPr>
          </a:p>
        </p:txBody>
      </p:sp>
      <p:sp>
        <p:nvSpPr>
          <p:cNvPr id="52226" name="直角三角形 16388"/>
          <p:cNvSpPr/>
          <p:nvPr/>
        </p:nvSpPr>
        <p:spPr>
          <a:xfrm flipH="1">
            <a:off x="4578350" y="2143125"/>
            <a:ext cx="0" cy="0"/>
          </a:xfrm>
          <a:prstGeom prst="rtTriangle">
            <a:avLst/>
          </a:prstGeom>
          <a:gradFill rotWithShape="0">
            <a:gsLst>
              <a:gs pos="0">
                <a:schemeClr val="accent1"/>
              </a:gs>
              <a:gs pos="100000">
                <a:srgbClr val="005C7A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latinLnBrk="1"/>
            <a:endParaRPr lang="zh-CN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直角三角形 16390"/>
          <p:cNvSpPr/>
          <p:nvPr/>
        </p:nvSpPr>
        <p:spPr>
          <a:xfrm flipH="1">
            <a:off x="4578350" y="2143125"/>
            <a:ext cx="0" cy="0"/>
          </a:xfrm>
          <a:prstGeom prst="rtTriangle">
            <a:avLst/>
          </a:prstGeom>
          <a:gradFill rotWithShape="0">
            <a:gsLst>
              <a:gs pos="0">
                <a:schemeClr val="accent1"/>
              </a:gs>
              <a:gs pos="100000">
                <a:srgbClr val="005C7A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latinLnBrk="1"/>
            <a:endParaRPr lang="zh-CN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398" name="表格 16397"/>
          <p:cNvGraphicFramePr/>
          <p:nvPr/>
        </p:nvGraphicFramePr>
        <p:xfrm>
          <a:off x="2771775" y="3716338"/>
          <a:ext cx="4495800" cy="2605088"/>
        </p:xfrm>
        <a:graphic>
          <a:graphicData uri="http://schemas.openxmlformats.org/drawingml/2006/table">
            <a:tbl>
              <a:tblPr/>
              <a:tblGrid>
                <a:gridCol w="2247900"/>
                <a:gridCol w="2247900"/>
              </a:tblGrid>
              <a:tr h="6413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b="1" dirty="0"/>
                        <a:t>实页号</a:t>
                      </a:r>
                      <a:r>
                        <a:rPr lang="en-US" altLang="zh-CN" b="1"/>
                        <a:t>n</a:t>
                      </a:r>
                      <a:r>
                        <a:rPr lang="en-US" altLang="zh-CN" b="1" baseline="-25000"/>
                        <a:t>v</a:t>
                      </a:r>
                      <a:endParaRPr lang="zh-CN" altLang="en-US" b="1" baseline="-250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b="1" dirty="0"/>
                        <a:t>装入位</a:t>
                      </a:r>
                      <a:endParaRPr lang="zh-CN" alt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402" name="表格 16401"/>
          <p:cNvGraphicFramePr/>
          <p:nvPr/>
        </p:nvGraphicFramePr>
        <p:xfrm>
          <a:off x="1331913" y="3716338"/>
          <a:ext cx="1441450" cy="2592388"/>
        </p:xfrm>
        <a:graphic>
          <a:graphicData uri="http://schemas.openxmlformats.org/drawingml/2006/table">
            <a:tbl>
              <a:tblPr/>
              <a:tblGrid>
                <a:gridCol w="1441450"/>
              </a:tblGrid>
              <a:tr h="6318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1" dirty="0">
                          <a:solidFill>
                            <a:srgbClr val="FFFF00"/>
                          </a:solidFill>
                        </a:rPr>
                        <a:t>虚页号</a:t>
                      </a:r>
                      <a:endParaRPr lang="zh-CN" altLang="en-US" sz="2400" b="1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05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96" name="直接连接符 16395"/>
          <p:cNvSpPr/>
          <p:nvPr/>
        </p:nvSpPr>
        <p:spPr>
          <a:xfrm>
            <a:off x="1331913" y="3716338"/>
            <a:ext cx="0" cy="2665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99" name="直接连接符 16398"/>
          <p:cNvSpPr/>
          <p:nvPr/>
        </p:nvSpPr>
        <p:spPr>
          <a:xfrm>
            <a:off x="1331913" y="5013325"/>
            <a:ext cx="1439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01" name="直接连接符 16400"/>
          <p:cNvSpPr/>
          <p:nvPr/>
        </p:nvSpPr>
        <p:spPr>
          <a:xfrm>
            <a:off x="1331913" y="5661025"/>
            <a:ext cx="1439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8435" name="文本占位符 18434"/>
          <p:cNvSpPr>
            <a:spLocks noGrp="1"/>
          </p:cNvSpPr>
          <p:nvPr>
            <p:ph idx="1"/>
          </p:nvPr>
        </p:nvSpPr>
        <p:spPr>
          <a:xfrm>
            <a:off x="0" y="0"/>
            <a:ext cx="8839200" cy="6629400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36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4 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页式管理的地址变换（关键）</a:t>
            </a:r>
            <a:endParaRPr kumimoji="0" lang="zh-CN" altLang="en-US" sz="3600" b="1" i="0" u="none" strike="noStrike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楷体_GB2312" pitchFamily="49" charset="-122"/>
                <a:cs typeface="+mn-cs"/>
              </a:rPr>
              <a:t>①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根据</a:t>
            </a:r>
            <a:r>
              <a:rPr kumimoji="0" lang="en-US" altLang="zh-CN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Nv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去查页表中的某一行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m</a:t>
            </a:r>
            <a:r>
              <a:rPr kumimoji="0" lang="zh-CN" altLang="en-US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。</a:t>
            </a:r>
            <a:endParaRPr kumimoji="0" lang="zh-CN" altLang="en-US" sz="36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36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楷体_GB2312" pitchFamily="49" charset="-122"/>
                <a:cs typeface="+mn-cs"/>
              </a:rPr>
              <a:t>②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查该行的装入位。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36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楷体_GB2312" pitchFamily="49" charset="-122"/>
                <a:cs typeface="+mn-cs"/>
              </a:rPr>
              <a:t>③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装入位</a:t>
            </a:r>
            <a:r>
              <a:rPr kumimoji="0" lang="en-US" altLang="zh-CN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=1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时，命中。表示该虚页已装入。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从该行中送出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3200" b="1" i="0" u="none" strike="noStrike" kern="1200" cap="none" spc="0" normalizeH="0" baseline="-250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（实页号）。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      再将</a:t>
            </a:r>
            <a:r>
              <a:rPr kumimoji="0" lang="en-US" altLang="zh-CN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Nr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直送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3200" b="1" i="0" u="none" strike="noStrike" kern="1200" cap="none" spc="0" normalizeH="0" baseline="-250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endParaRPr kumimoji="0" lang="zh-CN" altLang="en-US" sz="32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       即完成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NvNr 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→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n</a:t>
            </a:r>
            <a:r>
              <a:rPr kumimoji="0" lang="en-US" altLang="zh-CN" sz="3600" b="1" i="0" u="none" strike="noStrike" kern="1200" cap="none" spc="0" normalizeH="0" baseline="-250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v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n</a:t>
            </a:r>
            <a:r>
              <a:rPr kumimoji="0" lang="en-US" altLang="zh-CN" sz="3600" b="1" i="0" u="none" strike="noStrike" kern="1200" cap="none" spc="0" normalizeH="0" baseline="-250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。</a:t>
            </a:r>
            <a:endParaRPr kumimoji="0" lang="zh-CN" altLang="en-US" sz="36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36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楷体_GB2312" pitchFamily="49" charset="-122"/>
                <a:cs typeface="+mn-cs"/>
              </a:rPr>
              <a:t>④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装入位</a:t>
            </a:r>
            <a:r>
              <a:rPr kumimoji="0" lang="en-US" altLang="zh-CN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=0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时，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失效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，表示该虚页未装入</a:t>
            </a:r>
            <a:r>
              <a:rPr kumimoji="0" lang="en-US" altLang="zh-CN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M1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中。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  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comb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6321" name="文本框 128002"/>
          <p:cNvSpPr txBox="1"/>
          <p:nvPr/>
        </p:nvSpPr>
        <p:spPr>
          <a:xfrm>
            <a:off x="1524000" y="609600"/>
            <a:ext cx="990600" cy="5278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虚页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24" name="矩形 128023"/>
          <p:cNvSpPr/>
          <p:nvPr/>
        </p:nvSpPr>
        <p:spPr>
          <a:xfrm>
            <a:off x="4876800" y="5441950"/>
            <a:ext cx="2209800" cy="6540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3200" b="1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endParaRPr lang="en-US" altLang="zh-CN" sz="3200" b="1" strike="noStrike" noProof="1"/>
          </a:p>
        </p:txBody>
      </p:sp>
      <p:sp>
        <p:nvSpPr>
          <p:cNvPr id="128023" name="矩形 128022"/>
          <p:cNvSpPr/>
          <p:nvPr/>
        </p:nvSpPr>
        <p:spPr>
          <a:xfrm>
            <a:off x="2743200" y="5441950"/>
            <a:ext cx="2133600" cy="6540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3200" b="1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00</a:t>
            </a:r>
            <a:endParaRPr lang="en-US" altLang="zh-CN" sz="3200" b="1" strike="noStrike" noProof="1"/>
          </a:p>
        </p:txBody>
      </p:sp>
      <p:sp>
        <p:nvSpPr>
          <p:cNvPr id="128022" name="矩形 128021"/>
          <p:cNvSpPr/>
          <p:nvPr/>
        </p:nvSpPr>
        <p:spPr>
          <a:xfrm>
            <a:off x="4876800" y="4827588"/>
            <a:ext cx="2209800" cy="6143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3200" b="1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endParaRPr lang="en-US" altLang="zh-CN" sz="3200" b="1" strike="noStrike" noProof="1"/>
          </a:p>
        </p:txBody>
      </p:sp>
      <p:sp>
        <p:nvSpPr>
          <p:cNvPr id="128021" name="矩形 128020"/>
          <p:cNvSpPr/>
          <p:nvPr/>
        </p:nvSpPr>
        <p:spPr>
          <a:xfrm>
            <a:off x="2743200" y="4827588"/>
            <a:ext cx="2133600" cy="6143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3200" b="1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10</a:t>
            </a:r>
            <a:endParaRPr lang="en-US" altLang="zh-CN" sz="3200" b="1" strike="noStrike" noProof="1"/>
          </a:p>
        </p:txBody>
      </p:sp>
      <p:sp>
        <p:nvSpPr>
          <p:cNvPr id="128020" name="矩形 128019"/>
          <p:cNvSpPr/>
          <p:nvPr/>
        </p:nvSpPr>
        <p:spPr>
          <a:xfrm>
            <a:off x="4876800" y="4214813"/>
            <a:ext cx="2209800" cy="6127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3200" b="1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endParaRPr lang="en-US" altLang="zh-CN" sz="3200" b="1" strike="noStrike" noProof="1"/>
          </a:p>
        </p:txBody>
      </p:sp>
      <p:sp>
        <p:nvSpPr>
          <p:cNvPr id="128019" name="矩形 128018"/>
          <p:cNvSpPr/>
          <p:nvPr/>
        </p:nvSpPr>
        <p:spPr>
          <a:xfrm>
            <a:off x="2743200" y="4214813"/>
            <a:ext cx="2133600" cy="6127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3200" b="1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01</a:t>
            </a:r>
            <a:endParaRPr lang="en-US" altLang="zh-CN" sz="3200" b="1" strike="noStrike" noProof="1"/>
          </a:p>
        </p:txBody>
      </p:sp>
      <p:sp>
        <p:nvSpPr>
          <p:cNvPr id="128018" name="矩形 128017"/>
          <p:cNvSpPr/>
          <p:nvPr/>
        </p:nvSpPr>
        <p:spPr>
          <a:xfrm>
            <a:off x="4876800" y="3600450"/>
            <a:ext cx="2209800" cy="6143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3200" b="1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endParaRPr lang="en-US" altLang="zh-CN" sz="3200" b="1" strike="noStrike" noProof="1"/>
          </a:p>
        </p:txBody>
      </p:sp>
      <p:sp>
        <p:nvSpPr>
          <p:cNvPr id="128017" name="矩形 128016"/>
          <p:cNvSpPr/>
          <p:nvPr/>
        </p:nvSpPr>
        <p:spPr>
          <a:xfrm>
            <a:off x="2743200" y="3600450"/>
            <a:ext cx="2133600" cy="6143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3200" b="1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11</a:t>
            </a:r>
            <a:endParaRPr lang="en-US" altLang="zh-CN" sz="3200" b="1" strike="noStrike" noProof="1"/>
          </a:p>
        </p:txBody>
      </p:sp>
      <p:sp>
        <p:nvSpPr>
          <p:cNvPr id="128016" name="矩形 128015"/>
          <p:cNvSpPr/>
          <p:nvPr/>
        </p:nvSpPr>
        <p:spPr>
          <a:xfrm>
            <a:off x="4876800" y="2987675"/>
            <a:ext cx="2209800" cy="6127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3200" b="1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endParaRPr lang="en-US" altLang="zh-CN" sz="3200" b="1" strike="noStrike" noProof="1"/>
          </a:p>
        </p:txBody>
      </p:sp>
      <p:sp>
        <p:nvSpPr>
          <p:cNvPr id="128015" name="矩形 128014"/>
          <p:cNvSpPr/>
          <p:nvPr/>
        </p:nvSpPr>
        <p:spPr>
          <a:xfrm>
            <a:off x="2743200" y="2987675"/>
            <a:ext cx="2133600" cy="6127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3200" b="1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11</a:t>
            </a:r>
            <a:endParaRPr lang="en-US" altLang="zh-CN" sz="3200" b="1" strike="noStrike" noProof="1"/>
          </a:p>
        </p:txBody>
      </p:sp>
      <p:sp>
        <p:nvSpPr>
          <p:cNvPr id="128014" name="矩形 128013"/>
          <p:cNvSpPr/>
          <p:nvPr/>
        </p:nvSpPr>
        <p:spPr>
          <a:xfrm>
            <a:off x="4876800" y="2373313"/>
            <a:ext cx="2209800" cy="6143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3200" b="1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endParaRPr lang="en-US" altLang="zh-CN" sz="3200" b="1" strike="noStrike" noProof="1"/>
          </a:p>
        </p:txBody>
      </p:sp>
      <p:sp>
        <p:nvSpPr>
          <p:cNvPr id="128013" name="矩形 128012"/>
          <p:cNvSpPr/>
          <p:nvPr/>
        </p:nvSpPr>
        <p:spPr>
          <a:xfrm>
            <a:off x="2743200" y="2373313"/>
            <a:ext cx="2133600" cy="6143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3200" b="1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00</a:t>
            </a:r>
            <a:endParaRPr lang="en-US" altLang="zh-CN" sz="3200" b="1" strike="noStrike" noProof="1"/>
          </a:p>
        </p:txBody>
      </p:sp>
      <p:sp>
        <p:nvSpPr>
          <p:cNvPr id="128012" name="矩形 128011"/>
          <p:cNvSpPr/>
          <p:nvPr/>
        </p:nvSpPr>
        <p:spPr>
          <a:xfrm>
            <a:off x="4876800" y="1760538"/>
            <a:ext cx="2209800" cy="6127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3200" b="1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endParaRPr lang="en-US" altLang="zh-CN" sz="3200" b="1" strike="noStrike" noProof="1"/>
          </a:p>
        </p:txBody>
      </p:sp>
      <p:sp>
        <p:nvSpPr>
          <p:cNvPr id="128011" name="矩形 128010"/>
          <p:cNvSpPr/>
          <p:nvPr/>
        </p:nvSpPr>
        <p:spPr>
          <a:xfrm>
            <a:off x="2743200" y="1760538"/>
            <a:ext cx="2133600" cy="6127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3200" b="1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10</a:t>
            </a:r>
            <a:endParaRPr lang="en-US" altLang="zh-CN" sz="3200" b="1" strike="noStrike" noProof="1"/>
          </a:p>
        </p:txBody>
      </p:sp>
      <p:sp>
        <p:nvSpPr>
          <p:cNvPr id="128010" name="矩形 128009"/>
          <p:cNvSpPr/>
          <p:nvPr/>
        </p:nvSpPr>
        <p:spPr>
          <a:xfrm>
            <a:off x="4876800" y="1146175"/>
            <a:ext cx="2209800" cy="6143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3200" b="1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endParaRPr lang="en-US" altLang="zh-CN" sz="3200" b="1" strike="noStrike" noProof="1"/>
          </a:p>
        </p:txBody>
      </p:sp>
      <p:sp>
        <p:nvSpPr>
          <p:cNvPr id="128009" name="矩形 128008"/>
          <p:cNvSpPr/>
          <p:nvPr/>
        </p:nvSpPr>
        <p:spPr>
          <a:xfrm>
            <a:off x="2743200" y="1146175"/>
            <a:ext cx="2133600" cy="6143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3200" b="1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01</a:t>
            </a:r>
            <a:endParaRPr lang="en-US" altLang="zh-CN" sz="3200" b="1" strike="noStrike" noProof="1"/>
          </a:p>
        </p:txBody>
      </p:sp>
      <p:sp>
        <p:nvSpPr>
          <p:cNvPr id="128008" name="矩形 128007"/>
          <p:cNvSpPr/>
          <p:nvPr/>
        </p:nvSpPr>
        <p:spPr>
          <a:xfrm>
            <a:off x="4876800" y="533400"/>
            <a:ext cx="2209800" cy="6127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</a:lstStyle>
          <a:p>
            <a:pPr marL="0" lvl="0" indent="0" algn="ctr" fontAlgn="base">
              <a:buNone/>
            </a:pPr>
            <a:r>
              <a:rPr lang="zh-CN" altLang="en-US" sz="3200" b="1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装入位</a:t>
            </a:r>
            <a:endParaRPr lang="zh-CN" altLang="en-US" sz="3200" b="1" strike="noStrike" noProof="1"/>
          </a:p>
        </p:txBody>
      </p:sp>
      <p:sp>
        <p:nvSpPr>
          <p:cNvPr id="128007" name="矩形 128006"/>
          <p:cNvSpPr/>
          <p:nvPr/>
        </p:nvSpPr>
        <p:spPr>
          <a:xfrm>
            <a:off x="2743200" y="533400"/>
            <a:ext cx="2133600" cy="6127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3200" b="1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nv</a:t>
            </a:r>
            <a:endParaRPr lang="en-US" altLang="zh-CN" sz="3200" b="1" strike="noStrike" noProof="1"/>
          </a:p>
        </p:txBody>
      </p:sp>
      <p:sp>
        <p:nvSpPr>
          <p:cNvPr id="56340" name="直接连接符 128024"/>
          <p:cNvSpPr/>
          <p:nvPr/>
        </p:nvSpPr>
        <p:spPr>
          <a:xfrm>
            <a:off x="2743200" y="533400"/>
            <a:ext cx="43434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41" name="直接连接符 128025"/>
          <p:cNvSpPr/>
          <p:nvPr/>
        </p:nvSpPr>
        <p:spPr>
          <a:xfrm>
            <a:off x="2743200" y="1146175"/>
            <a:ext cx="4343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42" name="直接连接符 128026"/>
          <p:cNvSpPr/>
          <p:nvPr/>
        </p:nvSpPr>
        <p:spPr>
          <a:xfrm>
            <a:off x="2743200" y="1760538"/>
            <a:ext cx="4343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43" name="直接连接符 128027"/>
          <p:cNvSpPr/>
          <p:nvPr/>
        </p:nvSpPr>
        <p:spPr>
          <a:xfrm>
            <a:off x="2743200" y="2373313"/>
            <a:ext cx="4343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44" name="直接连接符 128028"/>
          <p:cNvSpPr/>
          <p:nvPr/>
        </p:nvSpPr>
        <p:spPr>
          <a:xfrm>
            <a:off x="2743200" y="2987675"/>
            <a:ext cx="4343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45" name="直接连接符 128029"/>
          <p:cNvSpPr/>
          <p:nvPr/>
        </p:nvSpPr>
        <p:spPr>
          <a:xfrm>
            <a:off x="2743200" y="3600450"/>
            <a:ext cx="4343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46" name="直接连接符 128030"/>
          <p:cNvSpPr/>
          <p:nvPr/>
        </p:nvSpPr>
        <p:spPr>
          <a:xfrm>
            <a:off x="2743200" y="4214813"/>
            <a:ext cx="4343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47" name="直接连接符 128031"/>
          <p:cNvSpPr/>
          <p:nvPr/>
        </p:nvSpPr>
        <p:spPr>
          <a:xfrm>
            <a:off x="2743200" y="4827588"/>
            <a:ext cx="4343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48" name="直接连接符 128032"/>
          <p:cNvSpPr/>
          <p:nvPr/>
        </p:nvSpPr>
        <p:spPr>
          <a:xfrm>
            <a:off x="2743200" y="5441950"/>
            <a:ext cx="4343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49" name="直接连接符 128033"/>
          <p:cNvSpPr/>
          <p:nvPr/>
        </p:nvSpPr>
        <p:spPr>
          <a:xfrm>
            <a:off x="2743200" y="6096000"/>
            <a:ext cx="43434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50" name="直接连接符 128034"/>
          <p:cNvSpPr/>
          <p:nvPr/>
        </p:nvSpPr>
        <p:spPr>
          <a:xfrm>
            <a:off x="2743200" y="533400"/>
            <a:ext cx="0" cy="55626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51" name="直接连接符 128035"/>
          <p:cNvSpPr/>
          <p:nvPr/>
        </p:nvSpPr>
        <p:spPr>
          <a:xfrm>
            <a:off x="4876800" y="533400"/>
            <a:ext cx="0" cy="5562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52" name="直接连接符 128036"/>
          <p:cNvSpPr/>
          <p:nvPr/>
        </p:nvSpPr>
        <p:spPr>
          <a:xfrm>
            <a:off x="7086600" y="533400"/>
            <a:ext cx="0" cy="55626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22" grpId="0"/>
      <p:bldP spid="128016" grpId="0"/>
      <p:bldP spid="128014" grpId="0"/>
      <p:bldP spid="1280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标题 94209"/>
          <p:cNvSpPr>
            <a:spLocks noGrp="1" noRot="1"/>
          </p:cNvSpPr>
          <p:nvPr>
            <p:ph type="title"/>
          </p:nvPr>
        </p:nvSpPr>
        <p:spPr>
          <a:xfrm>
            <a:off x="323850" y="0"/>
            <a:ext cx="8077200" cy="762000"/>
          </a:xfrm>
        </p:spPr>
        <p:txBody>
          <a:bodyPr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kern="1200" cap="none" spc="0" normalizeH="0" baseline="0" noProof="1" dirty="0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§</a:t>
            </a:r>
            <a:r>
              <a:rPr kumimoji="0" lang="en-US" altLang="zh-CN" sz="4400" b="0" i="0" u="none" strike="noStrike" kern="1200" cap="none" spc="0" normalizeH="0" baseline="0" noProof="1" dirty="0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 </a:t>
            </a:r>
            <a:r>
              <a:rPr kumimoji="0" lang="zh-CN" altLang="en-US" sz="4400" b="0" i="0" u="none" strike="noStrike" kern="1200" cap="none" spc="0" normalizeH="0" baseline="0" noProof="1" dirty="0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引言</a:t>
            </a:r>
            <a:endParaRPr kumimoji="0" lang="zh-CN" altLang="en-US" sz="4400" b="0" i="0" u="none" strike="noStrike" kern="1200" cap="none" spc="0" normalizeH="0" baseline="0" noProof="1">
              <a:solidFill>
                <a:schemeClr val="hlink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94211" name="文本占位符 94210"/>
          <p:cNvSpPr>
            <a:spLocks noGrp="1"/>
          </p:cNvSpPr>
          <p:nvPr>
            <p:ph idx="1"/>
          </p:nvPr>
        </p:nvSpPr>
        <p:spPr>
          <a:xfrm>
            <a:off x="0" y="1557338"/>
            <a:ext cx="9144000" cy="2520950"/>
          </a:xfrm>
        </p:spPr>
        <p:txBody>
          <a:bodyPr/>
          <a:p>
            <a:pPr marL="95250" marR="0" indent="-952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1" dirty="0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、存储器分类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hlink"/>
              </a:solidFill>
              <a:effectLst>
                <a:outerShdw blurRad="38100" dist="38100" dir="270000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 marL="95250" marR="0" indent="-952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       在一台计算机中，通常有多种存储器：</a:t>
            </a: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 marL="95250" marR="0" indent="-952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主存储器、</a:t>
            </a:r>
            <a:r>
              <a:rPr kumimoji="0" lang="en-US" altLang="zh-CN" sz="3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Cache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、通用寄存器、磁盘存储器、各种缓冲存储器、磁带存储器、光盘存储器等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94208" name="矩形 94207"/>
          <p:cNvSpPr>
            <a:spLocks noRot="1"/>
          </p:cNvSpPr>
          <p:nvPr/>
        </p:nvSpPr>
        <p:spPr>
          <a:xfrm>
            <a:off x="0" y="4076700"/>
            <a:ext cx="8458200" cy="6413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 lvl="0" algn="l" fontAlgn="base"/>
            <a:r>
              <a:rPr lang="en-US" altLang="zh-CN" sz="3200" b="0" strike="noStrike" noProof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lang="zh-CN" altLang="en-US" sz="3200" b="0" strike="noStrike" noProof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、构成存储器的材料：</a:t>
            </a:r>
            <a:endParaRPr lang="zh-CN" altLang="en-US" sz="3200" strike="noStrike" noProof="1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209" name="矩形 94208"/>
          <p:cNvSpPr/>
          <p:nvPr/>
        </p:nvSpPr>
        <p:spPr>
          <a:xfrm>
            <a:off x="900113" y="4816475"/>
            <a:ext cx="5616575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fontAlgn="base"/>
            <a:r>
              <a:rPr lang="en-US" altLang="zh-CN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磁表面存储器，</a:t>
            </a:r>
            <a:endParaRPr lang="zh-CN" altLang="en-US" b="1" strike="noStrike" noProof="1" dirty="0"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</a:endParaRPr>
          </a:p>
          <a:p>
            <a:pPr fontAlgn="base"/>
            <a:r>
              <a:rPr lang="zh-CN" altLang="en-US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光存储器。</a:t>
            </a:r>
            <a:endParaRPr lang="zh-CN" altLang="en-US" b="1" strike="noStrike" noProof="1" dirty="0"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</a:endParaRPr>
          </a:p>
          <a:p>
            <a:pPr fontAlgn="base"/>
            <a:r>
              <a:rPr lang="zh-CN" altLang="en-US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静态存储器</a:t>
            </a:r>
            <a:r>
              <a:rPr lang="en-US" altLang="zh-CN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SRAM</a:t>
            </a:r>
            <a:r>
              <a:rPr lang="zh-CN" altLang="en-US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endParaRPr lang="zh-CN" altLang="en-US" b="1" strike="noStrike" noProof="1" dirty="0"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</a:endParaRPr>
          </a:p>
          <a:p>
            <a:pPr fontAlgn="base"/>
            <a:r>
              <a:rPr lang="zh-CN" altLang="en-US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动态存储器</a:t>
            </a:r>
            <a:r>
              <a:rPr lang="en-US" altLang="zh-CN" b="1" strike="noStrike" noProof="1"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DRAM</a:t>
            </a:r>
            <a:endParaRPr lang="en-US" altLang="zh-CN" b="1" strike="noStrike" noProof="1"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94212" name="矩形 94211"/>
          <p:cNvSpPr/>
          <p:nvPr/>
        </p:nvSpPr>
        <p:spPr>
          <a:xfrm>
            <a:off x="0" y="908050"/>
            <a:ext cx="38417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fontAlgn="base"/>
            <a:r>
              <a:rPr lang="zh-CN" altLang="en-US" b="1" strike="noStrike" noProof="1" dirty="0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一、存储系统的概述</a:t>
            </a:r>
            <a:endParaRPr lang="zh-CN" altLang="en-US" b="1" strike="noStrike" noProof="1" dirty="0">
              <a:solidFill>
                <a:schemeClr val="hlink"/>
              </a:solidFill>
              <a:effectLst>
                <a:outerShdw blurRad="38100" dist="38100" dir="2700000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charRg st="9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1">
                                            <p:txEl>
                                              <p:charRg st="9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1">
                                            <p:txEl>
                                              <p:charRg st="9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charRg st="35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1">
                                            <p:txEl>
                                              <p:charRg st="35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1">
                                            <p:txEl>
                                              <p:charRg st="35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53644" name="表格 153643"/>
          <p:cNvGraphicFramePr/>
          <p:nvPr/>
        </p:nvGraphicFramePr>
        <p:xfrm>
          <a:off x="685800" y="1397000"/>
          <a:ext cx="1219200" cy="3662363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10223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/>
                        <a:t>0</a:t>
                      </a:r>
                      <a:r>
                        <a:rPr lang="zh-CN" altLang="en-US" b="1"/>
                        <a:t>页</a:t>
                      </a:r>
                      <a:endParaRPr lang="zh-CN" altLang="en-US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23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/>
                        <a:t>1</a:t>
                      </a:r>
                      <a:r>
                        <a:rPr lang="zh-CN" altLang="en-US" b="1"/>
                        <a:t>页</a:t>
                      </a:r>
                      <a:endParaRPr lang="zh-CN" altLang="en-US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23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/>
                        <a:t>2</a:t>
                      </a:r>
                      <a:r>
                        <a:rPr lang="zh-CN" altLang="en-US" b="1"/>
                        <a:t>页</a:t>
                      </a:r>
                      <a:endParaRPr lang="zh-CN" altLang="en-US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 dirty="0"/>
                        <a:t>3</a:t>
                      </a:r>
                      <a:r>
                        <a:rPr lang="zh-CN" altLang="en-US" b="1" dirty="0"/>
                        <a:t>页</a:t>
                      </a:r>
                      <a:endParaRPr lang="zh-CN" altLang="en-US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381" name="文本框 153618"/>
          <p:cNvSpPr txBox="1"/>
          <p:nvPr/>
        </p:nvSpPr>
        <p:spPr>
          <a:xfrm>
            <a:off x="381000" y="5715000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用户程序</a:t>
            </a: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3643" name="表格 153642"/>
          <p:cNvGraphicFramePr/>
          <p:nvPr/>
        </p:nvGraphicFramePr>
        <p:xfrm>
          <a:off x="2971800" y="1295400"/>
          <a:ext cx="2590800" cy="2667000"/>
        </p:xfrm>
        <a:graphic>
          <a:graphicData uri="http://schemas.openxmlformats.org/drawingml/2006/table">
            <a:tbl>
              <a:tblPr/>
              <a:tblGrid>
                <a:gridCol w="914400"/>
                <a:gridCol w="1676400"/>
              </a:tblGrid>
              <a:tr h="533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b="1" dirty="0"/>
                        <a:t>页号</a:t>
                      </a:r>
                      <a:endParaRPr lang="zh-CN" altLang="en-US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b="1" dirty="0"/>
                        <a:t>主存页号</a:t>
                      </a:r>
                      <a:endParaRPr lang="zh-CN" alt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/>
                        <a:t>0</a:t>
                      </a:r>
                      <a:endParaRPr lang="zh-CN" altLang="en-US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/>
                        <a:t>2</a:t>
                      </a:r>
                      <a:endParaRPr lang="zh-CN" altLang="en-US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/>
                        <a:t>3</a:t>
                      </a:r>
                      <a:endParaRPr lang="zh-CN" altLang="en-US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677" name="表格 153676"/>
          <p:cNvGraphicFramePr/>
          <p:nvPr/>
        </p:nvGraphicFramePr>
        <p:xfrm>
          <a:off x="7239000" y="685800"/>
          <a:ext cx="990600" cy="51816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7413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381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7413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7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3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7381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3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58420" name="直接连接符 153663"/>
          <p:cNvSpPr/>
          <p:nvPr/>
        </p:nvSpPr>
        <p:spPr>
          <a:xfrm>
            <a:off x="1905000" y="1752600"/>
            <a:ext cx="914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421" name="直接连接符 153664"/>
          <p:cNvSpPr/>
          <p:nvPr/>
        </p:nvSpPr>
        <p:spPr>
          <a:xfrm flipV="1">
            <a:off x="1905000" y="2590800"/>
            <a:ext cx="9906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422" name="直接连接符 153665"/>
          <p:cNvSpPr/>
          <p:nvPr/>
        </p:nvSpPr>
        <p:spPr>
          <a:xfrm flipV="1">
            <a:off x="1905000" y="3276600"/>
            <a:ext cx="9906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423" name="直接连接符 153666"/>
          <p:cNvSpPr/>
          <p:nvPr/>
        </p:nvSpPr>
        <p:spPr>
          <a:xfrm flipV="1">
            <a:off x="1905000" y="3810000"/>
            <a:ext cx="9906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424" name="直接连接符 153667"/>
          <p:cNvSpPr/>
          <p:nvPr/>
        </p:nvSpPr>
        <p:spPr>
          <a:xfrm flipV="1">
            <a:off x="5105400" y="1828800"/>
            <a:ext cx="1676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425" name="直接连接符 153668"/>
          <p:cNvSpPr/>
          <p:nvPr/>
        </p:nvSpPr>
        <p:spPr>
          <a:xfrm flipV="1">
            <a:off x="5257800" y="1219200"/>
            <a:ext cx="1905000" cy="1447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426" name="直接连接符 153669"/>
          <p:cNvSpPr/>
          <p:nvPr/>
        </p:nvSpPr>
        <p:spPr>
          <a:xfrm>
            <a:off x="5181600" y="3276600"/>
            <a:ext cx="20574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427" name="直接连接符 153670"/>
          <p:cNvSpPr/>
          <p:nvPr/>
        </p:nvSpPr>
        <p:spPr>
          <a:xfrm>
            <a:off x="5257800" y="3733800"/>
            <a:ext cx="198120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428" name="文本框 153671"/>
          <p:cNvSpPr txBox="1"/>
          <p:nvPr/>
        </p:nvSpPr>
        <p:spPr>
          <a:xfrm>
            <a:off x="7315200" y="60960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主存</a:t>
            </a: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29" name="文本框 153672"/>
          <p:cNvSpPr txBox="1"/>
          <p:nvPr/>
        </p:nvSpPr>
        <p:spPr>
          <a:xfrm>
            <a:off x="2514600" y="5791200"/>
            <a:ext cx="4038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页式虚拟存储器的地址映象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9393" name="文本框 133122"/>
          <p:cNvSpPr txBox="1"/>
          <p:nvPr/>
        </p:nvSpPr>
        <p:spPr>
          <a:xfrm>
            <a:off x="304800" y="0"/>
            <a:ext cx="8839200" cy="52816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习题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4-8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某虚拟存储器共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个页面，每页为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1024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个字，实际主存为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4096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个字，采用页表法进行地址映象。映象表的内容如下表所示：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）列出会发生页面失效的全部虚页号；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）按以下虚地址计算主存实地址：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3728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1023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1024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2055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7800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4096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6800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3122" name="表格 133121"/>
          <p:cNvGraphicFramePr/>
          <p:nvPr/>
        </p:nvGraphicFramePr>
        <p:xfrm>
          <a:off x="6553200" y="2133600"/>
          <a:ext cx="2590800" cy="4462463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</a:tblGrid>
              <a:tr h="4953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1" dirty="0"/>
                        <a:t>实页号</a:t>
                      </a:r>
                      <a:endParaRPr lang="zh-CN" altLang="en-US" sz="24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1" dirty="0"/>
                        <a:t>装入位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/>
                        <a:t>3</a:t>
                      </a:r>
                      <a:endParaRPr lang="en-US" altLang="zh-CN" sz="2400" b="1"/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 b="1"/>
                        <a:t>1</a:t>
                      </a:r>
                      <a:endParaRPr lang="en-US" altLang="zh-CN" sz="2400" b="1"/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 b="1"/>
                        <a:t>2</a:t>
                      </a:r>
                      <a:endParaRPr lang="en-US" altLang="zh-CN" sz="2400" b="1"/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 b="1"/>
                        <a:t>3</a:t>
                      </a:r>
                      <a:endParaRPr lang="en-US" altLang="zh-CN" sz="2400" b="1"/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 b="1"/>
                        <a:t>2</a:t>
                      </a:r>
                      <a:endParaRPr lang="en-US" altLang="zh-CN" sz="2400" b="1"/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 b="1"/>
                        <a:t>1</a:t>
                      </a:r>
                      <a:endParaRPr lang="en-US" altLang="zh-CN" sz="2400" b="1"/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 b="1"/>
                        <a:t>0</a:t>
                      </a:r>
                      <a:endParaRPr lang="en-US" altLang="zh-CN" sz="2400" b="1"/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 b="1"/>
                        <a:t>0</a:t>
                      </a:r>
                      <a:endParaRPr lang="zh-CN" altLang="en-US" sz="24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1</a:t>
                      </a:r>
                      <a:endParaRPr lang="en-US" altLang="zh-CN" sz="2400" b="1"/>
                    </a:p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1</a:t>
                      </a:r>
                      <a:endParaRPr lang="en-US" altLang="zh-CN" sz="2400" b="1"/>
                    </a:p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0</a:t>
                      </a:r>
                      <a:endParaRPr lang="en-US" altLang="zh-CN" sz="2400" b="1"/>
                    </a:p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0</a:t>
                      </a:r>
                      <a:endParaRPr lang="en-US" altLang="zh-CN" sz="2400" b="1"/>
                    </a:p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1</a:t>
                      </a:r>
                      <a:endParaRPr lang="en-US" altLang="zh-CN" sz="2400" b="1"/>
                    </a:p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0</a:t>
                      </a:r>
                      <a:endParaRPr lang="en-US" altLang="zh-CN" sz="2400" b="1"/>
                    </a:p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1</a:t>
                      </a:r>
                      <a:endParaRPr lang="en-US" altLang="zh-CN" sz="2400" b="1"/>
                    </a:p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0</a:t>
                      </a:r>
                      <a:endParaRPr lang="en-US" altLang="zh-CN" sz="2400" b="1"/>
                    </a:p>
                    <a:p>
                      <a:pPr marL="0" lvl="0" indent="0">
                        <a:buNone/>
                      </a:pP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9" name="内容占位符 96258"/>
          <p:cNvSpPr>
            <a:spLocks noGrp="1"/>
          </p:cNvSpPr>
          <p:nvPr>
            <p:ph idx="1"/>
          </p:nvPr>
        </p:nvSpPr>
        <p:spPr>
          <a:xfrm>
            <a:off x="323850" y="1557338"/>
            <a:ext cx="8229600" cy="3167063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1.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速度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用存储器的访问周期、读出时间、频带宽度等表示。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2.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容量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用字节</a:t>
            </a:r>
            <a:r>
              <a:rPr kumimoji="0" lang="en-US" altLang="zh-CN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B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、千字节</a:t>
            </a:r>
            <a:r>
              <a:rPr kumimoji="0" lang="en-US" altLang="zh-CN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KB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、兆字节</a:t>
            </a:r>
            <a:r>
              <a:rPr kumimoji="0" lang="en-US" altLang="zh-CN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MB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和千兆字节</a:t>
            </a:r>
            <a:r>
              <a:rPr kumimoji="0" lang="en-US" altLang="zh-CN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GB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等表示。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3.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价格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用单位容量的价钱表示，例如</a:t>
            </a:r>
            <a:r>
              <a:rPr kumimoji="0" lang="en-US" altLang="zh-CN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$C/bit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。</a:t>
            </a:r>
            <a:endParaRPr kumimoji="0" lang="zh-CN" altLang="en-US" sz="32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96260" name="标题 96259"/>
          <p:cNvSpPr>
            <a:spLocks noGrp="1" noRot="1"/>
          </p:cNvSpPr>
          <p:nvPr>
            <p:ph type="title"/>
          </p:nvPr>
        </p:nvSpPr>
        <p:spPr>
          <a:xfrm>
            <a:off x="0" y="115888"/>
            <a:ext cx="7772400" cy="762000"/>
          </a:xfrm>
        </p:spPr>
        <p:txBody>
          <a:bodyPr anchor="ctr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kern="1200" cap="none" spc="0" normalizeH="0" baseline="0" noProof="1" dirty="0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、存储器的主要性能指标：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hlink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96256" name="矩形 96255"/>
          <p:cNvSpPr/>
          <p:nvPr/>
        </p:nvSpPr>
        <p:spPr>
          <a:xfrm>
            <a:off x="1835150" y="908050"/>
            <a:ext cx="34480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fontAlgn="base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b="1" strike="noStrike" noProof="1" dirty="0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速度、容量和价格</a:t>
            </a:r>
            <a:endParaRPr lang="zh-CN" altLang="en-US" b="1" strike="noStrike" noProof="1" dirty="0">
              <a:solidFill>
                <a:schemeClr val="hlink"/>
              </a:solidFill>
              <a:effectLst>
                <a:outerShdw blurRad="38100" dist="38100" dir="2700000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96257" name="直接连接符 96256"/>
          <p:cNvSpPr/>
          <p:nvPr/>
        </p:nvSpPr>
        <p:spPr>
          <a:xfrm>
            <a:off x="3708400" y="2133600"/>
            <a:ext cx="1655763" cy="0"/>
          </a:xfrm>
          <a:prstGeom prst="line">
            <a:avLst/>
          </a:prstGeom>
          <a:ln w="38100" cap="flat" cmpd="sng">
            <a:solidFill>
              <a:srgbClr val="66FF66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3" name="内容占位符 9728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2227263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3200" b="1" i="0" u="none" strike="noStrike" kern="120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       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两个或两个以上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速度、容量和价格</a:t>
            </a:r>
            <a:r>
              <a:rPr kumimoji="0" lang="zh-CN" altLang="en-US" sz="3200" b="1" i="1" u="sng" strike="noStrike" kern="1200" cap="none" spc="0" normalizeH="0" baseline="0" noProof="1" dirty="0">
                <a:solidFill>
                  <a:srgbClr val="66FF66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各不相同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的存储器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用硬件、软件、或软件与硬件相结合的方法连接起来成为一个系统。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       </a:t>
            </a:r>
            <a:endParaRPr kumimoji="0" lang="zh-CN" altLang="en-US" sz="32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97284" name="标题 97283"/>
          <p:cNvSpPr>
            <a:spLocks noGrp="1" noRot="1"/>
          </p:cNvSpPr>
          <p:nvPr>
            <p:ph type="title"/>
          </p:nvPr>
        </p:nvSpPr>
        <p:spPr>
          <a:xfrm>
            <a:off x="0" y="260350"/>
            <a:ext cx="8839200" cy="641350"/>
          </a:xfrm>
        </p:spPr>
        <p:txBody>
          <a:bodyPr anchor="ctr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 dirty="0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4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、</a:t>
            </a:r>
            <a:r>
              <a:rPr kumimoji="0" lang="zh-CN" altLang="en-US" sz="3600" b="1" i="0" u="sng" strike="noStrike" kern="1200" cap="none" spc="0" normalizeH="0" baseline="0" noProof="1" dirty="0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存储体系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的定义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hlink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97280" name="矩形 97279"/>
          <p:cNvSpPr/>
          <p:nvPr/>
        </p:nvSpPr>
        <p:spPr>
          <a:xfrm>
            <a:off x="358775" y="2852738"/>
            <a:ext cx="8785225" cy="2552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fontAlgn="base"/>
            <a:r>
              <a:rPr lang="en-US" altLang="zh-CN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lang="zh-CN" altLang="en-US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这个系统对应用程序员透明，并且，从应用程序员看，它是一个存储器。</a:t>
            </a:r>
            <a:endParaRPr lang="zh-CN" altLang="en-US" b="1" strike="noStrike" noProof="1" dirty="0">
              <a:effectLst>
                <a:outerShdw blurRad="38100" dist="38100" dir="2700000">
                  <a:srgbClr val="000000"/>
                </a:outerShdw>
              </a:effectLst>
              <a:latin typeface="Garamond" panose="02020404030301010803" pitchFamily="18" charset="0"/>
            </a:endParaRPr>
          </a:p>
          <a:p>
            <a:pPr fontAlgn="base"/>
            <a:r>
              <a:rPr lang="zh-CN" altLang="en-US" b="1" strike="noStrike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lang="zh-CN" altLang="en-US" b="1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这个存储器的</a:t>
            </a:r>
            <a:r>
              <a:rPr lang="zh-CN" altLang="en-US" b="1" strike="noStrike" noProof="1" dirty="0">
                <a:solidFill>
                  <a:srgbClr val="FFC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速度</a:t>
            </a:r>
            <a:r>
              <a:rPr lang="zh-CN" altLang="en-US" b="1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接近速度</a:t>
            </a:r>
            <a:r>
              <a:rPr lang="zh-CN" altLang="en-US" b="1" strike="noStrike" noProof="1" dirty="0">
                <a:solidFill>
                  <a:srgbClr val="FFC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最快</a:t>
            </a:r>
            <a:r>
              <a:rPr lang="zh-CN" altLang="en-US" b="1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的那个存储器，存储</a:t>
            </a:r>
            <a:r>
              <a:rPr lang="zh-CN" altLang="en-US" b="1" strike="noStrike" noProof="1" dirty="0">
                <a:solidFill>
                  <a:srgbClr val="FFC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容量</a:t>
            </a:r>
            <a:r>
              <a:rPr lang="zh-CN" altLang="en-US" b="1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与容量</a:t>
            </a:r>
            <a:r>
              <a:rPr lang="zh-CN" altLang="en-US" b="1" strike="noStrike" noProof="1" dirty="0">
                <a:solidFill>
                  <a:srgbClr val="FFC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最大</a:t>
            </a:r>
            <a:r>
              <a:rPr lang="zh-CN" altLang="en-US" b="1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的那个存储器相等，单位容量的</a:t>
            </a:r>
            <a:r>
              <a:rPr lang="zh-CN" altLang="en-US" b="1" strike="noStrike" noProof="1" dirty="0">
                <a:solidFill>
                  <a:srgbClr val="FFC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价格</a:t>
            </a:r>
            <a:r>
              <a:rPr lang="zh-CN" altLang="en-US" b="1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接近</a:t>
            </a:r>
            <a:r>
              <a:rPr lang="zh-CN" altLang="en-US" b="1" strike="noStrike" noProof="1" dirty="0">
                <a:solidFill>
                  <a:srgbClr val="FFC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最便宜</a:t>
            </a:r>
            <a:r>
              <a:rPr lang="zh-CN" altLang="en-US" b="1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的那个存储器。</a:t>
            </a:r>
            <a:endParaRPr lang="zh-CN" altLang="en-US" b="1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9458" name="组合 98314"/>
          <p:cNvGrpSpPr/>
          <p:nvPr/>
        </p:nvGrpSpPr>
        <p:grpSpPr>
          <a:xfrm>
            <a:off x="533400" y="457200"/>
            <a:ext cx="8153400" cy="2355850"/>
            <a:chOff x="480" y="964"/>
            <a:chExt cx="5136" cy="1484"/>
          </a:xfrm>
        </p:grpSpPr>
        <p:sp>
          <p:nvSpPr>
            <p:cNvPr id="19459" name="矩形 98306"/>
            <p:cNvSpPr/>
            <p:nvPr/>
          </p:nvSpPr>
          <p:spPr>
            <a:xfrm>
              <a:off x="480" y="964"/>
              <a:ext cx="1257" cy="148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700" tIns="12700" rIns="12700" bIns="12700" anchor="t"/>
            <a:p>
              <a:pPr algn="ctr" eaLnBrk="0" hangingPunct="0">
                <a:spcBef>
                  <a:spcPts val="600"/>
                </a:spcBef>
              </a:pPr>
              <a:endParaRPr lang="en-US" altLang="zh-CN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eaLnBrk="0" hangingPunct="0">
                <a:spcBef>
                  <a:spcPts val="600"/>
                </a:spcBef>
              </a:pP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M1</a:t>
              </a:r>
              <a:endParaRPr lang="en-US" altLang="zh-CN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eaLnBrk="0" hangingPunct="0"/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(T</a:t>
              </a:r>
              <a:r>
                <a:rPr lang="en-US" altLang="zh-CN" sz="1800" b="1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,S</a:t>
              </a:r>
              <a:r>
                <a:rPr lang="en-US" altLang="zh-CN" sz="1800" b="1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,C</a:t>
              </a:r>
              <a:r>
                <a:rPr lang="en-US" altLang="zh-CN" sz="1800" b="1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en-US" altLang="zh-CN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460" name="矩形 98307"/>
            <p:cNvSpPr/>
            <p:nvPr/>
          </p:nvSpPr>
          <p:spPr>
            <a:xfrm>
              <a:off x="2058" y="964"/>
              <a:ext cx="1206" cy="148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700" tIns="12700" rIns="12700" bIns="12700" anchor="t"/>
            <a:p>
              <a:pPr algn="ctr" eaLnBrk="0" hangingPunct="0"/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eaLnBrk="0" hangingPunct="0"/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eaLnBrk="0" hangingPunct="0"/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M2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eaLnBrk="0" hangingPunct="0"/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(T2,S2,C2)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461" name="矩形 98308"/>
            <p:cNvSpPr/>
            <p:nvPr/>
          </p:nvSpPr>
          <p:spPr>
            <a:xfrm>
              <a:off x="4433" y="964"/>
              <a:ext cx="1183" cy="148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700" tIns="12700" rIns="12700" bIns="12700" anchor="t"/>
            <a:p>
              <a:pPr algn="ctr" eaLnBrk="0" hangingPunct="0">
                <a:spcBef>
                  <a:spcPts val="600"/>
                </a:spcBef>
              </a:pPr>
              <a:endParaRPr lang="en-US" altLang="zh-CN" sz="2000" b="1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eaLnBrk="0" hangingPunct="0">
                <a:spcBef>
                  <a:spcPts val="600"/>
                </a:spcBef>
              </a:pPr>
              <a:endParaRPr lang="en-US" altLang="zh-CN" sz="2000" b="1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eaLnBrk="0" hangingPunct="0">
                <a:spcBef>
                  <a:spcPts val="600"/>
                </a:spcBef>
              </a:pP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Mn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eaLnBrk="0" hangingPunct="0"/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(Tn,Sn,Cn)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462" name="直接连接符 98309"/>
            <p:cNvSpPr/>
            <p:nvPr/>
          </p:nvSpPr>
          <p:spPr>
            <a:xfrm>
              <a:off x="3264" y="1920"/>
              <a:ext cx="396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sp>
          <p:nvSpPr>
            <p:cNvPr id="19463" name="直接连接符 98310"/>
            <p:cNvSpPr/>
            <p:nvPr/>
          </p:nvSpPr>
          <p:spPr>
            <a:xfrm>
              <a:off x="4037" y="1935"/>
              <a:ext cx="396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sp>
          <p:nvSpPr>
            <p:cNvPr id="19464" name="直接连接符 98311"/>
            <p:cNvSpPr/>
            <p:nvPr/>
          </p:nvSpPr>
          <p:spPr>
            <a:xfrm>
              <a:off x="1761" y="1954"/>
              <a:ext cx="298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sp>
          <p:nvSpPr>
            <p:cNvPr id="19465" name="文本框 98312"/>
            <p:cNvSpPr txBox="1"/>
            <p:nvPr/>
          </p:nvSpPr>
          <p:spPr>
            <a:xfrm>
              <a:off x="3552" y="1680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…..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466" name="文本框 98313"/>
          <p:cNvSpPr txBox="1"/>
          <p:nvPr/>
        </p:nvSpPr>
        <p:spPr>
          <a:xfrm>
            <a:off x="0" y="3124200"/>
            <a:ext cx="8534400" cy="35607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从外部看：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T≈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T1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T2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），用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存储周期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表示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S1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S2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容量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GB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表示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C≈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C1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C2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价格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用每位的价格表示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存储系统原理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标题 100353"/>
          <p:cNvSpPr>
            <a:spLocks noGrp="1" noRot="1"/>
          </p:cNvSpPr>
          <p:nvPr>
            <p:ph type="title"/>
          </p:nvPr>
        </p:nvSpPr>
        <p:spPr>
          <a:xfrm>
            <a:off x="0" y="333375"/>
            <a:ext cx="7772400" cy="820738"/>
          </a:xfrm>
        </p:spPr>
        <p:txBody>
          <a:bodyPr anchor="ctr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kern="1200" cap="none" spc="0" normalizeH="0" baseline="0" noProof="1" dirty="0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5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、</a:t>
            </a:r>
            <a:r>
              <a:rPr kumimoji="0" lang="zh-CN" altLang="en-US" sz="3200" b="1" i="0" u="sng" strike="noStrike" kern="1200" cap="none" spc="0" normalizeH="0" baseline="0" noProof="1" dirty="0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存储体系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的分类：</a:t>
            </a:r>
            <a:endParaRPr kumimoji="0" lang="zh-CN" altLang="en-US" sz="3200" b="1" i="0" u="none" strike="noStrike" kern="1200" cap="none" spc="0" normalizeH="0" baseline="0" noProof="1">
              <a:solidFill>
                <a:schemeClr val="hlink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00355" name="内容占位符 100354"/>
          <p:cNvSpPr>
            <a:spLocks noGrp="1"/>
          </p:cNvSpPr>
          <p:nvPr>
            <p:ph idx="1"/>
          </p:nvPr>
        </p:nvSpPr>
        <p:spPr>
          <a:xfrm>
            <a:off x="539750" y="1196975"/>
            <a:ext cx="8280400" cy="4968875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在一般计算机系统中，主要有两种存储体系：</a:t>
            </a: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(1) Cache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存储体系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由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Cache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和主存储器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构成</a:t>
            </a: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66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主要目的：提高存储器速度</a:t>
            </a:r>
            <a:endParaRPr kumimoji="0" lang="zh-CN" altLang="en-US" sz="2800" b="1" i="0" u="none" strike="noStrike" kern="1200" cap="none" spc="0" normalizeH="0" baseline="0" noProof="1" dirty="0">
              <a:solidFill>
                <a:srgbClr val="FF66CC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楷体简体" pitchFamily="2" charset="-122"/>
                <a:ea typeface="方正楷体简体" pitchFamily="2" charset="-122"/>
                <a:cs typeface="+mn-cs"/>
              </a:rPr>
              <a:t>    系统程序员看：速度接近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楷体简体" pitchFamily="2" charset="-122"/>
                <a:ea typeface="方正楷体简体" pitchFamily="2" charset="-122"/>
                <a:cs typeface="+mn-cs"/>
              </a:rPr>
              <a:t>Cache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楷体简体" pitchFamily="2" charset="-122"/>
                <a:ea typeface="方正楷体简体" pitchFamily="2" charset="-122"/>
                <a:cs typeface="+mn-cs"/>
              </a:rPr>
              <a:t>，存储容量等于主存，每位价格接近主存储器。</a:t>
            </a: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(2) 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虚拟存储体系：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由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主存储器和磁盘存储器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构成</a:t>
            </a: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66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主要目的：扩大存储器容量</a:t>
            </a:r>
            <a:endParaRPr kumimoji="0" lang="zh-CN" altLang="en-US" sz="2800" b="1" i="0" u="none" strike="noStrike" kern="1200" cap="none" spc="0" normalizeH="0" baseline="0" noProof="1" dirty="0">
              <a:solidFill>
                <a:srgbClr val="FF66CC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楷体简体" pitchFamily="2" charset="-122"/>
                <a:ea typeface="方正楷体简体" pitchFamily="2" charset="-122"/>
                <a:cs typeface="+mn-cs"/>
              </a:rPr>
              <a:t>     应用程序员看：速度接近主存储器，存储容量是虚拟地址空间，每位价格接近磁盘存储器。</a:t>
            </a:r>
            <a:endParaRPr kumimoji="0" lang="zh-CN" altLang="en-US" sz="28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21505" name="组合 102422"/>
          <p:cNvGrpSpPr/>
          <p:nvPr/>
        </p:nvGrpSpPr>
        <p:grpSpPr>
          <a:xfrm>
            <a:off x="0" y="609600"/>
            <a:ext cx="8534400" cy="5105400"/>
            <a:chOff x="144" y="672"/>
            <a:chExt cx="5376" cy="3216"/>
          </a:xfrm>
        </p:grpSpPr>
        <p:sp>
          <p:nvSpPr>
            <p:cNvPr id="21506" name="矩形 102405"/>
            <p:cNvSpPr/>
            <p:nvPr/>
          </p:nvSpPr>
          <p:spPr>
            <a:xfrm>
              <a:off x="1084" y="1968"/>
              <a:ext cx="1433" cy="15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700" tIns="12700" rIns="12700" bIns="12700" anchor="t"/>
            <a:p>
              <a:pPr algn="ctr" eaLnBrk="0" hangingPunct="0">
                <a:spcBef>
                  <a:spcPts val="600"/>
                </a:spcBef>
              </a:pPr>
              <a:endPara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>
                <a:spcBef>
                  <a:spcPts val="600"/>
                </a:spcBef>
              </a:pPr>
              <a:endPara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>
                <a:spcBef>
                  <a:spcPts val="6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M1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/>
              <a:r>
                <a:rPr lang="zh-CN" altLang="en-US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S1</a:t>
              </a:r>
              <a:r>
                <a:rPr lang="zh-CN" altLang="en-US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C1</a:t>
              </a:r>
              <a:r>
                <a:rPr lang="zh-CN" altLang="en-US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T1</a:t>
              </a:r>
              <a:r>
                <a:rPr lang="zh-CN" altLang="en-US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07" name="矩形 102404"/>
            <p:cNvSpPr/>
            <p:nvPr/>
          </p:nvSpPr>
          <p:spPr>
            <a:xfrm>
              <a:off x="384" y="1117"/>
              <a:ext cx="807" cy="110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700" tIns="12700" rIns="12700" bIns="12700" anchor="t"/>
            <a:p>
              <a:pPr algn="ctr" eaLnBrk="0" hangingPunct="0">
                <a:spcBef>
                  <a:spcPts val="600"/>
                </a:spcBef>
              </a:pP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Cache</a:t>
              </a:r>
              <a:endParaRPr lang="en-US" altLang="zh-CN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508" name="矩形 102406"/>
            <p:cNvSpPr/>
            <p:nvPr/>
          </p:nvSpPr>
          <p:spPr>
            <a:xfrm>
              <a:off x="1458" y="960"/>
              <a:ext cx="807" cy="141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700" tIns="12700" rIns="12700" bIns="12700" anchor="t"/>
            <a:p>
              <a:pPr algn="just" eaLnBrk="0" hangingPunct="0"/>
              <a:endPara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eaLnBrk="0" hangingPunct="0"/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主存储器</a:t>
              </a:r>
              <a:endPara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509" name="矩形 102407"/>
            <p:cNvSpPr/>
            <p:nvPr/>
          </p:nvSpPr>
          <p:spPr>
            <a:xfrm>
              <a:off x="3053" y="1932"/>
              <a:ext cx="1434" cy="157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700" tIns="12700" rIns="12700" bIns="12700" anchor="t"/>
            <a:p>
              <a:pPr algn="ctr" eaLnBrk="0" hangingPunct="0">
                <a:spcBef>
                  <a:spcPts val="600"/>
                </a:spcBef>
              </a:pPr>
              <a:endPara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>
                <a:spcBef>
                  <a:spcPts val="600"/>
                </a:spcBef>
              </a:pPr>
              <a:endPara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>
                <a:spcBef>
                  <a:spcPts val="6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M2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/>
              <a:r>
                <a:rPr lang="zh-CN" altLang="en-US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S2</a:t>
              </a:r>
              <a:r>
                <a:rPr lang="zh-CN" altLang="en-US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C2</a:t>
              </a:r>
              <a:r>
                <a:rPr lang="zh-CN" altLang="en-US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T2</a:t>
              </a:r>
              <a:r>
                <a:rPr lang="zh-CN" altLang="en-US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0" name="直接连接符 102408"/>
            <p:cNvSpPr/>
            <p:nvPr/>
          </p:nvSpPr>
          <p:spPr>
            <a:xfrm>
              <a:off x="1190" y="1493"/>
              <a:ext cx="269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21511" name="直接连接符 102409"/>
            <p:cNvSpPr/>
            <p:nvPr/>
          </p:nvSpPr>
          <p:spPr>
            <a:xfrm>
              <a:off x="2516" y="2719"/>
              <a:ext cx="538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stealth" w="med" len="med"/>
              <a:tailEnd type="stealth" w="med" len="med"/>
            </a:ln>
          </p:spPr>
        </p:sp>
        <p:sp>
          <p:nvSpPr>
            <p:cNvPr id="21512" name="直接连接符 102410"/>
            <p:cNvSpPr/>
            <p:nvPr/>
          </p:nvSpPr>
          <p:spPr>
            <a:xfrm flipH="1">
              <a:off x="1190" y="2033"/>
              <a:ext cx="269" cy="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21513" name="矩形 102411"/>
            <p:cNvSpPr/>
            <p:nvPr/>
          </p:nvSpPr>
          <p:spPr>
            <a:xfrm>
              <a:off x="4390" y="960"/>
              <a:ext cx="986" cy="141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700" tIns="12700" rIns="12700" bIns="12700" anchor="t"/>
            <a:p>
              <a:pPr algn="ctr" eaLnBrk="0" hangingPunct="0"/>
              <a:endPara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eaLnBrk="0" hangingPunct="0"/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磁盘存储器</a:t>
              </a:r>
              <a:endPara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514" name="矩形 102412"/>
            <p:cNvSpPr/>
            <p:nvPr/>
          </p:nvSpPr>
          <p:spPr>
            <a:xfrm>
              <a:off x="3316" y="1117"/>
              <a:ext cx="807" cy="110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700" tIns="12700" rIns="12700" bIns="12700" anchor="t"/>
            <a:p>
              <a:pPr algn="ctr" eaLnBrk="0" hangingPunct="0">
                <a:spcBef>
                  <a:spcPts val="600"/>
                </a:spcBef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主存储器</a:t>
              </a:r>
              <a:endPara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515" name="直接连接符 102413"/>
            <p:cNvSpPr/>
            <p:nvPr/>
          </p:nvSpPr>
          <p:spPr>
            <a:xfrm>
              <a:off x="4122" y="1493"/>
              <a:ext cx="269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21516" name="直接连接符 102414"/>
            <p:cNvSpPr/>
            <p:nvPr/>
          </p:nvSpPr>
          <p:spPr>
            <a:xfrm flipH="1">
              <a:off x="4122" y="2033"/>
              <a:ext cx="269" cy="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21517" name="矩形 102418"/>
            <p:cNvSpPr/>
            <p:nvPr/>
          </p:nvSpPr>
          <p:spPr>
            <a:xfrm>
              <a:off x="144" y="672"/>
              <a:ext cx="2592" cy="321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8" name="矩形 102420"/>
            <p:cNvSpPr/>
            <p:nvPr/>
          </p:nvSpPr>
          <p:spPr>
            <a:xfrm>
              <a:off x="2928" y="672"/>
              <a:ext cx="2592" cy="321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19" name="文本框 102400"/>
          <p:cNvSpPr txBox="1"/>
          <p:nvPr/>
        </p:nvSpPr>
        <p:spPr>
          <a:xfrm>
            <a:off x="381000" y="5759450"/>
            <a:ext cx="7010400" cy="1106488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由两个存储体系构成的存储体系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1" name="内容占位符 104450"/>
          <p:cNvSpPr>
            <a:spLocks noGrp="1"/>
          </p:cNvSpPr>
          <p:nvPr>
            <p:ph idx="1"/>
          </p:nvPr>
        </p:nvSpPr>
        <p:spPr>
          <a:xfrm>
            <a:off x="0" y="188913"/>
            <a:ext cx="9144000" cy="2403475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3200" b="1" i="0" u="none" strike="noStrike" kern="1200" cap="none" spc="0" normalizeH="0" baseline="0" noProof="1" dirty="0">
                <a:solidFill>
                  <a:srgbClr val="FF99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rgbClr val="FF99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）存储体系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rgbClr val="FF99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的容量</a:t>
            </a:r>
            <a:endParaRPr kumimoji="0" lang="zh-CN" altLang="en-US" sz="3200" b="1" i="0" u="none" strike="noStrike" kern="1200" cap="none" spc="0" normalizeH="0" baseline="0" noProof="1" dirty="0">
              <a:solidFill>
                <a:srgbClr val="FF99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Symbol" panose="05050102010706020507" pitchFamily="18" charset="2"/>
              <a:buChar char="·"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要求：存储系统的容量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rgbClr val="FF66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等于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rgbClr val="FF66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M2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存储器的容量。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        提供尽可能大的地址空间，且能够随机访问</a:t>
            </a:r>
            <a:endParaRPr kumimoji="0" lang="zh-CN" altLang="en-US" sz="32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04448" name="矩形 104447"/>
          <p:cNvSpPr/>
          <p:nvPr/>
        </p:nvSpPr>
        <p:spPr>
          <a:xfrm>
            <a:off x="0" y="2276475"/>
            <a:ext cx="8964613" cy="2227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fontAlgn="base"/>
            <a:r>
              <a:rPr lang="en-US" altLang="zh-CN" sz="2800" b="1" strike="noStrike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</a:t>
            </a:r>
            <a:r>
              <a:rPr lang="en-US" altLang="zh-CN" sz="2800" b="1" strike="noStrike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lang="zh-CN" altLang="en-US" sz="2800" b="1" strike="noStrike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方法有两种：</a:t>
            </a:r>
            <a:endParaRPr lang="zh-CN" altLang="en-US" sz="2800" b="1" strike="noStrike" noProof="1" dirty="0">
              <a:solidFill>
                <a:srgbClr val="66FF66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/>
            <a:r>
              <a:rPr lang="zh-CN" altLang="en-US" sz="2800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（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sz="2800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）只对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M2</a:t>
            </a:r>
            <a:r>
              <a:rPr lang="zh-CN" altLang="en-US" sz="2800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存储器进行编址，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M1</a:t>
            </a:r>
            <a:r>
              <a:rPr lang="zh-CN" altLang="en-US" sz="2800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存储器不编址或只在内部编址</a:t>
            </a:r>
            <a:endParaRPr lang="zh-CN" altLang="en-US" sz="2800" b="1" strike="noStrike" noProof="1" dirty="0"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/>
            <a:r>
              <a:rPr lang="zh-CN" altLang="en-US" sz="2800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（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lang="zh-CN" altLang="en-US" sz="2800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）设计一个容量很大的逻辑地址空间，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M1</a:t>
            </a:r>
            <a:r>
              <a:rPr lang="zh-CN" altLang="en-US" sz="2800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</a:t>
            </a:r>
            <a:r>
              <a:rPr lang="en-US" altLang="zh-CN" sz="2800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M2</a:t>
            </a:r>
            <a:r>
              <a:rPr lang="zh-CN" altLang="en-US" sz="2800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都映射到这个逻辑地址空间中</a:t>
            </a:r>
            <a:endParaRPr lang="zh-CN" altLang="en-US" sz="2800" b="1" strike="noStrike" noProof="1" dirty="0"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449" name="矩形 104448"/>
          <p:cNvSpPr/>
          <p:nvPr/>
        </p:nvSpPr>
        <p:spPr>
          <a:xfrm>
            <a:off x="0" y="4581525"/>
            <a:ext cx="680402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fontAlgn="base"/>
            <a:r>
              <a:rPr lang="en-US" altLang="zh-CN" b="1" strike="noStrike" noProof="1" dirty="0">
                <a:solidFill>
                  <a:srgbClr val="FF99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lang="zh-CN" altLang="en-US" b="1" strike="noStrike" noProof="1" dirty="0">
                <a:solidFill>
                  <a:srgbClr val="FF99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）存储体系</a:t>
            </a:r>
            <a:r>
              <a:rPr lang="zh-CN" altLang="en-US" b="1" strike="noStrike" noProof="1" dirty="0">
                <a:solidFill>
                  <a:srgbClr val="FF99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的单位容量</a:t>
            </a:r>
            <a:r>
              <a:rPr lang="zh-CN" altLang="en-US" b="1" i="1" u="sng" strike="noStrike" noProof="1" dirty="0">
                <a:solidFill>
                  <a:srgbClr val="FF99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平均价格</a:t>
            </a:r>
            <a:endParaRPr lang="zh-CN" altLang="en-US" b="1" i="1" u="sng" strike="noStrike" noProof="1" dirty="0">
              <a:solidFill>
                <a:srgbClr val="FF99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450" name="矩形 104449"/>
          <p:cNvSpPr/>
          <p:nvPr/>
        </p:nvSpPr>
        <p:spPr>
          <a:xfrm>
            <a:off x="611188" y="5303838"/>
            <a:ext cx="6983413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fontAlgn="base"/>
            <a:r>
              <a:rPr lang="en-US" altLang="zh-CN" b="1" strike="noStrike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lang="zh-CN" altLang="en-US" b="1" strike="noStrike" noProof="1" dirty="0">
                <a:solidFill>
                  <a:srgbClr val="66FF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计算公式：</a:t>
            </a:r>
            <a:endParaRPr lang="zh-CN" altLang="en-US" b="1" strike="noStrike" noProof="1" dirty="0">
              <a:solidFill>
                <a:srgbClr val="66FF66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/>
            <a:r>
              <a:rPr lang="zh-CN" altLang="en-US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lang="en-US" altLang="zh-CN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</a:t>
            </a:r>
            <a:r>
              <a:rPr lang="en-US" altLang="zh-CN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lang="zh-CN" altLang="en-US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当</a:t>
            </a:r>
            <a:r>
              <a:rPr lang="en-US" altLang="zh-CN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S2》S1</a:t>
            </a:r>
            <a:r>
              <a:rPr lang="zh-CN" altLang="en-US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时，</a:t>
            </a:r>
            <a:r>
              <a:rPr lang="en-US" altLang="zh-CN" b="1" strike="noStrike" noProof="1"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C≈C2</a:t>
            </a:r>
            <a:endParaRPr lang="en-US" altLang="zh-CN" b="1" strike="noStrike" noProof="1"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/>
            <a:r>
              <a:rPr lang="en-US" altLang="zh-CN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lang="zh-CN" altLang="en-US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但</a:t>
            </a:r>
            <a:r>
              <a:rPr lang="en-US" altLang="zh-CN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S2</a:t>
            </a:r>
            <a:r>
              <a:rPr lang="zh-CN" altLang="en-US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与</a:t>
            </a:r>
            <a:r>
              <a:rPr lang="en-US" altLang="zh-CN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S1</a:t>
            </a:r>
            <a:r>
              <a:rPr lang="zh-CN" altLang="en-US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不能相差太大</a:t>
            </a:r>
            <a:endParaRPr lang="zh-CN" altLang="en-US" b="1" strike="noStrike" noProof="1" dirty="0"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</p:bldLst>
  </p:timing>
</p:sld>
</file>

<file path=ppt/theme/theme1.xml><?xml version="1.0" encoding="utf-8"?>
<a:theme xmlns:a="http://schemas.openxmlformats.org/drawingml/2006/main" name="Stream">
  <a:themeElements>
    <a:clrScheme name="">
      <a:dk1>
        <a:srgbClr val="FFFFFF"/>
      </a:dk1>
      <a:lt1>
        <a:srgbClr val="003399"/>
      </a:lt1>
      <a:dk2>
        <a:srgbClr val="E5E5FF"/>
      </a:dk2>
      <a:lt2>
        <a:srgbClr val="000514"/>
      </a:lt2>
      <a:accent1>
        <a:srgbClr val="0099CC"/>
      </a:accent1>
      <a:accent2>
        <a:srgbClr val="A886E0"/>
      </a:accent2>
      <a:accent3>
        <a:srgbClr val="AAADCA"/>
      </a:accent3>
      <a:accent4>
        <a:srgbClr val="DCDCDC"/>
      </a:accent4>
      <a:accent5>
        <a:srgbClr val="AACAE2"/>
      </a:accent5>
      <a:accent6>
        <a:srgbClr val="9678C9"/>
      </a:accent6>
      <a:hlink>
        <a:srgbClr val="FFCC00"/>
      </a:hlink>
      <a:folHlink>
        <a:srgbClr val="FFFFCC"/>
      </a:folHlink>
    </a:clrScheme>
    <a:fontScheme name="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3399"/>
        </a:lt1>
        <a:dk2>
          <a:srgbClr val="E5E5FF"/>
        </a:dk2>
        <a:lt2>
          <a:srgbClr val="000514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CDCDC"/>
        </a:accent4>
        <a:accent5>
          <a:srgbClr val="AACAE2"/>
        </a:accent5>
        <a:accent6>
          <a:srgbClr val="9678C9"/>
        </a:accent6>
        <a:hlink>
          <a:srgbClr val="FFCC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DFDFE9"/>
        </a:dk2>
        <a:lt2>
          <a:srgbClr val="3E3E5C"/>
        </a:lt2>
        <a:accent1>
          <a:srgbClr val="CC66FF"/>
        </a:accent1>
        <a:accent2>
          <a:srgbClr val="679ACD"/>
        </a:accent2>
        <a:accent3>
          <a:srgbClr val="B9B9CA"/>
        </a:accent3>
        <a:accent4>
          <a:srgbClr val="DCDCDC"/>
        </a:accent4>
        <a:accent5>
          <a:srgbClr val="E2B9FF"/>
        </a:accent5>
        <a:accent6>
          <a:srgbClr val="5C8AB8"/>
        </a:accent6>
        <a:hlink>
          <a:srgbClr val="CCEC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9400"/>
        </a:lt1>
        <a:dk2>
          <a:srgbClr val="BAE8BA"/>
        </a:dk2>
        <a:lt2>
          <a:srgbClr val="2A5400"/>
        </a:lt2>
        <a:accent1>
          <a:srgbClr val="33CC33"/>
        </a:accent1>
        <a:accent2>
          <a:srgbClr val="99CC00"/>
        </a:accent2>
        <a:accent3>
          <a:srgbClr val="B2C8AA"/>
        </a:accent3>
        <a:accent4>
          <a:srgbClr val="DCDCDC"/>
        </a:accent4>
        <a:accent5>
          <a:srgbClr val="ADE2AD"/>
        </a:accent5>
        <a:accent6>
          <a:srgbClr val="89B700"/>
        </a:accent6>
        <a:hlink>
          <a:srgbClr val="99FF33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596D"/>
        </a:lt1>
        <a:dk2>
          <a:srgbClr val="DDDDDD"/>
        </a:dk2>
        <a:lt2>
          <a:srgbClr val="000000"/>
        </a:lt2>
        <a:accent1>
          <a:srgbClr val="787E8A"/>
        </a:accent1>
        <a:accent2>
          <a:srgbClr val="339966"/>
        </a:accent2>
        <a:accent3>
          <a:srgbClr val="B3B5BB"/>
        </a:accent3>
        <a:accent4>
          <a:srgbClr val="DCDCDC"/>
        </a:accent4>
        <a:accent5>
          <a:srgbClr val="BEC0C4"/>
        </a:accent5>
        <a:accent6>
          <a:srgbClr val="2D895B"/>
        </a:accent6>
        <a:hlink>
          <a:srgbClr val="00FFFF"/>
        </a:hlink>
        <a:folHlink>
          <a:srgbClr val="74B6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C0000"/>
        </a:lt1>
        <a:dk2>
          <a:srgbClr val="DFD293"/>
        </a:dk2>
        <a:lt2>
          <a:srgbClr val="5C1F00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CDCDC"/>
        </a:accent4>
        <a:accent5>
          <a:srgbClr val="FFB9B1"/>
        </a:accent5>
        <a:accent6>
          <a:srgbClr val="AA6C55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7F3F3"/>
        </a:dk1>
        <a:lt1>
          <a:srgbClr val="8A6362"/>
        </a:lt1>
        <a:dk2>
          <a:srgbClr val="D8C1BA"/>
        </a:dk2>
        <a:lt2>
          <a:srgbClr val="5E4444"/>
        </a:lt2>
        <a:accent1>
          <a:srgbClr val="CC6600"/>
        </a:accent1>
        <a:accent2>
          <a:srgbClr val="C16059"/>
        </a:accent2>
        <a:accent3>
          <a:srgbClr val="C4B8B8"/>
        </a:accent3>
        <a:accent4>
          <a:srgbClr val="D5D1D1"/>
        </a:accent4>
        <a:accent5>
          <a:srgbClr val="E2B9AA"/>
        </a:accent5>
        <a:accent6>
          <a:srgbClr val="AD554F"/>
        </a:accent6>
        <a:hlink>
          <a:srgbClr val="FFCC00"/>
        </a:hlink>
        <a:folHlink>
          <a:srgbClr val="CBB5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BFA673"/>
        </a:lt1>
        <a:dk2>
          <a:srgbClr val="E6E3AA"/>
        </a:dk2>
        <a:lt2>
          <a:srgbClr val="7F6737"/>
        </a:lt2>
        <a:accent1>
          <a:srgbClr val="FFCC00"/>
        </a:accent1>
        <a:accent2>
          <a:srgbClr val="808000"/>
        </a:accent2>
        <a:accent3>
          <a:srgbClr val="DBD0BD"/>
        </a:accent3>
        <a:accent4>
          <a:srgbClr val="DCDCDC"/>
        </a:accent4>
        <a:accent5>
          <a:srgbClr val="FFE2AA"/>
        </a:accent5>
        <a:accent6>
          <a:srgbClr val="727200"/>
        </a:accent6>
        <a:hlink>
          <a:srgbClr val="784700"/>
        </a:hlink>
        <a:folHlink>
          <a:srgbClr val="9A7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5"/>
        </a:accent3>
        <a:accent4>
          <a:srgbClr val="3F1E00"/>
        </a:accent4>
        <a:accent5>
          <a:srgbClr val="FFFFEE"/>
        </a:accent5>
        <a:accent6>
          <a:srgbClr val="ABAB95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9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0</TotalTime>
  <Words>3740</Words>
  <Application>WPS 演示</Application>
  <PresentationFormat>在屏幕上显示</PresentationFormat>
  <Paragraphs>365</Paragraphs>
  <Slides>31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9" baseType="lpstr">
      <vt:lpstr>Arial</vt:lpstr>
      <vt:lpstr>宋体</vt:lpstr>
      <vt:lpstr>Wingdings</vt:lpstr>
      <vt:lpstr>Times New Roman</vt:lpstr>
      <vt:lpstr>Garamond</vt:lpstr>
      <vt:lpstr>Segoe Print</vt:lpstr>
      <vt:lpstr>黑体</vt:lpstr>
      <vt:lpstr>方正楷体简体</vt:lpstr>
      <vt:lpstr>Symbol</vt:lpstr>
      <vt:lpstr>楷体_GB2312</vt:lpstr>
      <vt:lpstr>新宋体</vt:lpstr>
      <vt:lpstr>微软雅黑</vt:lpstr>
      <vt:lpstr>Arial Unicode MS</vt:lpstr>
      <vt:lpstr>Calibri</vt:lpstr>
      <vt:lpstr>Stream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第四章  存贮体系 </dc:title>
  <dc:creator>hyj</dc:creator>
  <cp:lastModifiedBy>lenovo</cp:lastModifiedBy>
  <cp:revision>230</cp:revision>
  <dcterms:created xsi:type="dcterms:W3CDTF">2001-09-03T11:49:06Z</dcterms:created>
  <dcterms:modified xsi:type="dcterms:W3CDTF">2020-03-25T01:30:05Z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