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0" r:id="rId3"/>
    <p:sldId id="412" r:id="rId5"/>
    <p:sldId id="271" r:id="rId6"/>
    <p:sldId id="311" r:id="rId7"/>
    <p:sldId id="354" r:id="rId8"/>
    <p:sldId id="276" r:id="rId9"/>
    <p:sldId id="316" r:id="rId10"/>
    <p:sldId id="317" r:id="rId11"/>
    <p:sldId id="318" r:id="rId12"/>
    <p:sldId id="319" r:id="rId13"/>
    <p:sldId id="320" r:id="rId14"/>
    <p:sldId id="356" r:id="rId15"/>
    <p:sldId id="321" r:id="rId16"/>
    <p:sldId id="322" r:id="rId17"/>
    <p:sldId id="314" r:id="rId18"/>
    <p:sldId id="327" r:id="rId19"/>
    <p:sldId id="277" r:id="rId20"/>
    <p:sldId id="278" r:id="rId21"/>
    <p:sldId id="361" r:id="rId22"/>
    <p:sldId id="279" r:id="rId23"/>
    <p:sldId id="284" r:id="rId24"/>
    <p:sldId id="329" r:id="rId25"/>
    <p:sldId id="285" r:id="rId26"/>
    <p:sldId id="353" r:id="rId27"/>
    <p:sldId id="342" r:id="rId28"/>
    <p:sldId id="330" r:id="rId29"/>
    <p:sldId id="331" r:id="rId30"/>
    <p:sldId id="307" r:id="rId31"/>
    <p:sldId id="286" r:id="rId32"/>
    <p:sldId id="287" r:id="rId33"/>
    <p:sldId id="336" r:id="rId34"/>
    <p:sldId id="337" r:id="rId35"/>
    <p:sldId id="338" r:id="rId36"/>
    <p:sldId id="333" r:id="rId37"/>
    <p:sldId id="288" r:id="rId38"/>
    <p:sldId id="289" r:id="rId39"/>
    <p:sldId id="334" r:id="rId40"/>
    <p:sldId id="290" r:id="rId41"/>
    <p:sldId id="339" r:id="rId42"/>
    <p:sldId id="291" r:id="rId43"/>
    <p:sldId id="340" r:id="rId44"/>
    <p:sldId id="292" r:id="rId45"/>
    <p:sldId id="293" r:id="rId46"/>
    <p:sldId id="341" r:id="rId47"/>
    <p:sldId id="294" r:id="rId48"/>
    <p:sldId id="295" r:id="rId49"/>
    <p:sldId id="296" r:id="rId50"/>
    <p:sldId id="297" r:id="rId51"/>
    <p:sldId id="298" r:id="rId52"/>
    <p:sldId id="299" r:id="rId53"/>
    <p:sldId id="308" r:id="rId54"/>
    <p:sldId id="352" r:id="rId55"/>
    <p:sldId id="309" r:id="rId56"/>
    <p:sldId id="343" r:id="rId57"/>
    <p:sldId id="344" r:id="rId58"/>
    <p:sldId id="345" r:id="rId59"/>
    <p:sldId id="346" r:id="rId60"/>
    <p:sldId id="347" r:id="rId61"/>
    <p:sldId id="348" r:id="rId62"/>
    <p:sldId id="349" r:id="rId63"/>
    <p:sldId id="350" r:id="rId64"/>
    <p:sldId id="310" r:id="rId65"/>
  </p:sldIdLst>
  <p:sldSz cx="9144000" cy="6858000" type="screen4x3"/>
  <p:notesSz cx="6858000" cy="9144000"/>
  <p:custDataLst>
    <p:tags r:id="rId69"/>
  </p:custDataLst>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3300"/>
    <a:srgbClr val="FFFF99"/>
    <a:srgbClr val="FF66FF"/>
    <a:srgbClr val="CCECFF"/>
    <a:srgbClr val="66FFFF"/>
    <a:srgbClr val="0000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7"/>
    <p:restoredTop sz="94623"/>
  </p:normalViewPr>
  <p:slideViewPr>
    <p:cSldViewPr showGuides="1">
      <p:cViewPr varScale="1">
        <p:scale>
          <a:sx n="74" d="100"/>
          <a:sy n="74" d="100"/>
        </p:scale>
        <p:origin x="-1032" y="-90"/>
      </p:cViewPr>
      <p:guideLst>
        <p:guide orient="horz" pos="218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50" name="页眉占位符 1044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04451" name="日期占位符 104450"/>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104452" name="幻灯片图像占位符 104451"/>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04453" name="文本占位符 104452"/>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454" name="页脚占位符 104453"/>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104455" name="灯片编号占位符 104454"/>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5474" name="幻灯片图像占位符 105473"/>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05475" name="文本占位符 105474"/>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
          </p:nvPr>
        </p:nvSpPr>
        <p:spPr/>
        <p:txBody>
          <a:bodyPr/>
          <a:p>
            <a:pPr lvl="0" algn="r"/>
            <a:fld id="{9A0DB2DC-4C9A-4742-B13C-FB6460FD3503}" type="slidenum">
              <a:rPr lang="zh-CN" altLang="en-US" sz="1200" dirty="0"/>
            </a:fld>
            <a:endParaRPr lang="zh-CN" altLang="en-US" sz="1200" dirty="0"/>
          </a:p>
        </p:txBody>
      </p:sp>
      <p:sp>
        <p:nvSpPr>
          <p:cNvPr id="107522" name="幻灯片图像占位符 107521"/>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7874" name="幻灯片图像占位符 207873"/>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07875" name="文本占位符 207874"/>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17762" name="幻灯片图像占位符 117761"/>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17763" name="文本占位符 117762"/>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r>
              <a:rPr lang="zh-CN" altLang="en-US" dirty="0"/>
              <a:t>第七页</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60770" name="幻灯片图像占位符 160769"/>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60771" name="文本占位符 16077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r>
              <a:rPr lang="zh-CN" altLang="en-US" dirty="0"/>
              <a:t>第七页</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19810" name="幻灯片图像占位符 119809"/>
          <p:cNvSpPr>
            <a:spLocks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19811" name="文本占位符 11981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11970" name="组合 211969"/>
          <p:cNvGrpSpPr/>
          <p:nvPr/>
        </p:nvGrpSpPr>
        <p:grpSpPr>
          <a:xfrm>
            <a:off x="0" y="0"/>
            <a:ext cx="8763000" cy="5943600"/>
            <a:chOff x="0" y="0"/>
            <a:chExt cx="5520" cy="3744"/>
          </a:xfrm>
        </p:grpSpPr>
        <p:sp>
          <p:nvSpPr>
            <p:cNvPr id="211971" name="矩形 211970"/>
            <p:cNvSpPr/>
            <p:nvPr/>
          </p:nvSpPr>
          <p:spPr>
            <a:xfrm>
              <a:off x="0" y="0"/>
              <a:ext cx="1104" cy="3072"/>
            </a:xfrm>
            <a:prstGeom prst="rect">
              <a:avLst/>
            </a:prstGeom>
            <a:solidFill>
              <a:schemeClr val="accent1"/>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grpSp>
          <p:nvGrpSpPr>
            <p:cNvPr id="211972" name="组合 211971"/>
            <p:cNvGrpSpPr/>
            <p:nvPr userDrawn="1"/>
          </p:nvGrpSpPr>
          <p:grpSpPr>
            <a:xfrm>
              <a:off x="0" y="2208"/>
              <a:ext cx="5520" cy="1536"/>
              <a:chOff x="0" y="2208"/>
              <a:chExt cx="5520" cy="1536"/>
            </a:xfrm>
          </p:grpSpPr>
          <p:sp>
            <p:nvSpPr>
              <p:cNvPr id="211973" name="矩形 211972"/>
              <p:cNvSpPr/>
              <p:nvPr/>
            </p:nvSpPr>
            <p:spPr>
              <a:xfrm>
                <a:off x="624" y="2208"/>
                <a:ext cx="4896" cy="1536"/>
              </a:xfrm>
              <a:prstGeom prst="rect">
                <a:avLst/>
              </a:prstGeom>
              <a:solidFill>
                <a:schemeClr val="bg2"/>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sp>
            <p:nvSpPr>
              <p:cNvPr id="211974" name="矩形 211973"/>
              <p:cNvSpPr/>
              <p:nvPr/>
            </p:nvSpPr>
            <p:spPr>
              <a:xfrm>
                <a:off x="654" y="2352"/>
                <a:ext cx="4818" cy="1347"/>
              </a:xfrm>
              <a:prstGeom prst="rect">
                <a:avLst/>
              </a:prstGeom>
              <a:solidFill>
                <a:schemeClr val="bg1"/>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sp>
            <p:nvSpPr>
              <p:cNvPr id="211975" name="直接连接符 211974"/>
              <p:cNvSpPr/>
              <p:nvPr/>
            </p:nvSpPr>
            <p:spPr>
              <a:xfrm>
                <a:off x="0" y="3072"/>
                <a:ext cx="624" cy="0"/>
              </a:xfrm>
              <a:prstGeom prst="line">
                <a:avLst/>
              </a:prstGeom>
              <a:ln w="50800" cap="flat" cmpd="sng">
                <a:solidFill>
                  <a:schemeClr val="bg2"/>
                </a:solidFill>
                <a:prstDash val="solid"/>
                <a:headEnd type="none" w="med" len="med"/>
                <a:tailEnd type="none" w="med" len="med"/>
              </a:ln>
            </p:spPr>
          </p:sp>
        </p:grpSp>
        <p:grpSp>
          <p:nvGrpSpPr>
            <p:cNvPr id="211976" name="组合 211975"/>
            <p:cNvGrpSpPr/>
            <p:nvPr userDrawn="1"/>
          </p:nvGrpSpPr>
          <p:grpSpPr>
            <a:xfrm>
              <a:off x="400" y="336"/>
              <a:ext cx="5088" cy="192"/>
              <a:chOff x="400" y="336"/>
              <a:chExt cx="5088" cy="192"/>
            </a:xfrm>
          </p:grpSpPr>
          <p:sp>
            <p:nvSpPr>
              <p:cNvPr id="211977" name="矩形 211976"/>
              <p:cNvSpPr/>
              <p:nvPr/>
            </p:nvSpPr>
            <p:spPr>
              <a:xfrm>
                <a:off x="3952" y="336"/>
                <a:ext cx="1536" cy="192"/>
              </a:xfrm>
              <a:prstGeom prst="rect">
                <a:avLst/>
              </a:prstGeom>
              <a:solidFill>
                <a:schemeClr val="folHlink"/>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sp>
            <p:nvSpPr>
              <p:cNvPr id="211978" name="直接连接符 211977"/>
              <p:cNvSpPr/>
              <p:nvPr/>
            </p:nvSpPr>
            <p:spPr>
              <a:xfrm>
                <a:off x="400" y="432"/>
                <a:ext cx="5088" cy="0"/>
              </a:xfrm>
              <a:prstGeom prst="line">
                <a:avLst/>
              </a:prstGeom>
              <a:ln w="44450" cap="flat" cmpd="sng">
                <a:solidFill>
                  <a:schemeClr val="bg2"/>
                </a:solidFill>
                <a:prstDash val="solid"/>
                <a:headEnd type="none" w="med" len="med"/>
                <a:tailEnd type="none" w="med" len="med"/>
              </a:ln>
            </p:spPr>
          </p:sp>
        </p:grpSp>
      </p:grpSp>
      <p:sp>
        <p:nvSpPr>
          <p:cNvPr id="211979" name="标题 211978"/>
          <p:cNvSpPr>
            <a:spLocks noGrp="1"/>
          </p:cNvSpPr>
          <p:nvPr>
            <p:ph type="ctrTitle"/>
          </p:nvPr>
        </p:nvSpPr>
        <p:spPr>
          <a:xfrm>
            <a:off x="2057400" y="1143000"/>
            <a:ext cx="6629400" cy="2209800"/>
          </a:xfrm>
          <a:prstGeom prst="rect">
            <a:avLst/>
          </a:prstGeom>
          <a:noFill/>
          <a:ln w="9525">
            <a:noFill/>
          </a:ln>
        </p:spPr>
        <p:txBody>
          <a:bodyPr anchor="ctr"/>
          <a:lstStyle>
            <a:lvl1pPr lvl="0">
              <a:buClrTx/>
              <a:buSzTx/>
              <a:buFontTx/>
              <a:defRPr sz="4800"/>
            </a:lvl1pPr>
          </a:lstStyle>
          <a:p>
            <a:pPr lvl="0"/>
            <a:r>
              <a:rPr lang="zh-CN" altLang="en-US" dirty="0"/>
              <a:t>单击此处编辑母版标题样式</a:t>
            </a:r>
            <a:endParaRPr lang="zh-CN" altLang="en-US" dirty="0"/>
          </a:p>
        </p:txBody>
      </p:sp>
      <p:sp>
        <p:nvSpPr>
          <p:cNvPr id="211980" name="副标题 211979"/>
          <p:cNvSpPr>
            <a:spLocks noGrp="1"/>
          </p:cNvSpPr>
          <p:nvPr>
            <p:ph type="subTitle" idx="1"/>
          </p:nvPr>
        </p:nvSpPr>
        <p:spPr>
          <a:xfrm>
            <a:off x="1371600" y="3962400"/>
            <a:ext cx="6858000" cy="1600200"/>
          </a:xfrm>
          <a:prstGeom prst="rect">
            <a:avLst/>
          </a:prstGeom>
          <a:noFill/>
          <a:ln w="9525">
            <a:noFill/>
          </a:ln>
        </p:spPr>
        <p:txBody>
          <a:bodyPr anchor="ctr"/>
          <a:lstStyle>
            <a:lvl1pPr marL="0" lvl="0" indent="0" algn="ctr">
              <a:buClr>
                <a:schemeClr val="folHlink"/>
              </a:buClr>
              <a:buSzPct val="90000"/>
              <a:buFont typeface="Wingdings" panose="05000000000000000000" pitchFamily="2" charset="2"/>
              <a:buNone/>
              <a:defRPr/>
            </a:lvl1pPr>
            <a:lvl2pPr marL="457200" lvl="1" indent="0" algn="ctr">
              <a:buClr>
                <a:schemeClr val="accent1"/>
              </a:buClr>
              <a:buSzPct val="75000"/>
              <a:buFont typeface="Wingdings" panose="05000000000000000000" pitchFamily="2" charset="2"/>
              <a:buNone/>
              <a:defRPr/>
            </a:lvl2pPr>
            <a:lvl3pPr marL="914400" lvl="2" indent="0" algn="ctr">
              <a:buClr>
                <a:schemeClr val="folHlink"/>
              </a:buClr>
              <a:buSzPct val="55000"/>
              <a:buFont typeface="Wingdings" panose="05000000000000000000" pitchFamily="2" charset="2"/>
              <a:buNone/>
              <a:defRPr/>
            </a:lvl3pPr>
            <a:lvl4pPr marL="1371600" lvl="3" indent="0" algn="ctr">
              <a:buClr>
                <a:schemeClr val="accent1"/>
              </a:buClr>
              <a:buSzTx/>
              <a:buFont typeface="Wingdings" panose="05000000000000000000" pitchFamily="2" charset="2"/>
              <a:buNone/>
              <a:defRPr/>
            </a:lvl4pPr>
            <a:lvl5pPr marL="1828800" lvl="4" indent="0" algn="ctr">
              <a:buClr>
                <a:schemeClr val="accent1"/>
              </a:buClr>
              <a:buSzTx/>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11981" name="日期占位符 211980"/>
          <p:cNvSpPr>
            <a:spLocks noGrp="1"/>
          </p:cNvSpPr>
          <p:nvPr>
            <p:ph type="dt" sz="half" idx="2"/>
          </p:nvPr>
        </p:nvSpPr>
        <p:spPr>
          <a:xfrm>
            <a:off x="912813" y="6251575"/>
            <a:ext cx="1905000" cy="457200"/>
          </a:xfrm>
          <a:prstGeom prst="rect">
            <a:avLst/>
          </a:prstGeom>
          <a:noFill/>
          <a:ln w="9525">
            <a:noFill/>
          </a:ln>
        </p:spPr>
        <p:txBody>
          <a:bodyPr anchor="t"/>
          <a:lstStyle>
            <a:lvl1pPr>
              <a:defRPr sz="1000">
                <a:latin typeface="Arial" panose="020B0604020202020204" pitchFamily="34" charset="0"/>
              </a:defRPr>
            </a:lvl1pPr>
          </a:lstStyle>
          <a:p>
            <a:endParaRPr lang="zh-CN" altLang="en-US" dirty="0">
              <a:latin typeface="Times New Roman" panose="02020603050405020304" pitchFamily="18" charset="0"/>
              <a:ea typeface="宋体" panose="02010600030101010101" pitchFamily="2" charset="-122"/>
            </a:endParaRPr>
          </a:p>
        </p:txBody>
      </p:sp>
      <p:sp>
        <p:nvSpPr>
          <p:cNvPr id="211982" name="页脚占位符 211981"/>
          <p:cNvSpPr>
            <a:spLocks noGrp="1"/>
          </p:cNvSpPr>
          <p:nvPr>
            <p:ph type="ftr" sz="quarter" idx="3"/>
          </p:nvPr>
        </p:nvSpPr>
        <p:spPr>
          <a:xfrm>
            <a:off x="3354388" y="6248400"/>
            <a:ext cx="2895600" cy="457200"/>
          </a:xfrm>
          <a:prstGeom prst="rect">
            <a:avLst/>
          </a:prstGeom>
          <a:noFill/>
          <a:ln w="9525">
            <a:noFill/>
          </a:ln>
        </p:spPr>
        <p:txBody>
          <a:bodyPr anchor="t"/>
          <a:lstStyle>
            <a:lvl1pPr algn="ctr">
              <a:defRPr sz="1000">
                <a:latin typeface="Arial" panose="020B0604020202020204" pitchFamily="34" charset="0"/>
              </a:defRPr>
            </a:lvl1pPr>
          </a:lstStyle>
          <a:p>
            <a:endParaRPr lang="zh-CN" altLang="en-US" dirty="0">
              <a:ea typeface="宋体" panose="02010600030101010101" pitchFamily="2" charset="-122"/>
            </a:endParaRPr>
          </a:p>
        </p:txBody>
      </p:sp>
      <p:sp>
        <p:nvSpPr>
          <p:cNvPr id="211983" name="灯片编号占位符 211982"/>
          <p:cNvSpPr>
            <a:spLocks noGrp="1"/>
          </p:cNvSpPr>
          <p:nvPr>
            <p:ph type="sldNum" sz="quarter" idx="4"/>
          </p:nvPr>
        </p:nvSpPr>
        <p:spPr>
          <a:xfrm>
            <a:off x="6781800" y="6248400"/>
            <a:ext cx="1905000" cy="457200"/>
          </a:xfrm>
          <a:prstGeom prst="rect">
            <a:avLst/>
          </a:prstGeom>
          <a:noFill/>
          <a:ln w="9525">
            <a:noFill/>
          </a:ln>
        </p:spPr>
        <p:txBody>
          <a:bodyPr anchor="t"/>
          <a:lstStyle>
            <a:lvl1pPr algn="r">
              <a:defRPr sz="1000">
                <a:latin typeface="Arial" panose="020B0604020202020204" pitchFamily="34" charset="0"/>
              </a:defRPr>
            </a:lvl1pPr>
          </a:lstStyle>
          <a:p>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716657"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277813"/>
            <a:ext cx="77724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08476"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8324" y="1600200"/>
            <a:ext cx="3808476"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10946" name="组合 210945"/>
          <p:cNvGrpSpPr/>
          <p:nvPr/>
        </p:nvGrpSpPr>
        <p:grpSpPr>
          <a:xfrm>
            <a:off x="0" y="0"/>
            <a:ext cx="8686800" cy="4876800"/>
            <a:chOff x="0" y="0"/>
            <a:chExt cx="5472" cy="3072"/>
          </a:xfrm>
        </p:grpSpPr>
        <p:sp>
          <p:nvSpPr>
            <p:cNvPr id="210947" name="矩形 210946"/>
            <p:cNvSpPr/>
            <p:nvPr/>
          </p:nvSpPr>
          <p:spPr>
            <a:xfrm>
              <a:off x="0" y="0"/>
              <a:ext cx="384" cy="3072"/>
            </a:xfrm>
            <a:prstGeom prst="rect">
              <a:avLst/>
            </a:prstGeom>
            <a:solidFill>
              <a:schemeClr val="accent1"/>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grpSp>
          <p:nvGrpSpPr>
            <p:cNvPr id="210948" name="组合 210947"/>
            <p:cNvGrpSpPr/>
            <p:nvPr/>
          </p:nvGrpSpPr>
          <p:grpSpPr>
            <a:xfrm>
              <a:off x="240" y="893"/>
              <a:ext cx="5232" cy="115"/>
              <a:chOff x="240" y="893"/>
              <a:chExt cx="5232" cy="115"/>
            </a:xfrm>
          </p:grpSpPr>
          <p:sp>
            <p:nvSpPr>
              <p:cNvPr id="210949" name="矩形 210948"/>
              <p:cNvSpPr/>
              <p:nvPr/>
            </p:nvSpPr>
            <p:spPr>
              <a:xfrm>
                <a:off x="4320" y="893"/>
                <a:ext cx="1152" cy="115"/>
              </a:xfrm>
              <a:prstGeom prst="rect">
                <a:avLst/>
              </a:prstGeom>
              <a:solidFill>
                <a:schemeClr val="folHlink"/>
              </a:solidFill>
              <a:ln w="9525">
                <a:noFill/>
              </a:ln>
            </p:spPr>
            <p:txBody>
              <a:bodyPr wrap="none" anchor="ctr"/>
              <a:p>
                <a:pPr lvl="0" algn="ctr"/>
                <a:endParaRPr lang="zh-CN" altLang="en-US" sz="2400" dirty="0">
                  <a:latin typeface="Times New Roman" panose="02020603050405020304" pitchFamily="18" charset="0"/>
                  <a:ea typeface="宋体" panose="02010600030101010101" pitchFamily="2" charset="-122"/>
                </a:endParaRPr>
              </a:p>
            </p:txBody>
          </p:sp>
          <p:sp>
            <p:nvSpPr>
              <p:cNvPr id="210950" name="直接连接符 210949"/>
              <p:cNvSpPr/>
              <p:nvPr/>
            </p:nvSpPr>
            <p:spPr>
              <a:xfrm>
                <a:off x="240" y="941"/>
                <a:ext cx="5232" cy="0"/>
              </a:xfrm>
              <a:prstGeom prst="line">
                <a:avLst/>
              </a:prstGeom>
              <a:ln w="19050" cap="flat" cmpd="sng">
                <a:solidFill>
                  <a:schemeClr val="bg2"/>
                </a:solidFill>
                <a:prstDash val="solid"/>
                <a:headEnd type="none" w="med" len="med"/>
                <a:tailEnd type="none" w="med" len="med"/>
              </a:ln>
            </p:spPr>
          </p:sp>
        </p:grpSp>
      </p:grpSp>
      <p:sp>
        <p:nvSpPr>
          <p:cNvPr id="210951" name="标题 210950"/>
          <p:cNvSpPr>
            <a:spLocks noGrp="1"/>
          </p:cNvSpPr>
          <p:nvPr>
            <p:ph type="title"/>
          </p:nvPr>
        </p:nvSpPr>
        <p:spPr>
          <a:xfrm>
            <a:off x="914400" y="277813"/>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10952" name="文本占位符 210951"/>
          <p:cNvSpPr>
            <a:spLocks noGrp="1"/>
          </p:cNvSpPr>
          <p:nvPr>
            <p:ph type="body" idx="1"/>
          </p:nvPr>
        </p:nvSpPr>
        <p:spPr>
          <a:xfrm>
            <a:off x="914400" y="1600200"/>
            <a:ext cx="77724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0953" name="日期占位符 210952"/>
          <p:cNvSpPr>
            <a:spLocks noGrp="1"/>
          </p:cNvSpPr>
          <p:nvPr>
            <p:ph type="dt" sz="half" idx="2"/>
          </p:nvPr>
        </p:nvSpPr>
        <p:spPr>
          <a:xfrm>
            <a:off x="914400" y="6251575"/>
            <a:ext cx="1981200" cy="457200"/>
          </a:xfrm>
          <a:prstGeom prst="rect">
            <a:avLst/>
          </a:prstGeom>
          <a:noFill/>
          <a:ln w="9525">
            <a:noFill/>
          </a:ln>
        </p:spPr>
        <p:txBody>
          <a:bodyPr/>
          <a:lstStyle>
            <a:lvl1pPr>
              <a:defRPr sz="1000">
                <a:latin typeface="Arial" panose="020B0604020202020204" pitchFamily="34" charset="0"/>
              </a:defRPr>
            </a:lvl1pPr>
          </a:lstStyle>
          <a:p>
            <a:pPr lvl="0"/>
            <a:fld id="{BB962C8B-B14F-4D97-AF65-F5344CB8AC3E}" type="datetime1">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10954" name="页脚占位符 210953"/>
          <p:cNvSpPr>
            <a:spLocks noGrp="1"/>
          </p:cNvSpPr>
          <p:nvPr>
            <p:ph type="ftr" sz="quarter" idx="3"/>
          </p:nvPr>
        </p:nvSpPr>
        <p:spPr>
          <a:xfrm>
            <a:off x="3352800" y="6248400"/>
            <a:ext cx="2971800" cy="457200"/>
          </a:xfrm>
          <a:prstGeom prst="rect">
            <a:avLst/>
          </a:prstGeom>
          <a:noFill/>
          <a:ln w="9525">
            <a:noFill/>
          </a:ln>
        </p:spPr>
        <p:txBody>
          <a:bodyPr/>
          <a:lstStyle>
            <a:lvl1pPr algn="ctr">
              <a:defRPr sz="1000">
                <a:latin typeface="Arial" panose="020B0604020202020204" pitchFamily="34" charset="0"/>
              </a:defRPr>
            </a:lvl1pPr>
          </a:lstStyle>
          <a:p>
            <a:pPr lvl="0"/>
            <a:endParaRPr lang="zh-CN" altLang="en-US" dirty="0">
              <a:ea typeface="宋体" panose="02010600030101010101" pitchFamily="2" charset="-122"/>
            </a:endParaRPr>
          </a:p>
        </p:txBody>
      </p:sp>
      <p:sp>
        <p:nvSpPr>
          <p:cNvPr id="210955" name="灯片编号占位符 210954"/>
          <p:cNvSpPr>
            <a:spLocks noGrp="1"/>
          </p:cNvSpPr>
          <p:nvPr>
            <p:ph type="sldNum" sz="quarter" idx="4"/>
          </p:nvPr>
        </p:nvSpPr>
        <p:spPr>
          <a:xfrm>
            <a:off x="6781800" y="6248400"/>
            <a:ext cx="1905000" cy="457200"/>
          </a:xfrm>
          <a:prstGeom prst="rect">
            <a:avLst/>
          </a:prstGeom>
          <a:noFill/>
          <a:ln w="9525">
            <a:noFill/>
          </a:ln>
        </p:spPr>
        <p:txBody>
          <a:bodyPr/>
          <a:lstStyle>
            <a:lvl1pPr algn="r">
              <a:defRPr sz="1000">
                <a:latin typeface="Arial" panose="020B0604020202020204" pitchFamily="34" charset="0"/>
              </a:defRPr>
            </a:lvl1p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10956" name="直接连接符 210955"/>
          <p:cNvSpPr/>
          <p:nvPr/>
        </p:nvSpPr>
        <p:spPr>
          <a:xfrm>
            <a:off x="0" y="4876800"/>
            <a:ext cx="609600" cy="0"/>
          </a:xfrm>
          <a:prstGeom prst="line">
            <a:avLst/>
          </a:prstGeom>
          <a:ln w="44450" cap="flat" cmpd="sng">
            <a:solidFill>
              <a:schemeClr val="bg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l" defTabSz="914400" rtl="0" eaLnBrk="1" fontAlgn="base" latinLnBrk="0" hangingPunct="1">
        <a:lnSpc>
          <a:spcPct val="100000"/>
        </a:lnSpc>
        <a:spcBef>
          <a:spcPct val="0"/>
        </a:spcBef>
        <a:spcAft>
          <a:spcPct val="0"/>
        </a:spcAft>
        <a:buNone/>
        <a:defRPr sz="4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n"/>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n"/>
        <a:defRPr sz="26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5000"/>
        <a:buFont typeface="Wingdings" panose="05000000000000000000" pitchFamily="2" charset="2"/>
        <a:buChar char="n"/>
        <a:defRPr sz="23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xml"/><Relationship Id="rId2" Type="http://schemas.openxmlformats.org/officeDocument/2006/relationships/image" Target="../media/image15.emf"/><Relationship Id="rId1"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23.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24.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26.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nvSpPr>
        <p:spPr>
          <a:xfrm>
            <a:off x="900113" y="476250"/>
            <a:ext cx="6858000" cy="762000"/>
          </a:xfrm>
          <a:prstGeom prst="rect">
            <a:avLst/>
          </a:prstGeom>
          <a:noFill/>
          <a:ln w="9525">
            <a:noFill/>
          </a:ln>
        </p:spPr>
        <p:txBody>
          <a:bodyPr lIns="92075" tIns="46038" rIns="92075" bIns="46038" anchor="ctr"/>
          <a:lst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a:lstStyle>
          <a:p>
            <a:pPr algn="ctr"/>
            <a:r>
              <a:rPr lang="zh-CN" altLang="en-US" sz="3600" dirty="0">
                <a:latin typeface="黑体" panose="02010609060101010101" pitchFamily="49" charset="-122"/>
                <a:ea typeface="黑体" panose="02010609060101010101" pitchFamily="49" charset="-122"/>
                <a:cs typeface="黑体" panose="02010609060101010101" pitchFamily="49" charset="-122"/>
              </a:rPr>
              <a:t>第六章  互连网络</a:t>
            </a:r>
            <a:endParaRPr lang="zh-CN" altLang="en-US" sz="3600" dirty="0">
              <a:latin typeface="黑体" panose="02010609060101010101" pitchFamily="49" charset="-122"/>
              <a:ea typeface="黑体" panose="02010609060101010101" pitchFamily="49" charset="-122"/>
              <a:cs typeface="黑体" panose="02010609060101010101" pitchFamily="49" charset="-122"/>
            </a:endParaRPr>
          </a:p>
        </p:txBody>
      </p:sp>
      <p:sp>
        <p:nvSpPr>
          <p:cNvPr id="138243" name="文本框 138242"/>
          <p:cNvSpPr txBox="1"/>
          <p:nvPr/>
        </p:nvSpPr>
        <p:spPr>
          <a:xfrm>
            <a:off x="990600" y="1752600"/>
            <a:ext cx="7162800" cy="3007995"/>
          </a:xfrm>
          <a:prstGeom prst="rect">
            <a:avLst/>
          </a:prstGeom>
          <a:noFill/>
          <a:ln w="12700">
            <a:noFill/>
          </a:ln>
        </p:spPr>
        <p:txBody>
          <a:bodyPr>
            <a:spAutoFit/>
          </a:bodyPr>
          <a:p>
            <a:pPr algn="just">
              <a:spcBef>
                <a:spcPct val="20000"/>
              </a:spcBef>
              <a:buClr>
                <a:schemeClr val="accent2"/>
              </a:buClr>
              <a:buSzPct val="75000"/>
              <a:buFont typeface="Monotype Sorts" pitchFamily="2" charset="2"/>
            </a:pPr>
            <a:r>
              <a:rPr lang="zh-CN" altLang="en-US" sz="2800" dirty="0">
                <a:latin typeface="Times New Roman" panose="02020603050405020304" pitchFamily="18" charset="0"/>
              </a:rPr>
              <a:t>        </a:t>
            </a:r>
            <a:r>
              <a:rPr lang="zh-CN" altLang="en-US" sz="2800" b="1" dirty="0">
                <a:latin typeface="Times New Roman" panose="02020603050405020304" pitchFamily="18" charset="0"/>
              </a:rPr>
              <a:t>本章讨论多处理机和多计算机中的互连网络，包括互连网络的作用、互连函数、拓扑结构、性能参数、互连网络实例等问题。</a:t>
            </a:r>
            <a:endParaRPr lang="zh-CN" altLang="en-US" sz="2800" b="1" dirty="0">
              <a:latin typeface="Times New Roman" panose="02020603050405020304" pitchFamily="18" charset="0"/>
            </a:endParaRPr>
          </a:p>
          <a:p>
            <a:pPr algn="just">
              <a:spcBef>
                <a:spcPct val="20000"/>
              </a:spcBef>
              <a:buClr>
                <a:schemeClr val="accent2"/>
              </a:buClr>
              <a:buSzPct val="75000"/>
              <a:buFont typeface="Monotype Sorts" pitchFamily="2" charset="2"/>
            </a:pPr>
            <a:endParaRPr lang="zh-CN" altLang="en-US" sz="2800" b="1" dirty="0">
              <a:latin typeface="Times New Roman" panose="02020603050405020304" pitchFamily="18" charset="0"/>
            </a:endParaRPr>
          </a:p>
          <a:p>
            <a:pPr algn="just">
              <a:spcBef>
                <a:spcPct val="20000"/>
              </a:spcBef>
              <a:buClr>
                <a:schemeClr val="accent2"/>
              </a:buClr>
              <a:buSzPct val="75000"/>
              <a:buFont typeface="Monotype Sorts" pitchFamily="2" charset="2"/>
            </a:pPr>
            <a:r>
              <a:rPr lang="zh-CN" altLang="en-US" sz="2800" dirty="0">
                <a:latin typeface="Times New Roman" panose="02020603050405020304" pitchFamily="18" charset="0"/>
              </a:rPr>
              <a:t>	</a:t>
            </a:r>
            <a:r>
              <a:rPr lang="en-US" altLang="zh-CN" sz="2800" b="1">
                <a:solidFill>
                  <a:srgbClr val="FF0000"/>
                </a:solidFill>
                <a:latin typeface="Times New Roman" panose="02020603050405020304" pitchFamily="18" charset="0"/>
              </a:rPr>
              <a:t>§6.1    </a:t>
            </a:r>
            <a:r>
              <a:rPr lang="zh-CN" altLang="en-US" sz="2800" b="1">
                <a:solidFill>
                  <a:srgbClr val="FF0000"/>
                </a:solidFill>
                <a:latin typeface="Times New Roman" panose="02020603050405020304" pitchFamily="18" charset="0"/>
              </a:rPr>
              <a:t>并行处理机</a:t>
            </a:r>
            <a:endParaRPr lang="en-US" altLang="zh-CN" sz="2800" b="1">
              <a:solidFill>
                <a:srgbClr val="FF0000"/>
              </a:solidFill>
              <a:latin typeface="Times New Roman" panose="02020603050405020304" pitchFamily="18" charset="0"/>
            </a:endParaRPr>
          </a:p>
          <a:p>
            <a:pPr algn="just">
              <a:spcBef>
                <a:spcPct val="20000"/>
              </a:spcBef>
              <a:buClr>
                <a:schemeClr val="accent2"/>
              </a:buClr>
              <a:buSzPct val="75000"/>
              <a:buFont typeface="Monotype Sorts" pitchFamily="2" charset="2"/>
            </a:pPr>
            <a:r>
              <a:rPr lang="zh-CN" altLang="en-US" sz="2800" b="1" dirty="0">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rPr>
              <a:t>§6.2</a:t>
            </a:r>
            <a:r>
              <a:rPr lang="en-US" altLang="zh-CN" b="1">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互连网络</a:t>
            </a:r>
            <a:r>
              <a:rPr lang="en-US" altLang="zh-CN" b="1">
                <a:solidFill>
                  <a:srgbClr val="FF0000"/>
                </a:solidFill>
                <a:latin typeface="Times New Roman" panose="02020603050405020304" pitchFamily="18" charset="0"/>
              </a:rPr>
              <a:t> </a:t>
            </a:r>
            <a:r>
              <a:rPr lang="zh-CN" altLang="en-US" b="1">
                <a:solidFill>
                  <a:srgbClr val="FF0000"/>
                </a:solidFill>
                <a:latin typeface="Times New Roman" panose="02020603050405020304" pitchFamily="18" charset="0"/>
              </a:rPr>
              <a:t>（了解）</a:t>
            </a:r>
            <a:r>
              <a:rPr lang="en-US" altLang="zh-CN" b="1">
                <a:solidFill>
                  <a:srgbClr val="FF0000"/>
                </a:solidFill>
                <a:latin typeface="Times New Roman" panose="02020603050405020304" pitchFamily="18" charset="0"/>
              </a:rPr>
              <a:t>        </a:t>
            </a:r>
            <a:endParaRPr lang="zh-CN" altLang="en-US" sz="2800" b="1" dirty="0">
              <a:solidFill>
                <a:srgbClr val="FF0000"/>
              </a:solidFill>
              <a:latin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5890" name="文本框 165889"/>
          <p:cNvSpPr txBox="1"/>
          <p:nvPr/>
        </p:nvSpPr>
        <p:spPr>
          <a:xfrm>
            <a:off x="381000" y="228600"/>
            <a:ext cx="8382000" cy="2286000"/>
          </a:xfrm>
          <a:prstGeom prst="rect">
            <a:avLst/>
          </a:prstGeom>
          <a:noFill/>
          <a:ln w="9525">
            <a:noFill/>
          </a:ln>
        </p:spPr>
        <p:txBody>
          <a:bodyPr>
            <a:spAutoFit/>
          </a:bodyPr>
          <a:p>
            <a:pPr>
              <a:spcBef>
                <a:spcPct val="50000"/>
              </a:spcBef>
            </a:pPr>
            <a:r>
              <a:rPr lang="zh-CN" altLang="en-US" b="1" dirty="0">
                <a:solidFill>
                  <a:srgbClr val="FF3300"/>
                </a:solidFill>
                <a:latin typeface="Times New Roman" panose="02020603050405020304" pitchFamily="18" charset="0"/>
                <a:ea typeface="楷体_GB2312" pitchFamily="49" charset="-122"/>
              </a:rPr>
              <a:t>１）分布存储器并行处理机</a:t>
            </a:r>
            <a:br>
              <a:rPr lang="zh-CN" altLang="en-US" b="1" dirty="0">
                <a:solidFill>
                  <a:srgbClr val="FF3300"/>
                </a:solidFill>
                <a:latin typeface="Times New Roman" panose="02020603050405020304" pitchFamily="18" charset="0"/>
                <a:ea typeface="楷体_GB2312" pitchFamily="49" charset="-122"/>
              </a:rPr>
            </a:br>
            <a:r>
              <a:rPr lang="zh-CN" altLang="en-US" b="1" dirty="0">
                <a:solidFill>
                  <a:srgbClr val="000099"/>
                </a:solidFill>
                <a:latin typeface="Times New Roman" panose="02020603050405020304" pitchFamily="18" charset="0"/>
                <a:ea typeface="楷体_GB2312" pitchFamily="49" charset="-122"/>
              </a:rPr>
              <a:t>目前的大部分并行处理机是基于分布式存储器模型的系统。</a:t>
            </a:r>
            <a:endParaRPr lang="zh-CN" altLang="en-US" b="1" dirty="0">
              <a:solidFill>
                <a:srgbClr val="000099"/>
              </a:solidFill>
              <a:latin typeface="Times New Roman" panose="02020603050405020304" pitchFamily="18" charset="0"/>
              <a:ea typeface="楷体_GB2312" pitchFamily="49" charset="-122"/>
            </a:endParaRPr>
          </a:p>
          <a:p>
            <a:pPr>
              <a:spcBef>
                <a:spcPct val="50000"/>
              </a:spcBef>
            </a:pPr>
            <a:endParaRPr lang="zh-CN" altLang="en-US" b="1" dirty="0">
              <a:solidFill>
                <a:srgbClr val="000099"/>
              </a:solidFill>
              <a:latin typeface="Times New Roman" panose="02020603050405020304" pitchFamily="18" charset="0"/>
              <a:ea typeface="楷体_GB2312" pitchFamily="49" charset="-122"/>
            </a:endParaRPr>
          </a:p>
        </p:txBody>
      </p:sp>
      <p:grpSp>
        <p:nvGrpSpPr>
          <p:cNvPr id="226304" name="组合 226303"/>
          <p:cNvGrpSpPr/>
          <p:nvPr/>
        </p:nvGrpSpPr>
        <p:grpSpPr>
          <a:xfrm>
            <a:off x="1066800" y="1752600"/>
            <a:ext cx="6553200" cy="4481513"/>
            <a:chOff x="672" y="1104"/>
            <a:chExt cx="4128" cy="2823"/>
          </a:xfrm>
        </p:grpSpPr>
        <p:graphicFrame>
          <p:nvGraphicFramePr>
            <p:cNvPr id="165891" name="对象 165890"/>
            <p:cNvGraphicFramePr/>
            <p:nvPr/>
          </p:nvGraphicFramePr>
          <p:xfrm>
            <a:off x="672" y="1104"/>
            <a:ext cx="4080" cy="2612"/>
          </p:xfrm>
          <a:graphic>
            <a:graphicData uri="http://schemas.openxmlformats.org/presentationml/2006/ole">
              <mc:AlternateContent xmlns:mc="http://schemas.openxmlformats.org/markup-compatibility/2006">
                <mc:Choice xmlns:v="urn:schemas-microsoft-com:vml" Requires="v">
                  <p:oleObj spid="_x0000_s3076" name="" r:id="rId1" imgW="2846705" imgH="1826260" progId="Word.Picture.8">
                    <p:embed/>
                  </p:oleObj>
                </mc:Choice>
                <mc:Fallback>
                  <p:oleObj name="" r:id="rId1" imgW="2846705" imgH="1826260" progId="Word.Picture.8">
                    <p:embed/>
                    <p:pic>
                      <p:nvPicPr>
                        <p:cNvPr id="0" name="图片 3075"/>
                        <p:cNvPicPr/>
                        <p:nvPr/>
                      </p:nvPicPr>
                      <p:blipFill>
                        <a:blip r:embed="rId2">
                          <a:clrChange>
                            <a:clrFrom>
                              <a:srgbClr val="FFFFFF"/>
                            </a:clrFrom>
                            <a:clrTo>
                              <a:srgbClr val="000000"/>
                            </a:clrTo>
                          </a:clrChange>
                          <a:clrChange>
                            <a:clrFrom>
                              <a:srgbClr val="000000"/>
                            </a:clrFrom>
                            <a:clrTo>
                              <a:srgbClr val="000000"/>
                            </a:clrTo>
                          </a:clrChange>
                        </a:blip>
                        <a:stretch>
                          <a:fillRect/>
                        </a:stretch>
                      </p:blipFill>
                      <p:spPr>
                        <a:xfrm>
                          <a:off x="672" y="1104"/>
                          <a:ext cx="4080" cy="2612"/>
                        </a:xfrm>
                        <a:prstGeom prst="rect">
                          <a:avLst/>
                        </a:prstGeom>
                        <a:noFill/>
                        <a:ln w="38100">
                          <a:noFill/>
                          <a:miter/>
                        </a:ln>
                      </p:spPr>
                    </p:pic>
                  </p:oleObj>
                </mc:Fallback>
              </mc:AlternateContent>
            </a:graphicData>
          </a:graphic>
        </p:graphicFrame>
        <p:sp>
          <p:nvSpPr>
            <p:cNvPr id="165892" name="文本框 165891"/>
            <p:cNvSpPr txBox="1"/>
            <p:nvPr/>
          </p:nvSpPr>
          <p:spPr>
            <a:xfrm>
              <a:off x="672" y="3600"/>
              <a:ext cx="4128" cy="327"/>
            </a:xfrm>
            <a:prstGeom prst="rect">
              <a:avLst/>
            </a:prstGeom>
            <a:noFill/>
            <a:ln w="9525">
              <a:noFill/>
            </a:ln>
          </p:spPr>
          <p:txBody>
            <a:bodyPr>
              <a:spAutoFit/>
            </a:bodyPr>
            <a:p>
              <a:pPr algn="ctr">
                <a:spcBef>
                  <a:spcPct val="50000"/>
                </a:spcBef>
              </a:pPr>
              <a:r>
                <a:rPr lang="zh-CN" altLang="en-US" sz="2800" b="1" dirty="0">
                  <a:solidFill>
                    <a:srgbClr val="000099"/>
                  </a:solidFill>
                  <a:latin typeface="Times New Roman" panose="02020603050405020304" pitchFamily="18" charset="0"/>
                  <a:ea typeface="楷体_GB2312" pitchFamily="49" charset="-122"/>
                </a:rPr>
                <a:t>分布存储器的并行处理机</a:t>
              </a:r>
              <a:endParaRPr lang="zh-CN" altLang="en-US" sz="2800" b="1" dirty="0">
                <a:solidFill>
                  <a:srgbClr val="000099"/>
                </a:solidFill>
                <a:latin typeface="Times New Roman" panose="02020603050405020304" pitchFamily="18" charset="0"/>
                <a:ea typeface="楷体_GB2312" pitchFamily="49" charset="-122"/>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4"/>
                                        </p:tgtEl>
                                        <p:attrNameLst>
                                          <p:attrName>style.visibility</p:attrName>
                                        </p:attrNameLst>
                                      </p:cBhvr>
                                      <p:to>
                                        <p:strVal val="visible"/>
                                      </p:to>
                                    </p:set>
                                    <p:animEffect transition="in" filter="blinds(horizontal)">
                                      <p:cBhvr>
                                        <p:cTn id="7" dur="500"/>
                                        <p:tgtEl>
                                          <p:spTgt spid="226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6914" name="标题 166913"/>
          <p:cNvSpPr>
            <a:spLocks noGrp="1"/>
          </p:cNvSpPr>
          <p:nvPr>
            <p:ph type="title"/>
          </p:nvPr>
        </p:nvSpPr>
        <p:spPr>
          <a:xfrm>
            <a:off x="0" y="0"/>
            <a:ext cx="8229600" cy="609600"/>
          </a:xfrm>
        </p:spPr>
        <p:txBody>
          <a:bodyPr anchor="ctr"/>
          <a:p>
            <a:pPr>
              <a:buChar char="•"/>
            </a:pPr>
            <a:r>
              <a:rPr lang="zh-CN" altLang="en-US" sz="3300" b="1" dirty="0">
                <a:solidFill>
                  <a:srgbClr val="000099"/>
                </a:solidFill>
                <a:latin typeface="楷体_GB2312" pitchFamily="49" charset="-122"/>
                <a:ea typeface="楷体_GB2312" pitchFamily="49" charset="-122"/>
              </a:rPr>
              <a:t>分布存储器并行处理机特点</a:t>
            </a:r>
            <a:endParaRPr lang="zh-CN" altLang="en-US" sz="3300" b="1" dirty="0">
              <a:solidFill>
                <a:srgbClr val="000099"/>
              </a:solidFill>
              <a:latin typeface="楷体_GB2312" pitchFamily="49" charset="-122"/>
              <a:ea typeface="楷体_GB2312" pitchFamily="49" charset="-122"/>
            </a:endParaRPr>
          </a:p>
        </p:txBody>
      </p:sp>
      <p:sp>
        <p:nvSpPr>
          <p:cNvPr id="166915" name="内容占位符 166914"/>
          <p:cNvSpPr>
            <a:spLocks noGrp="1"/>
          </p:cNvSpPr>
          <p:nvPr>
            <p:ph idx="1"/>
          </p:nvPr>
        </p:nvSpPr>
        <p:spPr>
          <a:xfrm>
            <a:off x="179388" y="981075"/>
            <a:ext cx="8964612" cy="4800600"/>
          </a:xfrm>
        </p:spPr>
        <p:txBody>
          <a:bodyPr/>
          <a:p>
            <a:pPr algn="just">
              <a:buNone/>
            </a:pPr>
            <a:r>
              <a:rPr lang="zh-CN" altLang="en-US" sz="3600" b="1" dirty="0">
                <a:latin typeface="楷体_GB2312" pitchFamily="49" charset="-122"/>
                <a:ea typeface="楷体_GB2312" pitchFamily="49" charset="-122"/>
              </a:rPr>
              <a:t>①比较容易构成</a:t>
            </a:r>
            <a:r>
              <a:rPr lang="en-US" altLang="zh-CN" sz="3600" b="1">
                <a:latin typeface="楷体_GB2312" pitchFamily="49" charset="-122"/>
                <a:ea typeface="楷体_GB2312" pitchFamily="49" charset="-122"/>
              </a:rPr>
              <a:t>MPP（Massively Parallel Processor</a:t>
            </a:r>
            <a:r>
              <a:rPr lang="zh-CN" altLang="en-US" sz="3600" b="1" dirty="0">
                <a:latin typeface="楷体_GB2312" pitchFamily="49" charset="-122"/>
                <a:ea typeface="楷体_GB2312" pitchFamily="49" charset="-122"/>
              </a:rPr>
              <a:t>大规模并行）可以达到几十万个</a:t>
            </a:r>
            <a:r>
              <a:rPr lang="en-US" altLang="zh-CN" sz="3600" b="1">
                <a:latin typeface="楷体_GB2312" pitchFamily="49" charset="-122"/>
                <a:ea typeface="楷体_GB2312" pitchFamily="49" charset="-122"/>
              </a:rPr>
              <a:t>PE。</a:t>
            </a:r>
            <a:endParaRPr lang="zh-CN" altLang="en-US" sz="3600" b="1" dirty="0">
              <a:latin typeface="楷体_GB2312" pitchFamily="49" charset="-122"/>
              <a:ea typeface="楷体_GB2312" pitchFamily="49" charset="-122"/>
            </a:endParaRPr>
          </a:p>
        </p:txBody>
      </p:sp>
      <p:sp>
        <p:nvSpPr>
          <p:cNvPr id="166912" name="矩形 166911"/>
          <p:cNvSpPr/>
          <p:nvPr/>
        </p:nvSpPr>
        <p:spPr>
          <a:xfrm>
            <a:off x="179388" y="2636838"/>
            <a:ext cx="7529512" cy="579437"/>
          </a:xfrm>
          <a:prstGeom prst="rect">
            <a:avLst/>
          </a:prstGeom>
          <a:noFill/>
          <a:ln w="9525">
            <a:noFill/>
          </a:ln>
        </p:spPr>
        <p:txBody>
          <a:bodyPr wrap="none" anchor="t">
            <a:spAutoFit/>
          </a:bodyPr>
          <a:p>
            <a:r>
              <a:rPr lang="zh-CN" altLang="en-US" b="1" dirty="0">
                <a:latin typeface="楷体_GB2312" pitchFamily="49" charset="-122"/>
                <a:ea typeface="楷体_GB2312" pitchFamily="49" charset="-122"/>
              </a:rPr>
              <a:t>②必须依靠并行算法来提高</a:t>
            </a:r>
            <a:r>
              <a:rPr lang="en-US" altLang="zh-CN" b="1">
                <a:latin typeface="楷体_GB2312" pitchFamily="49" charset="-122"/>
                <a:ea typeface="楷体_GB2312" pitchFamily="49" charset="-122"/>
              </a:rPr>
              <a:t>PE</a:t>
            </a:r>
            <a:r>
              <a:rPr lang="zh-CN" altLang="en-US" b="1" dirty="0">
                <a:latin typeface="楷体_GB2312" pitchFamily="49" charset="-122"/>
                <a:ea typeface="楷体_GB2312" pitchFamily="49" charset="-122"/>
              </a:rPr>
              <a:t>的利用率。</a:t>
            </a:r>
            <a:endParaRPr lang="zh-CN" altLang="en-US" b="1" dirty="0">
              <a:latin typeface="楷体_GB2312" pitchFamily="49" charset="-122"/>
              <a:ea typeface="楷体_GB2312" pitchFamily="49" charset="-122"/>
            </a:endParaRPr>
          </a:p>
        </p:txBody>
      </p:sp>
      <p:sp>
        <p:nvSpPr>
          <p:cNvPr id="166913" name="矩形 166912"/>
          <p:cNvSpPr/>
          <p:nvPr/>
        </p:nvSpPr>
        <p:spPr>
          <a:xfrm>
            <a:off x="179388" y="3357563"/>
            <a:ext cx="3856037" cy="579437"/>
          </a:xfrm>
          <a:prstGeom prst="rect">
            <a:avLst/>
          </a:prstGeom>
          <a:noFill/>
          <a:ln w="9525">
            <a:noFill/>
          </a:ln>
        </p:spPr>
        <p:txBody>
          <a:bodyPr wrap="none" anchor="t">
            <a:spAutoFit/>
          </a:bodyPr>
          <a:p>
            <a:r>
              <a:rPr lang="zh-CN" altLang="en-US" b="1" dirty="0">
                <a:latin typeface="Arial" panose="020B0604020202020204" pitchFamily="34" charset="0"/>
                <a:ea typeface="楷体_GB2312" pitchFamily="49" charset="-122"/>
              </a:rPr>
              <a:t>③应用领域很有限。</a:t>
            </a:r>
            <a:endParaRPr lang="zh-CN" altLang="en-US" b="1" dirty="0">
              <a:latin typeface="Arial" panose="020B0604020202020204" pitchFamily="34" charset="0"/>
              <a:ea typeface="楷体_GB2312" pitchFamily="49" charset="-122"/>
            </a:endParaRPr>
          </a:p>
        </p:txBody>
      </p:sp>
      <p:sp>
        <p:nvSpPr>
          <p:cNvPr id="166916" name="矩形 166915"/>
          <p:cNvSpPr/>
          <p:nvPr/>
        </p:nvSpPr>
        <p:spPr>
          <a:xfrm>
            <a:off x="179388" y="4149725"/>
            <a:ext cx="8713787" cy="1554163"/>
          </a:xfrm>
          <a:prstGeom prst="rect">
            <a:avLst/>
          </a:prstGeom>
          <a:noFill/>
          <a:ln w="9525">
            <a:noFill/>
          </a:ln>
        </p:spPr>
        <p:txBody>
          <a:bodyPr>
            <a:spAutoFit/>
          </a:bodyPr>
          <a:p>
            <a:r>
              <a:rPr lang="zh-CN" altLang="en-US" b="1" dirty="0">
                <a:latin typeface="楷体_GB2312" pitchFamily="49" charset="-122"/>
                <a:ea typeface="楷体_GB2312" pitchFamily="49" charset="-122"/>
              </a:rPr>
              <a:t>④</a:t>
            </a:r>
            <a:r>
              <a:rPr lang="en-US" altLang="zh-CN" b="1">
                <a:latin typeface="楷体_GB2312" pitchFamily="49" charset="-122"/>
                <a:ea typeface="楷体_GB2312" pitchFamily="49" charset="-122"/>
              </a:rPr>
              <a:t>CU</a:t>
            </a:r>
            <a:r>
              <a:rPr lang="zh-CN" altLang="en-US" b="1" dirty="0">
                <a:latin typeface="楷体_GB2312" pitchFamily="49" charset="-122"/>
                <a:ea typeface="楷体_GB2312" pitchFamily="49" charset="-122"/>
              </a:rPr>
              <a:t>是控制部件，执行标量指令，并把向量指令广播到各个</a:t>
            </a:r>
            <a:r>
              <a:rPr lang="en-US" altLang="zh-CN" b="1">
                <a:latin typeface="楷体_GB2312" pitchFamily="49" charset="-122"/>
                <a:ea typeface="楷体_GB2312" pitchFamily="49" charset="-122"/>
              </a:rPr>
              <a:t>PE</a:t>
            </a:r>
            <a:r>
              <a:rPr lang="zh-CN" altLang="en-US" b="1" dirty="0">
                <a:latin typeface="楷体_GB2312" pitchFamily="49" charset="-122"/>
                <a:ea typeface="楷体_GB2312" pitchFamily="49" charset="-122"/>
              </a:rPr>
              <a:t>中。在</a:t>
            </a:r>
            <a:r>
              <a:rPr lang="en-US" altLang="zh-CN" b="1">
                <a:latin typeface="楷体_GB2312" pitchFamily="49" charset="-122"/>
                <a:ea typeface="楷体_GB2312" pitchFamily="49" charset="-122"/>
              </a:rPr>
              <a:t>CU</a:t>
            </a:r>
            <a:r>
              <a:rPr lang="zh-CN" altLang="en-US" b="1" dirty="0">
                <a:latin typeface="楷体_GB2312" pitchFamily="49" charset="-122"/>
                <a:ea typeface="楷体_GB2312" pitchFamily="49" charset="-122"/>
              </a:rPr>
              <a:t>中通常有一个较大容量的存储器。</a:t>
            </a:r>
            <a:endParaRPr lang="zh-CN" altLang="en-US" b="1"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blinds(horizontal)">
                                      <p:cBhvr>
                                        <p:cTn id="7" dur="500"/>
                                        <p:tgtEl>
                                          <p:spTgt spid="166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3"/>
                                        </p:tgtEl>
                                        <p:attrNameLst>
                                          <p:attrName>style.visibility</p:attrName>
                                        </p:attrNameLst>
                                      </p:cBhvr>
                                      <p:to>
                                        <p:strVal val="visible"/>
                                      </p:to>
                                    </p:set>
                                    <p:animEffect transition="in" filter="blinds(horizontal)">
                                      <p:cBhvr>
                                        <p:cTn id="12" dur="500"/>
                                        <p:tgtEl>
                                          <p:spTgt spid="1669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14"/>
                                        </p:tgtEl>
                                        <p:attrNameLst>
                                          <p:attrName>style.visibility</p:attrName>
                                        </p:attrNameLst>
                                      </p:cBhvr>
                                      <p:to>
                                        <p:strVal val="visible"/>
                                      </p:to>
                                    </p:set>
                                    <p:animEffect transition="in" filter="blinds(horizontal)">
                                      <p:cBhvr>
                                        <p:cTn id="17" dur="500"/>
                                        <p:tgtEl>
                                          <p:spTgt spid="16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P spid="1669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14018" name="标题 214017"/>
          <p:cNvSpPr>
            <a:spLocks noGrp="1"/>
          </p:cNvSpPr>
          <p:nvPr>
            <p:ph type="title"/>
          </p:nvPr>
        </p:nvSpPr>
        <p:spPr>
          <a:xfrm>
            <a:off x="0" y="0"/>
            <a:ext cx="8229600" cy="609600"/>
          </a:xfrm>
        </p:spPr>
        <p:txBody>
          <a:bodyPr anchor="ctr"/>
          <a:p>
            <a:pPr>
              <a:buChar char="•"/>
            </a:pPr>
            <a:r>
              <a:rPr lang="zh-CN" altLang="en-US" sz="3300" b="1" dirty="0">
                <a:solidFill>
                  <a:srgbClr val="000099"/>
                </a:solidFill>
                <a:latin typeface="楷体_GB2312" pitchFamily="49" charset="-122"/>
                <a:ea typeface="楷体_GB2312" pitchFamily="49" charset="-122"/>
              </a:rPr>
              <a:t>分布存储器并行处理机特点</a:t>
            </a:r>
            <a:endParaRPr lang="zh-CN" altLang="en-US" sz="3300" b="1" dirty="0">
              <a:solidFill>
                <a:srgbClr val="000099"/>
              </a:solidFill>
              <a:latin typeface="楷体_GB2312" pitchFamily="49" charset="-122"/>
              <a:ea typeface="楷体_GB2312" pitchFamily="49" charset="-122"/>
            </a:endParaRPr>
          </a:p>
        </p:txBody>
      </p:sp>
      <p:sp>
        <p:nvSpPr>
          <p:cNvPr id="214019" name="内容占位符 214018"/>
          <p:cNvSpPr>
            <a:spLocks noGrp="1"/>
          </p:cNvSpPr>
          <p:nvPr>
            <p:ph idx="1"/>
          </p:nvPr>
        </p:nvSpPr>
        <p:spPr>
          <a:xfrm>
            <a:off x="179388" y="981075"/>
            <a:ext cx="8964612" cy="2303463"/>
          </a:xfrm>
        </p:spPr>
        <p:txBody>
          <a:bodyPr/>
          <a:p>
            <a:pPr algn="just">
              <a:buNone/>
            </a:pPr>
            <a:r>
              <a:rPr lang="zh-CN" altLang="en-US" sz="3600" b="1" dirty="0">
                <a:latin typeface="楷体_GB2312" pitchFamily="49" charset="-122"/>
                <a:ea typeface="楷体_GB2312" pitchFamily="49" charset="-122"/>
              </a:rPr>
              <a:t>⑤</a:t>
            </a:r>
            <a:r>
              <a:rPr lang="en-US" altLang="zh-CN" sz="3600" b="1">
                <a:latin typeface="楷体_GB2312" pitchFamily="49" charset="-122"/>
                <a:ea typeface="楷体_GB2312" pitchFamily="49" charset="-122"/>
              </a:rPr>
              <a:t>IOP</a:t>
            </a:r>
            <a:r>
              <a:rPr lang="zh-CN" altLang="en-US" sz="3600" b="1" dirty="0">
                <a:latin typeface="楷体_GB2312" pitchFamily="49" charset="-122"/>
                <a:ea typeface="楷体_GB2312" pitchFamily="49" charset="-122"/>
              </a:rPr>
              <a:t>是输入输出处理机，也称为主机。在</a:t>
            </a:r>
            <a:r>
              <a:rPr lang="en-US" altLang="zh-CN" sz="3600" b="1">
                <a:latin typeface="楷体_GB2312" pitchFamily="49" charset="-122"/>
                <a:ea typeface="楷体_GB2312" pitchFamily="49" charset="-122"/>
              </a:rPr>
              <a:t>IOP</a:t>
            </a:r>
            <a:r>
              <a:rPr lang="zh-CN" altLang="en-US" sz="3600" b="1" dirty="0">
                <a:latin typeface="楷体_GB2312" pitchFamily="49" charset="-122"/>
                <a:ea typeface="楷体_GB2312" pitchFamily="49" charset="-122"/>
              </a:rPr>
              <a:t>上安装操作系统，因此，它除了负担输入输出工作之外，还负责程序的编辑、编译和调试等工作。</a:t>
            </a:r>
            <a:endParaRPr lang="zh-CN" altLang="en-US" sz="3600" b="1" dirty="0">
              <a:latin typeface="楷体_GB2312" pitchFamily="49" charset="-122"/>
              <a:ea typeface="楷体_GB2312" pitchFamily="49" charset="-122"/>
            </a:endParaRPr>
          </a:p>
        </p:txBody>
      </p:sp>
      <p:sp>
        <p:nvSpPr>
          <p:cNvPr id="214020" name="矩形 214019"/>
          <p:cNvSpPr/>
          <p:nvPr/>
        </p:nvSpPr>
        <p:spPr>
          <a:xfrm>
            <a:off x="323850" y="3573463"/>
            <a:ext cx="8640763" cy="1739900"/>
          </a:xfrm>
          <a:prstGeom prst="rect">
            <a:avLst/>
          </a:prstGeom>
          <a:noFill/>
          <a:ln w="9525">
            <a:noFill/>
          </a:ln>
        </p:spPr>
        <p:txBody>
          <a:bodyPr>
            <a:spAutoFit/>
          </a:bodyPr>
          <a:p>
            <a:r>
              <a:rPr lang="zh-CN" altLang="en-US" sz="3600" b="1" dirty="0">
                <a:latin typeface="Arial" panose="020B0604020202020204" pitchFamily="34" charset="0"/>
                <a:ea typeface="楷体_GB2312" pitchFamily="49" charset="-122"/>
              </a:rPr>
              <a:t>⑥数据在局部存储器中的分布是一个很关键的问题。</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⑦标量指令与向量指令可以并发执行。</a:t>
            </a:r>
            <a:endParaRPr lang="zh-CN" altLang="en-US" sz="36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blinds(horizontal)">
                                      <p:cBhvr>
                                        <p:cTn id="7" dur="500"/>
                                        <p:tgtEl>
                                          <p:spTgt spid="2140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blinds(horizontal)">
                                      <p:cBhvr>
                                        <p:cTn id="12"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P spid="2140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7938" name="内容占位符 167937"/>
          <p:cNvSpPr>
            <a:spLocks noGrp="1"/>
          </p:cNvSpPr>
          <p:nvPr>
            <p:ph/>
          </p:nvPr>
        </p:nvSpPr>
        <p:spPr>
          <a:xfrm>
            <a:off x="0" y="0"/>
            <a:ext cx="9144000" cy="6096000"/>
          </a:xfrm>
        </p:spPr>
        <p:txBody>
          <a:bodyPr/>
          <a:p>
            <a:pPr>
              <a:buNone/>
            </a:pPr>
            <a:r>
              <a:rPr lang="zh-CN" altLang="en-US" sz="3200" b="1" dirty="0">
                <a:solidFill>
                  <a:srgbClr val="FF3300"/>
                </a:solidFill>
                <a:latin typeface="黑体" panose="02010609060101010101" pitchFamily="49" charset="-122"/>
                <a:ea typeface="黑体" panose="02010609060101010101" pitchFamily="49" charset="-122"/>
              </a:rPr>
              <a:t>2 ）共享存储器并行处理机</a:t>
            </a:r>
            <a:endParaRPr lang="zh-CN" altLang="en-US" sz="3200" b="1" dirty="0">
              <a:solidFill>
                <a:srgbClr val="FF3300"/>
              </a:solidFill>
              <a:latin typeface="黑体" panose="02010609060101010101" pitchFamily="49" charset="-122"/>
              <a:ea typeface="黑体" panose="02010609060101010101" pitchFamily="49" charset="-122"/>
            </a:endParaRPr>
          </a:p>
          <a:p>
            <a:pPr algn="just">
              <a:buNone/>
            </a:pPr>
            <a:r>
              <a:rPr lang="zh-CN" altLang="en-US" sz="3200" b="1" dirty="0">
                <a:solidFill>
                  <a:srgbClr val="000099"/>
                </a:solidFill>
                <a:latin typeface="楷体_GB2312" pitchFamily="49" charset="-122"/>
                <a:ea typeface="楷体_GB2312" pitchFamily="49" charset="-122"/>
              </a:rPr>
              <a:t>　　共享的多体并行存储器</a:t>
            </a:r>
            <a:r>
              <a:rPr lang="en-US" altLang="zh-CN" sz="3200" b="1">
                <a:solidFill>
                  <a:srgbClr val="000099"/>
                </a:solidFill>
                <a:latin typeface="楷体_GB2312" pitchFamily="49" charset="-122"/>
                <a:ea typeface="楷体_GB2312" pitchFamily="49" charset="-122"/>
              </a:rPr>
              <a:t>SM</a:t>
            </a:r>
            <a:r>
              <a:rPr lang="zh-CN" altLang="en-US" sz="3200" b="1" dirty="0">
                <a:solidFill>
                  <a:srgbClr val="000099"/>
                </a:solidFill>
                <a:latin typeface="楷体_GB2312" pitchFamily="49" charset="-122"/>
                <a:ea typeface="楷体_GB2312" pitchFamily="49" charset="-122"/>
              </a:rPr>
              <a:t>通过互连网络与各处理单元</a:t>
            </a:r>
            <a:r>
              <a:rPr lang="en-US" altLang="zh-CN" sz="3200" b="1">
                <a:solidFill>
                  <a:srgbClr val="000099"/>
                </a:solidFill>
                <a:latin typeface="楷体_GB2312" pitchFamily="49" charset="-122"/>
                <a:ea typeface="楷体_GB2312" pitchFamily="49" charset="-122"/>
              </a:rPr>
              <a:t>PE</a:t>
            </a:r>
            <a:r>
              <a:rPr lang="zh-CN" altLang="en-US" sz="3200" b="1" dirty="0">
                <a:solidFill>
                  <a:srgbClr val="000099"/>
                </a:solidFill>
                <a:latin typeface="楷体_GB2312" pitchFamily="49" charset="-122"/>
                <a:ea typeface="楷体_GB2312" pitchFamily="49" charset="-122"/>
              </a:rPr>
              <a:t>相连。</a:t>
            </a:r>
            <a:endParaRPr lang="zh-CN" altLang="en-US" sz="3200" b="1" dirty="0">
              <a:solidFill>
                <a:srgbClr val="000099"/>
              </a:solidFill>
              <a:latin typeface="楷体_GB2312" pitchFamily="49" charset="-122"/>
              <a:ea typeface="楷体_GB2312" pitchFamily="49" charset="-122"/>
            </a:endParaRPr>
          </a:p>
          <a:p>
            <a:pPr>
              <a:buNone/>
            </a:pPr>
            <a:r>
              <a:rPr lang="zh-CN" altLang="en-US" sz="3200" b="1" dirty="0">
                <a:solidFill>
                  <a:srgbClr val="000099"/>
                </a:solidFill>
                <a:latin typeface="楷体_GB2312" pitchFamily="49" charset="-122"/>
                <a:ea typeface="楷体_GB2312" pitchFamily="49" charset="-122"/>
              </a:rPr>
              <a:t>　　存储模块的数目等于或略大于处理单元的数目。 </a:t>
            </a:r>
            <a:endParaRPr lang="zh-CN" altLang="en-US" sz="3200" b="1" dirty="0">
              <a:solidFill>
                <a:srgbClr val="000099"/>
              </a:solidFill>
              <a:latin typeface="楷体_GB2312" pitchFamily="49" charset="-122"/>
              <a:ea typeface="楷体_GB2312" pitchFamily="49" charset="-122"/>
            </a:endParaRPr>
          </a:p>
        </p:txBody>
      </p:sp>
      <p:graphicFrame>
        <p:nvGraphicFramePr>
          <p:cNvPr id="167939" name="对象 167938"/>
          <p:cNvGraphicFramePr/>
          <p:nvPr/>
        </p:nvGraphicFramePr>
        <p:xfrm>
          <a:off x="1371600" y="2438400"/>
          <a:ext cx="5715000" cy="3581400"/>
        </p:xfrm>
        <a:graphic>
          <a:graphicData uri="http://schemas.openxmlformats.org/presentationml/2006/ole">
            <mc:AlternateContent xmlns:mc="http://schemas.openxmlformats.org/markup-compatibility/2006">
              <mc:Choice xmlns:v="urn:schemas-microsoft-com:vml" Requires="v">
                <p:oleObj spid="_x0000_s3096" name="" r:id="rId1" imgW="2514600" imgH="2171700" progId="Word.Picture.8">
                  <p:embed/>
                </p:oleObj>
              </mc:Choice>
              <mc:Fallback>
                <p:oleObj name="" r:id="rId1" imgW="2514600" imgH="2171700" progId="Word.Picture.8">
                  <p:embed/>
                  <p:pic>
                    <p:nvPicPr>
                      <p:cNvPr id="0" name="图片 3095"/>
                      <p:cNvPicPr/>
                      <p:nvPr/>
                    </p:nvPicPr>
                    <p:blipFill>
                      <a:blip r:embed="rId2"/>
                      <a:stretch>
                        <a:fillRect/>
                      </a:stretch>
                    </p:blipFill>
                    <p:spPr>
                      <a:xfrm>
                        <a:off x="1371600" y="2438400"/>
                        <a:ext cx="5715000" cy="3581400"/>
                      </a:xfrm>
                      <a:prstGeom prst="rect">
                        <a:avLst/>
                      </a:prstGeom>
                      <a:solidFill>
                        <a:srgbClr val="99CCFF"/>
                      </a:solidFill>
                      <a:ln w="38100">
                        <a:noFill/>
                        <a:miter/>
                      </a:ln>
                    </p:spPr>
                  </p:pic>
                </p:oleObj>
              </mc:Fallback>
            </mc:AlternateContent>
          </a:graphicData>
        </a:graphic>
      </p:graphicFrame>
    </p:spTree>
  </p:cSld>
  <p:clrMapOvr>
    <a:masterClrMapping/>
  </p:clrMapOvr>
  <p:transition>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8962" name="内容占位符 168961"/>
          <p:cNvSpPr>
            <a:spLocks noGrp="1"/>
          </p:cNvSpPr>
          <p:nvPr>
            <p:ph/>
          </p:nvPr>
        </p:nvSpPr>
        <p:spPr>
          <a:xfrm>
            <a:off x="0" y="152400"/>
            <a:ext cx="8991600" cy="6172200"/>
          </a:xfrm>
        </p:spPr>
        <p:txBody>
          <a:bodyPr/>
          <a:p>
            <a:pPr>
              <a:buNone/>
            </a:pPr>
            <a:r>
              <a:rPr lang="zh-CN" altLang="en-US" sz="4400" b="1" dirty="0">
                <a:solidFill>
                  <a:schemeClr val="hlink"/>
                </a:solidFill>
                <a:latin typeface="楷体_GB2312" pitchFamily="49" charset="-122"/>
                <a:ea typeface="楷体_GB2312" pitchFamily="49" charset="-122"/>
              </a:rPr>
              <a:t>3 ）并行处理机的特点</a:t>
            </a:r>
            <a:endParaRPr lang="zh-CN" altLang="en-US" sz="4400" b="1" dirty="0">
              <a:solidFill>
                <a:schemeClr val="hlink"/>
              </a:solidFill>
              <a:latin typeface="楷体_GB2312" pitchFamily="49" charset="-122"/>
              <a:ea typeface="楷体_GB2312" pitchFamily="49" charset="-122"/>
            </a:endParaRPr>
          </a:p>
        </p:txBody>
      </p:sp>
      <p:sp>
        <p:nvSpPr>
          <p:cNvPr id="224256" name="矩形 224255"/>
          <p:cNvSpPr/>
          <p:nvPr/>
        </p:nvSpPr>
        <p:spPr>
          <a:xfrm>
            <a:off x="611188" y="1557338"/>
            <a:ext cx="7993062" cy="2838450"/>
          </a:xfrm>
          <a:prstGeom prst="rect">
            <a:avLst/>
          </a:prstGeom>
          <a:noFill/>
          <a:ln w="9525">
            <a:noFill/>
          </a:ln>
        </p:spPr>
        <p:txBody>
          <a:bodyPr>
            <a:spAutoFit/>
          </a:bodyPr>
          <a:p>
            <a:r>
              <a:rPr lang="zh-CN" altLang="en-US" sz="3600" b="1" dirty="0">
                <a:latin typeface="Arial" panose="020B0604020202020204" pitchFamily="34" charset="0"/>
                <a:ea typeface="楷体_GB2312" pitchFamily="49" charset="-122"/>
              </a:rPr>
              <a:t>①速度高，而且潜力大。</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②模块性好，生产和维护方便。</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③可靠性高，容易实现容错和重构。</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④效率低（与流水线处理机、向量处理机等比较）。</a:t>
            </a:r>
            <a:endParaRPr lang="zh-CN" altLang="en-US" sz="3600" b="1" dirty="0">
              <a:latin typeface="Arial" panose="020B0604020202020204" pitchFamily="34" charset="0"/>
              <a:ea typeface="楷体_GB2312" pitchFamily="49"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59747" name="直角三角形 159746"/>
          <p:cNvSpPr/>
          <p:nvPr/>
        </p:nvSpPr>
        <p:spPr>
          <a:xfrm flipH="1">
            <a:off x="4578350" y="2143125"/>
            <a:ext cx="0" cy="0"/>
          </a:xfrm>
          <a:prstGeom prst="rtTriangle">
            <a:avLst/>
          </a:prstGeom>
          <a:gradFill rotWithShape="0">
            <a:gsLst>
              <a:gs pos="0">
                <a:schemeClr val="accent1"/>
              </a:gs>
              <a:gs pos="100000">
                <a:schemeClr val="accent1">
                  <a:gamma/>
                  <a:shade val="60000"/>
                  <a:invGamma/>
                </a:schemeClr>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endParaRPr lang="zh-CN" altLang="en-US" sz="2400" dirty="0">
              <a:latin typeface="楷体_GB2312" pitchFamily="49" charset="-122"/>
              <a:ea typeface="楷体_GB2312" pitchFamily="49" charset="-122"/>
            </a:endParaRPr>
          </a:p>
        </p:txBody>
      </p:sp>
      <p:sp>
        <p:nvSpPr>
          <p:cNvPr id="159748" name="PyramidChart 2;Master;1;0.15;3"/>
          <p:cNvSpPr/>
          <p:nvPr/>
        </p:nvSpPr>
        <p:spPr>
          <a:xfrm>
            <a:off x="1219200" y="2057400"/>
            <a:ext cx="6723063" cy="3924300"/>
          </a:xfrm>
          <a:prstGeom prst="rect">
            <a:avLst/>
          </a:prstGeom>
          <a:noFill/>
          <a:ln w="9525">
            <a:noFill/>
          </a:ln>
        </p:spPr>
        <p:txBody>
          <a:bodyPr wrap="none" anchor="ctr"/>
          <a:p>
            <a:pPr algn="ctr" latinLnBrk="1"/>
            <a:endParaRPr lang="zh-CN" altLang="en-US" sz="2400" dirty="0">
              <a:latin typeface="楷体_GB2312" pitchFamily="49" charset="-122"/>
              <a:ea typeface="楷体_GB2312" pitchFamily="49" charset="-122"/>
            </a:endParaRPr>
          </a:p>
        </p:txBody>
      </p:sp>
      <p:sp>
        <p:nvSpPr>
          <p:cNvPr id="159749" name="直角三角形 159748"/>
          <p:cNvSpPr/>
          <p:nvPr/>
        </p:nvSpPr>
        <p:spPr>
          <a:xfrm flipH="1">
            <a:off x="4578350" y="2143125"/>
            <a:ext cx="0" cy="0"/>
          </a:xfrm>
          <a:prstGeom prst="rtTriangle">
            <a:avLst/>
          </a:prstGeom>
          <a:gradFill rotWithShape="0">
            <a:gsLst>
              <a:gs pos="0">
                <a:schemeClr val="accent1"/>
              </a:gs>
              <a:gs pos="100000">
                <a:schemeClr val="accent1">
                  <a:gamma/>
                  <a:shade val="60000"/>
                  <a:invGamma/>
                </a:schemeClr>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endParaRPr lang="zh-CN" altLang="en-US" sz="2400" dirty="0">
              <a:latin typeface="楷体_GB2312" pitchFamily="49" charset="-122"/>
              <a:ea typeface="楷体_GB2312" pitchFamily="49" charset="-122"/>
            </a:endParaRPr>
          </a:p>
        </p:txBody>
      </p:sp>
      <p:sp>
        <p:nvSpPr>
          <p:cNvPr id="159750" name="文本框 159749"/>
          <p:cNvSpPr txBox="1"/>
          <p:nvPr/>
        </p:nvSpPr>
        <p:spPr>
          <a:xfrm>
            <a:off x="0" y="3175"/>
            <a:ext cx="5105400" cy="2468563"/>
          </a:xfrm>
          <a:prstGeom prst="rect">
            <a:avLst/>
          </a:prstGeom>
          <a:noFill/>
          <a:ln w="9525">
            <a:noFill/>
          </a:ln>
        </p:spPr>
        <p:txBody>
          <a:bodyPr>
            <a:spAutoFit/>
          </a:bodyPr>
          <a:p>
            <a:endParaRPr lang="zh-CN" altLang="en-US" sz="2800" b="1" dirty="0">
              <a:latin typeface="楷体_GB2312" pitchFamily="49" charset="-122"/>
              <a:ea typeface="楷体_GB2312" pitchFamily="49" charset="-122"/>
            </a:endParaRPr>
          </a:p>
          <a:p>
            <a:r>
              <a:rPr lang="zh-CN" altLang="en-US" b="1" dirty="0">
                <a:solidFill>
                  <a:srgbClr val="FF3300"/>
                </a:solidFill>
                <a:latin typeface="黑体" panose="02010609060101010101" pitchFamily="49" charset="-122"/>
                <a:ea typeface="黑体" panose="02010609060101010101" pitchFamily="49" charset="-122"/>
              </a:rPr>
              <a:t>二．并行处理机实例：</a:t>
            </a:r>
            <a:endParaRPr lang="zh-CN" altLang="en-US" b="1" dirty="0">
              <a:solidFill>
                <a:srgbClr val="FF3300"/>
              </a:solidFill>
              <a:latin typeface="黑体" panose="02010609060101010101" pitchFamily="49" charset="-122"/>
              <a:ea typeface="黑体" panose="02010609060101010101" pitchFamily="49" charset="-122"/>
            </a:endParaRPr>
          </a:p>
          <a:p>
            <a:endParaRPr lang="zh-CN" altLang="en-US" b="1" dirty="0">
              <a:solidFill>
                <a:srgbClr val="FF3300"/>
              </a:solidFill>
              <a:latin typeface="黑体" panose="02010609060101010101" pitchFamily="49" charset="-122"/>
              <a:ea typeface="黑体" panose="02010609060101010101" pitchFamily="49" charset="-122"/>
            </a:endParaRPr>
          </a:p>
          <a:p>
            <a:r>
              <a:rPr lang="zh-CN" altLang="en-US" b="1" dirty="0">
                <a:latin typeface="楷体_GB2312" pitchFamily="49" charset="-122"/>
                <a:ea typeface="楷体_GB2312" pitchFamily="49" charset="-122"/>
              </a:rPr>
              <a:t>伊（</a:t>
            </a:r>
            <a:r>
              <a:rPr lang="en-US" altLang="zh-CN" b="1">
                <a:latin typeface="楷体_GB2312" pitchFamily="49" charset="-122"/>
                <a:ea typeface="楷体_GB2312" pitchFamily="49" charset="-122"/>
              </a:rPr>
              <a:t>ILLIAC）IV</a:t>
            </a:r>
            <a:r>
              <a:rPr lang="zh-CN" altLang="en-US" b="1" dirty="0">
                <a:latin typeface="楷体_GB2312" pitchFamily="49" charset="-122"/>
                <a:ea typeface="楷体_GB2312" pitchFamily="49" charset="-122"/>
              </a:rPr>
              <a:t>阵列式    多处理机系统</a:t>
            </a:r>
            <a:endParaRPr lang="zh-CN" altLang="en-US" b="1" dirty="0">
              <a:latin typeface="楷体_GB2312" pitchFamily="49" charset="-122"/>
              <a:ea typeface="楷体_GB2312" pitchFamily="49" charset="-122"/>
            </a:endParaRPr>
          </a:p>
        </p:txBody>
      </p:sp>
      <p:graphicFrame>
        <p:nvGraphicFramePr>
          <p:cNvPr id="159751" name="对象 159750"/>
          <p:cNvGraphicFramePr/>
          <p:nvPr/>
        </p:nvGraphicFramePr>
        <p:xfrm>
          <a:off x="5181600" y="0"/>
          <a:ext cx="3962400" cy="4572000"/>
        </p:xfrm>
        <a:graphic>
          <a:graphicData uri="http://schemas.openxmlformats.org/presentationml/2006/ole">
            <mc:AlternateContent xmlns:mc="http://schemas.openxmlformats.org/markup-compatibility/2006">
              <mc:Choice xmlns:v="urn:schemas-microsoft-com:vml" Requires="v">
                <p:oleObj spid="_x0000_s3095" name="" r:id="rId1" imgW="1914525" imgH="1704975" progId="Visio.Drawing.5">
                  <p:embed/>
                </p:oleObj>
              </mc:Choice>
              <mc:Fallback>
                <p:oleObj name="" r:id="rId1" imgW="1914525" imgH="1704975" progId="Visio.Drawing.5">
                  <p:embed/>
                  <p:pic>
                    <p:nvPicPr>
                      <p:cNvPr id="0" name="图片 3094"/>
                      <p:cNvPicPr/>
                      <p:nvPr/>
                    </p:nvPicPr>
                    <p:blipFill>
                      <a:blip r:embed="rId2"/>
                      <a:stretch>
                        <a:fillRect/>
                      </a:stretch>
                    </p:blipFill>
                    <p:spPr>
                      <a:xfrm>
                        <a:off x="5181600" y="0"/>
                        <a:ext cx="3962400" cy="4572000"/>
                      </a:xfrm>
                      <a:prstGeom prst="rect">
                        <a:avLst/>
                      </a:prstGeom>
                      <a:solidFill>
                        <a:srgbClr val="99CCFF"/>
                      </a:solidFill>
                      <a:ln w="38100">
                        <a:noFill/>
                        <a:miter/>
                      </a:ln>
                    </p:spPr>
                  </p:pic>
                </p:oleObj>
              </mc:Fallback>
            </mc:AlternateContent>
          </a:graphicData>
        </a:graphic>
      </p:graphicFrame>
      <p:sp>
        <p:nvSpPr>
          <p:cNvPr id="159744" name="矩形 159743"/>
          <p:cNvSpPr/>
          <p:nvPr/>
        </p:nvSpPr>
        <p:spPr>
          <a:xfrm>
            <a:off x="179388" y="2420938"/>
            <a:ext cx="5113337" cy="4478337"/>
          </a:xfrm>
          <a:prstGeom prst="rect">
            <a:avLst/>
          </a:prstGeom>
          <a:noFill/>
          <a:ln w="9525">
            <a:noFill/>
          </a:ln>
        </p:spPr>
        <p:txBody>
          <a:bodyPr>
            <a:spAutoFit/>
          </a:bodyPr>
          <a:p>
            <a:r>
              <a:rPr lang="zh-CN" altLang="en-US" b="1" dirty="0">
                <a:latin typeface="Arial" panose="020B0604020202020204" pitchFamily="34" charset="0"/>
                <a:ea typeface="楷体_GB2312" pitchFamily="49" charset="-122"/>
              </a:rPr>
              <a:t>1 总体结构：</a:t>
            </a:r>
            <a:endParaRPr lang="zh-CN" altLang="en-US" b="1" dirty="0">
              <a:latin typeface="Arial" panose="020B0604020202020204" pitchFamily="34" charset="0"/>
              <a:ea typeface="楷体_GB2312" pitchFamily="49" charset="-122"/>
            </a:endParaRPr>
          </a:p>
          <a:p>
            <a:r>
              <a:rPr lang="zh-CN" altLang="en-US" b="1" dirty="0">
                <a:latin typeface="Arial" panose="020B0604020202020204" pitchFamily="34" charset="0"/>
                <a:ea typeface="楷体_GB2312" pitchFamily="49" charset="-122"/>
              </a:rPr>
              <a:t>最初设计具有四个象限的阵列式多处理机系统，其中，</a:t>
            </a:r>
            <a:r>
              <a:rPr lang="en-US" altLang="zh-CN" b="1">
                <a:latin typeface="Arial" panose="020B0604020202020204" pitchFamily="34" charset="0"/>
                <a:ea typeface="楷体_GB2312" pitchFamily="49" charset="-122"/>
              </a:rPr>
              <a:t>CU</a:t>
            </a:r>
            <a:r>
              <a:rPr lang="zh-CN" altLang="en-US" b="1" dirty="0">
                <a:latin typeface="Arial" panose="020B0604020202020204" pitchFamily="34" charset="0"/>
                <a:ea typeface="楷体_GB2312" pitchFamily="49" charset="-122"/>
              </a:rPr>
              <a:t>为阵列控制部件，阵列控制器</a:t>
            </a:r>
            <a:r>
              <a:rPr lang="en-US" altLang="zh-CN" b="1">
                <a:latin typeface="Arial" panose="020B0604020202020204" pitchFamily="34" charset="0"/>
                <a:ea typeface="楷体_GB2312" pitchFamily="49" charset="-122"/>
              </a:rPr>
              <a:t>CU</a:t>
            </a:r>
            <a:r>
              <a:rPr lang="zh-CN" altLang="en-US" b="1" dirty="0">
                <a:latin typeface="Arial" panose="020B0604020202020204" pitchFamily="34" charset="0"/>
                <a:ea typeface="楷体_GB2312" pitchFamily="49" charset="-122"/>
              </a:rPr>
              <a:t>实际上是一台小型控制计算机，</a:t>
            </a:r>
            <a:r>
              <a:rPr lang="en-US" altLang="zh-CN" b="1">
                <a:latin typeface="Arial" panose="020B0604020202020204" pitchFamily="34" charset="0"/>
                <a:ea typeface="楷体_GB2312" pitchFamily="49" charset="-122"/>
              </a:rPr>
              <a:t>A</a:t>
            </a:r>
            <a:r>
              <a:rPr lang="zh-CN" altLang="en-US" b="1" dirty="0">
                <a:latin typeface="Arial" panose="020B0604020202020204" pitchFamily="34" charset="0"/>
                <a:ea typeface="楷体_GB2312" pitchFamily="49" charset="-122"/>
              </a:rPr>
              <a:t>为阵列处理部件。在完成一个象限设计后，因规模太庞大而未能实现其它三个象限。</a:t>
            </a:r>
            <a:endParaRPr lang="zh-CN" altLang="en-US" b="1" dirty="0">
              <a:latin typeface="Arial" panose="020B0604020202020204" pitchFamily="34" charset="0"/>
              <a:ea typeface="楷体_GB2312" pitchFamily="49" charset="-122"/>
            </a:endParaRP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blinds(horizontal)">
                                      <p:cBhvr>
                                        <p:cTn id="7"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75106" name="文本框 175105"/>
          <p:cNvSpPr txBox="1"/>
          <p:nvPr/>
        </p:nvSpPr>
        <p:spPr>
          <a:xfrm>
            <a:off x="827088" y="1916113"/>
            <a:ext cx="7573962" cy="3140075"/>
          </a:xfrm>
          <a:prstGeom prst="rect">
            <a:avLst/>
          </a:prstGeom>
          <a:noFill/>
          <a:ln w="9525">
            <a:noFill/>
          </a:ln>
        </p:spPr>
        <p:txBody>
          <a:bodyPr>
            <a:spAutoFit/>
          </a:bodyPr>
          <a:p>
            <a:r>
              <a:rPr lang="zh-CN" altLang="en-US" sz="4000" b="1" dirty="0">
                <a:solidFill>
                  <a:srgbClr val="000099"/>
                </a:solidFill>
                <a:latin typeface="楷体_GB2312" pitchFamily="49" charset="-122"/>
                <a:ea typeface="楷体_GB2312" pitchFamily="49" charset="-122"/>
              </a:rPr>
              <a:t>2 </a:t>
            </a:r>
            <a:r>
              <a:rPr lang="en-US" altLang="zh-CN" sz="4000" b="1">
                <a:solidFill>
                  <a:srgbClr val="000099"/>
                </a:solidFill>
                <a:latin typeface="楷体_GB2312" pitchFamily="49" charset="-122"/>
                <a:ea typeface="楷体_GB2312" pitchFamily="49" charset="-122"/>
              </a:rPr>
              <a:t>CU</a:t>
            </a:r>
            <a:r>
              <a:rPr lang="zh-CN" altLang="en-US" sz="4000" b="1" dirty="0">
                <a:solidFill>
                  <a:srgbClr val="000099"/>
                </a:solidFill>
                <a:latin typeface="楷体_GB2312" pitchFamily="49" charset="-122"/>
                <a:ea typeface="楷体_GB2312" pitchFamily="49" charset="-122"/>
              </a:rPr>
              <a:t>的主要功能</a:t>
            </a:r>
            <a:endParaRPr lang="zh-CN" altLang="en-US" sz="4000" b="1" dirty="0">
              <a:solidFill>
                <a:srgbClr val="000099"/>
              </a:solidFill>
              <a:latin typeface="楷体_GB2312" pitchFamily="49" charset="-122"/>
              <a:ea typeface="楷体_GB2312" pitchFamily="49" charset="-122"/>
            </a:endParaRPr>
          </a:p>
          <a:p>
            <a:r>
              <a:rPr lang="zh-CN" altLang="en-US" sz="4000" b="1" dirty="0">
                <a:latin typeface="楷体_GB2312" pitchFamily="49" charset="-122"/>
                <a:ea typeface="楷体_GB2312" pitchFamily="49" charset="-122"/>
              </a:rPr>
              <a:t>1）对指令进行译码。</a:t>
            </a:r>
            <a:endParaRPr lang="zh-CN" altLang="en-US" sz="4000" b="1" dirty="0">
              <a:latin typeface="楷体_GB2312" pitchFamily="49" charset="-122"/>
              <a:ea typeface="楷体_GB2312" pitchFamily="49" charset="-122"/>
            </a:endParaRPr>
          </a:p>
          <a:p>
            <a:r>
              <a:rPr lang="zh-CN" altLang="en-US" sz="4000" b="1" dirty="0">
                <a:latin typeface="楷体_GB2312" pitchFamily="49" charset="-122"/>
                <a:ea typeface="楷体_GB2312" pitchFamily="49" charset="-122"/>
              </a:rPr>
              <a:t>2）向阵列处理部件</a:t>
            </a:r>
            <a:r>
              <a:rPr lang="en-US" altLang="zh-CN" sz="4000" b="1">
                <a:latin typeface="楷体_GB2312" pitchFamily="49" charset="-122"/>
                <a:ea typeface="楷体_GB2312" pitchFamily="49" charset="-122"/>
              </a:rPr>
              <a:t>A</a:t>
            </a:r>
            <a:r>
              <a:rPr lang="zh-CN" altLang="en-US" sz="4000" b="1" dirty="0">
                <a:latin typeface="楷体_GB2312" pitchFamily="49" charset="-122"/>
                <a:ea typeface="楷体_GB2312" pitchFamily="49" charset="-122"/>
              </a:rPr>
              <a:t>发出公共地址、公共数据。</a:t>
            </a:r>
            <a:endParaRPr lang="zh-CN" altLang="en-US" sz="4000" b="1" dirty="0">
              <a:latin typeface="楷体_GB2312" pitchFamily="49" charset="-122"/>
              <a:ea typeface="楷体_GB2312" pitchFamily="49" charset="-122"/>
            </a:endParaRPr>
          </a:p>
          <a:p>
            <a:r>
              <a:rPr lang="zh-CN" altLang="en-US" sz="4000" b="1" dirty="0">
                <a:latin typeface="楷体_GB2312" pitchFamily="49" charset="-122"/>
                <a:ea typeface="楷体_GB2312" pitchFamily="49" charset="-122"/>
              </a:rPr>
              <a:t>3）向</a:t>
            </a:r>
            <a:r>
              <a:rPr lang="en-US" altLang="zh-CN" sz="4000" b="1">
                <a:latin typeface="楷体_GB2312" pitchFamily="49" charset="-122"/>
                <a:ea typeface="楷体_GB2312" pitchFamily="49" charset="-122"/>
              </a:rPr>
              <a:t>A</a:t>
            </a:r>
            <a:r>
              <a:rPr lang="zh-CN" altLang="en-US" sz="4000" b="1" dirty="0">
                <a:latin typeface="楷体_GB2312" pitchFamily="49" charset="-122"/>
                <a:ea typeface="楷体_GB2312" pitchFamily="49" charset="-122"/>
              </a:rPr>
              <a:t>发出各种控制命令。</a:t>
            </a:r>
            <a:endParaRPr lang="zh-CN" altLang="en-US" sz="3600" b="1" dirty="0">
              <a:latin typeface="楷体_GB2312" pitchFamily="49" charset="-122"/>
              <a:ea typeface="楷体_GB2312" pitchFamily="49"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18786" name="文本占位符 118785"/>
          <p:cNvSpPr>
            <a:spLocks noGrp="1"/>
          </p:cNvSpPr>
          <p:nvPr>
            <p:ph type="body" idx="1"/>
          </p:nvPr>
        </p:nvSpPr>
        <p:spPr>
          <a:xfrm>
            <a:off x="611188" y="0"/>
            <a:ext cx="8532812" cy="2133600"/>
          </a:xfrm>
        </p:spPr>
        <p:txBody>
          <a:bodyPr/>
          <a:p>
            <a:pPr marL="0" indent="0" algn="just">
              <a:buNone/>
            </a:pPr>
            <a:r>
              <a:rPr lang="zh-CN" altLang="en-US" sz="3200" b="1" dirty="0">
                <a:solidFill>
                  <a:srgbClr val="000099"/>
                </a:solidFill>
                <a:latin typeface="楷体_GB2312" pitchFamily="49" charset="-122"/>
                <a:ea typeface="楷体_GB2312" pitchFamily="49" charset="-122"/>
              </a:rPr>
              <a:t>3 阵列处理部件</a:t>
            </a:r>
            <a:r>
              <a:rPr lang="en-US" altLang="zh-CN" sz="3200" b="1">
                <a:solidFill>
                  <a:srgbClr val="000099"/>
                </a:solidFill>
                <a:latin typeface="楷体_GB2312" pitchFamily="49" charset="-122"/>
                <a:ea typeface="楷体_GB2312" pitchFamily="49" charset="-122"/>
              </a:rPr>
              <a:t>A</a:t>
            </a:r>
            <a:endParaRPr lang="en-US" altLang="zh-CN" sz="3200" b="1">
              <a:solidFill>
                <a:srgbClr val="000099"/>
              </a:solidFill>
              <a:latin typeface="楷体_GB2312" pitchFamily="49" charset="-122"/>
              <a:ea typeface="楷体_GB2312" pitchFamily="49" charset="-122"/>
            </a:endParaRPr>
          </a:p>
          <a:p>
            <a:pPr marL="0" indent="0" algn="just">
              <a:buNone/>
            </a:pPr>
            <a:r>
              <a:rPr lang="en-US" altLang="zh-CN" sz="3200" b="1">
                <a:latin typeface="楷体_GB2312" pitchFamily="49" charset="-122"/>
                <a:ea typeface="楷体_GB2312" pitchFamily="49" charset="-122"/>
              </a:rPr>
              <a:t>1）</a:t>
            </a:r>
            <a:r>
              <a:rPr lang="zh-CN" altLang="en-US" sz="3200" b="1" dirty="0">
                <a:latin typeface="楷体_GB2312" pitchFamily="49" charset="-122"/>
                <a:ea typeface="楷体_GB2312" pitchFamily="49" charset="-122"/>
              </a:rPr>
              <a:t>由64个</a:t>
            </a:r>
            <a:r>
              <a:rPr lang="en-US" altLang="zh-CN" sz="3200" b="1">
                <a:latin typeface="楷体_GB2312" pitchFamily="49" charset="-122"/>
                <a:ea typeface="楷体_GB2312" pitchFamily="49" charset="-122"/>
              </a:rPr>
              <a:t>PU</a:t>
            </a:r>
            <a:r>
              <a:rPr lang="zh-CN" altLang="en-US" sz="3200" b="1" dirty="0">
                <a:latin typeface="楷体_GB2312" pitchFamily="49" charset="-122"/>
                <a:ea typeface="楷体_GB2312" pitchFamily="49" charset="-122"/>
              </a:rPr>
              <a:t>组成，且排列成8*8的阵列结构。每个</a:t>
            </a:r>
            <a:r>
              <a:rPr lang="en-US" altLang="zh-CN" sz="3200" b="1">
                <a:latin typeface="楷体_GB2312" pitchFamily="49" charset="-122"/>
                <a:ea typeface="楷体_GB2312" pitchFamily="49" charset="-122"/>
              </a:rPr>
              <a:t>PU</a:t>
            </a:r>
            <a:r>
              <a:rPr lang="zh-CN" altLang="en-US" sz="3200" b="1" dirty="0">
                <a:latin typeface="楷体_GB2312" pitchFamily="49" charset="-122"/>
                <a:ea typeface="楷体_GB2312" pitchFamily="49" charset="-122"/>
              </a:rPr>
              <a:t>由处理部件</a:t>
            </a:r>
            <a:r>
              <a:rPr lang="en-US" altLang="zh-CN" sz="3200" b="1">
                <a:latin typeface="楷体_GB2312" pitchFamily="49" charset="-122"/>
                <a:ea typeface="楷体_GB2312" pitchFamily="49" charset="-122"/>
              </a:rPr>
              <a:t>PE</a:t>
            </a:r>
            <a:r>
              <a:rPr lang="zh-CN" altLang="en-US" sz="3200" b="1" dirty="0">
                <a:latin typeface="楷体_GB2312" pitchFamily="49" charset="-122"/>
                <a:ea typeface="楷体_GB2312" pitchFamily="49" charset="-122"/>
              </a:rPr>
              <a:t>和它的局部存储器</a:t>
            </a:r>
            <a:r>
              <a:rPr lang="en-US" altLang="zh-CN" sz="3200" b="1">
                <a:latin typeface="楷体_GB2312" pitchFamily="49" charset="-122"/>
                <a:ea typeface="楷体_GB2312" pitchFamily="49" charset="-122"/>
              </a:rPr>
              <a:t>PEM</a:t>
            </a:r>
            <a:r>
              <a:rPr lang="zh-CN" altLang="en-US" sz="3200" b="1" dirty="0">
                <a:latin typeface="楷体_GB2312" pitchFamily="49" charset="-122"/>
                <a:ea typeface="楷体_GB2312" pitchFamily="49" charset="-122"/>
              </a:rPr>
              <a:t>组成。 </a:t>
            </a:r>
            <a:endParaRPr lang="zh-CN" altLang="en-US" sz="3200" b="1" dirty="0">
              <a:latin typeface="楷体_GB2312" pitchFamily="49" charset="-122"/>
              <a:ea typeface="楷体_GB2312" pitchFamily="49" charset="-122"/>
            </a:endParaRPr>
          </a:p>
        </p:txBody>
      </p:sp>
      <p:graphicFrame>
        <p:nvGraphicFramePr>
          <p:cNvPr id="118787" name="对象 118786"/>
          <p:cNvGraphicFramePr/>
          <p:nvPr/>
        </p:nvGraphicFramePr>
        <p:xfrm>
          <a:off x="900113" y="2133600"/>
          <a:ext cx="7467600" cy="4508500"/>
        </p:xfrm>
        <a:graphic>
          <a:graphicData uri="http://schemas.openxmlformats.org/presentationml/2006/ole">
            <mc:AlternateContent xmlns:mc="http://schemas.openxmlformats.org/markup-compatibility/2006">
              <mc:Choice xmlns:v="urn:schemas-microsoft-com:vml" Requires="v">
                <p:oleObj spid="_x0000_s3097" name="" r:id="rId1" imgW="3019425" imgH="2105025" progId="Visio.Drawing.5">
                  <p:embed/>
                </p:oleObj>
              </mc:Choice>
              <mc:Fallback>
                <p:oleObj name="" r:id="rId1" imgW="3019425" imgH="2105025" progId="Visio.Drawing.5">
                  <p:embed/>
                  <p:pic>
                    <p:nvPicPr>
                      <p:cNvPr id="0" name="图片 3096"/>
                      <p:cNvPicPr/>
                      <p:nvPr/>
                    </p:nvPicPr>
                    <p:blipFill>
                      <a:blip r:embed="rId2"/>
                      <a:stretch>
                        <a:fillRect/>
                      </a:stretch>
                    </p:blipFill>
                    <p:spPr>
                      <a:xfrm>
                        <a:off x="900113" y="2133600"/>
                        <a:ext cx="7467600" cy="4508500"/>
                      </a:xfrm>
                      <a:prstGeom prst="rect">
                        <a:avLst/>
                      </a:prstGeom>
                      <a:solidFill>
                        <a:srgbClr val="CCFFFF"/>
                      </a:solidFill>
                      <a:ln w="38100">
                        <a:noFill/>
                        <a:miter/>
                      </a:ln>
                    </p:spPr>
                  </p:pic>
                </p:oleObj>
              </mc:Fallback>
            </mc:AlternateContent>
          </a:graphicData>
        </a:graphic>
      </p:graphicFrame>
    </p:spTree>
  </p:cSld>
  <p:clrMapOvr>
    <a:masterClrMapping/>
  </p:clrMapOvr>
  <p:transition spd="med">
    <p:comb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20834" name="文本框 120833"/>
          <p:cNvSpPr txBox="1"/>
          <p:nvPr/>
        </p:nvSpPr>
        <p:spPr>
          <a:xfrm>
            <a:off x="1905000" y="1371600"/>
            <a:ext cx="5029200" cy="457200"/>
          </a:xfrm>
          <a:prstGeom prst="rect">
            <a:avLst/>
          </a:prstGeom>
          <a:noFill/>
          <a:ln w="9525">
            <a:noFill/>
          </a:ln>
        </p:spPr>
        <p:txBody>
          <a:bodyPr>
            <a:spAutoFit/>
          </a:bodyPr>
          <a:p>
            <a:pPr>
              <a:spcBef>
                <a:spcPct val="50000"/>
              </a:spcBef>
            </a:pPr>
            <a:endParaRPr lang="zh-CN" altLang="en-US" sz="2400" b="1" dirty="0">
              <a:latin typeface="Times New Roman" panose="02020603050405020304" pitchFamily="18" charset="0"/>
              <a:ea typeface="宋体" panose="02010600030101010101" pitchFamily="2" charset="-122"/>
            </a:endParaRPr>
          </a:p>
        </p:txBody>
      </p:sp>
      <p:sp>
        <p:nvSpPr>
          <p:cNvPr id="120835" name="文本框 120834"/>
          <p:cNvSpPr txBox="1"/>
          <p:nvPr/>
        </p:nvSpPr>
        <p:spPr>
          <a:xfrm>
            <a:off x="468313" y="1628775"/>
            <a:ext cx="8305800" cy="4359275"/>
          </a:xfrm>
          <a:prstGeom prst="rect">
            <a:avLst/>
          </a:prstGeom>
          <a:noFill/>
          <a:ln w="9525">
            <a:noFill/>
          </a:ln>
        </p:spPr>
        <p:txBody>
          <a:bodyPr>
            <a:spAutoFit/>
          </a:bodyPr>
          <a:p>
            <a:pPr algn="just">
              <a:spcBef>
                <a:spcPct val="50000"/>
              </a:spcBef>
            </a:pPr>
            <a:r>
              <a:rPr lang="zh-CN" altLang="en-US" sz="4000" b="1" dirty="0">
                <a:latin typeface="楷体_GB2312" pitchFamily="49" charset="-122"/>
                <a:ea typeface="楷体_GB2312" pitchFamily="49" charset="-122"/>
              </a:rPr>
              <a:t>2 ）各</a:t>
            </a:r>
            <a:r>
              <a:rPr lang="en-US" altLang="zh-CN" sz="4000" b="1">
                <a:latin typeface="楷体_GB2312" pitchFamily="49" charset="-122"/>
                <a:ea typeface="楷体_GB2312" pitchFamily="49" charset="-122"/>
              </a:rPr>
              <a:t>PU</a:t>
            </a:r>
            <a:r>
              <a:rPr lang="zh-CN" altLang="en-US" sz="4000" b="1" dirty="0">
                <a:latin typeface="楷体_GB2312" pitchFamily="49" charset="-122"/>
                <a:ea typeface="楷体_GB2312" pitchFamily="49" charset="-122"/>
              </a:rPr>
              <a:t>在水平方向上按±1进行连接，且以64为模，称为水平螺旋连接。</a:t>
            </a:r>
            <a:endParaRPr lang="zh-CN" altLang="en-US" sz="4000" b="1" dirty="0">
              <a:latin typeface="楷体_GB2312" pitchFamily="49" charset="-122"/>
              <a:ea typeface="楷体_GB2312" pitchFamily="49" charset="-122"/>
            </a:endParaRPr>
          </a:p>
          <a:p>
            <a:pPr algn="just"/>
            <a:r>
              <a:rPr lang="zh-CN" altLang="en-US" sz="4000" b="1" dirty="0">
                <a:latin typeface="楷体_GB2312" pitchFamily="49" charset="-122"/>
                <a:ea typeface="楷体_GB2312" pitchFamily="49" charset="-122"/>
              </a:rPr>
              <a:t>3）各</a:t>
            </a:r>
            <a:r>
              <a:rPr lang="en-US" altLang="zh-CN" sz="4000" b="1">
                <a:latin typeface="楷体_GB2312" pitchFamily="49" charset="-122"/>
                <a:ea typeface="楷体_GB2312" pitchFamily="49" charset="-122"/>
              </a:rPr>
              <a:t>PU</a:t>
            </a:r>
            <a:r>
              <a:rPr lang="zh-CN" altLang="en-US" sz="4000" b="1" dirty="0">
                <a:latin typeface="楷体_GB2312" pitchFamily="49" charset="-122"/>
                <a:ea typeface="楷体_GB2312" pitchFamily="49" charset="-122"/>
              </a:rPr>
              <a:t>在竖直方向上按±8进行连接，也以64为模，称为竖直圆柱连接。</a:t>
            </a:r>
            <a:endParaRPr lang="zh-CN" altLang="en-US" sz="4000" b="1" dirty="0">
              <a:latin typeface="楷体_GB2312" pitchFamily="49" charset="-122"/>
              <a:ea typeface="楷体_GB2312" pitchFamily="49" charset="-122"/>
            </a:endParaRPr>
          </a:p>
          <a:p>
            <a:pPr algn="just"/>
            <a:r>
              <a:rPr lang="zh-CN" altLang="en-US" sz="4000" b="1" dirty="0">
                <a:latin typeface="楷体_GB2312" pitchFamily="49" charset="-122"/>
                <a:ea typeface="楷体_GB2312" pitchFamily="49" charset="-122"/>
              </a:rPr>
              <a:t> </a:t>
            </a:r>
            <a:endParaRPr lang="zh-CN" altLang="en-US" sz="4000" b="1" dirty="0">
              <a:latin typeface="楷体_GB2312" pitchFamily="49" charset="-122"/>
              <a:ea typeface="楷体_GB2312" pitchFamily="49" charset="-122"/>
            </a:endParaRPr>
          </a:p>
        </p:txBody>
      </p:sp>
      <p:sp>
        <p:nvSpPr>
          <p:cNvPr id="120836" name="文本框 120835"/>
          <p:cNvSpPr txBox="1"/>
          <p:nvPr/>
        </p:nvSpPr>
        <p:spPr>
          <a:xfrm>
            <a:off x="304800" y="4495800"/>
            <a:ext cx="8458200" cy="457200"/>
          </a:xfrm>
          <a:prstGeom prst="rect">
            <a:avLst/>
          </a:prstGeom>
          <a:noFill/>
          <a:ln w="9525">
            <a:noFill/>
          </a:ln>
        </p:spPr>
        <p:txBody>
          <a:bodyPr>
            <a:spAutoFit/>
          </a:bodyPr>
          <a:p>
            <a:pPr>
              <a:spcBef>
                <a:spcPct val="50000"/>
              </a:spcBef>
            </a:pP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19138" name="文本框 219137"/>
          <p:cNvSpPr txBox="1"/>
          <p:nvPr/>
        </p:nvSpPr>
        <p:spPr>
          <a:xfrm>
            <a:off x="1905000" y="1371600"/>
            <a:ext cx="5029200" cy="457200"/>
          </a:xfrm>
          <a:prstGeom prst="rect">
            <a:avLst/>
          </a:prstGeom>
          <a:noFill/>
          <a:ln w="9525">
            <a:noFill/>
          </a:ln>
        </p:spPr>
        <p:txBody>
          <a:bodyPr>
            <a:spAutoFit/>
          </a:bodyPr>
          <a:p>
            <a:pPr>
              <a:spcBef>
                <a:spcPct val="50000"/>
              </a:spcBef>
            </a:pPr>
            <a:endParaRPr lang="zh-CN" altLang="en-US" sz="2400" b="1" dirty="0">
              <a:latin typeface="Times New Roman" panose="02020603050405020304" pitchFamily="18" charset="0"/>
              <a:ea typeface="宋体" panose="02010600030101010101" pitchFamily="2" charset="-122"/>
            </a:endParaRPr>
          </a:p>
        </p:txBody>
      </p:sp>
      <p:sp>
        <p:nvSpPr>
          <p:cNvPr id="219139" name="文本框 219138"/>
          <p:cNvSpPr txBox="1"/>
          <p:nvPr/>
        </p:nvSpPr>
        <p:spPr>
          <a:xfrm>
            <a:off x="539750" y="1628775"/>
            <a:ext cx="8305800" cy="4486275"/>
          </a:xfrm>
          <a:prstGeom prst="rect">
            <a:avLst/>
          </a:prstGeom>
          <a:noFill/>
          <a:ln w="9525">
            <a:noFill/>
          </a:ln>
        </p:spPr>
        <p:txBody>
          <a:bodyPr>
            <a:spAutoFit/>
          </a:bodyPr>
          <a:p>
            <a:pPr algn="just"/>
            <a:r>
              <a:rPr lang="zh-CN" altLang="en-US" sz="3600" b="1" dirty="0">
                <a:solidFill>
                  <a:srgbClr val="000099"/>
                </a:solidFill>
                <a:latin typeface="楷体_GB2312" pitchFamily="49" charset="-122"/>
                <a:ea typeface="楷体_GB2312" pitchFamily="49" charset="-122"/>
              </a:rPr>
              <a:t>４  阵列存储器</a:t>
            </a:r>
            <a:endParaRPr lang="zh-CN" altLang="en-US" sz="3600" b="1" dirty="0">
              <a:solidFill>
                <a:srgbClr val="000099"/>
              </a:solidFill>
              <a:latin typeface="楷体_GB2312" pitchFamily="49" charset="-122"/>
              <a:ea typeface="楷体_GB2312" pitchFamily="49" charset="-122"/>
            </a:endParaRPr>
          </a:p>
          <a:p>
            <a:pPr algn="just"/>
            <a:r>
              <a:rPr lang="zh-CN" altLang="en-US" sz="3600" b="1" dirty="0">
                <a:latin typeface="楷体_GB2312" pitchFamily="49" charset="-122"/>
                <a:ea typeface="楷体_GB2312" pitchFamily="49" charset="-122"/>
              </a:rPr>
              <a:t>1）每个</a:t>
            </a:r>
            <a:r>
              <a:rPr lang="en-US" altLang="zh-CN" sz="3600" b="1">
                <a:latin typeface="楷体_GB2312" pitchFamily="49" charset="-122"/>
                <a:ea typeface="楷体_GB2312" pitchFamily="49" charset="-122"/>
              </a:rPr>
              <a:t>PU</a:t>
            </a:r>
            <a:r>
              <a:rPr lang="zh-CN" altLang="en-US" sz="3600" b="1" dirty="0">
                <a:latin typeface="楷体_GB2312" pitchFamily="49" charset="-122"/>
                <a:ea typeface="楷体_GB2312" pitchFamily="49" charset="-122"/>
              </a:rPr>
              <a:t>除它们共享的主存外，各</a:t>
            </a:r>
            <a:r>
              <a:rPr lang="en-US" altLang="zh-CN" sz="3600" b="1">
                <a:latin typeface="楷体_GB2312" pitchFamily="49" charset="-122"/>
                <a:ea typeface="楷体_GB2312" pitchFamily="49" charset="-122"/>
              </a:rPr>
              <a:t>PU</a:t>
            </a:r>
            <a:r>
              <a:rPr lang="zh-CN" altLang="en-US" sz="3600" b="1" dirty="0">
                <a:latin typeface="楷体_GB2312" pitchFamily="49" charset="-122"/>
                <a:ea typeface="楷体_GB2312" pitchFamily="49" charset="-122"/>
              </a:rPr>
              <a:t>还有自己的局部存储器。（其总容量是2</a:t>
            </a:r>
            <a:r>
              <a:rPr lang="en-US" altLang="zh-CN" sz="3600" b="1">
                <a:latin typeface="楷体_GB2312" pitchFamily="49" charset="-122"/>
                <a:ea typeface="楷体_GB2312" pitchFamily="49" charset="-122"/>
              </a:rPr>
              <a:t>K</a:t>
            </a:r>
            <a:r>
              <a:rPr lang="en-US" altLang="zh-CN" sz="3600" b="1">
                <a:latin typeface="楷体_GB2312" pitchFamily="49" charset="-122"/>
                <a:ea typeface="楷体_GB2312" pitchFamily="49" charset="-122"/>
                <a:sym typeface="Symbol" panose="05050102010706020507" pitchFamily="18" charset="2"/>
              </a:rPr>
              <a:t></a:t>
            </a:r>
            <a:r>
              <a:rPr lang="en-US" altLang="zh-CN" sz="3600" b="1">
                <a:latin typeface="楷体_GB2312" pitchFamily="49" charset="-122"/>
                <a:ea typeface="楷体_GB2312" pitchFamily="49" charset="-122"/>
              </a:rPr>
              <a:t>64</a:t>
            </a:r>
            <a:r>
              <a:rPr lang="zh-CN" altLang="en-US" sz="3600" b="1" dirty="0">
                <a:latin typeface="楷体_GB2312" pitchFamily="49" charset="-122"/>
                <a:ea typeface="楷体_GB2312" pitchFamily="49" charset="-122"/>
              </a:rPr>
              <a:t>个局部存储器（</a:t>
            </a:r>
            <a:r>
              <a:rPr lang="en-US" altLang="zh-CN" sz="3600" b="1">
                <a:latin typeface="楷体_GB2312" pitchFamily="49" charset="-122"/>
                <a:ea typeface="楷体_GB2312" pitchFamily="49" charset="-122"/>
              </a:rPr>
              <a:t>PEM0 </a:t>
            </a:r>
            <a:r>
              <a:rPr lang="en-US" altLang="zh-CN" sz="3600" b="1">
                <a:latin typeface="楷体_GB2312" pitchFamily="49" charset="-122"/>
                <a:ea typeface="楷体_GB2312" pitchFamily="49" charset="-122"/>
                <a:sym typeface="Symbol" panose="05050102010706020507" pitchFamily="18" charset="2"/>
              </a:rPr>
              <a:t></a:t>
            </a:r>
            <a:r>
              <a:rPr lang="en-US" altLang="zh-CN" sz="3600" b="1">
                <a:latin typeface="楷体_GB2312" pitchFamily="49" charset="-122"/>
                <a:ea typeface="楷体_GB2312" pitchFamily="49" charset="-122"/>
              </a:rPr>
              <a:t>PEM63）</a:t>
            </a:r>
            <a:r>
              <a:rPr lang="zh-CN" altLang="en-US" sz="3600" b="1" dirty="0">
                <a:latin typeface="楷体_GB2312" pitchFamily="49" charset="-122"/>
                <a:ea typeface="楷体_GB2312" pitchFamily="49" charset="-122"/>
              </a:rPr>
              <a:t>共有2</a:t>
            </a:r>
            <a:r>
              <a:rPr lang="en-US" altLang="zh-CN" sz="3600" b="1">
                <a:latin typeface="楷体_GB2312" pitchFamily="49" charset="-122"/>
                <a:ea typeface="楷体_GB2312" pitchFamily="49" charset="-122"/>
              </a:rPr>
              <a:t>K</a:t>
            </a:r>
            <a:r>
              <a:rPr lang="en-US" altLang="zh-CN" sz="3600" b="1">
                <a:latin typeface="楷体_GB2312" pitchFamily="49" charset="-122"/>
                <a:ea typeface="楷体_GB2312" pitchFamily="49" charset="-122"/>
                <a:sym typeface="Symbol" panose="05050102010706020507" pitchFamily="18" charset="2"/>
              </a:rPr>
              <a:t></a:t>
            </a:r>
            <a:r>
              <a:rPr lang="en-US" altLang="zh-CN" sz="3600" b="1">
                <a:latin typeface="楷体_GB2312" pitchFamily="49" charset="-122"/>
                <a:ea typeface="楷体_GB2312" pitchFamily="49" charset="-122"/>
              </a:rPr>
              <a:t>64=128K）</a:t>
            </a:r>
            <a:endParaRPr lang="en-US" altLang="zh-CN" sz="3600" b="1">
              <a:latin typeface="楷体_GB2312" pitchFamily="49" charset="-122"/>
              <a:ea typeface="楷体_GB2312" pitchFamily="49" charset="-122"/>
            </a:endParaRPr>
          </a:p>
          <a:p>
            <a:pPr algn="just"/>
            <a:r>
              <a:rPr lang="en-US" altLang="zh-CN" sz="3600" b="1">
                <a:latin typeface="楷体_GB2312" pitchFamily="49" charset="-122"/>
                <a:ea typeface="楷体_GB2312" pitchFamily="49" charset="-122"/>
              </a:rPr>
              <a:t>2）</a:t>
            </a:r>
            <a:r>
              <a:rPr lang="zh-CN" altLang="en-US" sz="3600" b="1" dirty="0">
                <a:latin typeface="楷体_GB2312" pitchFamily="49" charset="-122"/>
                <a:ea typeface="楷体_GB2312" pitchFamily="49" charset="-122"/>
              </a:rPr>
              <a:t>由于局部存储器随阵列分布，因此又称为阵列分布存储器。</a:t>
            </a:r>
            <a:endParaRPr lang="zh-CN" altLang="en-US" sz="3600" b="1" dirty="0">
              <a:latin typeface="楷体_GB2312" pitchFamily="49" charset="-122"/>
              <a:ea typeface="楷体_GB2312" pitchFamily="49" charset="-122"/>
            </a:endParaRPr>
          </a:p>
          <a:p>
            <a:pPr algn="just"/>
            <a:endParaRPr lang="zh-CN" altLang="en-US" sz="3600" b="1" dirty="0">
              <a:latin typeface="楷体_GB2312" pitchFamily="49" charset="-122"/>
              <a:ea typeface="楷体_GB2312" pitchFamily="49" charset="-122"/>
            </a:endParaRPr>
          </a:p>
        </p:txBody>
      </p:sp>
      <p:sp>
        <p:nvSpPr>
          <p:cNvPr id="219140" name="文本框 219139"/>
          <p:cNvSpPr txBox="1"/>
          <p:nvPr/>
        </p:nvSpPr>
        <p:spPr>
          <a:xfrm>
            <a:off x="304800" y="4495800"/>
            <a:ext cx="8458200" cy="457200"/>
          </a:xfrm>
          <a:prstGeom prst="rect">
            <a:avLst/>
          </a:prstGeom>
          <a:noFill/>
          <a:ln w="9525">
            <a:noFill/>
          </a:ln>
        </p:spPr>
        <p:txBody>
          <a:bodyPr>
            <a:spAutoFit/>
          </a:bodyPr>
          <a:p>
            <a:pPr>
              <a:spcBef>
                <a:spcPct val="50000"/>
              </a:spcBef>
            </a:pP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灯片编号占位符 1"/>
          <p:cNvSpPr/>
          <p:nvPr/>
        </p:nvSpPr>
        <p:spPr>
          <a:xfrm>
            <a:off x="6908800" y="6375400"/>
            <a:ext cx="1905000" cy="457200"/>
          </a:xfrm>
          <a:prstGeom prst="rect">
            <a:avLst/>
          </a:prstGeom>
          <a:noFill/>
          <a:ln w="9525">
            <a:noFill/>
          </a:ln>
        </p:spPr>
        <p:txBody>
          <a:bodyPr/>
          <a:lstStyle>
            <a:lvl1pPr marL="0" lvl="0" indent="0" algn="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pitchFamily="49" charset="-122"/>
                <a:cs typeface="+mn-cs"/>
              </a:defRPr>
            </a:lvl9pPr>
          </a:lstStyle>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3426" name="标题 103425"/>
          <p:cNvSpPr>
            <a:spLocks noGrp="1"/>
          </p:cNvSpPr>
          <p:nvPr>
            <p:ph type="title"/>
          </p:nvPr>
        </p:nvSpPr>
        <p:spPr>
          <a:xfrm>
            <a:off x="228600" y="0"/>
            <a:ext cx="8153400" cy="1752600"/>
          </a:xfrm>
        </p:spPr>
        <p:txBody>
          <a:bodyPr anchor="ctr"/>
          <a:p>
            <a:pPr marL="952500" indent="-381000" algn="ctr"/>
            <a:r>
              <a:rPr lang="zh-CN" altLang="en-US" sz="4000" b="1" dirty="0">
                <a:solidFill>
                  <a:schemeClr val="tx1"/>
                </a:solidFill>
                <a:latin typeface="黑体" panose="02010609060101010101" pitchFamily="49" charset="-122"/>
                <a:ea typeface="黑体" panose="02010609060101010101" pitchFamily="49" charset="-122"/>
              </a:rPr>
              <a:t>第六章  互联网络</a:t>
            </a:r>
            <a:br>
              <a:rPr lang="en-US" altLang="zh-CN" sz="4000" b="1">
                <a:solidFill>
                  <a:schemeClr val="tx1"/>
                </a:solidFill>
                <a:latin typeface="黑体" panose="02010609060101010101" pitchFamily="49" charset="-122"/>
                <a:ea typeface="黑体" panose="02010609060101010101" pitchFamily="49" charset="-122"/>
              </a:rPr>
            </a:br>
            <a:r>
              <a:rPr lang="en-US" altLang="zh-CN" sz="4000" b="1">
                <a:solidFill>
                  <a:schemeClr val="tx1"/>
                </a:solidFill>
                <a:latin typeface="黑体" panose="02010609060101010101" pitchFamily="49" charset="-122"/>
                <a:ea typeface="黑体" panose="02010609060101010101" pitchFamily="49" charset="-122"/>
              </a:rPr>
              <a:t>§1</a:t>
            </a:r>
            <a:r>
              <a:rPr lang="zh-CN" altLang="en-US" sz="4000" b="1" dirty="0">
                <a:solidFill>
                  <a:schemeClr val="tx1"/>
                </a:solidFill>
                <a:latin typeface="黑体" panose="02010609060101010101" pitchFamily="49" charset="-122"/>
                <a:ea typeface="黑体" panose="02010609060101010101" pitchFamily="49" charset="-122"/>
              </a:rPr>
              <a:t>并行处理机概述</a:t>
            </a:r>
            <a:endParaRPr lang="zh-CN" altLang="en-US" sz="4000" b="1" dirty="0">
              <a:solidFill>
                <a:schemeClr val="tx1"/>
              </a:solidFill>
              <a:latin typeface="黑体" panose="02010609060101010101" pitchFamily="49" charset="-122"/>
              <a:ea typeface="黑体" panose="02010609060101010101" pitchFamily="49" charset="-122"/>
            </a:endParaRPr>
          </a:p>
        </p:txBody>
      </p:sp>
      <p:sp>
        <p:nvSpPr>
          <p:cNvPr id="103427" name="文本占位符 103426"/>
          <p:cNvSpPr>
            <a:spLocks noGrp="1"/>
          </p:cNvSpPr>
          <p:nvPr>
            <p:ph type="body" idx="1"/>
          </p:nvPr>
        </p:nvSpPr>
        <p:spPr>
          <a:xfrm>
            <a:off x="179388" y="1484313"/>
            <a:ext cx="8964612" cy="1295400"/>
          </a:xfrm>
        </p:spPr>
        <p:txBody>
          <a:bodyPr/>
          <a:p>
            <a:pPr marL="95250" indent="0" algn="just">
              <a:lnSpc>
                <a:spcPct val="90000"/>
              </a:lnSpc>
              <a:buNone/>
            </a:pPr>
            <a:r>
              <a:rPr lang="zh-CN" altLang="en-US" sz="3200" b="1" dirty="0">
                <a:solidFill>
                  <a:srgbClr val="000099"/>
                </a:solidFill>
                <a:latin typeface="黑体" panose="02010609060101010101" pitchFamily="49" charset="-122"/>
                <a:ea typeface="黑体" panose="02010609060101010101" pitchFamily="49" charset="-122"/>
              </a:rPr>
              <a:t>一．并行性概念</a:t>
            </a:r>
            <a:endParaRPr lang="zh-CN" altLang="en-US" sz="3200" b="1" dirty="0">
              <a:solidFill>
                <a:srgbClr val="000099"/>
              </a:solidFill>
              <a:latin typeface="黑体" panose="02010609060101010101" pitchFamily="49" charset="-122"/>
              <a:ea typeface="黑体" panose="02010609060101010101" pitchFamily="49" charset="-122"/>
            </a:endParaRPr>
          </a:p>
          <a:p>
            <a:pPr lvl="2" indent="-571500" algn="just">
              <a:buNone/>
            </a:pPr>
            <a:r>
              <a:rPr lang="zh-CN" altLang="en-US" sz="3200" b="1" dirty="0">
                <a:latin typeface="黑体" panose="02010609060101010101" pitchFamily="49" charset="-122"/>
                <a:ea typeface="黑体" panose="02010609060101010101" pitchFamily="49" charset="-122"/>
              </a:rPr>
              <a:t>1 单机系统中的并行性</a:t>
            </a:r>
            <a:endParaRPr lang="zh-CN" altLang="en-US" sz="2800" b="1" dirty="0">
              <a:latin typeface="楷体_GB2312" pitchFamily="49" charset="-122"/>
              <a:ea typeface="楷体_GB2312" pitchFamily="49" charset="-122"/>
            </a:endParaRPr>
          </a:p>
        </p:txBody>
      </p:sp>
      <p:sp>
        <p:nvSpPr>
          <p:cNvPr id="103424" name="矩形 103423"/>
          <p:cNvSpPr/>
          <p:nvPr/>
        </p:nvSpPr>
        <p:spPr>
          <a:xfrm>
            <a:off x="539750" y="2636838"/>
            <a:ext cx="8316913" cy="1066800"/>
          </a:xfrm>
          <a:prstGeom prst="rect">
            <a:avLst/>
          </a:prstGeom>
          <a:noFill/>
          <a:ln w="9525">
            <a:noFill/>
          </a:ln>
        </p:spPr>
        <p:txBody>
          <a:bodyPr>
            <a:spAutoFit/>
          </a:bodyPr>
          <a:p>
            <a:r>
              <a:rPr lang="zh-CN" altLang="en-US" b="1" dirty="0">
                <a:latin typeface="楷体_GB2312" pitchFamily="49" charset="-122"/>
                <a:ea typeface="楷体_GB2312" pitchFamily="49" charset="-122"/>
              </a:rPr>
              <a:t>1）当外设采用中断传送方式时，外设的机械动作与</a:t>
            </a:r>
            <a:r>
              <a:rPr lang="en-US" altLang="zh-CN" b="1">
                <a:latin typeface="楷体_GB2312" pitchFamily="49" charset="-122"/>
                <a:ea typeface="楷体_GB2312" pitchFamily="49" charset="-122"/>
              </a:rPr>
              <a:t>CPU</a:t>
            </a:r>
            <a:r>
              <a:rPr lang="zh-CN" altLang="en-US" b="1" dirty="0">
                <a:latin typeface="楷体_GB2312" pitchFamily="49" charset="-122"/>
                <a:ea typeface="楷体_GB2312" pitchFamily="49" charset="-122"/>
              </a:rPr>
              <a:t>并行执行。</a:t>
            </a:r>
            <a:endParaRPr lang="zh-CN" altLang="en-US" b="1" dirty="0">
              <a:latin typeface="楷体_GB2312" pitchFamily="49" charset="-122"/>
              <a:ea typeface="楷体_GB2312" pitchFamily="49" charset="-122"/>
            </a:endParaRPr>
          </a:p>
        </p:txBody>
      </p:sp>
      <p:sp>
        <p:nvSpPr>
          <p:cNvPr id="103425" name="矩形 103424"/>
          <p:cNvSpPr/>
          <p:nvPr/>
        </p:nvSpPr>
        <p:spPr>
          <a:xfrm>
            <a:off x="539750" y="3644900"/>
            <a:ext cx="8604250" cy="1066800"/>
          </a:xfrm>
          <a:prstGeom prst="rect">
            <a:avLst/>
          </a:prstGeom>
          <a:noFill/>
          <a:ln w="9525">
            <a:noFill/>
          </a:ln>
        </p:spPr>
        <p:txBody>
          <a:bodyPr>
            <a:spAutoFit/>
          </a:bodyPr>
          <a:p>
            <a:r>
              <a:rPr lang="zh-CN" altLang="en-US" b="1" dirty="0">
                <a:latin typeface="楷体_GB2312" pitchFamily="49" charset="-122"/>
                <a:ea typeface="楷体_GB2312" pitchFamily="49" charset="-122"/>
              </a:rPr>
              <a:t>2）在重迭方式中，各条指令在同一时刻在不同的过程段上并行执行。</a:t>
            </a:r>
            <a:endParaRPr lang="zh-CN" altLang="en-US" b="1" dirty="0">
              <a:latin typeface="楷体_GB2312" pitchFamily="49" charset="-122"/>
              <a:ea typeface="楷体_GB2312" pitchFamily="49" charset="-122"/>
            </a:endParaRPr>
          </a:p>
        </p:txBody>
      </p:sp>
      <p:sp>
        <p:nvSpPr>
          <p:cNvPr id="103428" name="矩形 103427"/>
          <p:cNvSpPr/>
          <p:nvPr/>
        </p:nvSpPr>
        <p:spPr>
          <a:xfrm>
            <a:off x="468313" y="4652963"/>
            <a:ext cx="8532812" cy="1066800"/>
          </a:xfrm>
          <a:prstGeom prst="rect">
            <a:avLst/>
          </a:prstGeom>
          <a:noFill/>
          <a:ln w="9525">
            <a:noFill/>
          </a:ln>
        </p:spPr>
        <p:txBody>
          <a:bodyPr>
            <a:spAutoFit/>
          </a:bodyPr>
          <a:p>
            <a:r>
              <a:rPr lang="zh-CN" altLang="en-US" b="1" dirty="0">
                <a:latin typeface="楷体_GB2312" pitchFamily="49" charset="-122"/>
                <a:ea typeface="楷体_GB2312" pitchFamily="49" charset="-122"/>
              </a:rPr>
              <a:t>3）在有</a:t>
            </a:r>
            <a:r>
              <a:rPr lang="en-US" altLang="zh-CN" b="1">
                <a:latin typeface="楷体_GB2312" pitchFamily="49" charset="-122"/>
                <a:ea typeface="楷体_GB2312" pitchFamily="49" charset="-122"/>
              </a:rPr>
              <a:t>CH</a:t>
            </a:r>
            <a:r>
              <a:rPr lang="zh-CN" altLang="en-US" b="1" dirty="0">
                <a:latin typeface="楷体_GB2312" pitchFamily="49" charset="-122"/>
                <a:ea typeface="楷体_GB2312" pitchFamily="49" charset="-122"/>
              </a:rPr>
              <a:t>的计算机中，</a:t>
            </a:r>
            <a:r>
              <a:rPr lang="en-US" altLang="zh-CN" b="1">
                <a:latin typeface="楷体_GB2312" pitchFamily="49" charset="-122"/>
                <a:ea typeface="楷体_GB2312" pitchFamily="49" charset="-122"/>
              </a:rPr>
              <a:t>CH</a:t>
            </a:r>
            <a:r>
              <a:rPr lang="zh-CN" altLang="en-US" b="1" dirty="0">
                <a:latin typeface="楷体_GB2312" pitchFamily="49" charset="-122"/>
                <a:ea typeface="楷体_GB2312" pitchFamily="49" charset="-122"/>
              </a:rPr>
              <a:t>执行</a:t>
            </a:r>
            <a:r>
              <a:rPr lang="en-US" altLang="zh-CN" b="1">
                <a:latin typeface="楷体_GB2312" pitchFamily="49" charset="-122"/>
                <a:ea typeface="楷体_GB2312" pitchFamily="49" charset="-122"/>
              </a:rPr>
              <a:t>CH</a:t>
            </a:r>
            <a:r>
              <a:rPr lang="zh-CN" altLang="en-US" b="1" dirty="0">
                <a:latin typeface="楷体_GB2312" pitchFamily="49" charset="-122"/>
                <a:ea typeface="楷体_GB2312" pitchFamily="49" charset="-122"/>
              </a:rPr>
              <a:t>程序与</a:t>
            </a:r>
            <a:r>
              <a:rPr lang="en-US" altLang="zh-CN" b="1">
                <a:latin typeface="楷体_GB2312" pitchFamily="49" charset="-122"/>
                <a:ea typeface="楷体_GB2312" pitchFamily="49" charset="-122"/>
              </a:rPr>
              <a:t>CPU</a:t>
            </a:r>
            <a:r>
              <a:rPr lang="zh-CN" altLang="en-US" b="1" dirty="0">
                <a:latin typeface="楷体_GB2312" pitchFamily="49" charset="-122"/>
                <a:ea typeface="楷体_GB2312" pitchFamily="49" charset="-122"/>
              </a:rPr>
              <a:t>运行用户程序并行。</a:t>
            </a:r>
            <a:endParaRPr lang="zh-CN" altLang="en-US" b="1" dirty="0">
              <a:latin typeface="楷体_GB2312" pitchFamily="49" charset="-122"/>
              <a:ea typeface="楷体_GB2312" pitchFamily="49" charset="-122"/>
            </a:endParaRPr>
          </a:p>
        </p:txBody>
      </p:sp>
      <p:sp>
        <p:nvSpPr>
          <p:cNvPr id="103429" name="矩形 103428"/>
          <p:cNvSpPr/>
          <p:nvPr/>
        </p:nvSpPr>
        <p:spPr>
          <a:xfrm>
            <a:off x="468313" y="5516563"/>
            <a:ext cx="8424862" cy="1066800"/>
          </a:xfrm>
          <a:prstGeom prst="rect">
            <a:avLst/>
          </a:prstGeom>
          <a:noFill/>
          <a:ln w="9525">
            <a:noFill/>
          </a:ln>
        </p:spPr>
        <p:txBody>
          <a:bodyPr>
            <a:spAutoFit/>
          </a:bodyPr>
          <a:p>
            <a:r>
              <a:rPr lang="zh-CN" altLang="en-US" b="1" dirty="0">
                <a:latin typeface="楷体_GB2312" pitchFamily="49" charset="-122"/>
                <a:ea typeface="楷体_GB2312" pitchFamily="49" charset="-122"/>
              </a:rPr>
              <a:t>4）在多用户系统中，各用户的入出设备的机械动作也在并行工作。</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linds(horizontal)">
                                      <p:cBhvr>
                                        <p:cTn id="7" dur="5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3425"/>
                                        </p:tgtEl>
                                        <p:attrNameLst>
                                          <p:attrName>style.visibility</p:attrName>
                                        </p:attrNameLst>
                                      </p:cBhvr>
                                      <p:to>
                                        <p:strVal val="visible"/>
                                      </p:to>
                                    </p:set>
                                    <p:anim calcmode="lin" valueType="num">
                                      <p:cBhvr additive="base">
                                        <p:cTn id="12" dur="500" fill="hold"/>
                                        <p:tgtEl>
                                          <p:spTgt spid="103425"/>
                                        </p:tgtEl>
                                        <p:attrNameLst>
                                          <p:attrName>ppt_x</p:attrName>
                                        </p:attrNameLst>
                                      </p:cBhvr>
                                      <p:tavLst>
                                        <p:tav tm="0">
                                          <p:val>
                                            <p:strVal val="0-#ppt_w/2"/>
                                          </p:val>
                                        </p:tav>
                                        <p:tav tm="100000">
                                          <p:val>
                                            <p:strVal val="#ppt_x"/>
                                          </p:val>
                                        </p:tav>
                                      </p:tavLst>
                                    </p:anim>
                                    <p:anim calcmode="lin" valueType="num">
                                      <p:cBhvr additive="base">
                                        <p:cTn id="13" dur="500" fill="hold"/>
                                        <p:tgtEl>
                                          <p:spTgt spid="10342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1" nodeType="clickEffect">
                                  <p:stCondLst>
                                    <p:cond delay="0"/>
                                  </p:stCondLst>
                                  <p:childTnLst>
                                    <p:set>
                                      <p:cBhvr>
                                        <p:cTn id="17" dur="1" fill="hold">
                                          <p:stCondLst>
                                            <p:cond delay="0"/>
                                          </p:stCondLst>
                                        </p:cTn>
                                        <p:tgtEl>
                                          <p:spTgt spid="103426"/>
                                        </p:tgtEl>
                                        <p:attrNameLst>
                                          <p:attrName>style.visibility</p:attrName>
                                        </p:attrNameLst>
                                      </p:cBhvr>
                                      <p:to>
                                        <p:strVal val="visible"/>
                                      </p:to>
                                    </p:set>
                                    <p:anim calcmode="lin" valueType="num">
                                      <p:cBhvr additive="base">
                                        <p:cTn id="18" dur="500" fill="hold"/>
                                        <p:tgtEl>
                                          <p:spTgt spid="103426"/>
                                        </p:tgtEl>
                                        <p:attrNameLst>
                                          <p:attrName>ppt_x</p:attrName>
                                        </p:attrNameLst>
                                      </p:cBhvr>
                                      <p:tavLst>
                                        <p:tav tm="0">
                                          <p:val>
                                            <p:strVal val="0-#ppt_w/2"/>
                                          </p:val>
                                        </p:tav>
                                        <p:tav tm="100000">
                                          <p:val>
                                            <p:strVal val="#ppt_x"/>
                                          </p:val>
                                        </p:tav>
                                      </p:tavLst>
                                    </p:anim>
                                    <p:anim calcmode="lin" valueType="num">
                                      <p:cBhvr additive="base">
                                        <p:cTn id="19" dur="500" fill="hold"/>
                                        <p:tgtEl>
                                          <p:spTgt spid="1034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3427"/>
                                        </p:tgtEl>
                                        <p:attrNameLst>
                                          <p:attrName>style.visibility</p:attrName>
                                        </p:attrNameLst>
                                      </p:cBhvr>
                                      <p:to>
                                        <p:strVal val="visible"/>
                                      </p:to>
                                    </p:set>
                                    <p:anim calcmode="lin" valueType="num">
                                      <p:cBhvr additive="base">
                                        <p:cTn id="24" dur="500" fill="hold"/>
                                        <p:tgtEl>
                                          <p:spTgt spid="103427"/>
                                        </p:tgtEl>
                                        <p:attrNameLst>
                                          <p:attrName>ppt_x</p:attrName>
                                        </p:attrNameLst>
                                      </p:cBhvr>
                                      <p:tavLst>
                                        <p:tav tm="0">
                                          <p:val>
                                            <p:strVal val="0-#ppt_w/2"/>
                                          </p:val>
                                        </p:tav>
                                        <p:tav tm="100000">
                                          <p:val>
                                            <p:strVal val="#ppt_x"/>
                                          </p:val>
                                        </p:tav>
                                      </p:tavLst>
                                    </p:anim>
                                    <p:anim calcmode="lin" valueType="num">
                                      <p:cBhvr additive="base">
                                        <p:cTn id="25" dur="500" fill="hold"/>
                                        <p:tgtEl>
                                          <p:spTgt spid="103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6" grpId="1"/>
      <p:bldP spid="1034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21858" name="文本占位符 121857"/>
          <p:cNvSpPr>
            <a:spLocks noGrp="1"/>
          </p:cNvSpPr>
          <p:nvPr>
            <p:ph type="body" idx="1"/>
          </p:nvPr>
        </p:nvSpPr>
        <p:spPr>
          <a:xfrm>
            <a:off x="755650" y="404813"/>
            <a:ext cx="8388350" cy="1268412"/>
          </a:xfrm>
        </p:spPr>
        <p:txBody>
          <a:bodyPr/>
          <a:p>
            <a:pPr marL="0" indent="0" algn="just">
              <a:lnSpc>
                <a:spcPct val="80000"/>
              </a:lnSpc>
              <a:buNone/>
            </a:pPr>
            <a:r>
              <a:rPr lang="zh-CN" altLang="en-US" sz="3200" b="1" dirty="0">
                <a:solidFill>
                  <a:schemeClr val="accent2"/>
                </a:solidFill>
                <a:latin typeface="楷体_GB2312" pitchFamily="49" charset="-122"/>
                <a:ea typeface="楷体_GB2312" pitchFamily="49" charset="-122"/>
              </a:rPr>
              <a:t>三．阵列式多处理机适应的算法</a:t>
            </a:r>
            <a:endParaRPr lang="zh-CN" altLang="en-US" sz="3200" b="1" dirty="0">
              <a:solidFill>
                <a:schemeClr val="accent2"/>
              </a:solidFill>
              <a:latin typeface="楷体_GB2312" pitchFamily="49" charset="-122"/>
              <a:ea typeface="楷体_GB2312" pitchFamily="49" charset="-122"/>
            </a:endParaRPr>
          </a:p>
          <a:p>
            <a:pPr marL="0" indent="0" algn="just">
              <a:lnSpc>
                <a:spcPct val="80000"/>
              </a:lnSpc>
              <a:buNone/>
            </a:pPr>
            <a:endParaRPr lang="zh-CN" altLang="en-US" sz="3200" b="1" dirty="0">
              <a:latin typeface="楷体_GB2312" pitchFamily="49" charset="-122"/>
              <a:ea typeface="楷体_GB2312" pitchFamily="49" charset="-122"/>
            </a:endParaRPr>
          </a:p>
          <a:p>
            <a:pPr marL="0" indent="0" algn="just">
              <a:buNone/>
            </a:pPr>
            <a:endParaRPr lang="zh-CN" altLang="en-US" sz="3200" b="1" dirty="0">
              <a:latin typeface="宋体" panose="02010600030101010101" pitchFamily="2" charset="-122"/>
            </a:endParaRPr>
          </a:p>
        </p:txBody>
      </p:sp>
      <p:sp>
        <p:nvSpPr>
          <p:cNvPr id="121856" name="矩形 121855"/>
          <p:cNvSpPr/>
          <p:nvPr/>
        </p:nvSpPr>
        <p:spPr>
          <a:xfrm>
            <a:off x="900113" y="1517650"/>
            <a:ext cx="3649662" cy="531813"/>
          </a:xfrm>
          <a:prstGeom prst="rect">
            <a:avLst/>
          </a:prstGeom>
          <a:noFill/>
          <a:ln w="9525">
            <a:noFill/>
          </a:ln>
        </p:spPr>
        <p:txBody>
          <a:bodyPr wrap="none" anchor="t">
            <a:spAutoFit/>
          </a:bodyPr>
          <a:p>
            <a:pPr>
              <a:lnSpc>
                <a:spcPct val="80000"/>
              </a:lnSpc>
              <a:spcBef>
                <a:spcPct val="20000"/>
              </a:spcBef>
              <a:buClr>
                <a:schemeClr val="folHlink"/>
              </a:buClr>
              <a:buSzPct val="90000"/>
              <a:buFont typeface="Wingdings" panose="05000000000000000000" pitchFamily="2" charset="2"/>
            </a:pPr>
            <a:r>
              <a:rPr lang="zh-CN" altLang="en-US" sz="3600" b="1" dirty="0">
                <a:solidFill>
                  <a:srgbClr val="000099"/>
                </a:solidFill>
                <a:latin typeface="Arial" panose="020B0604020202020204" pitchFamily="34" charset="0"/>
                <a:ea typeface="楷体_GB2312" pitchFamily="49" charset="-122"/>
              </a:rPr>
              <a:t>1、有限差分问题</a:t>
            </a:r>
            <a:endParaRPr lang="zh-CN" altLang="en-US" sz="3600" b="1" dirty="0">
              <a:solidFill>
                <a:srgbClr val="000099"/>
              </a:solidFill>
              <a:latin typeface="Arial" panose="020B0604020202020204" pitchFamily="34" charset="0"/>
              <a:ea typeface="楷体_GB2312" pitchFamily="49" charset="-122"/>
            </a:endParaRPr>
          </a:p>
        </p:txBody>
      </p:sp>
      <p:sp>
        <p:nvSpPr>
          <p:cNvPr id="121857" name="矩形 121856"/>
          <p:cNvSpPr/>
          <p:nvPr/>
        </p:nvSpPr>
        <p:spPr>
          <a:xfrm>
            <a:off x="900113" y="2227263"/>
            <a:ext cx="2400300" cy="641350"/>
          </a:xfrm>
          <a:prstGeom prst="rect">
            <a:avLst/>
          </a:prstGeom>
          <a:noFill/>
          <a:ln w="9525">
            <a:noFill/>
          </a:ln>
        </p:spPr>
        <p:txBody>
          <a:bodyPr wrap="none" anchor="t">
            <a:spAutoFit/>
          </a:bodyPr>
          <a:p>
            <a:r>
              <a:rPr lang="zh-CN" altLang="en-US" sz="3600" b="1" dirty="0">
                <a:solidFill>
                  <a:srgbClr val="000099"/>
                </a:solidFill>
                <a:latin typeface="Arial" panose="020B0604020202020204" pitchFamily="34" charset="0"/>
                <a:ea typeface="楷体_GB2312" pitchFamily="49" charset="-122"/>
              </a:rPr>
              <a:t>2 、矩阵加</a:t>
            </a:r>
            <a:endParaRPr lang="zh-CN" altLang="en-US" sz="3600" b="1" dirty="0">
              <a:solidFill>
                <a:srgbClr val="000099"/>
              </a:solidFill>
              <a:latin typeface="Arial" panose="020B0604020202020204" pitchFamily="34" charset="0"/>
              <a:ea typeface="楷体_GB2312" pitchFamily="49" charset="-122"/>
            </a:endParaRPr>
          </a:p>
        </p:txBody>
      </p:sp>
      <p:sp>
        <p:nvSpPr>
          <p:cNvPr id="121859" name="矩形 121858"/>
          <p:cNvSpPr/>
          <p:nvPr/>
        </p:nvSpPr>
        <p:spPr>
          <a:xfrm>
            <a:off x="971550" y="3019425"/>
            <a:ext cx="2068513" cy="641350"/>
          </a:xfrm>
          <a:prstGeom prst="rect">
            <a:avLst/>
          </a:prstGeom>
          <a:noFill/>
          <a:ln w="9525">
            <a:noFill/>
          </a:ln>
        </p:spPr>
        <p:txBody>
          <a:bodyPr wrap="none" anchor="t">
            <a:spAutoFit/>
          </a:bodyPr>
          <a:p>
            <a:r>
              <a:rPr lang="zh-CN" altLang="en-US" sz="3600" b="1" dirty="0">
                <a:solidFill>
                  <a:srgbClr val="000099"/>
                </a:solidFill>
                <a:latin typeface="Arial" panose="020B0604020202020204" pitchFamily="34" charset="0"/>
                <a:ea typeface="楷体_GB2312" pitchFamily="49" charset="-122"/>
              </a:rPr>
              <a:t>3  矩阵乘</a:t>
            </a:r>
            <a:endParaRPr lang="zh-CN" altLang="en-US" sz="3600" b="1" dirty="0">
              <a:solidFill>
                <a:srgbClr val="000099"/>
              </a:solidFill>
              <a:latin typeface="Arial" panose="020B0604020202020204" pitchFamily="34" charset="0"/>
              <a:ea typeface="楷体_GB2312" pitchFamily="49" charset="-122"/>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57"/>
                                        </p:tgtEl>
                                        <p:attrNameLst>
                                          <p:attrName>style.visibility</p:attrName>
                                        </p:attrNameLst>
                                      </p:cBhvr>
                                      <p:to>
                                        <p:strVal val="visible"/>
                                      </p:to>
                                    </p:set>
                                    <p:animEffect transition="in" filter="blinds(horizontal)">
                                      <p:cBhvr>
                                        <p:cTn id="7" dur="500"/>
                                        <p:tgtEl>
                                          <p:spTgt spid="1218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blinds(horizontal)">
                                      <p:cBhvr>
                                        <p:cTn id="12" dur="500"/>
                                        <p:tgtEl>
                                          <p:spTgt spid="12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26978" name="文本占位符 126977"/>
          <p:cNvSpPr>
            <a:spLocks noGrp="1"/>
          </p:cNvSpPr>
          <p:nvPr>
            <p:ph type="body" idx="1"/>
          </p:nvPr>
        </p:nvSpPr>
        <p:spPr>
          <a:xfrm>
            <a:off x="457200" y="333375"/>
            <a:ext cx="6202363" cy="990600"/>
          </a:xfrm>
        </p:spPr>
        <p:txBody>
          <a:bodyPr/>
          <a:p>
            <a:pPr marL="0" indent="0" algn="ctr">
              <a:buNone/>
            </a:pPr>
            <a:r>
              <a:rPr lang="en-US" altLang="zh-CN" sz="4400" b="1">
                <a:solidFill>
                  <a:schemeClr val="accent2"/>
                </a:solidFill>
                <a:latin typeface="黑体" panose="02010609060101010101" pitchFamily="49" charset="-122"/>
                <a:ea typeface="黑体" panose="02010609060101010101" pitchFamily="49" charset="-122"/>
              </a:rPr>
              <a:t>§2  </a:t>
            </a:r>
            <a:r>
              <a:rPr lang="zh-CN" altLang="en-US" sz="4400" b="1" dirty="0">
                <a:solidFill>
                  <a:schemeClr val="accent2"/>
                </a:solidFill>
                <a:latin typeface="黑体" panose="02010609060101010101" pitchFamily="49" charset="-122"/>
                <a:ea typeface="黑体" panose="02010609060101010101" pitchFamily="49" charset="-122"/>
              </a:rPr>
              <a:t>互连网络</a:t>
            </a:r>
            <a:endParaRPr lang="zh-CN" altLang="en-US" sz="4600" b="1" dirty="0">
              <a:solidFill>
                <a:schemeClr val="hlink"/>
              </a:solidFill>
              <a:latin typeface="楷体_GB2312" pitchFamily="49" charset="-122"/>
              <a:ea typeface="楷体_GB2312" pitchFamily="49" charset="-122"/>
            </a:endParaRPr>
          </a:p>
        </p:txBody>
      </p:sp>
      <p:sp>
        <p:nvSpPr>
          <p:cNvPr id="126979" name="文本框 126978"/>
          <p:cNvSpPr txBox="1"/>
          <p:nvPr/>
        </p:nvSpPr>
        <p:spPr>
          <a:xfrm>
            <a:off x="0" y="1844675"/>
            <a:ext cx="8839200" cy="482600"/>
          </a:xfrm>
          <a:prstGeom prst="rect">
            <a:avLst/>
          </a:prstGeom>
          <a:solidFill>
            <a:srgbClr val="FFFF99"/>
          </a:solidFill>
          <a:ln w="9525">
            <a:noFill/>
          </a:ln>
        </p:spPr>
        <p:txBody>
          <a:bodyPr>
            <a:spAutoFit/>
          </a:bodyPr>
          <a:p>
            <a:pPr lvl="1" algn="just">
              <a:lnSpc>
                <a:spcPct val="80000"/>
              </a:lnSpc>
              <a:spcBef>
                <a:spcPct val="20000"/>
              </a:spcBef>
              <a:buClr>
                <a:schemeClr val="tx1"/>
              </a:buClr>
              <a:buSzPct val="90000"/>
            </a:pPr>
            <a:r>
              <a:rPr lang="zh-CN" altLang="en-US" sz="3200" b="1" dirty="0">
                <a:solidFill>
                  <a:srgbClr val="333300"/>
                </a:solidFill>
                <a:latin typeface="楷体_GB2312" pitchFamily="49" charset="-122"/>
                <a:ea typeface="楷体_GB2312" pitchFamily="49" charset="-122"/>
              </a:rPr>
              <a:t>1）</a:t>
            </a:r>
            <a:r>
              <a:rPr lang="zh-CN" altLang="en-US" sz="3200" b="1" dirty="0">
                <a:solidFill>
                  <a:srgbClr val="FF0000"/>
                </a:solidFill>
                <a:latin typeface="楷体_GB2312" pitchFamily="49" charset="-122"/>
                <a:ea typeface="楷体_GB2312" pitchFamily="49" charset="-122"/>
              </a:rPr>
              <a:t>互连</a:t>
            </a:r>
            <a:r>
              <a:rPr lang="zh-CN" altLang="en-US" sz="3200" b="1" dirty="0">
                <a:solidFill>
                  <a:srgbClr val="333300"/>
                </a:solidFill>
                <a:latin typeface="楷体_GB2312" pitchFamily="49" charset="-122"/>
                <a:ea typeface="楷体_GB2312" pitchFamily="49" charset="-122"/>
              </a:rPr>
              <a:t>：实现处理机之间相互连接，称互连</a:t>
            </a:r>
            <a:endParaRPr lang="zh-CN" altLang="en-US" sz="3200" dirty="0">
              <a:solidFill>
                <a:srgbClr val="333300"/>
              </a:solidFill>
              <a:latin typeface="Times New Roman" panose="02020603050405020304" pitchFamily="18" charset="0"/>
              <a:ea typeface="宋体" panose="02010600030101010101" pitchFamily="2" charset="-122"/>
            </a:endParaRPr>
          </a:p>
        </p:txBody>
      </p:sp>
      <p:sp>
        <p:nvSpPr>
          <p:cNvPr id="126980" name="文本框 126979"/>
          <p:cNvSpPr txBox="1"/>
          <p:nvPr/>
        </p:nvSpPr>
        <p:spPr>
          <a:xfrm>
            <a:off x="152400" y="2852738"/>
            <a:ext cx="8991600" cy="873125"/>
          </a:xfrm>
          <a:prstGeom prst="rect">
            <a:avLst/>
          </a:prstGeom>
          <a:solidFill>
            <a:srgbClr val="CCFFFF"/>
          </a:solidFill>
          <a:ln w="9525">
            <a:noFill/>
          </a:ln>
        </p:spPr>
        <p:txBody>
          <a:bodyPr>
            <a:spAutoFit/>
          </a:bodyPr>
          <a:p>
            <a:pPr lvl="1" algn="just">
              <a:lnSpc>
                <a:spcPct val="80000"/>
              </a:lnSpc>
              <a:spcBef>
                <a:spcPct val="20000"/>
              </a:spcBef>
              <a:buClr>
                <a:schemeClr val="tx1"/>
              </a:buClr>
              <a:buSzPct val="90000"/>
            </a:pPr>
            <a:r>
              <a:rPr lang="zh-CN" altLang="en-US" sz="3200" b="1" dirty="0">
                <a:solidFill>
                  <a:srgbClr val="333300"/>
                </a:solidFill>
                <a:latin typeface="楷体_GB2312" pitchFamily="49" charset="-122"/>
                <a:ea typeface="楷体_GB2312" pitchFamily="49" charset="-122"/>
              </a:rPr>
              <a:t>2）</a:t>
            </a:r>
            <a:r>
              <a:rPr lang="zh-CN" altLang="en-US" sz="3200" b="1" dirty="0">
                <a:solidFill>
                  <a:srgbClr val="FF0000"/>
                </a:solidFill>
                <a:latin typeface="楷体_GB2312" pitchFamily="49" charset="-122"/>
                <a:ea typeface="楷体_GB2312" pitchFamily="49" charset="-122"/>
              </a:rPr>
              <a:t>互连网络</a:t>
            </a:r>
            <a:r>
              <a:rPr lang="zh-CN" altLang="en-US" sz="3200" b="1" dirty="0">
                <a:solidFill>
                  <a:srgbClr val="333300"/>
                </a:solidFill>
                <a:latin typeface="楷体_GB2312" pitchFamily="49" charset="-122"/>
                <a:ea typeface="楷体_GB2312" pitchFamily="49" charset="-122"/>
              </a:rPr>
              <a:t>：实现处理机之间相互连接的某种拓扑结构的逻辑电路，称互连网络。</a:t>
            </a:r>
            <a:endParaRPr lang="zh-CN" altLang="en-US" sz="3200" b="1" dirty="0">
              <a:solidFill>
                <a:srgbClr val="333300"/>
              </a:solidFill>
              <a:latin typeface="楷体_GB2312" pitchFamily="49" charset="-122"/>
              <a:ea typeface="楷体_GB2312" pitchFamily="49" charset="-122"/>
            </a:endParaRPr>
          </a:p>
        </p:txBody>
      </p:sp>
      <p:sp>
        <p:nvSpPr>
          <p:cNvPr id="126981" name="文本框 126980"/>
          <p:cNvSpPr txBox="1"/>
          <p:nvPr/>
        </p:nvSpPr>
        <p:spPr>
          <a:xfrm>
            <a:off x="179388" y="4221163"/>
            <a:ext cx="8305800" cy="1360487"/>
          </a:xfrm>
          <a:prstGeom prst="rect">
            <a:avLst/>
          </a:prstGeom>
          <a:solidFill>
            <a:srgbClr val="99FFCC"/>
          </a:solidFill>
          <a:ln w="9525">
            <a:noFill/>
          </a:ln>
        </p:spPr>
        <p:txBody>
          <a:bodyPr>
            <a:spAutoFit/>
          </a:bodyPr>
          <a:p>
            <a:pPr lvl="1" algn="just">
              <a:lnSpc>
                <a:spcPct val="80000"/>
              </a:lnSpc>
              <a:spcBef>
                <a:spcPct val="20000"/>
              </a:spcBef>
              <a:buClr>
                <a:schemeClr val="tx1"/>
              </a:buClr>
              <a:buSzPct val="90000"/>
            </a:pPr>
            <a:r>
              <a:rPr lang="zh-CN" altLang="en-US" sz="3200" b="1" dirty="0">
                <a:solidFill>
                  <a:srgbClr val="000099"/>
                </a:solidFill>
                <a:latin typeface="楷体_GB2312" pitchFamily="49" charset="-122"/>
                <a:ea typeface="楷体_GB2312" pitchFamily="49" charset="-122"/>
              </a:rPr>
              <a:t>3）</a:t>
            </a:r>
            <a:r>
              <a:rPr lang="zh-CN" altLang="en-US" sz="3200" b="1" dirty="0">
                <a:solidFill>
                  <a:srgbClr val="FF0000"/>
                </a:solidFill>
                <a:latin typeface="楷体_GB2312" pitchFamily="49" charset="-122"/>
                <a:ea typeface="楷体_GB2312" pitchFamily="49" charset="-122"/>
              </a:rPr>
              <a:t>互连函数</a:t>
            </a:r>
            <a:r>
              <a:rPr lang="zh-CN" altLang="en-US" sz="3200" b="1" dirty="0">
                <a:solidFill>
                  <a:srgbClr val="000099"/>
                </a:solidFill>
                <a:latin typeface="楷体_GB2312" pitchFamily="49" charset="-122"/>
                <a:ea typeface="楷体_GB2312" pitchFamily="49" charset="-122"/>
              </a:rPr>
              <a:t>：实现处理机之间相互连接的某种拓扑结构的逻辑函数，称互连函数。</a:t>
            </a:r>
            <a:endParaRPr lang="zh-CN" altLang="en-US" sz="3200" b="1" dirty="0">
              <a:solidFill>
                <a:srgbClr val="000099"/>
              </a:solidFill>
              <a:latin typeface="楷体_GB2312" pitchFamily="49" charset="-122"/>
              <a:ea typeface="楷体_GB2312" pitchFamily="49" charset="-122"/>
            </a:endParaRPr>
          </a:p>
          <a:p>
            <a:pPr lvl="1" algn="just">
              <a:lnSpc>
                <a:spcPct val="80000"/>
              </a:lnSpc>
              <a:spcBef>
                <a:spcPct val="20000"/>
              </a:spcBef>
              <a:buClr>
                <a:schemeClr val="tx1"/>
              </a:buClr>
              <a:buSzPct val="90000"/>
            </a:pPr>
            <a:r>
              <a:rPr lang="zh-CN" altLang="en-US" sz="3200" b="1" dirty="0">
                <a:solidFill>
                  <a:srgbClr val="000099"/>
                </a:solidFill>
                <a:latin typeface="楷体_GB2312" pitchFamily="49" charset="-122"/>
                <a:ea typeface="楷体_GB2312" pitchFamily="49" charset="-122"/>
              </a:rPr>
              <a:t>互连函数也称为置换或排列等。</a:t>
            </a:r>
            <a:endParaRPr lang="zh-CN" altLang="en-US" sz="3200" b="1" dirty="0">
              <a:solidFill>
                <a:srgbClr val="000099"/>
              </a:solidFill>
              <a:latin typeface="楷体_GB2312" pitchFamily="49" charset="-122"/>
              <a:ea typeface="楷体_GB2312" pitchFamily="49" charset="-122"/>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 calcmode="lin" valueType="num">
                                      <p:cBhvr additive="base">
                                        <p:cTn id="7" dur="500" fill="hold"/>
                                        <p:tgtEl>
                                          <p:spTgt spid="126979"/>
                                        </p:tgtEl>
                                        <p:attrNameLst>
                                          <p:attrName>ppt_x</p:attrName>
                                        </p:attrNameLst>
                                      </p:cBhvr>
                                      <p:tavLst>
                                        <p:tav tm="0">
                                          <p:val>
                                            <p:strVal val="0-#ppt_w/2"/>
                                          </p:val>
                                        </p:tav>
                                        <p:tav tm="100000">
                                          <p:val>
                                            <p:strVal val="#ppt_x"/>
                                          </p:val>
                                        </p:tav>
                                      </p:tavLst>
                                    </p:anim>
                                    <p:anim calcmode="lin" valueType="num">
                                      <p:cBhvr additive="base">
                                        <p:cTn id="8" dur="500" fill="hold"/>
                                        <p:tgtEl>
                                          <p:spTgt spid="126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80"/>
                                        </p:tgtEl>
                                        <p:attrNameLst>
                                          <p:attrName>style.visibility</p:attrName>
                                        </p:attrNameLst>
                                      </p:cBhvr>
                                      <p:to>
                                        <p:strVal val="visible"/>
                                      </p:to>
                                    </p:set>
                                    <p:anim calcmode="lin" valueType="num">
                                      <p:cBhvr additive="base">
                                        <p:cTn id="13" dur="500" fill="hold"/>
                                        <p:tgtEl>
                                          <p:spTgt spid="126980"/>
                                        </p:tgtEl>
                                        <p:attrNameLst>
                                          <p:attrName>ppt_x</p:attrName>
                                        </p:attrNameLst>
                                      </p:cBhvr>
                                      <p:tavLst>
                                        <p:tav tm="0">
                                          <p:val>
                                            <p:strVal val="0-#ppt_w/2"/>
                                          </p:val>
                                        </p:tav>
                                        <p:tav tm="100000">
                                          <p:val>
                                            <p:strVal val="#ppt_x"/>
                                          </p:val>
                                        </p:tav>
                                      </p:tavLst>
                                    </p:anim>
                                    <p:anim calcmode="lin" valueType="num">
                                      <p:cBhvr additive="base">
                                        <p:cTn id="14"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81"/>
                                        </p:tgtEl>
                                        <p:attrNameLst>
                                          <p:attrName>style.visibility</p:attrName>
                                        </p:attrNameLst>
                                      </p:cBhvr>
                                      <p:to>
                                        <p:strVal val="visible"/>
                                      </p:to>
                                    </p:set>
                                    <p:anim calcmode="lin" valueType="num">
                                      <p:cBhvr additive="base">
                                        <p:cTn id="19" dur="500" fill="hold"/>
                                        <p:tgtEl>
                                          <p:spTgt spid="126981"/>
                                        </p:tgtEl>
                                        <p:attrNameLst>
                                          <p:attrName>ppt_x</p:attrName>
                                        </p:attrNameLst>
                                      </p:cBhvr>
                                      <p:tavLst>
                                        <p:tav tm="0">
                                          <p:val>
                                            <p:strVal val="0-#ppt_w/2"/>
                                          </p:val>
                                        </p:tav>
                                        <p:tav tm="100000">
                                          <p:val>
                                            <p:strVal val="#ppt_x"/>
                                          </p:val>
                                        </p:tav>
                                      </p:tavLst>
                                    </p:anim>
                                    <p:anim calcmode="lin" valueType="num">
                                      <p:cBhvr additive="base">
                                        <p:cTn id="20" dur="500" fill="hold"/>
                                        <p:tgtEl>
                                          <p:spTgt spid="126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ldLvl="0" animBg="1"/>
      <p:bldP spid="126980" grpId="0" bldLvl="0" animBg="1"/>
      <p:bldP spid="12698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78178" name="文本占位符 178177"/>
          <p:cNvSpPr>
            <a:spLocks noGrp="1"/>
          </p:cNvSpPr>
          <p:nvPr>
            <p:ph type="body" idx="1"/>
          </p:nvPr>
        </p:nvSpPr>
        <p:spPr>
          <a:xfrm>
            <a:off x="323850" y="260350"/>
            <a:ext cx="8458200" cy="3552825"/>
          </a:xfrm>
        </p:spPr>
        <p:txBody>
          <a:bodyPr/>
          <a:p>
            <a:pPr marL="190500" lvl="1" indent="0" algn="just">
              <a:buNone/>
            </a:pPr>
            <a:r>
              <a:rPr lang="zh-CN" altLang="en-US" sz="3600" b="1" dirty="0">
                <a:solidFill>
                  <a:schemeClr val="hlink"/>
                </a:solidFill>
                <a:latin typeface="楷体_GB2312" pitchFamily="49" charset="-122"/>
                <a:ea typeface="楷体_GB2312" pitchFamily="49" charset="-122"/>
              </a:rPr>
              <a:t>4）对互连网络的评价</a:t>
            </a:r>
            <a:endParaRPr lang="zh-CN" altLang="en-US" sz="3600" b="1" dirty="0">
              <a:solidFill>
                <a:schemeClr val="hlink"/>
              </a:solidFill>
              <a:latin typeface="楷体_GB2312" pitchFamily="49" charset="-122"/>
              <a:ea typeface="楷体_GB2312" pitchFamily="49" charset="-122"/>
            </a:endParaRPr>
          </a:p>
          <a:p>
            <a:pPr marL="571500" lvl="3" indent="0" algn="just">
              <a:buFont typeface="宋体" panose="02010600030101010101" pitchFamily="2" charset="-122"/>
              <a:buNone/>
            </a:pPr>
            <a:r>
              <a:rPr lang="zh-CN" altLang="en-US" sz="3600" b="1" dirty="0">
                <a:latin typeface="楷体_GB2312" pitchFamily="49" charset="-122"/>
                <a:ea typeface="楷体_GB2312" pitchFamily="49" charset="-122"/>
              </a:rPr>
              <a:t>①要有利于实现；</a:t>
            </a:r>
            <a:endParaRPr lang="zh-CN" altLang="en-US" sz="3600" b="1" dirty="0">
              <a:latin typeface="楷体_GB2312" pitchFamily="49" charset="-122"/>
              <a:ea typeface="楷体_GB2312" pitchFamily="49" charset="-122"/>
            </a:endParaRPr>
          </a:p>
          <a:p>
            <a:pPr marL="571500" lvl="3" indent="0" algn="just">
              <a:buFont typeface="宋体" panose="02010600030101010101" pitchFamily="2" charset="-122"/>
              <a:buNone/>
            </a:pPr>
            <a:r>
              <a:rPr lang="zh-CN" altLang="en-US" sz="3600" b="1" dirty="0">
                <a:latin typeface="楷体_GB2312" pitchFamily="49" charset="-122"/>
                <a:ea typeface="楷体_GB2312" pitchFamily="49" charset="-122"/>
              </a:rPr>
              <a:t>②要有一定的通信频带；</a:t>
            </a:r>
            <a:endParaRPr lang="zh-CN" altLang="en-US" sz="3600" b="1" dirty="0">
              <a:latin typeface="楷体_GB2312" pitchFamily="49" charset="-122"/>
              <a:ea typeface="楷体_GB2312" pitchFamily="49" charset="-122"/>
            </a:endParaRPr>
          </a:p>
          <a:p>
            <a:pPr marL="571500" lvl="3" indent="0" algn="just">
              <a:buFont typeface="宋体" panose="02010600030101010101" pitchFamily="2" charset="-122"/>
              <a:buNone/>
            </a:pPr>
            <a:r>
              <a:rPr lang="zh-CN" altLang="en-US" sz="3600" b="1" dirty="0">
                <a:latin typeface="楷体_GB2312" pitchFamily="49" charset="-122"/>
                <a:ea typeface="楷体_GB2312" pitchFamily="49" charset="-122"/>
              </a:rPr>
              <a:t>③要有一定的灵活性，可实现多种连接通信。</a:t>
            </a:r>
            <a:endParaRPr lang="zh-CN" altLang="en-US" sz="3600" b="1" dirty="0">
              <a:latin typeface="楷体_GB2312" pitchFamily="49" charset="-122"/>
              <a:ea typeface="楷体_GB2312" pitchFamily="49" charset="-122"/>
            </a:endParaRPr>
          </a:p>
        </p:txBody>
      </p:sp>
      <p:sp>
        <p:nvSpPr>
          <p:cNvPr id="178176" name="矩形 178175"/>
          <p:cNvSpPr/>
          <p:nvPr/>
        </p:nvSpPr>
        <p:spPr>
          <a:xfrm>
            <a:off x="323850" y="3429000"/>
            <a:ext cx="7993063" cy="2838450"/>
          </a:xfrm>
          <a:prstGeom prst="rect">
            <a:avLst/>
          </a:prstGeom>
          <a:noFill/>
          <a:ln w="9525">
            <a:noFill/>
          </a:ln>
        </p:spPr>
        <p:txBody>
          <a:bodyPr>
            <a:spAutoFit/>
          </a:bodyPr>
          <a:p>
            <a:pPr lvl="1"/>
            <a:r>
              <a:rPr lang="zh-CN" altLang="en-US" sz="3600" b="1" dirty="0">
                <a:solidFill>
                  <a:schemeClr val="hlink"/>
                </a:solidFill>
                <a:latin typeface="Arial" panose="020B0604020202020204" pitchFamily="34" charset="0"/>
                <a:ea typeface="楷体_GB2312" pitchFamily="49" charset="-122"/>
              </a:rPr>
              <a:t>5）互连网络的主要类型</a:t>
            </a:r>
            <a:endParaRPr lang="zh-CN" altLang="en-US" sz="3600" b="1" dirty="0">
              <a:solidFill>
                <a:schemeClr val="hlink"/>
              </a:solidFill>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      </a:t>
            </a:r>
            <a:r>
              <a:rPr lang="zh-CN" altLang="en-US" sz="3600" b="1" dirty="0">
                <a:solidFill>
                  <a:srgbClr val="FF0000"/>
                </a:solidFill>
                <a:latin typeface="Arial" panose="020B0604020202020204" pitchFamily="34" charset="0"/>
                <a:ea typeface="楷体_GB2312" pitchFamily="49" charset="-122"/>
              </a:rPr>
              <a:t>①从性质上分</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     Ⅰ）立方体（</a:t>
            </a:r>
            <a:r>
              <a:rPr lang="en-US" altLang="zh-CN" sz="3600" b="1">
                <a:latin typeface="Arial" panose="020B0604020202020204" pitchFamily="34" charset="0"/>
                <a:ea typeface="楷体_GB2312" pitchFamily="49" charset="-122"/>
              </a:rPr>
              <a:t>cube）</a:t>
            </a:r>
            <a:r>
              <a:rPr lang="zh-CN" altLang="en-US" sz="3600" b="1" dirty="0">
                <a:latin typeface="Arial" panose="020B0604020202020204" pitchFamily="34" charset="0"/>
                <a:ea typeface="楷体_GB2312" pitchFamily="49" charset="-122"/>
              </a:rPr>
              <a:t>互连网络</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     Ⅱ）</a:t>
            </a:r>
            <a:r>
              <a:rPr lang="en-US" altLang="zh-CN" sz="3600" b="1">
                <a:latin typeface="Arial" panose="020B0604020202020204" pitchFamily="34" charset="0"/>
                <a:ea typeface="楷体_GB2312" pitchFamily="49" charset="-122"/>
              </a:rPr>
              <a:t>PM2I</a:t>
            </a:r>
            <a:r>
              <a:rPr lang="zh-CN" altLang="en-US" sz="3600" b="1" dirty="0">
                <a:latin typeface="Arial" panose="020B0604020202020204" pitchFamily="34" charset="0"/>
                <a:ea typeface="楷体_GB2312" pitchFamily="49" charset="-122"/>
              </a:rPr>
              <a:t>互连网络</a:t>
            </a:r>
            <a:endParaRPr lang="zh-CN" altLang="en-US" sz="3600" b="1" dirty="0">
              <a:latin typeface="Arial" panose="020B0604020202020204" pitchFamily="34" charset="0"/>
              <a:ea typeface="楷体_GB2312" pitchFamily="49" charset="-122"/>
            </a:endParaRPr>
          </a:p>
          <a:p>
            <a:r>
              <a:rPr lang="zh-CN" altLang="en-US" sz="3600" b="1" dirty="0">
                <a:latin typeface="Arial" panose="020B0604020202020204" pitchFamily="34" charset="0"/>
                <a:ea typeface="楷体_GB2312" pitchFamily="49" charset="-122"/>
              </a:rPr>
              <a:t>     Ⅲ）混洗交换互连网络</a:t>
            </a:r>
            <a:endParaRPr lang="zh-CN" altLang="en-US" sz="36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8">
                                            <p:txEl>
                                              <p:charRg st="0" end="11"/>
                                            </p:txEl>
                                          </p:spTgt>
                                        </p:tgtEl>
                                        <p:attrNameLst>
                                          <p:attrName>style.visibility</p:attrName>
                                        </p:attrNameLst>
                                      </p:cBhvr>
                                      <p:to>
                                        <p:strVal val="visible"/>
                                      </p:to>
                                    </p:set>
                                    <p:animEffect transition="in" filter="blinds(horizontal)">
                                      <p:cBhvr>
                                        <p:cTn id="7" dur="500"/>
                                        <p:tgtEl>
                                          <p:spTgt spid="178178">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8">
                                            <p:txEl>
                                              <p:charRg st="11" end="20"/>
                                            </p:txEl>
                                          </p:spTgt>
                                        </p:tgtEl>
                                        <p:attrNameLst>
                                          <p:attrName>style.visibility</p:attrName>
                                        </p:attrNameLst>
                                      </p:cBhvr>
                                      <p:to>
                                        <p:strVal val="visible"/>
                                      </p:to>
                                    </p:set>
                                    <p:animEffect transition="in" filter="blinds(horizontal)">
                                      <p:cBhvr>
                                        <p:cTn id="10" dur="500"/>
                                        <p:tgtEl>
                                          <p:spTgt spid="178178">
                                            <p:txEl>
                                              <p:charRg st="11" end="2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8178">
                                            <p:txEl>
                                              <p:charRg st="20" end="32"/>
                                            </p:txEl>
                                          </p:spTgt>
                                        </p:tgtEl>
                                        <p:attrNameLst>
                                          <p:attrName>style.visibility</p:attrName>
                                        </p:attrNameLst>
                                      </p:cBhvr>
                                      <p:to>
                                        <p:strVal val="visible"/>
                                      </p:to>
                                    </p:set>
                                    <p:animEffect transition="in" filter="blinds(horizontal)">
                                      <p:cBhvr>
                                        <p:cTn id="13" dur="500"/>
                                        <p:tgtEl>
                                          <p:spTgt spid="178178">
                                            <p:txEl>
                                              <p:charRg st="20" end="3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8178">
                                            <p:txEl>
                                              <p:charRg st="32" end="53"/>
                                            </p:txEl>
                                          </p:spTgt>
                                        </p:tgtEl>
                                        <p:attrNameLst>
                                          <p:attrName>style.visibility</p:attrName>
                                        </p:attrNameLst>
                                      </p:cBhvr>
                                      <p:to>
                                        <p:strVal val="visible"/>
                                      </p:to>
                                    </p:set>
                                    <p:animEffect transition="in" filter="blinds(horizontal)">
                                      <p:cBhvr>
                                        <p:cTn id="16" dur="500"/>
                                        <p:tgtEl>
                                          <p:spTgt spid="178178">
                                            <p:txEl>
                                              <p:charRg st="32"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28002" name="文本占位符 128001"/>
          <p:cNvSpPr>
            <a:spLocks noGrp="1"/>
          </p:cNvSpPr>
          <p:nvPr>
            <p:ph type="body" idx="1"/>
          </p:nvPr>
        </p:nvSpPr>
        <p:spPr>
          <a:xfrm>
            <a:off x="0" y="1412875"/>
            <a:ext cx="8839200" cy="3671888"/>
          </a:xfrm>
        </p:spPr>
        <p:txBody>
          <a:bodyPr/>
          <a:p>
            <a:pPr marL="0" indent="0" algn="just">
              <a:lnSpc>
                <a:spcPct val="90000"/>
              </a:lnSpc>
              <a:buNone/>
            </a:pPr>
            <a:r>
              <a:rPr lang="zh-CN" altLang="en-US" sz="2400" b="1" dirty="0">
                <a:latin typeface="楷体_GB2312" pitchFamily="49" charset="-122"/>
                <a:ea typeface="楷体_GB2312" pitchFamily="49" charset="-122"/>
              </a:rPr>
              <a:t>  </a:t>
            </a:r>
            <a:r>
              <a:rPr lang="zh-CN" altLang="en-US" sz="4000" b="1" dirty="0">
                <a:latin typeface="楷体_GB2312" pitchFamily="49" charset="-122"/>
                <a:ea typeface="楷体_GB2312" pitchFamily="49" charset="-122"/>
              </a:rPr>
              <a:t>②从级数多少来分</a:t>
            </a:r>
            <a:endParaRPr lang="zh-CN" altLang="en-US" sz="4000" b="1" dirty="0">
              <a:latin typeface="楷体_GB2312" pitchFamily="49" charset="-122"/>
              <a:ea typeface="楷体_GB2312" pitchFamily="49" charset="-122"/>
            </a:endParaRPr>
          </a:p>
          <a:p>
            <a:pPr marL="0" indent="0" algn="just">
              <a:lnSpc>
                <a:spcPct val="90000"/>
              </a:lnSpc>
              <a:buNone/>
            </a:pPr>
            <a:r>
              <a:rPr lang="zh-CN" altLang="en-US" sz="4000" b="1" dirty="0">
                <a:latin typeface="楷体_GB2312" pitchFamily="49" charset="-122"/>
                <a:ea typeface="楷体_GB2312" pitchFamily="49" charset="-122"/>
              </a:rPr>
              <a:t>   Ⅰ）单级互连网络</a:t>
            </a:r>
            <a:endParaRPr lang="zh-CN" altLang="en-US" sz="4000" b="1" dirty="0">
              <a:latin typeface="楷体_GB2312" pitchFamily="49" charset="-122"/>
              <a:ea typeface="楷体_GB2312" pitchFamily="49" charset="-122"/>
            </a:endParaRPr>
          </a:p>
          <a:p>
            <a:pPr marL="0" indent="0" algn="just">
              <a:lnSpc>
                <a:spcPct val="90000"/>
              </a:lnSpc>
              <a:buNone/>
            </a:pPr>
            <a:r>
              <a:rPr lang="zh-CN" altLang="en-US" sz="3600" b="1" dirty="0">
                <a:latin typeface="楷体_GB2312" pitchFamily="49" charset="-122"/>
                <a:ea typeface="楷体_GB2312" pitchFamily="49" charset="-122"/>
              </a:rPr>
              <a:t>   </a:t>
            </a:r>
            <a:r>
              <a:rPr lang="zh-CN" altLang="en-US" sz="4000" b="1" dirty="0">
                <a:latin typeface="楷体_GB2312" pitchFamily="49" charset="-122"/>
                <a:ea typeface="楷体_GB2312" pitchFamily="49" charset="-122"/>
              </a:rPr>
              <a:t>Ⅱ）循环互连网络</a:t>
            </a:r>
            <a:endParaRPr lang="zh-CN" altLang="en-US" sz="4000" b="1" dirty="0">
              <a:latin typeface="楷体_GB2312" pitchFamily="49" charset="-122"/>
              <a:ea typeface="楷体_GB2312" pitchFamily="49" charset="-122"/>
            </a:endParaRPr>
          </a:p>
          <a:p>
            <a:pPr marL="0" indent="0" algn="just">
              <a:lnSpc>
                <a:spcPct val="90000"/>
              </a:lnSpc>
              <a:buNone/>
            </a:pPr>
            <a:r>
              <a:rPr lang="zh-CN" altLang="en-US" sz="4000" b="1" dirty="0">
                <a:latin typeface="楷体_GB2312" pitchFamily="49" charset="-122"/>
                <a:ea typeface="楷体_GB2312" pitchFamily="49" charset="-122"/>
              </a:rPr>
              <a:t>	 （物理一级但可实现多级）</a:t>
            </a:r>
            <a:endParaRPr lang="zh-CN" altLang="en-US" sz="4000" b="1" dirty="0">
              <a:latin typeface="楷体_GB2312" pitchFamily="49" charset="-122"/>
              <a:ea typeface="楷体_GB2312" pitchFamily="49" charset="-122"/>
            </a:endParaRPr>
          </a:p>
          <a:p>
            <a:pPr marL="0" indent="0" algn="just">
              <a:lnSpc>
                <a:spcPct val="90000"/>
              </a:lnSpc>
              <a:buNone/>
            </a:pPr>
            <a:r>
              <a:rPr lang="zh-CN" altLang="en-US" sz="4000" b="1" dirty="0">
                <a:latin typeface="楷体_GB2312" pitchFamily="49" charset="-122"/>
                <a:ea typeface="楷体_GB2312" pitchFamily="49" charset="-122"/>
              </a:rPr>
              <a:t>   Ⅲ）多级互连网络</a:t>
            </a:r>
            <a:endParaRPr lang="zh-CN" altLang="en-US" sz="4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2">
                                            <p:txEl>
                                              <p:charRg st="0" end="11"/>
                                            </p:txEl>
                                          </p:spTgt>
                                        </p:tgtEl>
                                        <p:attrNameLst>
                                          <p:attrName>style.visibility</p:attrName>
                                        </p:attrNameLst>
                                      </p:cBhvr>
                                      <p:to>
                                        <p:strVal val="visible"/>
                                      </p:to>
                                    </p:set>
                                    <p:animEffect transition="in" filter="blinds(horizontal)">
                                      <p:cBhvr>
                                        <p:cTn id="7" dur="500"/>
                                        <p:tgtEl>
                                          <p:spTgt spid="128002">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2">
                                            <p:txEl>
                                              <p:charRg st="11" end="23"/>
                                            </p:txEl>
                                          </p:spTgt>
                                        </p:tgtEl>
                                        <p:attrNameLst>
                                          <p:attrName>style.visibility</p:attrName>
                                        </p:attrNameLst>
                                      </p:cBhvr>
                                      <p:to>
                                        <p:strVal val="visible"/>
                                      </p:to>
                                    </p:set>
                                    <p:animEffect transition="in" filter="blinds(horizontal)">
                                      <p:cBhvr>
                                        <p:cTn id="12" dur="500"/>
                                        <p:tgtEl>
                                          <p:spTgt spid="128002">
                                            <p:txEl>
                                              <p:charRg st="11"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2">
                                            <p:txEl>
                                              <p:charRg st="23" end="35"/>
                                            </p:txEl>
                                          </p:spTgt>
                                        </p:tgtEl>
                                        <p:attrNameLst>
                                          <p:attrName>style.visibility</p:attrName>
                                        </p:attrNameLst>
                                      </p:cBhvr>
                                      <p:to>
                                        <p:strVal val="visible"/>
                                      </p:to>
                                    </p:set>
                                    <p:animEffect transition="in" filter="blinds(horizontal)">
                                      <p:cBhvr>
                                        <p:cTn id="17" dur="500"/>
                                        <p:tgtEl>
                                          <p:spTgt spid="128002">
                                            <p:txEl>
                                              <p:charRg st="23"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2">
                                            <p:txEl>
                                              <p:charRg st="35" end="50"/>
                                            </p:txEl>
                                          </p:spTgt>
                                        </p:tgtEl>
                                        <p:attrNameLst>
                                          <p:attrName>style.visibility</p:attrName>
                                        </p:attrNameLst>
                                      </p:cBhvr>
                                      <p:to>
                                        <p:strVal val="visible"/>
                                      </p:to>
                                    </p:set>
                                    <p:animEffect transition="in" filter="blinds(horizontal)">
                                      <p:cBhvr>
                                        <p:cTn id="22" dur="500"/>
                                        <p:tgtEl>
                                          <p:spTgt spid="128002">
                                            <p:txEl>
                                              <p:charRg st="35"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2">
                                            <p:txEl>
                                              <p:charRg st="50" end="62"/>
                                            </p:txEl>
                                          </p:spTgt>
                                        </p:tgtEl>
                                        <p:attrNameLst>
                                          <p:attrName>style.visibility</p:attrName>
                                        </p:attrNameLst>
                                      </p:cBhvr>
                                      <p:to>
                                        <p:strVal val="visible"/>
                                      </p:to>
                                    </p:set>
                                    <p:animEffect transition="in" filter="blinds(horizontal)">
                                      <p:cBhvr>
                                        <p:cTn id="27" dur="500"/>
                                        <p:tgtEl>
                                          <p:spTgt spid="128002">
                                            <p:txEl>
                                              <p:charRg st="50"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05826" name="文本占位符 205825"/>
          <p:cNvSpPr>
            <a:spLocks noGrp="1"/>
          </p:cNvSpPr>
          <p:nvPr>
            <p:ph type="body" idx="1"/>
          </p:nvPr>
        </p:nvSpPr>
        <p:spPr>
          <a:xfrm>
            <a:off x="0" y="0"/>
            <a:ext cx="8839200" cy="2743200"/>
          </a:xfrm>
        </p:spPr>
        <p:txBody>
          <a:bodyPr/>
          <a:p>
            <a:pPr marL="0" indent="0" algn="just">
              <a:buNone/>
            </a:pPr>
            <a:r>
              <a:rPr lang="zh-CN" altLang="en-US" sz="3600" b="1" dirty="0">
                <a:latin typeface="楷体_GB2312" pitchFamily="49" charset="-122"/>
                <a:ea typeface="楷体_GB2312" pitchFamily="49" charset="-122"/>
              </a:rPr>
              <a:t>③</a:t>
            </a:r>
            <a:r>
              <a:rPr lang="zh-CN" altLang="en-US" sz="3200" b="1" dirty="0">
                <a:latin typeface="楷体_GB2312" pitchFamily="49" charset="-122"/>
                <a:ea typeface="楷体_GB2312" pitchFamily="49" charset="-122"/>
              </a:rPr>
              <a:t>以互连网络的连接特性作为特征，几种典型的互连网络。</a:t>
            </a:r>
            <a:endParaRPr lang="zh-CN" altLang="en-US" sz="3200" b="1" dirty="0">
              <a:latin typeface="楷体_GB2312" pitchFamily="49" charset="-122"/>
              <a:ea typeface="楷体_GB2312" pitchFamily="49" charset="-122"/>
            </a:endParaRPr>
          </a:p>
        </p:txBody>
      </p:sp>
      <p:sp>
        <p:nvSpPr>
          <p:cNvPr id="205827" name="文本框 205826"/>
          <p:cNvSpPr txBox="1"/>
          <p:nvPr/>
        </p:nvSpPr>
        <p:spPr>
          <a:xfrm>
            <a:off x="0" y="1628775"/>
            <a:ext cx="9144000" cy="860425"/>
          </a:xfrm>
          <a:prstGeom prst="rect">
            <a:avLst/>
          </a:prstGeom>
          <a:solidFill>
            <a:srgbClr val="FFFF99"/>
          </a:solidFill>
          <a:ln w="9525">
            <a:noFill/>
          </a:ln>
        </p:spPr>
        <p:txBody>
          <a:bodyPr>
            <a:spAutoFit/>
          </a:bodyPr>
          <a:p>
            <a:pPr algn="just">
              <a:lnSpc>
                <a:spcPct val="90000"/>
              </a:lnSpc>
              <a:spcBef>
                <a:spcPct val="20000"/>
              </a:spcBef>
              <a:buClr>
                <a:schemeClr val="accent2"/>
              </a:buClr>
              <a:buSzPct val="80000"/>
              <a:buFont typeface="Wingdings" panose="05000000000000000000" pitchFamily="2" charset="2"/>
            </a:pPr>
            <a:r>
              <a:rPr lang="zh-CN" altLang="en-US" sz="2800" b="1" dirty="0">
                <a:solidFill>
                  <a:srgbClr val="FF3300"/>
                </a:solidFill>
                <a:latin typeface="楷体_GB2312" pitchFamily="49" charset="-122"/>
                <a:ea typeface="楷体_GB2312" pitchFamily="49" charset="-122"/>
              </a:rPr>
              <a:t>静态互连网络的连接通路是固定的，许多静态互连网络不能实现任意点到点之间的互连。</a:t>
            </a:r>
            <a:endParaRPr lang="zh-CN" altLang="en-US" dirty="0">
              <a:solidFill>
                <a:srgbClr val="FF3300"/>
              </a:solidFill>
              <a:latin typeface="Times New Roman" panose="02020603050405020304" pitchFamily="18" charset="0"/>
              <a:ea typeface="宋体" panose="02010600030101010101" pitchFamily="2" charset="-122"/>
            </a:endParaRPr>
          </a:p>
        </p:txBody>
      </p:sp>
      <p:sp>
        <p:nvSpPr>
          <p:cNvPr id="205828" name="文本框 205827"/>
          <p:cNvSpPr txBox="1"/>
          <p:nvPr/>
        </p:nvSpPr>
        <p:spPr>
          <a:xfrm>
            <a:off x="0" y="2924175"/>
            <a:ext cx="9144000" cy="860425"/>
          </a:xfrm>
          <a:prstGeom prst="rect">
            <a:avLst/>
          </a:prstGeom>
          <a:solidFill>
            <a:srgbClr val="99CCFF"/>
          </a:solidFill>
          <a:ln w="9525">
            <a:noFill/>
          </a:ln>
        </p:spPr>
        <p:txBody>
          <a:bodyPr>
            <a:spAutoFit/>
          </a:bodyPr>
          <a:p>
            <a:pPr algn="just">
              <a:lnSpc>
                <a:spcPct val="90000"/>
              </a:lnSpc>
              <a:spcBef>
                <a:spcPct val="20000"/>
              </a:spcBef>
              <a:buClr>
                <a:schemeClr val="accent2"/>
              </a:buClr>
              <a:buSzPct val="80000"/>
              <a:buFont typeface="Wingdings" panose="05000000000000000000" pitchFamily="2" charset="2"/>
            </a:pPr>
            <a:r>
              <a:rPr lang="zh-CN" altLang="en-US" sz="2800" b="1" dirty="0">
                <a:solidFill>
                  <a:schemeClr val="bg2"/>
                </a:solidFill>
                <a:latin typeface="楷体_GB2312" pitchFamily="49" charset="-122"/>
                <a:ea typeface="楷体_GB2312" pitchFamily="49" charset="-122"/>
              </a:rPr>
              <a:t>循环互连网络和多级互连网络都能够实现任意结点到结点之间的互连，但是，他们的工作原理是不同的。</a:t>
            </a:r>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205829" name="文本框 205828"/>
          <p:cNvSpPr txBox="1"/>
          <p:nvPr/>
        </p:nvSpPr>
        <p:spPr>
          <a:xfrm>
            <a:off x="0" y="4221163"/>
            <a:ext cx="9144000" cy="860425"/>
          </a:xfrm>
          <a:prstGeom prst="rect">
            <a:avLst/>
          </a:prstGeom>
          <a:solidFill>
            <a:srgbClr val="CCFFFF"/>
          </a:solidFill>
          <a:ln w="9525">
            <a:noFill/>
          </a:ln>
        </p:spPr>
        <p:txBody>
          <a:bodyPr>
            <a:spAutoFit/>
          </a:bodyPr>
          <a:p>
            <a:pPr algn="just">
              <a:lnSpc>
                <a:spcPct val="90000"/>
              </a:lnSpc>
              <a:spcBef>
                <a:spcPct val="20000"/>
              </a:spcBef>
              <a:buClr>
                <a:schemeClr val="accent2"/>
              </a:buClr>
              <a:buSzPct val="80000"/>
              <a:buFont typeface="Wingdings" panose="05000000000000000000" pitchFamily="2" charset="2"/>
            </a:pPr>
            <a:r>
              <a:rPr lang="zh-CN" altLang="en-US" sz="2800" b="1" dirty="0">
                <a:solidFill>
                  <a:schemeClr val="bg2"/>
                </a:solidFill>
                <a:latin typeface="楷体_GB2312" pitchFamily="49" charset="-122"/>
                <a:ea typeface="楷体_GB2312" pitchFamily="49" charset="-122"/>
              </a:rPr>
              <a:t>全排列互连网络不仅能够实现任意结点到结点之间的互连，而且能够同时实现任意结点到结点之间的互连。</a:t>
            </a:r>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205830" name="文本框 205829"/>
          <p:cNvSpPr txBox="1"/>
          <p:nvPr/>
        </p:nvSpPr>
        <p:spPr>
          <a:xfrm>
            <a:off x="0" y="5410200"/>
            <a:ext cx="9525000" cy="946150"/>
          </a:xfrm>
          <a:prstGeom prst="rect">
            <a:avLst/>
          </a:prstGeom>
          <a:solidFill>
            <a:srgbClr val="CCFFCC"/>
          </a:solidFill>
          <a:ln w="9525">
            <a:noFill/>
          </a:ln>
        </p:spPr>
        <p:txBody>
          <a:bodyPr>
            <a:spAutoFit/>
          </a:bodyPr>
          <a:p>
            <a:pPr>
              <a:spcBef>
                <a:spcPct val="50000"/>
              </a:spcBef>
            </a:pPr>
            <a:r>
              <a:rPr lang="zh-CN" altLang="en-US" sz="2800" b="1" dirty="0">
                <a:solidFill>
                  <a:srgbClr val="FF3300"/>
                </a:solidFill>
                <a:latin typeface="楷体_GB2312" pitchFamily="49" charset="-122"/>
                <a:ea typeface="楷体_GB2312" pitchFamily="49" charset="-122"/>
              </a:rPr>
              <a:t>全交叉开关网络除了能够同时实现任意结点到结点之间的互连之外，还能够实现广播和多播。</a:t>
            </a:r>
            <a:endParaRPr lang="zh-CN" altLang="en-US" sz="2800" b="1" dirty="0">
              <a:solidFill>
                <a:srgbClr val="FF3300"/>
              </a:solidFill>
              <a:latin typeface="楷体_GB2312" pitchFamily="49" charset="-122"/>
              <a:ea typeface="楷体_GB2312"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7"/>
                                        </p:tgtEl>
                                        <p:attrNameLst>
                                          <p:attrName>style.visibility</p:attrName>
                                        </p:attrNameLst>
                                      </p:cBhvr>
                                      <p:to>
                                        <p:strVal val="visible"/>
                                      </p:to>
                                    </p:set>
                                    <p:anim calcmode="lin" valueType="num">
                                      <p:cBhvr additive="base">
                                        <p:cTn id="7" dur="500" fill="hold"/>
                                        <p:tgtEl>
                                          <p:spTgt spid="205827"/>
                                        </p:tgtEl>
                                        <p:attrNameLst>
                                          <p:attrName>ppt_x</p:attrName>
                                        </p:attrNameLst>
                                      </p:cBhvr>
                                      <p:tavLst>
                                        <p:tav tm="0">
                                          <p:val>
                                            <p:strVal val="0-#ppt_w/2"/>
                                          </p:val>
                                        </p:tav>
                                        <p:tav tm="100000">
                                          <p:val>
                                            <p:strVal val="#ppt_x"/>
                                          </p:val>
                                        </p:tav>
                                      </p:tavLst>
                                    </p:anim>
                                    <p:anim calcmode="lin" valueType="num">
                                      <p:cBhvr additive="base">
                                        <p:cTn id="8" dur="500" fill="hold"/>
                                        <p:tgtEl>
                                          <p:spTgt spid="205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8"/>
                                        </p:tgtEl>
                                        <p:attrNameLst>
                                          <p:attrName>style.visibility</p:attrName>
                                        </p:attrNameLst>
                                      </p:cBhvr>
                                      <p:to>
                                        <p:strVal val="visible"/>
                                      </p:to>
                                    </p:set>
                                    <p:anim calcmode="lin" valueType="num">
                                      <p:cBhvr additive="base">
                                        <p:cTn id="13" dur="500" fill="hold"/>
                                        <p:tgtEl>
                                          <p:spTgt spid="205828"/>
                                        </p:tgtEl>
                                        <p:attrNameLst>
                                          <p:attrName>ppt_x</p:attrName>
                                        </p:attrNameLst>
                                      </p:cBhvr>
                                      <p:tavLst>
                                        <p:tav tm="0">
                                          <p:val>
                                            <p:strVal val="0-#ppt_w/2"/>
                                          </p:val>
                                        </p:tav>
                                        <p:tav tm="100000">
                                          <p:val>
                                            <p:strVal val="#ppt_x"/>
                                          </p:val>
                                        </p:tav>
                                      </p:tavLst>
                                    </p:anim>
                                    <p:anim calcmode="lin" valueType="num">
                                      <p:cBhvr additive="base">
                                        <p:cTn id="14" dur="500" fill="hold"/>
                                        <p:tgtEl>
                                          <p:spTgt spid="2058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29"/>
                                        </p:tgtEl>
                                        <p:attrNameLst>
                                          <p:attrName>style.visibility</p:attrName>
                                        </p:attrNameLst>
                                      </p:cBhvr>
                                      <p:to>
                                        <p:strVal val="visible"/>
                                      </p:to>
                                    </p:set>
                                    <p:anim calcmode="lin" valueType="num">
                                      <p:cBhvr additive="base">
                                        <p:cTn id="19" dur="500" fill="hold"/>
                                        <p:tgtEl>
                                          <p:spTgt spid="205829"/>
                                        </p:tgtEl>
                                        <p:attrNameLst>
                                          <p:attrName>ppt_x</p:attrName>
                                        </p:attrNameLst>
                                      </p:cBhvr>
                                      <p:tavLst>
                                        <p:tav tm="0">
                                          <p:val>
                                            <p:strVal val="0-#ppt_w/2"/>
                                          </p:val>
                                        </p:tav>
                                        <p:tav tm="100000">
                                          <p:val>
                                            <p:strVal val="#ppt_x"/>
                                          </p:val>
                                        </p:tav>
                                      </p:tavLst>
                                    </p:anim>
                                    <p:anim calcmode="lin" valueType="num">
                                      <p:cBhvr additive="base">
                                        <p:cTn id="20" dur="500" fill="hold"/>
                                        <p:tgtEl>
                                          <p:spTgt spid="2058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830"/>
                                        </p:tgtEl>
                                        <p:attrNameLst>
                                          <p:attrName>style.visibility</p:attrName>
                                        </p:attrNameLst>
                                      </p:cBhvr>
                                      <p:to>
                                        <p:strVal val="visible"/>
                                      </p:to>
                                    </p:set>
                                    <p:anim calcmode="lin" valueType="num">
                                      <p:cBhvr additive="base">
                                        <p:cTn id="25" dur="500" fill="hold"/>
                                        <p:tgtEl>
                                          <p:spTgt spid="205830"/>
                                        </p:tgtEl>
                                        <p:attrNameLst>
                                          <p:attrName>ppt_x</p:attrName>
                                        </p:attrNameLst>
                                      </p:cBhvr>
                                      <p:tavLst>
                                        <p:tav tm="0">
                                          <p:val>
                                            <p:strVal val="0-#ppt_w/2"/>
                                          </p:val>
                                        </p:tav>
                                        <p:tav tm="100000">
                                          <p:val>
                                            <p:strVal val="#ppt_x"/>
                                          </p:val>
                                        </p:tav>
                                      </p:tavLst>
                                    </p:anim>
                                    <p:anim calcmode="lin" valueType="num">
                                      <p:cBhvr additive="base">
                                        <p:cTn id="26" dur="500" fill="hold"/>
                                        <p:tgtEl>
                                          <p:spTgt spid="205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nimBg="1"/>
      <p:bldP spid="205828" grpId="0" animBg="1"/>
      <p:bldP spid="205829" grpId="0" animBg="1"/>
      <p:bldP spid="2058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93538" name="文本占位符 193537"/>
          <p:cNvSpPr>
            <a:spLocks noGrp="1"/>
          </p:cNvSpPr>
          <p:nvPr>
            <p:ph type="body" idx="1"/>
          </p:nvPr>
        </p:nvSpPr>
        <p:spPr>
          <a:xfrm>
            <a:off x="0" y="381000"/>
            <a:ext cx="9144000" cy="2760663"/>
          </a:xfrm>
        </p:spPr>
        <p:txBody>
          <a:bodyPr/>
          <a:p>
            <a:pPr marL="0" indent="0" algn="just">
              <a:buNone/>
            </a:pPr>
            <a:r>
              <a:rPr lang="zh-CN" altLang="en-US" sz="3200" b="1" dirty="0">
                <a:solidFill>
                  <a:schemeClr val="hlink"/>
                </a:solidFill>
                <a:latin typeface="楷体_GB2312" pitchFamily="49" charset="-122"/>
                <a:ea typeface="楷体_GB2312" pitchFamily="49" charset="-122"/>
              </a:rPr>
              <a:t>6）互连函数中，部件（或处理机）的编码。</a:t>
            </a:r>
            <a:endParaRPr lang="zh-CN" altLang="en-US" sz="3200" b="1" dirty="0">
              <a:solidFill>
                <a:schemeClr val="hlink"/>
              </a:solidFill>
              <a:latin typeface="楷体_GB2312" pitchFamily="49" charset="-122"/>
              <a:ea typeface="楷体_GB2312" pitchFamily="49" charset="-122"/>
            </a:endParaRPr>
          </a:p>
          <a:p>
            <a:pPr marL="190500" lvl="1" indent="0" algn="just">
              <a:buNone/>
            </a:pPr>
            <a:r>
              <a:rPr lang="zh-CN" altLang="en-US" sz="3200" b="1" dirty="0">
                <a:latin typeface="楷体_GB2312" pitchFamily="49" charset="-122"/>
                <a:ea typeface="楷体_GB2312" pitchFamily="49" charset="-122"/>
              </a:rPr>
              <a:t>  </a:t>
            </a:r>
            <a:endParaRPr lang="zh-CN" altLang="en-US" sz="3200" b="1" dirty="0">
              <a:latin typeface="楷体_GB2312" pitchFamily="49" charset="-122"/>
              <a:ea typeface="楷体_GB2312" pitchFamily="49" charset="-122"/>
            </a:endParaRPr>
          </a:p>
          <a:p>
            <a:pPr marL="190500" lvl="1" indent="0" algn="just">
              <a:buNone/>
            </a:pPr>
            <a:r>
              <a:rPr lang="zh-CN" altLang="en-US" sz="3200" b="1" dirty="0">
                <a:latin typeface="楷体_GB2312" pitchFamily="49" charset="-122"/>
                <a:ea typeface="楷体_GB2312" pitchFamily="49" charset="-122"/>
              </a:rPr>
              <a:t>设用</a:t>
            </a:r>
            <a:r>
              <a:rPr lang="en-US" altLang="zh-CN" sz="3200" b="1">
                <a:latin typeface="楷体_GB2312" pitchFamily="49" charset="-122"/>
                <a:ea typeface="楷体_GB2312" pitchFamily="49" charset="-122"/>
              </a:rPr>
              <a:t>n</a:t>
            </a:r>
            <a:r>
              <a:rPr lang="zh-CN" altLang="en-US" sz="3200" b="1" dirty="0">
                <a:latin typeface="楷体_GB2312" pitchFamily="49" charset="-122"/>
                <a:ea typeface="楷体_GB2312" pitchFamily="49" charset="-122"/>
              </a:rPr>
              <a:t>位二进制来表示部件编码，</a:t>
            </a:r>
            <a:endParaRPr lang="zh-CN" altLang="en-US" sz="3200" b="1" dirty="0">
              <a:latin typeface="楷体_GB2312" pitchFamily="49" charset="-122"/>
              <a:ea typeface="楷体_GB2312" pitchFamily="49" charset="-122"/>
            </a:endParaRPr>
          </a:p>
          <a:p>
            <a:pPr marL="190500" lvl="1" indent="0" algn="just">
              <a:buNone/>
            </a:pPr>
            <a:r>
              <a:rPr lang="zh-CN" altLang="en-US" sz="3200" b="1" dirty="0">
                <a:latin typeface="楷体_GB2312" pitchFamily="49" charset="-122"/>
                <a:ea typeface="楷体_GB2312" pitchFamily="49" charset="-122"/>
              </a:rPr>
              <a:t>	即有：</a:t>
            </a:r>
            <a:r>
              <a:rPr lang="en-US" altLang="zh-CN" sz="3200" b="1">
                <a:latin typeface="楷体_GB2312" pitchFamily="49" charset="-122"/>
                <a:ea typeface="楷体_GB2312" pitchFamily="49" charset="-122"/>
              </a:rPr>
              <a:t>P</a:t>
            </a:r>
            <a:r>
              <a:rPr lang="en-US" altLang="zh-CN" sz="3200" b="1" baseline="-25000">
                <a:latin typeface="楷体_GB2312" pitchFamily="49" charset="-122"/>
                <a:ea typeface="楷体_GB2312" pitchFamily="49" charset="-122"/>
              </a:rPr>
              <a:t>n-1</a:t>
            </a:r>
            <a:r>
              <a:rPr lang="en-US" altLang="zh-CN" sz="3200" b="1">
                <a:latin typeface="楷体_GB2312" pitchFamily="49" charset="-122"/>
                <a:ea typeface="楷体_GB2312" pitchFamily="49" charset="-122"/>
              </a:rPr>
              <a:t>P</a:t>
            </a:r>
            <a:r>
              <a:rPr lang="en-US" altLang="zh-CN" sz="3200" b="1" baseline="-25000">
                <a:latin typeface="楷体_GB2312" pitchFamily="49" charset="-122"/>
                <a:ea typeface="楷体_GB2312" pitchFamily="49" charset="-122"/>
              </a:rPr>
              <a:t>n-  2</a:t>
            </a:r>
            <a:r>
              <a:rPr lang="en-US" altLang="zh-CN" sz="3200" b="1">
                <a:latin typeface="Arial" panose="020B0604020202020204" pitchFamily="34" charset="0"/>
                <a:ea typeface="楷体_GB2312" pitchFamily="49" charset="-122"/>
              </a:rPr>
              <a:t>…</a:t>
            </a:r>
            <a:r>
              <a:rPr lang="en-US" altLang="zh-CN" sz="3200" b="1">
                <a:latin typeface="楷体_GB2312" pitchFamily="49" charset="-122"/>
                <a:ea typeface="楷体_GB2312" pitchFamily="49" charset="-122"/>
              </a:rPr>
              <a:t>P</a:t>
            </a:r>
            <a:r>
              <a:rPr lang="en-US" altLang="zh-CN" sz="3200" b="1" baseline="-25000">
                <a:latin typeface="楷体_GB2312" pitchFamily="49" charset="-122"/>
                <a:ea typeface="楷体_GB2312" pitchFamily="49" charset="-122"/>
              </a:rPr>
              <a:t>2</a:t>
            </a:r>
            <a:r>
              <a:rPr lang="en-US" altLang="zh-CN" sz="3200" b="1">
                <a:latin typeface="楷体_GB2312" pitchFamily="49" charset="-122"/>
                <a:ea typeface="楷体_GB2312" pitchFamily="49" charset="-122"/>
              </a:rPr>
              <a:t>P</a:t>
            </a:r>
            <a:r>
              <a:rPr lang="en-US" altLang="zh-CN" sz="3200" b="1" baseline="-25000">
                <a:latin typeface="楷体_GB2312" pitchFamily="49" charset="-122"/>
                <a:ea typeface="楷体_GB2312" pitchFamily="49" charset="-122"/>
              </a:rPr>
              <a:t>1</a:t>
            </a:r>
            <a:r>
              <a:rPr lang="en-US" altLang="zh-CN" sz="3200" b="1">
                <a:latin typeface="楷体_GB2312" pitchFamily="49" charset="-122"/>
                <a:ea typeface="楷体_GB2312" pitchFamily="49" charset="-122"/>
              </a:rPr>
              <a:t>P</a:t>
            </a:r>
            <a:r>
              <a:rPr lang="en-US" altLang="zh-CN" sz="3200" b="1" baseline="-25000">
                <a:latin typeface="楷体_GB2312" pitchFamily="49" charset="-122"/>
                <a:ea typeface="楷体_GB2312" pitchFamily="49" charset="-122"/>
              </a:rPr>
              <a:t>0</a:t>
            </a:r>
            <a:endParaRPr lang="en-US" altLang="zh-CN" sz="3200" b="1">
              <a:latin typeface="楷体_GB2312" pitchFamily="49" charset="-122"/>
              <a:ea typeface="楷体_GB2312" pitchFamily="49" charset="-122"/>
            </a:endParaRPr>
          </a:p>
        </p:txBody>
      </p:sp>
      <p:sp>
        <p:nvSpPr>
          <p:cNvPr id="193536" name="矩形 193535"/>
          <p:cNvSpPr/>
          <p:nvPr/>
        </p:nvSpPr>
        <p:spPr>
          <a:xfrm>
            <a:off x="323850" y="3213100"/>
            <a:ext cx="7704138" cy="1066800"/>
          </a:xfrm>
          <a:prstGeom prst="rect">
            <a:avLst/>
          </a:prstGeom>
          <a:noFill/>
          <a:ln w="9525">
            <a:noFill/>
          </a:ln>
        </p:spPr>
        <p:txBody>
          <a:bodyPr>
            <a:spAutoFit/>
          </a:bodyPr>
          <a:p>
            <a:pPr lvl="2"/>
            <a:r>
              <a:rPr lang="zh-CN" altLang="en-US" sz="3200" b="1" dirty="0">
                <a:latin typeface="Arial" panose="020B0604020202020204" pitchFamily="34" charset="0"/>
                <a:ea typeface="楷体_GB2312" pitchFamily="49" charset="-122"/>
              </a:rPr>
              <a:t>当用3位二进制数表示时（即</a:t>
            </a:r>
            <a:r>
              <a:rPr lang="en-US" altLang="zh-CN" sz="3200" b="1">
                <a:latin typeface="Arial" panose="020B0604020202020204" pitchFamily="34" charset="0"/>
                <a:ea typeface="楷体_GB2312" pitchFamily="49" charset="-122"/>
              </a:rPr>
              <a:t>n=3）</a:t>
            </a:r>
            <a:endParaRPr lang="en-US" altLang="zh-CN" sz="3200" b="1">
              <a:latin typeface="Arial" panose="020B0604020202020204" pitchFamily="34" charset="0"/>
              <a:ea typeface="楷体_GB2312" pitchFamily="49" charset="-122"/>
            </a:endParaRPr>
          </a:p>
          <a:p>
            <a:pPr lvl="2"/>
            <a:r>
              <a:rPr lang="zh-CN" altLang="en-US" sz="3200" b="1" dirty="0">
                <a:latin typeface="Arial" panose="020B0604020202020204" pitchFamily="34" charset="0"/>
                <a:ea typeface="楷体_GB2312" pitchFamily="49" charset="-122"/>
              </a:rPr>
              <a:t>则有：</a:t>
            </a:r>
            <a:r>
              <a:rPr lang="en-US" altLang="zh-CN" sz="3200" b="1">
                <a:latin typeface="Arial" panose="020B0604020202020204" pitchFamily="34" charset="0"/>
                <a:ea typeface="楷体_GB2312" pitchFamily="49" charset="-122"/>
              </a:rPr>
              <a:t>P</a:t>
            </a:r>
            <a:r>
              <a:rPr lang="en-US" altLang="zh-CN" sz="3200" b="1" baseline="-25000">
                <a:latin typeface="Arial" panose="020B0604020202020204" pitchFamily="34" charset="0"/>
                <a:ea typeface="楷体_GB2312" pitchFamily="49" charset="-122"/>
              </a:rPr>
              <a:t>2</a:t>
            </a:r>
            <a:r>
              <a:rPr lang="en-US" altLang="zh-CN" sz="3200" b="1">
                <a:latin typeface="Arial" panose="020B0604020202020204" pitchFamily="34" charset="0"/>
                <a:ea typeface="楷体_GB2312" pitchFamily="49" charset="-122"/>
              </a:rPr>
              <a:t>P</a:t>
            </a:r>
            <a:r>
              <a:rPr lang="en-US" altLang="zh-CN" sz="3200" b="1" baseline="-25000">
                <a:latin typeface="Arial" panose="020B0604020202020204" pitchFamily="34" charset="0"/>
                <a:ea typeface="楷体_GB2312" pitchFamily="49" charset="-122"/>
              </a:rPr>
              <a:t>1</a:t>
            </a:r>
            <a:r>
              <a:rPr lang="en-US" altLang="zh-CN" sz="3200" b="1">
                <a:latin typeface="Arial" panose="020B0604020202020204" pitchFamily="34" charset="0"/>
                <a:ea typeface="楷体_GB2312" pitchFamily="49" charset="-122"/>
              </a:rPr>
              <a:t>P</a:t>
            </a:r>
            <a:r>
              <a:rPr lang="en-US" altLang="zh-CN" sz="3200" b="1" baseline="-25000">
                <a:latin typeface="Arial" panose="020B0604020202020204" pitchFamily="34" charset="0"/>
                <a:ea typeface="楷体_GB2312" pitchFamily="49" charset="-122"/>
              </a:rPr>
              <a:t>0</a:t>
            </a:r>
            <a:endParaRPr lang="en-US" altLang="zh-CN" sz="3200" b="1" baseline="-25000">
              <a:latin typeface="Arial" panose="020B0604020202020204" pitchFamily="34" charset="0"/>
              <a:ea typeface="楷体_GB2312" pitchFamily="49" charset="-122"/>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79202" name="文本框 179201"/>
          <p:cNvSpPr txBox="1"/>
          <p:nvPr/>
        </p:nvSpPr>
        <p:spPr>
          <a:xfrm>
            <a:off x="228600" y="838200"/>
            <a:ext cx="9067800" cy="4297363"/>
          </a:xfrm>
          <a:prstGeom prst="rect">
            <a:avLst/>
          </a:prstGeom>
          <a:noFill/>
          <a:ln w="9525">
            <a:noFill/>
          </a:ln>
        </p:spPr>
        <p:txBody>
          <a:bodyPr>
            <a:spAutoFit/>
          </a:bodyPr>
          <a:p>
            <a:pPr>
              <a:spcBef>
                <a:spcPct val="50000"/>
              </a:spcBef>
            </a:pPr>
            <a:r>
              <a:rPr lang="zh-CN" altLang="en-US" b="1" dirty="0">
                <a:solidFill>
                  <a:schemeClr val="hlink"/>
                </a:solidFill>
                <a:latin typeface="楷体_GB2312" pitchFamily="49" charset="-122"/>
                <a:ea typeface="楷体_GB2312" pitchFamily="49" charset="-122"/>
              </a:rPr>
              <a:t>７） 互连网络的作用</a:t>
            </a:r>
            <a:endParaRPr lang="zh-CN" altLang="en-US" b="1" dirty="0">
              <a:solidFill>
                <a:schemeClr val="hlink"/>
              </a:solidFill>
              <a:latin typeface="楷体_GB2312" pitchFamily="49" charset="-122"/>
              <a:ea typeface="楷体_GB2312" pitchFamily="49" charset="-122"/>
            </a:endParaRPr>
          </a:p>
          <a:p>
            <a:pPr algn="just">
              <a:spcBef>
                <a:spcPct val="50000"/>
              </a:spcBef>
            </a:pPr>
            <a:r>
              <a:rPr lang="zh-CN" altLang="en-US" b="1" dirty="0">
                <a:latin typeface="楷体_GB2312" pitchFamily="49" charset="-122"/>
                <a:ea typeface="楷体_GB2312" pitchFamily="49" charset="-122"/>
              </a:rPr>
              <a:t>用来实现计算机系统内部多个处理机或多个功能部件之间的相互连接。</a:t>
            </a:r>
            <a:endParaRPr lang="zh-CN" altLang="en-US" b="1" dirty="0">
              <a:latin typeface="楷体_GB2312" pitchFamily="49" charset="-122"/>
              <a:ea typeface="楷体_GB2312" pitchFamily="49" charset="-122"/>
            </a:endParaRPr>
          </a:p>
          <a:p>
            <a:pPr algn="just">
              <a:spcBef>
                <a:spcPct val="50000"/>
              </a:spcBef>
            </a:pPr>
            <a:r>
              <a:rPr lang="zh-CN" altLang="en-US" b="1" dirty="0">
                <a:latin typeface="楷体_GB2312" pitchFamily="49" charset="-122"/>
                <a:ea typeface="楷体_GB2312" pitchFamily="49" charset="-122"/>
              </a:rPr>
              <a:t>互连网络已成为并行处理系统的核心组成部分。</a:t>
            </a:r>
            <a:endParaRPr lang="zh-CN" altLang="en-US" b="1" dirty="0">
              <a:latin typeface="楷体_GB2312" pitchFamily="49" charset="-122"/>
              <a:ea typeface="楷体_GB2312" pitchFamily="49" charset="-122"/>
            </a:endParaRPr>
          </a:p>
          <a:p>
            <a:pPr algn="just">
              <a:spcBef>
                <a:spcPct val="50000"/>
              </a:spcBef>
            </a:pPr>
            <a:r>
              <a:rPr lang="zh-CN" altLang="en-US" b="1" dirty="0">
                <a:latin typeface="楷体_GB2312" pitchFamily="49" charset="-122"/>
                <a:ea typeface="楷体_GB2312" pitchFamily="49" charset="-122"/>
              </a:rPr>
              <a:t>对整个计算机系统的性能价格比有着决定性的影响。</a:t>
            </a:r>
            <a:endParaRPr lang="zh-CN" altLang="en-US" b="1" dirty="0">
              <a:latin typeface="楷体_GB2312" pitchFamily="49" charset="-122"/>
              <a:ea typeface="楷体_GB2312" pitchFamily="49" charset="-122"/>
            </a:endParaRPr>
          </a:p>
          <a:p>
            <a:pPr>
              <a:spcBef>
                <a:spcPct val="50000"/>
              </a:spcBef>
            </a:pPr>
            <a:endParaRPr lang="zh-CN" altLang="en-US" sz="2400" b="1" dirty="0">
              <a:latin typeface="楷体_GB2312" pitchFamily="49" charset="-122"/>
              <a:ea typeface="楷体_GB2312" pitchFamily="49" charset="-122"/>
            </a:endParaRPr>
          </a:p>
        </p:txBody>
      </p:sp>
    </p:spTree>
  </p:cSld>
  <p:clrMapOvr>
    <a:masterClrMapping/>
  </p:clrMapOvr>
  <p:transition>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0226" name="文本框 180225"/>
          <p:cNvSpPr txBox="1"/>
          <p:nvPr/>
        </p:nvSpPr>
        <p:spPr>
          <a:xfrm>
            <a:off x="0" y="2636838"/>
            <a:ext cx="9144000" cy="3694112"/>
          </a:xfrm>
          <a:prstGeom prst="rect">
            <a:avLst/>
          </a:prstGeom>
          <a:noFill/>
          <a:ln w="9525">
            <a:noFill/>
          </a:ln>
        </p:spPr>
        <p:txBody>
          <a:bodyPr>
            <a:spAutoFit/>
          </a:bodyPr>
          <a:p>
            <a:pPr>
              <a:spcBef>
                <a:spcPct val="50000"/>
              </a:spcBef>
            </a:pPr>
            <a:r>
              <a:rPr lang="zh-CN" altLang="en-US" sz="2800" b="1" dirty="0">
                <a:solidFill>
                  <a:srgbClr val="000099"/>
                </a:solidFill>
                <a:latin typeface="楷体_GB2312" pitchFamily="49" charset="-122"/>
                <a:ea typeface="楷体_GB2312" pitchFamily="49" charset="-122"/>
              </a:rPr>
              <a:t>(1) 互连函数表示法：</a:t>
            </a:r>
            <a:endParaRPr lang="zh-CN" altLang="en-US" sz="2800" b="1" dirty="0">
              <a:solidFill>
                <a:srgbClr val="000099"/>
              </a:solidFill>
              <a:latin typeface="楷体_GB2312" pitchFamily="49" charset="-122"/>
              <a:ea typeface="楷体_GB2312" pitchFamily="49" charset="-122"/>
            </a:endParaRPr>
          </a:p>
          <a:p>
            <a:pPr algn="just">
              <a:spcBef>
                <a:spcPct val="50000"/>
              </a:spcBef>
            </a:pPr>
            <a:r>
              <a:rPr lang="zh-CN" altLang="en-US" sz="3600" b="1" dirty="0">
                <a:solidFill>
                  <a:schemeClr val="hlink"/>
                </a:solidFill>
                <a:latin typeface="楷体_GB2312" pitchFamily="49" charset="-122"/>
                <a:ea typeface="楷体_GB2312" pitchFamily="49" charset="-122"/>
              </a:rPr>
              <a:t>例如：</a:t>
            </a:r>
            <a:r>
              <a:rPr lang="en-US" altLang="zh-CN" sz="3600" b="1">
                <a:solidFill>
                  <a:schemeClr val="hlink"/>
                </a:solidFill>
                <a:latin typeface="楷体_GB2312" pitchFamily="49" charset="-122"/>
                <a:ea typeface="楷体_GB2312" pitchFamily="49" charset="-122"/>
              </a:rPr>
              <a:t>f(x</a:t>
            </a:r>
            <a:r>
              <a:rPr lang="en-US" altLang="zh-CN" sz="3600" b="1" baseline="-30000">
                <a:solidFill>
                  <a:schemeClr val="hlink"/>
                </a:solidFill>
                <a:latin typeface="楷体_GB2312" pitchFamily="49" charset="-122"/>
                <a:ea typeface="楷体_GB2312" pitchFamily="49" charset="-122"/>
              </a:rPr>
              <a:t>n-1</a:t>
            </a:r>
            <a:r>
              <a:rPr lang="en-US" altLang="zh-CN" sz="3600" b="1">
                <a:solidFill>
                  <a:schemeClr val="hlink"/>
                </a:solidFill>
                <a:latin typeface="Times New Roman" panose="02020603050405020304" pitchFamily="18" charset="0"/>
                <a:ea typeface="楷体_GB2312" pitchFamily="49" charset="-122"/>
              </a:rPr>
              <a:t>…</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1</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0</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0</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n-2</a:t>
            </a:r>
            <a:r>
              <a:rPr lang="en-US" altLang="zh-CN" sz="3600" b="1">
                <a:solidFill>
                  <a:schemeClr val="hlink"/>
                </a:solidFill>
                <a:latin typeface="Times New Roman" panose="02020603050405020304" pitchFamily="18" charset="0"/>
                <a:ea typeface="楷体_GB2312" pitchFamily="49" charset="-122"/>
              </a:rPr>
              <a:t>…</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1</a:t>
            </a:r>
            <a:r>
              <a:rPr lang="en-US" altLang="zh-CN" sz="3600" b="1">
                <a:solidFill>
                  <a:schemeClr val="hlink"/>
                </a:solidFill>
                <a:latin typeface="楷体_GB2312" pitchFamily="49" charset="-122"/>
                <a:ea typeface="楷体_GB2312" pitchFamily="49" charset="-122"/>
              </a:rPr>
              <a:t>x</a:t>
            </a:r>
            <a:r>
              <a:rPr lang="en-US" altLang="zh-CN" sz="3600" b="1" baseline="-30000">
                <a:solidFill>
                  <a:schemeClr val="hlink"/>
                </a:solidFill>
                <a:latin typeface="楷体_GB2312" pitchFamily="49" charset="-122"/>
                <a:ea typeface="楷体_GB2312" pitchFamily="49" charset="-122"/>
              </a:rPr>
              <a:t>n-1</a:t>
            </a:r>
            <a:endParaRPr lang="en-US" altLang="zh-CN" sz="3600" b="1">
              <a:solidFill>
                <a:schemeClr val="hlink"/>
              </a:solidFill>
              <a:latin typeface="楷体_GB2312" pitchFamily="49" charset="-122"/>
              <a:ea typeface="楷体_GB2312" pitchFamily="49" charset="-122"/>
            </a:endParaRPr>
          </a:p>
          <a:p>
            <a:pPr algn="just">
              <a:spcBef>
                <a:spcPct val="50000"/>
              </a:spcBef>
            </a:pPr>
            <a:r>
              <a:rPr lang="en-US" altLang="zh-CN" sz="2800" b="1">
                <a:latin typeface="楷体_GB2312" pitchFamily="49" charset="-122"/>
                <a:ea typeface="楷体_GB2312" pitchFamily="49" charset="-122"/>
              </a:rPr>
              <a:t>    </a:t>
            </a:r>
            <a:r>
              <a:rPr lang="zh-CN" altLang="en-US" sz="2800" b="1" dirty="0">
                <a:latin typeface="楷体_GB2312" pitchFamily="49" charset="-122"/>
                <a:ea typeface="楷体_GB2312" pitchFamily="49" charset="-122"/>
              </a:rPr>
              <a:t>自变量和函数可以用二进制表示，也可以用十进制等表示</a:t>
            </a:r>
            <a:endParaRPr lang="zh-CN" altLang="en-US" sz="2800" b="1" dirty="0">
              <a:latin typeface="楷体_GB2312" pitchFamily="49" charset="-122"/>
              <a:ea typeface="楷体_GB2312" pitchFamily="49" charset="-122"/>
            </a:endParaRPr>
          </a:p>
          <a:p>
            <a:pPr algn="just">
              <a:spcBef>
                <a:spcPct val="50000"/>
              </a:spcBef>
            </a:pPr>
            <a:r>
              <a:rPr lang="zh-CN" altLang="en-US" sz="2800" b="1" dirty="0">
                <a:solidFill>
                  <a:srgbClr val="000099"/>
                </a:solidFill>
                <a:latin typeface="楷体_GB2312" pitchFamily="49" charset="-122"/>
                <a:ea typeface="楷体_GB2312" pitchFamily="49" charset="-122"/>
              </a:rPr>
              <a:t>(2) 图形表示法：</a:t>
            </a:r>
            <a:endParaRPr lang="zh-CN" altLang="en-US" sz="2800" b="1" dirty="0">
              <a:solidFill>
                <a:srgbClr val="000099"/>
              </a:solidFill>
              <a:latin typeface="楷体_GB2312" pitchFamily="49" charset="-122"/>
              <a:ea typeface="楷体_GB2312" pitchFamily="49" charset="-122"/>
            </a:endParaRPr>
          </a:p>
          <a:p>
            <a:pPr>
              <a:spcBef>
                <a:spcPct val="50000"/>
              </a:spcBef>
            </a:pPr>
            <a:r>
              <a:rPr lang="zh-CN" altLang="en-US" sz="2800" b="1" dirty="0">
                <a:solidFill>
                  <a:srgbClr val="000099"/>
                </a:solidFill>
                <a:latin typeface="楷体_GB2312" pitchFamily="49" charset="-122"/>
                <a:ea typeface="楷体_GB2312" pitchFamily="49" charset="-122"/>
              </a:rPr>
              <a:t>(3) 输入输出对应表示法：</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
        <p:nvSpPr>
          <p:cNvPr id="225280" name="矩形 225279"/>
          <p:cNvSpPr/>
          <p:nvPr/>
        </p:nvSpPr>
        <p:spPr>
          <a:xfrm>
            <a:off x="0" y="333375"/>
            <a:ext cx="8675688" cy="2041525"/>
          </a:xfrm>
          <a:prstGeom prst="rect">
            <a:avLst/>
          </a:prstGeom>
          <a:noFill/>
          <a:ln w="9525">
            <a:noFill/>
          </a:ln>
        </p:spPr>
        <p:txBody>
          <a:bodyPr>
            <a:spAutoFit/>
          </a:bodyPr>
          <a:p>
            <a:r>
              <a:rPr lang="zh-CN" altLang="en-US" b="1" dirty="0">
                <a:solidFill>
                  <a:schemeClr val="hlink"/>
                </a:solidFill>
                <a:latin typeface="Arial" panose="020B0604020202020204" pitchFamily="34" charset="0"/>
                <a:ea typeface="楷体_GB2312" pitchFamily="49" charset="-122"/>
              </a:rPr>
              <a:t>８）互连网络的表示方法</a:t>
            </a:r>
            <a:endParaRPr lang="zh-CN" altLang="en-US" b="1" dirty="0">
              <a:solidFill>
                <a:schemeClr val="hlink"/>
              </a:solidFill>
              <a:latin typeface="Arial" panose="020B0604020202020204" pitchFamily="34" charset="0"/>
              <a:ea typeface="楷体_GB2312" pitchFamily="49" charset="-122"/>
            </a:endParaRPr>
          </a:p>
          <a:p>
            <a:r>
              <a:rPr lang="zh-CN" altLang="en-US" b="1" dirty="0">
                <a:latin typeface="Arial" panose="020B0604020202020204" pitchFamily="34" charset="0"/>
                <a:ea typeface="楷体_GB2312" pitchFamily="49" charset="-122"/>
              </a:rPr>
              <a:t>　　为了在输入结点与输出结点之间建立对应关系，</a:t>
            </a:r>
            <a:endParaRPr lang="zh-CN" altLang="en-US" b="1" dirty="0">
              <a:latin typeface="Arial" panose="020B0604020202020204" pitchFamily="34" charset="0"/>
              <a:ea typeface="楷体_GB2312" pitchFamily="49" charset="-122"/>
            </a:endParaRPr>
          </a:p>
          <a:p>
            <a:r>
              <a:rPr lang="zh-CN" altLang="en-US" b="1" dirty="0">
                <a:latin typeface="Arial" panose="020B0604020202020204" pitchFamily="34" charset="0"/>
                <a:ea typeface="楷体_GB2312" pitchFamily="49" charset="-122"/>
              </a:rPr>
              <a:t>　　互连网络有</a:t>
            </a:r>
            <a:r>
              <a:rPr lang="zh-CN" altLang="en-US" b="1" dirty="0">
                <a:solidFill>
                  <a:srgbClr val="FF0000"/>
                </a:solidFill>
                <a:latin typeface="Arial" panose="020B0604020202020204" pitchFamily="34" charset="0"/>
                <a:ea typeface="楷体_GB2312" pitchFamily="49" charset="-122"/>
              </a:rPr>
              <a:t>三种</a:t>
            </a:r>
            <a:r>
              <a:rPr lang="zh-CN" altLang="en-US" b="1" dirty="0">
                <a:latin typeface="Arial" panose="020B0604020202020204" pitchFamily="34" charset="0"/>
                <a:ea typeface="楷体_GB2312" pitchFamily="49" charset="-122"/>
              </a:rPr>
              <a:t>表示方法：</a:t>
            </a:r>
            <a:endParaRPr lang="zh-CN" altLang="en-US" b="1" dirty="0">
              <a:latin typeface="Arial" panose="020B0604020202020204" pitchFamily="34" charset="0"/>
              <a:ea typeface="楷体_GB2312" pitchFamily="49"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checkerboard(across)">
                                      <p:cBhvr>
                                        <p:cTn id="7" dur="500"/>
                                        <p:tgtEl>
                                          <p:spTgt spid="180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50530" name="文本占位符 150529"/>
          <p:cNvSpPr>
            <a:spLocks noGrp="1"/>
          </p:cNvSpPr>
          <p:nvPr>
            <p:ph type="body" idx="1"/>
          </p:nvPr>
        </p:nvSpPr>
        <p:spPr>
          <a:xfrm>
            <a:off x="0" y="188913"/>
            <a:ext cx="8839200" cy="1066800"/>
          </a:xfrm>
        </p:spPr>
        <p:txBody>
          <a:bodyPr/>
          <a:p>
            <a:pPr marL="0" indent="0" algn="just">
              <a:lnSpc>
                <a:spcPct val="90000"/>
              </a:lnSpc>
              <a:buNone/>
            </a:pPr>
            <a:r>
              <a:rPr lang="en-US" altLang="zh-CN" sz="3200" b="1">
                <a:solidFill>
                  <a:schemeClr val="accent2"/>
                </a:solidFill>
                <a:latin typeface="楷体_GB2312" pitchFamily="49" charset="-122"/>
                <a:ea typeface="楷体_GB2312" pitchFamily="49" charset="-122"/>
              </a:rPr>
              <a:t>2  </a:t>
            </a:r>
            <a:r>
              <a:rPr lang="zh-CN" altLang="en-US" sz="3200" b="1" dirty="0">
                <a:solidFill>
                  <a:schemeClr val="accent2"/>
                </a:solidFill>
                <a:latin typeface="楷体_GB2312" pitchFamily="49" charset="-122"/>
                <a:ea typeface="楷体_GB2312" pitchFamily="49" charset="-122"/>
              </a:rPr>
              <a:t>单级立方体（</a:t>
            </a:r>
            <a:r>
              <a:rPr lang="en-US" altLang="zh-CN" sz="3200" b="1">
                <a:solidFill>
                  <a:schemeClr val="accent2"/>
                </a:solidFill>
                <a:latin typeface="楷体_GB2312" pitchFamily="49" charset="-122"/>
                <a:ea typeface="楷体_GB2312" pitchFamily="49" charset="-122"/>
              </a:rPr>
              <a:t>Cube）</a:t>
            </a:r>
            <a:r>
              <a:rPr lang="zh-CN" altLang="en-US" sz="3200" b="1" dirty="0">
                <a:solidFill>
                  <a:schemeClr val="accent2"/>
                </a:solidFill>
                <a:latin typeface="楷体_GB2312" pitchFamily="49" charset="-122"/>
                <a:ea typeface="楷体_GB2312" pitchFamily="49" charset="-122"/>
              </a:rPr>
              <a:t>互连网络</a:t>
            </a:r>
            <a:endParaRPr lang="zh-CN" altLang="en-US" sz="3200" b="1" dirty="0">
              <a:solidFill>
                <a:schemeClr val="accent2"/>
              </a:solidFill>
              <a:latin typeface="楷体_GB2312" pitchFamily="49" charset="-122"/>
              <a:ea typeface="楷体_GB2312" pitchFamily="49" charset="-122"/>
            </a:endParaRPr>
          </a:p>
          <a:p>
            <a:pPr marL="0" indent="0" algn="just">
              <a:lnSpc>
                <a:spcPct val="90000"/>
              </a:lnSpc>
              <a:buNone/>
            </a:pPr>
            <a:r>
              <a:rPr lang="zh-CN" altLang="en-US" sz="3200" b="1" dirty="0">
                <a:solidFill>
                  <a:schemeClr val="accent2"/>
                </a:solidFill>
                <a:latin typeface="楷体_GB2312" pitchFamily="49" charset="-122"/>
                <a:ea typeface="楷体_GB2312" pitchFamily="49" charset="-122"/>
              </a:rPr>
              <a:t>1）立方体互连函数（设</a:t>
            </a:r>
            <a:r>
              <a:rPr lang="en-US" altLang="zh-CN" sz="3200" b="1">
                <a:solidFill>
                  <a:schemeClr val="accent2"/>
                </a:solidFill>
                <a:latin typeface="楷体_GB2312" pitchFamily="49" charset="-122"/>
                <a:ea typeface="楷体_GB2312" pitchFamily="49" charset="-122"/>
              </a:rPr>
              <a:t>n=3）</a:t>
            </a:r>
            <a:endParaRPr lang="en-US" altLang="zh-CN" sz="3200" b="1">
              <a:solidFill>
                <a:schemeClr val="accent2"/>
              </a:solidFill>
              <a:latin typeface="楷体_GB2312" pitchFamily="49" charset="-122"/>
              <a:ea typeface="楷体_GB2312" pitchFamily="49" charset="-122"/>
            </a:endParaRPr>
          </a:p>
          <a:p>
            <a:pPr marL="190500" lvl="1" indent="0" algn="just">
              <a:lnSpc>
                <a:spcPct val="90000"/>
              </a:lnSpc>
              <a:buNone/>
            </a:pPr>
            <a:r>
              <a:rPr lang="en-US" altLang="zh-CN" sz="3200" b="1">
                <a:solidFill>
                  <a:schemeClr val="accent2"/>
                </a:solidFill>
                <a:latin typeface="楷体_GB2312" pitchFamily="49" charset="-122"/>
                <a:ea typeface="楷体_GB2312" pitchFamily="49" charset="-122"/>
              </a:rPr>
              <a:t>  </a:t>
            </a:r>
            <a:endParaRPr lang="en-US" altLang="zh-CN" sz="3200" b="1">
              <a:solidFill>
                <a:schemeClr val="accent2"/>
              </a:solidFill>
              <a:latin typeface="楷体_GB2312" pitchFamily="49" charset="-122"/>
              <a:ea typeface="楷体_GB2312" pitchFamily="49" charset="-122"/>
            </a:endParaRPr>
          </a:p>
        </p:txBody>
      </p:sp>
      <p:sp>
        <p:nvSpPr>
          <p:cNvPr id="150533" name="直接连接符 150532"/>
          <p:cNvSpPr/>
          <p:nvPr/>
        </p:nvSpPr>
        <p:spPr>
          <a:xfrm>
            <a:off x="6477000" y="3962400"/>
            <a:ext cx="228600" cy="0"/>
          </a:xfrm>
          <a:prstGeom prst="line">
            <a:avLst/>
          </a:prstGeom>
          <a:ln w="38100" cap="flat" cmpd="sng">
            <a:solidFill>
              <a:srgbClr val="000099"/>
            </a:solidFill>
            <a:prstDash val="solid"/>
            <a:headEnd type="none" w="med" len="med"/>
            <a:tailEnd type="none" w="med" len="med"/>
          </a:ln>
        </p:spPr>
      </p:sp>
      <p:sp>
        <p:nvSpPr>
          <p:cNvPr id="150535" name="文本框 150534"/>
          <p:cNvSpPr txBox="1"/>
          <p:nvPr/>
        </p:nvSpPr>
        <p:spPr>
          <a:xfrm>
            <a:off x="228600" y="1447800"/>
            <a:ext cx="8763000" cy="1651000"/>
          </a:xfrm>
          <a:prstGeom prst="rect">
            <a:avLst/>
          </a:prstGeom>
          <a:solidFill>
            <a:srgbClr val="FFFF00"/>
          </a:solidFill>
          <a:ln w="9525">
            <a:noFill/>
          </a:ln>
        </p:spPr>
        <p:txBody>
          <a:bodyPr>
            <a:spAutoFit/>
          </a:bodyPr>
          <a:p>
            <a:pPr lvl="1" algn="just">
              <a:spcBef>
                <a:spcPct val="20000"/>
              </a:spcBef>
              <a:buClr>
                <a:schemeClr val="tx1"/>
              </a:buClr>
              <a:buSzPct val="90000"/>
            </a:pPr>
            <a:r>
              <a:rPr lang="en-US" altLang="zh-CN" sz="3200" b="1">
                <a:solidFill>
                  <a:schemeClr val="bg2"/>
                </a:solidFill>
                <a:latin typeface="楷体_GB2312" pitchFamily="49" charset="-122"/>
                <a:ea typeface="楷体_GB2312" pitchFamily="49" charset="-122"/>
              </a:rPr>
              <a:t>① Cube0:</a:t>
            </a:r>
            <a:r>
              <a:rPr lang="zh-CN" altLang="en-US" sz="3200" b="1" dirty="0">
                <a:solidFill>
                  <a:schemeClr val="bg2"/>
                </a:solidFill>
                <a:latin typeface="楷体_GB2312" pitchFamily="49" charset="-122"/>
                <a:ea typeface="楷体_GB2312" pitchFamily="49" charset="-122"/>
              </a:rPr>
              <a:t>仅在第0位上的代码取反，其余各位不变</a:t>
            </a:r>
            <a:r>
              <a:rPr lang="zh-CN" altLang="en-US" sz="2800" b="1" dirty="0">
                <a:solidFill>
                  <a:schemeClr val="bg2"/>
                </a:solidFill>
                <a:latin typeface="楷体_GB2312" pitchFamily="49" charset="-122"/>
                <a:ea typeface="楷体_GB2312" pitchFamily="49" charset="-122"/>
              </a:rPr>
              <a:t>。</a:t>
            </a:r>
            <a:endParaRPr lang="zh-CN" altLang="en-US" sz="2800" b="1" dirty="0">
              <a:solidFill>
                <a:schemeClr val="bg2"/>
              </a:solidFill>
              <a:latin typeface="楷体_GB2312" pitchFamily="49" charset="-122"/>
              <a:ea typeface="楷体_GB2312" pitchFamily="49" charset="-122"/>
            </a:endParaRPr>
          </a:p>
          <a:p>
            <a:pPr lvl="2" algn="just">
              <a:spcBef>
                <a:spcPct val="20000"/>
              </a:spcBef>
              <a:buClr>
                <a:schemeClr val="accent1"/>
              </a:buClr>
              <a:buSzPct val="60000"/>
              <a:buFont typeface="Wingdings" panose="05000000000000000000" pitchFamily="2" charset="2"/>
            </a:pPr>
            <a:r>
              <a:rPr lang="zh-CN" altLang="en-US" sz="3200" b="1" dirty="0">
                <a:solidFill>
                  <a:schemeClr val="bg2"/>
                </a:solidFill>
                <a:latin typeface="楷体_GB2312" pitchFamily="49" charset="-122"/>
                <a:ea typeface="楷体_GB2312" pitchFamily="49" charset="-122"/>
              </a:rPr>
              <a:t>         </a:t>
            </a:r>
            <a:r>
              <a:rPr lang="en-US" altLang="zh-CN" sz="3200" b="1">
                <a:solidFill>
                  <a:schemeClr val="bg2"/>
                </a:solidFill>
                <a:latin typeface="楷体_GB2312" pitchFamily="49" charset="-122"/>
                <a:ea typeface="楷体_GB2312" pitchFamily="49" charset="-122"/>
              </a:rPr>
              <a:t>Cube0（P</a:t>
            </a:r>
            <a:r>
              <a:rPr lang="en-US" altLang="zh-CN" sz="3200" b="1" baseline="-25000">
                <a:solidFill>
                  <a:schemeClr val="bg2"/>
                </a:solidFill>
                <a:latin typeface="楷体_GB2312" pitchFamily="49" charset="-122"/>
                <a:ea typeface="楷体_GB2312" pitchFamily="49" charset="-122"/>
              </a:rPr>
              <a:t>2</a:t>
            </a:r>
            <a:r>
              <a:rPr lang="en-US" altLang="zh-CN" sz="3200" b="1">
                <a:solidFill>
                  <a:schemeClr val="bg2"/>
                </a:solidFill>
                <a:latin typeface="楷体_GB2312" pitchFamily="49" charset="-122"/>
                <a:ea typeface="楷体_GB2312" pitchFamily="49" charset="-122"/>
              </a:rPr>
              <a:t>P</a:t>
            </a:r>
            <a:r>
              <a:rPr lang="en-US" altLang="zh-CN" sz="3200" b="1" baseline="-25000">
                <a:solidFill>
                  <a:schemeClr val="bg2"/>
                </a:solidFill>
                <a:latin typeface="楷体_GB2312" pitchFamily="49" charset="-122"/>
                <a:ea typeface="楷体_GB2312" pitchFamily="49" charset="-122"/>
              </a:rPr>
              <a:t>1</a:t>
            </a:r>
            <a:r>
              <a:rPr lang="en-US" altLang="zh-CN" sz="3200" b="1">
                <a:solidFill>
                  <a:schemeClr val="bg2"/>
                </a:solidFill>
                <a:latin typeface="楷体_GB2312" pitchFamily="49" charset="-122"/>
                <a:ea typeface="楷体_GB2312" pitchFamily="49" charset="-122"/>
              </a:rPr>
              <a:t>P</a:t>
            </a:r>
            <a:r>
              <a:rPr lang="en-US" altLang="zh-CN" sz="3200" b="1" baseline="-25000">
                <a:solidFill>
                  <a:schemeClr val="bg2"/>
                </a:solidFill>
                <a:latin typeface="楷体_GB2312" pitchFamily="49" charset="-122"/>
                <a:ea typeface="楷体_GB2312" pitchFamily="49" charset="-122"/>
              </a:rPr>
              <a:t>0</a:t>
            </a:r>
            <a:r>
              <a:rPr lang="en-US" altLang="zh-CN" sz="3200" b="1">
                <a:solidFill>
                  <a:schemeClr val="bg2"/>
                </a:solidFill>
                <a:latin typeface="楷体_GB2312" pitchFamily="49" charset="-122"/>
                <a:ea typeface="楷体_GB2312" pitchFamily="49" charset="-122"/>
              </a:rPr>
              <a:t>）= P</a:t>
            </a:r>
            <a:r>
              <a:rPr lang="en-US" altLang="zh-CN" sz="3200" b="1" baseline="-25000">
                <a:solidFill>
                  <a:schemeClr val="bg2"/>
                </a:solidFill>
                <a:latin typeface="楷体_GB2312" pitchFamily="49" charset="-122"/>
                <a:ea typeface="楷体_GB2312" pitchFamily="49" charset="-122"/>
              </a:rPr>
              <a:t>2</a:t>
            </a:r>
            <a:r>
              <a:rPr lang="en-US" altLang="zh-CN" sz="3200" b="1">
                <a:solidFill>
                  <a:schemeClr val="bg2"/>
                </a:solidFill>
                <a:latin typeface="楷体_GB2312" pitchFamily="49" charset="-122"/>
                <a:ea typeface="楷体_GB2312" pitchFamily="49" charset="-122"/>
              </a:rPr>
              <a:t>P</a:t>
            </a:r>
            <a:r>
              <a:rPr lang="en-US" altLang="zh-CN" sz="3200" b="1" baseline="-25000">
                <a:solidFill>
                  <a:schemeClr val="bg2"/>
                </a:solidFill>
                <a:latin typeface="楷体_GB2312" pitchFamily="49" charset="-122"/>
                <a:ea typeface="楷体_GB2312" pitchFamily="49" charset="-122"/>
              </a:rPr>
              <a:t>1</a:t>
            </a:r>
            <a:r>
              <a:rPr lang="en-US" altLang="zh-CN" sz="3200" b="1">
                <a:solidFill>
                  <a:schemeClr val="bg2"/>
                </a:solidFill>
                <a:latin typeface="楷体_GB2312" pitchFamily="49" charset="-122"/>
                <a:ea typeface="楷体_GB2312" pitchFamily="49" charset="-122"/>
              </a:rPr>
              <a:t>P</a:t>
            </a:r>
            <a:r>
              <a:rPr lang="en-US" altLang="zh-CN" sz="3200" b="1" baseline="-25000">
                <a:solidFill>
                  <a:schemeClr val="bg2"/>
                </a:solidFill>
                <a:latin typeface="楷体_GB2312" pitchFamily="49" charset="-122"/>
                <a:ea typeface="楷体_GB2312" pitchFamily="49" charset="-122"/>
              </a:rPr>
              <a:t>0</a:t>
            </a:r>
            <a:endParaRPr lang="zh-CN" altLang="en-US" sz="3200">
              <a:solidFill>
                <a:schemeClr val="bg2"/>
              </a:solidFill>
              <a:latin typeface="Times New Roman" panose="02020603050405020304" pitchFamily="18" charset="0"/>
              <a:ea typeface="宋体" panose="02010600030101010101" pitchFamily="2" charset="-122"/>
            </a:endParaRPr>
          </a:p>
        </p:txBody>
      </p:sp>
      <p:sp>
        <p:nvSpPr>
          <p:cNvPr id="150536" name="文本框 150535"/>
          <p:cNvSpPr txBox="1"/>
          <p:nvPr/>
        </p:nvSpPr>
        <p:spPr>
          <a:xfrm>
            <a:off x="250825" y="3357563"/>
            <a:ext cx="8610600" cy="1360487"/>
          </a:xfrm>
          <a:prstGeom prst="rect">
            <a:avLst/>
          </a:prstGeom>
          <a:solidFill>
            <a:srgbClr val="00FFFF"/>
          </a:solidFill>
          <a:ln w="9525">
            <a:noFill/>
          </a:ln>
        </p:spPr>
        <p:txBody>
          <a:bodyPr>
            <a:spAutoFit/>
          </a:bodyPr>
          <a:p>
            <a:pPr lvl="1" algn="just">
              <a:lnSpc>
                <a:spcPct val="80000"/>
              </a:lnSpc>
              <a:spcBef>
                <a:spcPct val="20000"/>
              </a:spcBef>
              <a:buClr>
                <a:schemeClr val="accent1"/>
              </a:buClr>
              <a:buSzPct val="60000"/>
              <a:buFont typeface="Wingdings" panose="05000000000000000000" pitchFamily="2" charset="2"/>
            </a:pPr>
            <a:r>
              <a:rPr lang="zh-CN" altLang="en-US" sz="3200" b="1" dirty="0">
                <a:solidFill>
                  <a:srgbClr val="000099"/>
                </a:solidFill>
                <a:latin typeface="楷体_GB2312" pitchFamily="49" charset="-122"/>
                <a:ea typeface="楷体_GB2312" pitchFamily="49" charset="-122"/>
              </a:rPr>
              <a:t>② </a:t>
            </a:r>
            <a:r>
              <a:rPr lang="en-US" altLang="zh-CN" sz="3200" b="1">
                <a:solidFill>
                  <a:srgbClr val="000099"/>
                </a:solidFill>
                <a:latin typeface="楷体_GB2312" pitchFamily="49" charset="-122"/>
                <a:ea typeface="楷体_GB2312" pitchFamily="49" charset="-122"/>
              </a:rPr>
              <a:t>Cube1: </a:t>
            </a:r>
            <a:r>
              <a:rPr lang="zh-CN" altLang="en-US" sz="3200" b="1" dirty="0">
                <a:solidFill>
                  <a:srgbClr val="000099"/>
                </a:solidFill>
                <a:latin typeface="楷体_GB2312" pitchFamily="49" charset="-122"/>
                <a:ea typeface="楷体_GB2312" pitchFamily="49" charset="-122"/>
              </a:rPr>
              <a:t>仅在第1位上的代码取反，其余各位不变。</a:t>
            </a:r>
            <a:endParaRPr lang="zh-CN" altLang="en-US" sz="3200" b="1" dirty="0">
              <a:solidFill>
                <a:srgbClr val="000099"/>
              </a:solidFill>
              <a:latin typeface="楷体_GB2312" pitchFamily="49" charset="-122"/>
              <a:ea typeface="楷体_GB2312" pitchFamily="49" charset="-122"/>
            </a:endParaRPr>
          </a:p>
          <a:p>
            <a:pPr lvl="2" algn="just">
              <a:lnSpc>
                <a:spcPct val="80000"/>
              </a:lnSpc>
              <a:spcBef>
                <a:spcPct val="20000"/>
              </a:spcBef>
              <a:buClr>
                <a:schemeClr val="accent1"/>
              </a:buClr>
              <a:buSzPct val="60000"/>
              <a:buFont typeface="Wingdings" panose="05000000000000000000" pitchFamily="2" charset="2"/>
            </a:pPr>
            <a:r>
              <a:rPr lang="zh-CN" altLang="en-US" sz="3200" b="1" dirty="0">
                <a:solidFill>
                  <a:srgbClr val="000099"/>
                </a:solidFill>
                <a:latin typeface="楷体_GB2312" pitchFamily="49" charset="-122"/>
                <a:ea typeface="楷体_GB2312" pitchFamily="49" charset="-122"/>
              </a:rPr>
              <a:t>        </a:t>
            </a:r>
            <a:r>
              <a:rPr lang="en-US" altLang="zh-CN" sz="3200" b="1">
                <a:solidFill>
                  <a:srgbClr val="000099"/>
                </a:solidFill>
                <a:latin typeface="楷体_GB2312" pitchFamily="49" charset="-122"/>
                <a:ea typeface="楷体_GB2312" pitchFamily="49" charset="-122"/>
              </a:rPr>
              <a:t>Cube1（P</a:t>
            </a:r>
            <a:r>
              <a:rPr lang="en-US" altLang="zh-CN" sz="3200" b="1" baseline="-25000">
                <a:solidFill>
                  <a:srgbClr val="000099"/>
                </a:solidFill>
                <a:latin typeface="楷体_GB2312" pitchFamily="49" charset="-122"/>
                <a:ea typeface="楷体_GB2312" pitchFamily="49" charset="-122"/>
              </a:rPr>
              <a:t>2</a:t>
            </a:r>
            <a:r>
              <a:rPr lang="en-US" altLang="zh-CN" sz="3200" b="1">
                <a:solidFill>
                  <a:srgbClr val="000099"/>
                </a:solidFill>
                <a:latin typeface="楷体_GB2312" pitchFamily="49" charset="-122"/>
                <a:ea typeface="楷体_GB2312" pitchFamily="49" charset="-122"/>
              </a:rPr>
              <a:t>P</a:t>
            </a:r>
            <a:r>
              <a:rPr lang="en-US" altLang="zh-CN" sz="3200" b="1" baseline="-25000">
                <a:solidFill>
                  <a:srgbClr val="000099"/>
                </a:solidFill>
                <a:latin typeface="楷体_GB2312" pitchFamily="49" charset="-122"/>
                <a:ea typeface="楷体_GB2312" pitchFamily="49" charset="-122"/>
              </a:rPr>
              <a:t>1</a:t>
            </a:r>
            <a:r>
              <a:rPr lang="en-US" altLang="zh-CN" sz="3200" b="1">
                <a:solidFill>
                  <a:srgbClr val="000099"/>
                </a:solidFill>
                <a:latin typeface="楷体_GB2312" pitchFamily="49" charset="-122"/>
                <a:ea typeface="楷体_GB2312" pitchFamily="49" charset="-122"/>
              </a:rPr>
              <a:t>P</a:t>
            </a:r>
            <a:r>
              <a:rPr lang="en-US" altLang="zh-CN" sz="3200" b="1" baseline="-25000">
                <a:solidFill>
                  <a:srgbClr val="000099"/>
                </a:solidFill>
                <a:latin typeface="楷体_GB2312" pitchFamily="49" charset="-122"/>
                <a:ea typeface="楷体_GB2312" pitchFamily="49" charset="-122"/>
              </a:rPr>
              <a:t>0</a:t>
            </a:r>
            <a:r>
              <a:rPr lang="en-US" altLang="zh-CN" sz="3200" b="1">
                <a:solidFill>
                  <a:srgbClr val="000099"/>
                </a:solidFill>
                <a:latin typeface="楷体_GB2312" pitchFamily="49" charset="-122"/>
                <a:ea typeface="楷体_GB2312" pitchFamily="49" charset="-122"/>
              </a:rPr>
              <a:t>）= P</a:t>
            </a:r>
            <a:r>
              <a:rPr lang="en-US" altLang="zh-CN" sz="3200" b="1" baseline="-25000">
                <a:solidFill>
                  <a:srgbClr val="000099"/>
                </a:solidFill>
                <a:latin typeface="楷体_GB2312" pitchFamily="49" charset="-122"/>
                <a:ea typeface="楷体_GB2312" pitchFamily="49" charset="-122"/>
              </a:rPr>
              <a:t>2</a:t>
            </a:r>
            <a:r>
              <a:rPr lang="en-US" altLang="zh-CN" sz="3200" b="1">
                <a:solidFill>
                  <a:srgbClr val="000099"/>
                </a:solidFill>
                <a:latin typeface="楷体_GB2312" pitchFamily="49" charset="-122"/>
                <a:ea typeface="楷体_GB2312" pitchFamily="49" charset="-122"/>
              </a:rPr>
              <a:t>P</a:t>
            </a:r>
            <a:r>
              <a:rPr lang="en-US" altLang="zh-CN" sz="3200" b="1" baseline="-25000">
                <a:solidFill>
                  <a:srgbClr val="000099"/>
                </a:solidFill>
                <a:latin typeface="楷体_GB2312" pitchFamily="49" charset="-122"/>
                <a:ea typeface="楷体_GB2312" pitchFamily="49" charset="-122"/>
              </a:rPr>
              <a:t>1</a:t>
            </a:r>
            <a:r>
              <a:rPr lang="en-US" altLang="zh-CN" sz="3200" b="1">
                <a:solidFill>
                  <a:srgbClr val="000099"/>
                </a:solidFill>
                <a:latin typeface="楷体_GB2312" pitchFamily="49" charset="-122"/>
                <a:ea typeface="楷体_GB2312" pitchFamily="49" charset="-122"/>
              </a:rPr>
              <a:t> P</a:t>
            </a:r>
            <a:r>
              <a:rPr lang="en-US" altLang="zh-CN" sz="3200" b="1" baseline="-25000">
                <a:solidFill>
                  <a:srgbClr val="000099"/>
                </a:solidFill>
                <a:latin typeface="楷体_GB2312" pitchFamily="49" charset="-122"/>
                <a:ea typeface="楷体_GB2312" pitchFamily="49" charset="-122"/>
              </a:rPr>
              <a:t>0</a:t>
            </a:r>
            <a:r>
              <a:rPr lang="en-US" altLang="zh-CN" sz="3200" b="1">
                <a:solidFill>
                  <a:srgbClr val="000099"/>
                </a:solidFill>
                <a:latin typeface="楷体_GB2312" pitchFamily="49" charset="-122"/>
                <a:ea typeface="楷体_GB2312" pitchFamily="49" charset="-122"/>
              </a:rPr>
              <a:t>  </a:t>
            </a:r>
            <a:endParaRPr lang="zh-CN" altLang="en-US" sz="3200">
              <a:solidFill>
                <a:srgbClr val="000099"/>
              </a:solidFill>
              <a:latin typeface="Times New Roman" panose="02020603050405020304" pitchFamily="18" charset="0"/>
              <a:ea typeface="宋体" panose="02010600030101010101" pitchFamily="2" charset="-122"/>
            </a:endParaRPr>
          </a:p>
        </p:txBody>
      </p:sp>
      <p:sp>
        <p:nvSpPr>
          <p:cNvPr id="150537" name="文本框 150536"/>
          <p:cNvSpPr txBox="1"/>
          <p:nvPr/>
        </p:nvSpPr>
        <p:spPr>
          <a:xfrm>
            <a:off x="228600" y="5229225"/>
            <a:ext cx="8915400" cy="1360488"/>
          </a:xfrm>
          <a:prstGeom prst="rect">
            <a:avLst/>
          </a:prstGeom>
          <a:solidFill>
            <a:srgbClr val="99CCFF"/>
          </a:solidFill>
          <a:ln w="9525">
            <a:noFill/>
          </a:ln>
        </p:spPr>
        <p:txBody>
          <a:bodyPr>
            <a:spAutoFit/>
          </a:bodyPr>
          <a:p>
            <a:pPr lvl="1">
              <a:lnSpc>
                <a:spcPct val="80000"/>
              </a:lnSpc>
              <a:spcBef>
                <a:spcPct val="20000"/>
              </a:spcBef>
              <a:buClr>
                <a:schemeClr val="accent1"/>
              </a:buClr>
              <a:buSzPct val="60000"/>
              <a:buFont typeface="Wingdings" panose="05000000000000000000" pitchFamily="2" charset="2"/>
            </a:pPr>
            <a:r>
              <a:rPr lang="en-US" altLang="zh-CN" sz="3200" b="1">
                <a:solidFill>
                  <a:srgbClr val="660066"/>
                </a:solidFill>
                <a:latin typeface="楷体_GB2312" pitchFamily="49" charset="-122"/>
                <a:ea typeface="楷体_GB2312" pitchFamily="49" charset="-122"/>
              </a:rPr>
              <a:t>③ Cube2: </a:t>
            </a:r>
            <a:r>
              <a:rPr lang="zh-CN" altLang="en-US" sz="3200" b="1" dirty="0">
                <a:solidFill>
                  <a:srgbClr val="660066"/>
                </a:solidFill>
                <a:latin typeface="楷体_GB2312" pitchFamily="49" charset="-122"/>
                <a:ea typeface="楷体_GB2312" pitchFamily="49" charset="-122"/>
              </a:rPr>
              <a:t>仅在第2位上的代码取反，其余各位不变。</a:t>
            </a:r>
            <a:endParaRPr lang="zh-CN" altLang="en-US" sz="3200" b="1" dirty="0">
              <a:solidFill>
                <a:srgbClr val="660066"/>
              </a:solidFill>
              <a:latin typeface="楷体_GB2312" pitchFamily="49" charset="-122"/>
              <a:ea typeface="楷体_GB2312" pitchFamily="49" charset="-122"/>
            </a:endParaRPr>
          </a:p>
          <a:p>
            <a:pPr lvl="2" algn="just">
              <a:lnSpc>
                <a:spcPct val="80000"/>
              </a:lnSpc>
              <a:spcBef>
                <a:spcPct val="20000"/>
              </a:spcBef>
              <a:buClr>
                <a:schemeClr val="accent1"/>
              </a:buClr>
              <a:buSzPct val="60000"/>
              <a:buFont typeface="Wingdings" panose="05000000000000000000" pitchFamily="2" charset="2"/>
            </a:pPr>
            <a:r>
              <a:rPr lang="zh-CN" altLang="en-US" sz="3200" b="1" dirty="0">
                <a:solidFill>
                  <a:srgbClr val="660066"/>
                </a:solidFill>
                <a:latin typeface="楷体_GB2312" pitchFamily="49" charset="-122"/>
                <a:ea typeface="楷体_GB2312" pitchFamily="49" charset="-122"/>
              </a:rPr>
              <a:t>      </a:t>
            </a:r>
            <a:r>
              <a:rPr lang="en-US" altLang="zh-CN" sz="3200" b="1">
                <a:solidFill>
                  <a:srgbClr val="660066"/>
                </a:solidFill>
                <a:latin typeface="楷体_GB2312" pitchFamily="49" charset="-122"/>
                <a:ea typeface="楷体_GB2312" pitchFamily="49" charset="-122"/>
              </a:rPr>
              <a:t>Cube2（P</a:t>
            </a:r>
            <a:r>
              <a:rPr lang="en-US" altLang="zh-CN" sz="3200" b="1" baseline="-25000">
                <a:solidFill>
                  <a:srgbClr val="660066"/>
                </a:solidFill>
                <a:latin typeface="楷体_GB2312" pitchFamily="49" charset="-122"/>
                <a:ea typeface="楷体_GB2312" pitchFamily="49" charset="-122"/>
              </a:rPr>
              <a:t>2</a:t>
            </a:r>
            <a:r>
              <a:rPr lang="en-US" altLang="zh-CN" sz="3200" b="1">
                <a:solidFill>
                  <a:srgbClr val="660066"/>
                </a:solidFill>
                <a:latin typeface="楷体_GB2312" pitchFamily="49" charset="-122"/>
                <a:ea typeface="楷体_GB2312" pitchFamily="49" charset="-122"/>
              </a:rPr>
              <a:t>P</a:t>
            </a:r>
            <a:r>
              <a:rPr lang="en-US" altLang="zh-CN" sz="3200" b="1" baseline="-25000">
                <a:solidFill>
                  <a:srgbClr val="660066"/>
                </a:solidFill>
                <a:latin typeface="楷体_GB2312" pitchFamily="49" charset="-122"/>
                <a:ea typeface="楷体_GB2312" pitchFamily="49" charset="-122"/>
              </a:rPr>
              <a:t>1</a:t>
            </a:r>
            <a:r>
              <a:rPr lang="en-US" altLang="zh-CN" sz="3200" b="1">
                <a:solidFill>
                  <a:srgbClr val="660066"/>
                </a:solidFill>
                <a:latin typeface="楷体_GB2312" pitchFamily="49" charset="-122"/>
                <a:ea typeface="楷体_GB2312" pitchFamily="49" charset="-122"/>
              </a:rPr>
              <a:t>P</a:t>
            </a:r>
            <a:r>
              <a:rPr lang="en-US" altLang="zh-CN" sz="3200" b="1" baseline="-25000">
                <a:solidFill>
                  <a:srgbClr val="660066"/>
                </a:solidFill>
                <a:latin typeface="楷体_GB2312" pitchFamily="49" charset="-122"/>
                <a:ea typeface="楷体_GB2312" pitchFamily="49" charset="-122"/>
              </a:rPr>
              <a:t>0</a:t>
            </a:r>
            <a:r>
              <a:rPr lang="en-US" altLang="zh-CN" sz="3200" b="1">
                <a:solidFill>
                  <a:srgbClr val="660066"/>
                </a:solidFill>
                <a:latin typeface="楷体_GB2312" pitchFamily="49" charset="-122"/>
                <a:ea typeface="楷体_GB2312" pitchFamily="49" charset="-122"/>
              </a:rPr>
              <a:t>）= P</a:t>
            </a:r>
            <a:r>
              <a:rPr lang="en-US" altLang="zh-CN" sz="3200" b="1" baseline="-25000">
                <a:solidFill>
                  <a:srgbClr val="660066"/>
                </a:solidFill>
                <a:latin typeface="楷体_GB2312" pitchFamily="49" charset="-122"/>
                <a:ea typeface="楷体_GB2312" pitchFamily="49" charset="-122"/>
              </a:rPr>
              <a:t>2</a:t>
            </a:r>
            <a:r>
              <a:rPr lang="en-US" altLang="zh-CN" sz="3200" b="1">
                <a:solidFill>
                  <a:srgbClr val="660066"/>
                </a:solidFill>
                <a:latin typeface="楷体_GB2312" pitchFamily="49" charset="-122"/>
                <a:ea typeface="楷体_GB2312" pitchFamily="49" charset="-122"/>
              </a:rPr>
              <a:t>P</a:t>
            </a:r>
            <a:r>
              <a:rPr lang="en-US" altLang="zh-CN" sz="3200" b="1" baseline="-25000">
                <a:solidFill>
                  <a:srgbClr val="660066"/>
                </a:solidFill>
                <a:latin typeface="楷体_GB2312" pitchFamily="49" charset="-122"/>
                <a:ea typeface="楷体_GB2312" pitchFamily="49" charset="-122"/>
              </a:rPr>
              <a:t>1</a:t>
            </a:r>
            <a:r>
              <a:rPr lang="en-US" altLang="zh-CN" sz="3200" b="1">
                <a:solidFill>
                  <a:srgbClr val="660066"/>
                </a:solidFill>
                <a:latin typeface="楷体_GB2312" pitchFamily="49" charset="-122"/>
                <a:ea typeface="楷体_GB2312" pitchFamily="49" charset="-122"/>
              </a:rPr>
              <a:t> P</a:t>
            </a:r>
            <a:r>
              <a:rPr lang="en-US" altLang="zh-CN" sz="3200" b="1" baseline="-25000">
                <a:solidFill>
                  <a:srgbClr val="660066"/>
                </a:solidFill>
                <a:latin typeface="楷体_GB2312" pitchFamily="49" charset="-122"/>
                <a:ea typeface="楷体_GB2312" pitchFamily="49" charset="-122"/>
              </a:rPr>
              <a:t>0</a:t>
            </a:r>
            <a:endParaRPr lang="zh-CN" altLang="en-US" sz="3200">
              <a:solidFill>
                <a:srgbClr val="660066"/>
              </a:solidFill>
              <a:latin typeface="Times New Roman" panose="02020603050405020304" pitchFamily="18" charset="0"/>
              <a:ea typeface="宋体" panose="02010600030101010101" pitchFamily="2" charset="-122"/>
            </a:endParaRPr>
          </a:p>
        </p:txBody>
      </p:sp>
      <p:sp>
        <p:nvSpPr>
          <p:cNvPr id="150538" name="直接连接符 150537"/>
          <p:cNvSpPr/>
          <p:nvPr/>
        </p:nvSpPr>
        <p:spPr>
          <a:xfrm>
            <a:off x="7010400" y="2514600"/>
            <a:ext cx="304800" cy="0"/>
          </a:xfrm>
          <a:prstGeom prst="line">
            <a:avLst/>
          </a:prstGeom>
          <a:ln w="28575" cap="flat" cmpd="sng">
            <a:solidFill>
              <a:schemeClr val="bg2"/>
            </a:solidFill>
            <a:prstDash val="solid"/>
            <a:headEnd type="none" w="med" len="med"/>
            <a:tailEnd type="none" w="med" len="med"/>
          </a:ln>
        </p:spPr>
      </p:sp>
      <p:sp>
        <p:nvSpPr>
          <p:cNvPr id="150539" name="直接连接符 150538"/>
          <p:cNvSpPr/>
          <p:nvPr/>
        </p:nvSpPr>
        <p:spPr>
          <a:xfrm>
            <a:off x="6477000" y="3962400"/>
            <a:ext cx="228600" cy="0"/>
          </a:xfrm>
          <a:prstGeom prst="line">
            <a:avLst/>
          </a:prstGeom>
          <a:ln w="38100" cap="flat" cmpd="sng">
            <a:solidFill>
              <a:srgbClr val="000099"/>
            </a:solidFill>
            <a:prstDash val="solid"/>
            <a:headEnd type="none" w="med" len="med"/>
            <a:tailEnd type="none" w="med" len="med"/>
          </a:ln>
        </p:spPr>
      </p:sp>
      <p:sp>
        <p:nvSpPr>
          <p:cNvPr id="150540" name="直接连接符 150539"/>
          <p:cNvSpPr/>
          <p:nvPr/>
        </p:nvSpPr>
        <p:spPr>
          <a:xfrm>
            <a:off x="5724525" y="6165850"/>
            <a:ext cx="304800" cy="0"/>
          </a:xfrm>
          <a:prstGeom prst="line">
            <a:avLst/>
          </a:prstGeom>
          <a:ln w="38100" cap="flat" cmpd="sng">
            <a:solidFill>
              <a:srgbClr val="660066"/>
            </a:solidFill>
            <a:prstDash val="solid"/>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5"/>
                                        </p:tgtEl>
                                        <p:attrNameLst>
                                          <p:attrName>style.visibility</p:attrName>
                                        </p:attrNameLst>
                                      </p:cBhvr>
                                      <p:to>
                                        <p:strVal val="visible"/>
                                      </p:to>
                                    </p:set>
                                    <p:anim calcmode="lin" valueType="num">
                                      <p:cBhvr additive="base">
                                        <p:cTn id="7" dur="500" fill="hold"/>
                                        <p:tgtEl>
                                          <p:spTgt spid="150535"/>
                                        </p:tgtEl>
                                        <p:attrNameLst>
                                          <p:attrName>ppt_x</p:attrName>
                                        </p:attrNameLst>
                                      </p:cBhvr>
                                      <p:tavLst>
                                        <p:tav tm="0">
                                          <p:val>
                                            <p:strVal val="0-#ppt_w/2"/>
                                          </p:val>
                                        </p:tav>
                                        <p:tav tm="100000">
                                          <p:val>
                                            <p:strVal val="#ppt_x"/>
                                          </p:val>
                                        </p:tav>
                                      </p:tavLst>
                                    </p:anim>
                                    <p:anim calcmode="lin" valueType="num">
                                      <p:cBhvr additive="base">
                                        <p:cTn id="8" dur="500" fill="hold"/>
                                        <p:tgtEl>
                                          <p:spTgt spid="1505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6"/>
                                        </p:tgtEl>
                                        <p:attrNameLst>
                                          <p:attrName>style.visibility</p:attrName>
                                        </p:attrNameLst>
                                      </p:cBhvr>
                                      <p:to>
                                        <p:strVal val="visible"/>
                                      </p:to>
                                    </p:set>
                                    <p:anim calcmode="lin" valueType="num">
                                      <p:cBhvr additive="base">
                                        <p:cTn id="13" dur="500" fill="hold"/>
                                        <p:tgtEl>
                                          <p:spTgt spid="150536"/>
                                        </p:tgtEl>
                                        <p:attrNameLst>
                                          <p:attrName>ppt_x</p:attrName>
                                        </p:attrNameLst>
                                      </p:cBhvr>
                                      <p:tavLst>
                                        <p:tav tm="0">
                                          <p:val>
                                            <p:strVal val="0-#ppt_w/2"/>
                                          </p:val>
                                        </p:tav>
                                        <p:tav tm="100000">
                                          <p:val>
                                            <p:strVal val="#ppt_x"/>
                                          </p:val>
                                        </p:tav>
                                      </p:tavLst>
                                    </p:anim>
                                    <p:anim calcmode="lin" valueType="num">
                                      <p:cBhvr additive="base">
                                        <p:cTn id="14" dur="500" fill="hold"/>
                                        <p:tgtEl>
                                          <p:spTgt spid="1505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7"/>
                                        </p:tgtEl>
                                        <p:attrNameLst>
                                          <p:attrName>style.visibility</p:attrName>
                                        </p:attrNameLst>
                                      </p:cBhvr>
                                      <p:to>
                                        <p:strVal val="visible"/>
                                      </p:to>
                                    </p:set>
                                    <p:anim calcmode="lin" valueType="num">
                                      <p:cBhvr additive="base">
                                        <p:cTn id="19" dur="500" fill="hold"/>
                                        <p:tgtEl>
                                          <p:spTgt spid="150537"/>
                                        </p:tgtEl>
                                        <p:attrNameLst>
                                          <p:attrName>ppt_x</p:attrName>
                                        </p:attrNameLst>
                                      </p:cBhvr>
                                      <p:tavLst>
                                        <p:tav tm="0">
                                          <p:val>
                                            <p:strVal val="0-#ppt_w/2"/>
                                          </p:val>
                                        </p:tav>
                                        <p:tav tm="100000">
                                          <p:val>
                                            <p:strVal val="#ppt_x"/>
                                          </p:val>
                                        </p:tav>
                                      </p:tavLst>
                                    </p:anim>
                                    <p:anim calcmode="lin" valueType="num">
                                      <p:cBhvr additive="base">
                                        <p:cTn id="20" dur="500" fill="hold"/>
                                        <p:tgtEl>
                                          <p:spTgt spid="150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nimBg="1"/>
      <p:bldP spid="150536" grpId="0" animBg="1"/>
      <p:bldP spid="1505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29026" name="文本占位符 129025"/>
          <p:cNvSpPr>
            <a:spLocks noGrp="1"/>
          </p:cNvSpPr>
          <p:nvPr>
            <p:ph type="body" idx="1"/>
          </p:nvPr>
        </p:nvSpPr>
        <p:spPr>
          <a:xfrm>
            <a:off x="228600" y="0"/>
            <a:ext cx="8686800" cy="6858000"/>
          </a:xfrm>
        </p:spPr>
        <p:txBody>
          <a:bodyPr/>
          <a:p>
            <a:pPr marL="0" indent="0" algn="just">
              <a:lnSpc>
                <a:spcPct val="80000"/>
              </a:lnSpc>
              <a:buNone/>
            </a:pPr>
            <a:r>
              <a:rPr lang="en-US" altLang="zh-CN" sz="2400" b="1"/>
              <a:t>2）</a:t>
            </a:r>
            <a:r>
              <a:rPr lang="zh-CN" altLang="en-US" sz="2400" b="1" dirty="0"/>
              <a:t>实现的连接关系</a:t>
            </a:r>
            <a:endParaRPr lang="zh-CN" altLang="en-US" sz="2400" b="1" dirty="0"/>
          </a:p>
          <a:p>
            <a:pPr marL="0" indent="0" algn="just">
              <a:lnSpc>
                <a:spcPct val="80000"/>
              </a:lnSpc>
              <a:buNone/>
            </a:pPr>
            <a:r>
              <a:rPr lang="zh-CN" altLang="en-US" sz="2400" dirty="0">
                <a:solidFill>
                  <a:srgbClr val="FF9900"/>
                </a:solidFill>
              </a:rPr>
              <a:t>                          　　　</a:t>
            </a:r>
            <a:r>
              <a:rPr lang="en-US" altLang="zh-CN" sz="3200" b="1">
                <a:solidFill>
                  <a:srgbClr val="FF9900"/>
                </a:solidFill>
                <a:latin typeface="宋体" panose="02010600030101010101" pitchFamily="2" charset="-122"/>
              </a:rPr>
              <a:t>Cube0    Cube1   Cube2</a:t>
            </a:r>
            <a:endParaRPr lang="en-US" altLang="zh-CN" sz="3200" b="1">
              <a:solidFill>
                <a:srgbClr val="FF9900"/>
              </a:solidFill>
            </a:endParaRPr>
          </a:p>
          <a:p>
            <a:pPr marL="0" indent="0" algn="just">
              <a:lnSpc>
                <a:spcPct val="80000"/>
              </a:lnSpc>
              <a:buNone/>
            </a:pPr>
            <a:r>
              <a:rPr lang="en-US" altLang="zh-CN" sz="3200"/>
              <a:t>          P</a:t>
            </a:r>
            <a:r>
              <a:rPr lang="en-US" altLang="zh-CN" sz="3200" baseline="-25000"/>
              <a:t>2</a:t>
            </a:r>
            <a:r>
              <a:rPr lang="en-US" altLang="zh-CN" sz="3200"/>
              <a:t>P</a:t>
            </a:r>
            <a:r>
              <a:rPr lang="en-US" altLang="zh-CN" sz="3200" baseline="-25000"/>
              <a:t>1</a:t>
            </a:r>
            <a:r>
              <a:rPr lang="en-US" altLang="zh-CN" sz="3200"/>
              <a:t>P</a:t>
            </a:r>
            <a:r>
              <a:rPr lang="en-US" altLang="zh-CN" sz="3200" baseline="-25000"/>
              <a:t>0        </a:t>
            </a:r>
            <a:r>
              <a:rPr lang="en-US" altLang="zh-CN" sz="3200"/>
              <a:t>P</a:t>
            </a:r>
            <a:r>
              <a:rPr lang="en-US" altLang="zh-CN" sz="3200" baseline="-25000"/>
              <a:t>2</a:t>
            </a:r>
            <a:r>
              <a:rPr lang="en-US" altLang="zh-CN" sz="3200"/>
              <a:t>P</a:t>
            </a:r>
            <a:r>
              <a:rPr lang="en-US" altLang="zh-CN" sz="3200" baseline="-25000"/>
              <a:t>1</a:t>
            </a:r>
            <a:r>
              <a:rPr lang="en-US" altLang="zh-CN" sz="3200"/>
              <a:t>P</a:t>
            </a:r>
            <a:r>
              <a:rPr lang="en-US" altLang="zh-CN" sz="3200" baseline="-25000"/>
              <a:t>0      </a:t>
            </a:r>
            <a:r>
              <a:rPr lang="en-US" altLang="zh-CN" sz="3200"/>
              <a:t>P</a:t>
            </a:r>
            <a:r>
              <a:rPr lang="en-US" altLang="zh-CN" sz="3200" baseline="-25000"/>
              <a:t>2</a:t>
            </a:r>
            <a:r>
              <a:rPr lang="en-US" altLang="zh-CN" sz="3200"/>
              <a:t>P</a:t>
            </a:r>
            <a:r>
              <a:rPr lang="en-US" altLang="zh-CN" sz="3200" baseline="-25000"/>
              <a:t>1</a:t>
            </a:r>
            <a:r>
              <a:rPr lang="en-US" altLang="zh-CN" sz="3200"/>
              <a:t> P</a:t>
            </a:r>
            <a:r>
              <a:rPr lang="en-US" altLang="zh-CN" sz="3200" baseline="-25000"/>
              <a:t>0           </a:t>
            </a:r>
            <a:r>
              <a:rPr lang="en-US" altLang="zh-CN" sz="3200"/>
              <a:t>P</a:t>
            </a:r>
            <a:r>
              <a:rPr lang="en-US" altLang="zh-CN" sz="3200" baseline="-25000"/>
              <a:t> 2</a:t>
            </a:r>
            <a:r>
              <a:rPr lang="en-US" altLang="zh-CN" sz="3200"/>
              <a:t>P</a:t>
            </a:r>
            <a:r>
              <a:rPr lang="en-US" altLang="zh-CN" sz="3200" baseline="-25000"/>
              <a:t>1</a:t>
            </a:r>
            <a:r>
              <a:rPr lang="en-US" altLang="zh-CN" sz="3200"/>
              <a:t> P</a:t>
            </a:r>
            <a:r>
              <a:rPr lang="en-US" altLang="zh-CN" sz="3200" baseline="-25000"/>
              <a:t>0</a:t>
            </a:r>
            <a:endParaRPr lang="en-US" altLang="zh-CN" sz="3200" baseline="-25000"/>
          </a:p>
          <a:p>
            <a:pPr marL="0" indent="0" algn="just">
              <a:lnSpc>
                <a:spcPct val="80000"/>
              </a:lnSpc>
              <a:buNone/>
            </a:pPr>
            <a:endParaRPr lang="en-US" altLang="zh-CN" sz="3200"/>
          </a:p>
          <a:p>
            <a:pPr marL="0" indent="0" algn="just">
              <a:lnSpc>
                <a:spcPct val="70000"/>
              </a:lnSpc>
              <a:buNone/>
            </a:pPr>
            <a:r>
              <a:rPr lang="en-US" altLang="zh-CN" sz="3200"/>
              <a:t>          </a:t>
            </a:r>
            <a:r>
              <a:rPr lang="en-US" altLang="zh-CN" sz="3600">
                <a:solidFill>
                  <a:schemeClr val="accent2"/>
                </a:solidFill>
              </a:rPr>
              <a:t>0 0 0      0 0 1       0 1 0       1 0 0</a:t>
            </a:r>
            <a:endParaRPr lang="en-US" altLang="zh-CN" sz="3600">
              <a:solidFill>
                <a:schemeClr val="accent2"/>
              </a:solidFill>
            </a:endParaRPr>
          </a:p>
          <a:p>
            <a:pPr marL="0" indent="0" algn="just">
              <a:lnSpc>
                <a:spcPct val="70000"/>
              </a:lnSpc>
              <a:buNone/>
            </a:pPr>
            <a:r>
              <a:rPr lang="en-US" altLang="zh-CN" sz="3600"/>
              <a:t>         0 0 1      0 0 0       0 1 1       1 0 1</a:t>
            </a:r>
            <a:endParaRPr lang="en-US" altLang="zh-CN" sz="3600"/>
          </a:p>
          <a:p>
            <a:pPr marL="0" indent="0" algn="just">
              <a:lnSpc>
                <a:spcPct val="70000"/>
              </a:lnSpc>
              <a:buNone/>
            </a:pPr>
            <a:r>
              <a:rPr lang="en-US" altLang="zh-CN" sz="3600"/>
              <a:t>         0 1 0      0 1 1       0 0 0       1 1 0</a:t>
            </a:r>
            <a:endParaRPr lang="en-US" altLang="zh-CN" sz="3600"/>
          </a:p>
          <a:p>
            <a:pPr marL="0" indent="0" algn="just">
              <a:lnSpc>
                <a:spcPct val="70000"/>
              </a:lnSpc>
              <a:buNone/>
            </a:pPr>
            <a:r>
              <a:rPr lang="en-US" altLang="zh-CN" sz="3600"/>
              <a:t>         0 1 1      0 1 0       0 0 1       1 1 1</a:t>
            </a:r>
            <a:endParaRPr lang="en-US" altLang="zh-CN" sz="3600"/>
          </a:p>
          <a:p>
            <a:pPr marL="0" indent="0" algn="just">
              <a:lnSpc>
                <a:spcPct val="70000"/>
              </a:lnSpc>
              <a:buNone/>
            </a:pPr>
            <a:r>
              <a:rPr lang="en-US" altLang="zh-CN" sz="3600"/>
              <a:t>         1 0 0      1 0 1       1 1 0       0 0 0</a:t>
            </a:r>
            <a:endParaRPr lang="en-US" altLang="zh-CN" sz="3600"/>
          </a:p>
          <a:p>
            <a:pPr marL="0" indent="0" algn="just">
              <a:lnSpc>
                <a:spcPct val="70000"/>
              </a:lnSpc>
              <a:buNone/>
            </a:pPr>
            <a:r>
              <a:rPr lang="en-US" altLang="zh-CN" sz="3600"/>
              <a:t>         1 0 1      1 0 0       1 1 1       0 0 1</a:t>
            </a:r>
            <a:endParaRPr lang="en-US" altLang="zh-CN" sz="3600"/>
          </a:p>
          <a:p>
            <a:pPr marL="0" indent="0" algn="just">
              <a:lnSpc>
                <a:spcPct val="70000"/>
              </a:lnSpc>
              <a:buNone/>
            </a:pPr>
            <a:r>
              <a:rPr lang="en-US" altLang="zh-CN" sz="3600"/>
              <a:t>         1 1 0      1 1 1       1 0 0       0 1 0</a:t>
            </a:r>
            <a:endParaRPr lang="en-US" altLang="zh-CN" sz="3600"/>
          </a:p>
          <a:p>
            <a:pPr marL="0" indent="0" algn="just">
              <a:lnSpc>
                <a:spcPct val="70000"/>
              </a:lnSpc>
              <a:buNone/>
            </a:pPr>
            <a:r>
              <a:rPr lang="en-US" altLang="zh-CN" sz="3600"/>
              <a:t>         1 1 1      1 1 0       1 0 1       0 1 1</a:t>
            </a:r>
            <a:endParaRPr lang="en-US" altLang="zh-CN" sz="3600"/>
          </a:p>
        </p:txBody>
      </p:sp>
      <p:sp>
        <p:nvSpPr>
          <p:cNvPr id="129029" name="直接连接符 129028"/>
          <p:cNvSpPr/>
          <p:nvPr/>
        </p:nvSpPr>
        <p:spPr>
          <a:xfrm>
            <a:off x="4140200" y="1052513"/>
            <a:ext cx="228600" cy="0"/>
          </a:xfrm>
          <a:prstGeom prst="line">
            <a:avLst/>
          </a:prstGeom>
          <a:ln w="57150" cap="flat" cmpd="sng">
            <a:solidFill>
              <a:schemeClr val="tx1"/>
            </a:solidFill>
            <a:prstDash val="solid"/>
            <a:headEnd type="none" w="med" len="med"/>
            <a:tailEnd type="none" w="med" len="med"/>
          </a:ln>
        </p:spPr>
      </p:sp>
      <p:sp>
        <p:nvSpPr>
          <p:cNvPr id="129030" name="直接连接符 129029"/>
          <p:cNvSpPr/>
          <p:nvPr/>
        </p:nvSpPr>
        <p:spPr>
          <a:xfrm>
            <a:off x="5364163" y="1052513"/>
            <a:ext cx="228600" cy="0"/>
          </a:xfrm>
          <a:prstGeom prst="line">
            <a:avLst/>
          </a:prstGeom>
          <a:ln w="38100" cap="flat" cmpd="sng">
            <a:solidFill>
              <a:schemeClr val="tx1"/>
            </a:solidFill>
            <a:prstDash val="solid"/>
            <a:headEnd type="none" w="med" len="med"/>
            <a:tailEnd type="none" w="med" len="med"/>
          </a:ln>
        </p:spPr>
      </p:sp>
      <p:sp>
        <p:nvSpPr>
          <p:cNvPr id="129031" name="直接连接符 129030"/>
          <p:cNvSpPr/>
          <p:nvPr/>
        </p:nvSpPr>
        <p:spPr>
          <a:xfrm>
            <a:off x="7164388" y="1052513"/>
            <a:ext cx="228600" cy="0"/>
          </a:xfrm>
          <a:prstGeom prst="line">
            <a:avLst/>
          </a:prstGeom>
          <a:ln w="38100" cap="flat" cmpd="sng">
            <a:solidFill>
              <a:schemeClr val="tx1"/>
            </a:solidFill>
            <a:prstDash val="solid"/>
            <a:headEnd type="none" w="med" len="med"/>
            <a:tailEnd type="none" w="med" len="med"/>
          </a:ln>
        </p:spPr>
      </p:sp>
      <p:sp>
        <p:nvSpPr>
          <p:cNvPr id="129032" name="直接连接符 129031"/>
          <p:cNvSpPr/>
          <p:nvPr/>
        </p:nvSpPr>
        <p:spPr>
          <a:xfrm>
            <a:off x="2843213" y="1052513"/>
            <a:ext cx="0" cy="5216525"/>
          </a:xfrm>
          <a:prstGeom prst="line">
            <a:avLst/>
          </a:prstGeom>
          <a:ln w="28575" cap="flat" cmpd="sng">
            <a:solidFill>
              <a:schemeClr val="tx1"/>
            </a:solidFill>
            <a:prstDash val="solid"/>
            <a:headEnd type="none" w="med" len="med"/>
            <a:tailEnd type="none" w="med" len="med"/>
          </a:ln>
        </p:spPr>
      </p:sp>
      <p:sp>
        <p:nvSpPr>
          <p:cNvPr id="129033" name="直接连接符 129032"/>
          <p:cNvSpPr/>
          <p:nvPr/>
        </p:nvSpPr>
        <p:spPr>
          <a:xfrm>
            <a:off x="2124075" y="1773238"/>
            <a:ext cx="6096000" cy="0"/>
          </a:xfrm>
          <a:prstGeom prst="line">
            <a:avLst/>
          </a:prstGeom>
          <a:ln w="28575" cap="flat" cmpd="sng">
            <a:solidFill>
              <a:schemeClr val="tx1"/>
            </a:solidFill>
            <a:prstDash val="solid"/>
            <a:headEnd type="none" w="med" len="med"/>
            <a:tailEnd type="none" w="med" len="med"/>
          </a:ln>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6498" name="副标题 106497"/>
          <p:cNvSpPr>
            <a:spLocks noGrp="1"/>
          </p:cNvSpPr>
          <p:nvPr>
            <p:ph type="subTitle" idx="1"/>
          </p:nvPr>
        </p:nvSpPr>
        <p:spPr>
          <a:xfrm>
            <a:off x="0" y="1125538"/>
            <a:ext cx="9144000" cy="2057400"/>
          </a:xfrm>
          <a:solidFill>
            <a:srgbClr val="FFFF99"/>
          </a:solidFill>
        </p:spPr>
        <p:txBody>
          <a:bodyPr anchor="ctr"/>
          <a:p>
            <a:pPr marL="381000" lvl="2" algn="just">
              <a:buSzPct val="55000"/>
            </a:pPr>
            <a:r>
              <a:rPr lang="zh-CN" altLang="en-US" sz="3200" b="1" kern="1200" dirty="0">
                <a:solidFill>
                  <a:schemeClr val="bg2"/>
                </a:solidFill>
                <a:latin typeface="楷体_GB2312" pitchFamily="49" charset="-122"/>
                <a:ea typeface="楷体_GB2312" pitchFamily="49" charset="-122"/>
              </a:rPr>
              <a:t>1）并行意味着有多个事件在并行执行，当这多个事件都在完成同一性质的处理时，意味着单位时间完成的结果数增加了，从而可提高对数据处理速度。</a:t>
            </a:r>
            <a:endParaRPr lang="zh-CN" altLang="en-US" sz="3200" b="1" kern="1200" dirty="0">
              <a:solidFill>
                <a:schemeClr val="bg2"/>
              </a:solidFill>
              <a:latin typeface="楷体_GB2312" pitchFamily="49" charset="-122"/>
              <a:ea typeface="楷体_GB2312" pitchFamily="49" charset="-122"/>
            </a:endParaRPr>
          </a:p>
        </p:txBody>
      </p:sp>
      <p:sp>
        <p:nvSpPr>
          <p:cNvPr id="106500" name="文本框 106499"/>
          <p:cNvSpPr txBox="1"/>
          <p:nvPr/>
        </p:nvSpPr>
        <p:spPr>
          <a:xfrm>
            <a:off x="0" y="3357563"/>
            <a:ext cx="9144000" cy="2041525"/>
          </a:xfrm>
          <a:prstGeom prst="rect">
            <a:avLst/>
          </a:prstGeom>
          <a:solidFill>
            <a:srgbClr val="CCFFCC"/>
          </a:solidFill>
          <a:ln w="9525">
            <a:noFill/>
          </a:ln>
        </p:spPr>
        <p:txBody>
          <a:bodyPr>
            <a:spAutoFit/>
          </a:bodyPr>
          <a:p>
            <a:pPr lvl="2" algn="just">
              <a:spcBef>
                <a:spcPct val="20000"/>
              </a:spcBef>
              <a:buClr>
                <a:schemeClr val="accent1"/>
              </a:buClr>
              <a:buSzPct val="60000"/>
              <a:buFont typeface="Wingdings" panose="05000000000000000000" pitchFamily="2" charset="2"/>
            </a:pPr>
            <a:r>
              <a:rPr lang="zh-CN" altLang="en-US" sz="3200" b="1" dirty="0">
                <a:solidFill>
                  <a:srgbClr val="000099"/>
                </a:solidFill>
                <a:latin typeface="楷体_GB2312" pitchFamily="49" charset="-122"/>
                <a:ea typeface="楷体_GB2312" pitchFamily="49" charset="-122"/>
              </a:rPr>
              <a:t>2）并行同样意味着多个事件中并行处理，当这些处理都在为一个目的工作时，从提高可靠性出发，按多数表决法，对多数得出的相同结果具有高的可靠性。</a:t>
            </a:r>
            <a:endParaRPr lang="zh-CN" altLang="en-US" sz="3200" b="1" dirty="0">
              <a:solidFill>
                <a:srgbClr val="000099"/>
              </a:solidFill>
              <a:latin typeface="Times New Roman" panose="02020603050405020304" pitchFamily="18" charset="0"/>
              <a:ea typeface="宋体" panose="02010600030101010101" pitchFamily="2" charset="-122"/>
            </a:endParaRPr>
          </a:p>
        </p:txBody>
      </p:sp>
      <p:sp>
        <p:nvSpPr>
          <p:cNvPr id="106501" name="文本框 106500"/>
          <p:cNvSpPr txBox="1"/>
          <p:nvPr/>
        </p:nvSpPr>
        <p:spPr>
          <a:xfrm>
            <a:off x="0" y="5694363"/>
            <a:ext cx="8991600" cy="1163637"/>
          </a:xfrm>
          <a:prstGeom prst="rect">
            <a:avLst/>
          </a:prstGeom>
          <a:solidFill>
            <a:srgbClr val="CCFFFF"/>
          </a:solidFill>
          <a:ln w="9525">
            <a:noFill/>
          </a:ln>
        </p:spPr>
        <p:txBody>
          <a:bodyPr>
            <a:spAutoFit/>
          </a:bodyPr>
          <a:p>
            <a:pPr algn="just">
              <a:spcBef>
                <a:spcPct val="20000"/>
              </a:spcBef>
              <a:buClr>
                <a:schemeClr val="accent2"/>
              </a:buClr>
              <a:buSzPct val="80000"/>
              <a:buFont typeface="Wingdings" panose="05000000000000000000" pitchFamily="2" charset="2"/>
            </a:pPr>
            <a:r>
              <a:rPr lang="zh-CN" altLang="en-US" b="1" dirty="0">
                <a:solidFill>
                  <a:srgbClr val="000099"/>
                </a:solidFill>
                <a:latin typeface="楷体_GB2312" pitchFamily="49" charset="-122"/>
                <a:ea typeface="楷体_GB2312" pitchFamily="49" charset="-122"/>
              </a:rPr>
              <a:t>3）并行也可能意味着要增加硬件成本，因而需</a:t>
            </a:r>
            <a:endParaRPr lang="zh-CN" altLang="en-US" b="1" dirty="0">
              <a:solidFill>
                <a:srgbClr val="000099"/>
              </a:solidFill>
              <a:latin typeface="楷体_GB2312" pitchFamily="49" charset="-122"/>
              <a:ea typeface="楷体_GB2312" pitchFamily="49" charset="-122"/>
            </a:endParaRPr>
          </a:p>
          <a:p>
            <a:pPr algn="just">
              <a:spcBef>
                <a:spcPct val="20000"/>
              </a:spcBef>
              <a:buClr>
                <a:schemeClr val="accent2"/>
              </a:buClr>
              <a:buSzPct val="80000"/>
              <a:buFont typeface="Wingdings" panose="05000000000000000000" pitchFamily="2" charset="2"/>
            </a:pPr>
            <a:r>
              <a:rPr lang="zh-CN" altLang="en-US" b="1" dirty="0">
                <a:solidFill>
                  <a:srgbClr val="000099"/>
                </a:solidFill>
                <a:latin typeface="楷体_GB2312" pitchFamily="49" charset="-122"/>
                <a:ea typeface="楷体_GB2312" pitchFamily="49" charset="-122"/>
              </a:rPr>
              <a:t>  根据性能价格比来评价这种开销是否合理。</a:t>
            </a:r>
            <a:endParaRPr lang="zh-CN" altLang="en-US" b="1" dirty="0">
              <a:solidFill>
                <a:srgbClr val="000099"/>
              </a:solidFill>
              <a:latin typeface="楷体_GB2312" pitchFamily="49" charset="-122"/>
              <a:ea typeface="楷体_GB2312" pitchFamily="49" charset="-122"/>
            </a:endParaRPr>
          </a:p>
        </p:txBody>
      </p:sp>
      <p:sp>
        <p:nvSpPr>
          <p:cNvPr id="106502" name="文本框 106501"/>
          <p:cNvSpPr txBox="1"/>
          <p:nvPr/>
        </p:nvSpPr>
        <p:spPr>
          <a:xfrm>
            <a:off x="0" y="188913"/>
            <a:ext cx="4267200" cy="701675"/>
          </a:xfrm>
          <a:prstGeom prst="rect">
            <a:avLst/>
          </a:prstGeom>
          <a:solidFill>
            <a:srgbClr val="333300"/>
          </a:solidFill>
          <a:ln w="9525">
            <a:noFill/>
          </a:ln>
        </p:spPr>
        <p:txBody>
          <a:bodyPr>
            <a:spAutoFit/>
          </a:bodyPr>
          <a:p>
            <a:pPr>
              <a:spcBef>
                <a:spcPct val="50000"/>
              </a:spcBef>
            </a:pPr>
            <a:r>
              <a:rPr lang="zh-CN" altLang="en-US" sz="4000" b="1" dirty="0">
                <a:solidFill>
                  <a:srgbClr val="CCECFF"/>
                </a:solidFill>
                <a:latin typeface="黑体" panose="02010609060101010101" pitchFamily="49" charset="-122"/>
                <a:ea typeface="黑体" panose="02010609060101010101" pitchFamily="49" charset="-122"/>
              </a:rPr>
              <a:t>2、并行性的意义</a:t>
            </a:r>
            <a:endParaRPr lang="zh-CN" altLang="en-US" sz="4000" b="1" dirty="0">
              <a:solidFill>
                <a:srgbClr val="CCEC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linds(horizontal)">
                                      <p:cBhvr>
                                        <p:cTn id="7" dur="500"/>
                                        <p:tgtEl>
                                          <p:spTgt spid="1064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498">
                                            <p:txEl>
                                              <p:charRg st="0" end="68"/>
                                            </p:txEl>
                                          </p:spTgt>
                                        </p:tgtEl>
                                        <p:attrNameLst>
                                          <p:attrName>style.visibility</p:attrName>
                                        </p:attrNameLst>
                                      </p:cBhvr>
                                      <p:to>
                                        <p:strVal val="visible"/>
                                      </p:to>
                                    </p:set>
                                    <p:animEffect transition="in" filter="blinds(horizontal)">
                                      <p:cBhvr>
                                        <p:cTn id="10" dur="500"/>
                                        <p:tgtEl>
                                          <p:spTgt spid="106498">
                                            <p:txEl>
                                              <p:charRg st="0" end="6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6500"/>
                                        </p:tgtEl>
                                        <p:attrNameLst>
                                          <p:attrName>style.visibility</p:attrName>
                                        </p:attrNameLst>
                                      </p:cBhvr>
                                      <p:to>
                                        <p:strVal val="visible"/>
                                      </p:to>
                                    </p:set>
                                    <p:animEffect transition="in" filter="blinds(horizontal)">
                                      <p:cBhvr>
                                        <p:cTn id="15" dur="500"/>
                                        <p:tgtEl>
                                          <p:spTgt spid="1065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6501"/>
                                        </p:tgtEl>
                                        <p:attrNameLst>
                                          <p:attrName>style.visibility</p:attrName>
                                        </p:attrNameLst>
                                      </p:cBhvr>
                                      <p:to>
                                        <p:strVal val="visible"/>
                                      </p:to>
                                    </p:set>
                                    <p:animEffect transition="in" filter="blinds(horizontal)">
                                      <p:cBhvr>
                                        <p:cTn id="20"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build="p"/>
      <p:bldP spid="106500" grpId="0" animBg="1"/>
      <p:bldP spid="1065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0050" name="文本框 130049"/>
          <p:cNvSpPr txBox="1"/>
          <p:nvPr/>
        </p:nvSpPr>
        <p:spPr>
          <a:xfrm>
            <a:off x="0" y="0"/>
            <a:ext cx="8763000" cy="1373188"/>
          </a:xfrm>
          <a:prstGeom prst="rect">
            <a:avLst/>
          </a:prstGeom>
          <a:noFill/>
          <a:ln w="9525">
            <a:noFill/>
          </a:ln>
        </p:spPr>
        <p:txBody>
          <a:bodyPr>
            <a:spAutoFit/>
          </a:bodyPr>
          <a:p>
            <a:pPr algn="just"/>
            <a:r>
              <a:rPr lang="zh-CN" altLang="en-US" sz="24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①</a:t>
            </a:r>
            <a:r>
              <a:rPr lang="en-US" altLang="zh-CN" sz="2800" b="1">
                <a:latin typeface="楷体_GB2312" pitchFamily="49" charset="-122"/>
                <a:ea typeface="楷体_GB2312" pitchFamily="49" charset="-122"/>
              </a:rPr>
              <a:t>Cube0</a:t>
            </a:r>
            <a:r>
              <a:rPr lang="zh-CN" altLang="en-US" sz="2800" b="1" dirty="0">
                <a:latin typeface="楷体_GB2312" pitchFamily="49" charset="-122"/>
                <a:ea typeface="楷体_GB2312" pitchFamily="49" charset="-122"/>
              </a:rPr>
              <a:t>可实现8个部件（处理单元），在</a:t>
            </a:r>
            <a:r>
              <a:rPr lang="en-US" altLang="zh-CN" sz="2800" b="1">
                <a:latin typeface="楷体_GB2312" pitchFamily="49" charset="-122"/>
                <a:ea typeface="楷体_GB2312" pitchFamily="49" charset="-122"/>
              </a:rPr>
              <a:t>x</a:t>
            </a:r>
            <a:r>
              <a:rPr lang="zh-CN" altLang="en-US" sz="2800" b="1" dirty="0">
                <a:latin typeface="楷体_GB2312" pitchFamily="49" charset="-122"/>
                <a:ea typeface="楷体_GB2312" pitchFamily="49" charset="-122"/>
              </a:rPr>
              <a:t>方向连接。</a:t>
            </a:r>
            <a:endParaRPr lang="zh-CN" altLang="en-US" sz="2800" b="1" dirty="0">
              <a:latin typeface="楷体_GB2312" pitchFamily="49" charset="-122"/>
              <a:ea typeface="楷体_GB2312" pitchFamily="49" charset="-122"/>
            </a:endParaRPr>
          </a:p>
          <a:p>
            <a:pPr algn="just"/>
            <a:r>
              <a:rPr lang="zh-CN" altLang="en-US" sz="2800" b="1" dirty="0">
                <a:latin typeface="楷体_GB2312" pitchFamily="49" charset="-122"/>
                <a:ea typeface="楷体_GB2312" pitchFamily="49" charset="-122"/>
              </a:rPr>
              <a:t> ②</a:t>
            </a:r>
            <a:r>
              <a:rPr lang="en-US" altLang="zh-CN" sz="2800" b="1">
                <a:latin typeface="楷体_GB2312" pitchFamily="49" charset="-122"/>
                <a:ea typeface="楷体_GB2312" pitchFamily="49" charset="-122"/>
              </a:rPr>
              <a:t>Cube1</a:t>
            </a:r>
            <a:r>
              <a:rPr lang="zh-CN" altLang="en-US" sz="2800" b="1" dirty="0">
                <a:latin typeface="楷体_GB2312" pitchFamily="49" charset="-122"/>
                <a:ea typeface="楷体_GB2312" pitchFamily="49" charset="-122"/>
              </a:rPr>
              <a:t>可实现8个部件（处理单元），在</a:t>
            </a:r>
            <a:r>
              <a:rPr lang="en-US" altLang="zh-CN" sz="2800" b="1">
                <a:latin typeface="楷体_GB2312" pitchFamily="49" charset="-122"/>
                <a:ea typeface="楷体_GB2312" pitchFamily="49" charset="-122"/>
              </a:rPr>
              <a:t>y</a:t>
            </a:r>
            <a:r>
              <a:rPr lang="zh-CN" altLang="en-US" sz="2800" b="1" dirty="0">
                <a:latin typeface="楷体_GB2312" pitchFamily="49" charset="-122"/>
                <a:ea typeface="楷体_GB2312" pitchFamily="49" charset="-122"/>
              </a:rPr>
              <a:t>方向连接。</a:t>
            </a:r>
            <a:endParaRPr lang="zh-CN" altLang="en-US" sz="2800" b="1" dirty="0">
              <a:latin typeface="楷体_GB2312" pitchFamily="49" charset="-122"/>
              <a:ea typeface="楷体_GB2312" pitchFamily="49" charset="-122"/>
            </a:endParaRPr>
          </a:p>
          <a:p>
            <a:pPr algn="just"/>
            <a:r>
              <a:rPr lang="zh-CN" altLang="en-US" sz="2800" b="1" dirty="0">
                <a:latin typeface="楷体_GB2312" pitchFamily="49" charset="-122"/>
                <a:ea typeface="楷体_GB2312" pitchFamily="49" charset="-122"/>
              </a:rPr>
              <a:t> ③</a:t>
            </a:r>
            <a:r>
              <a:rPr lang="en-US" altLang="zh-CN" sz="2800" b="1">
                <a:latin typeface="楷体_GB2312" pitchFamily="49" charset="-122"/>
                <a:ea typeface="楷体_GB2312" pitchFamily="49" charset="-122"/>
              </a:rPr>
              <a:t>Cube2</a:t>
            </a:r>
            <a:r>
              <a:rPr lang="zh-CN" altLang="en-US" sz="2800" b="1" dirty="0">
                <a:latin typeface="楷体_GB2312" pitchFamily="49" charset="-122"/>
                <a:ea typeface="楷体_GB2312" pitchFamily="49" charset="-122"/>
              </a:rPr>
              <a:t>可实现8个部件（处理单元），在</a:t>
            </a:r>
            <a:r>
              <a:rPr lang="en-US" altLang="zh-CN" sz="2800" b="1">
                <a:latin typeface="楷体_GB2312" pitchFamily="49" charset="-122"/>
                <a:ea typeface="楷体_GB2312" pitchFamily="49" charset="-122"/>
              </a:rPr>
              <a:t>z</a:t>
            </a:r>
            <a:r>
              <a:rPr lang="zh-CN" altLang="en-US" sz="2800" b="1" dirty="0">
                <a:latin typeface="楷体_GB2312" pitchFamily="49" charset="-122"/>
                <a:ea typeface="楷体_GB2312" pitchFamily="49" charset="-122"/>
              </a:rPr>
              <a:t>方向连接</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grpSp>
        <p:nvGrpSpPr>
          <p:cNvPr id="130048" name="组合 130047"/>
          <p:cNvGrpSpPr/>
          <p:nvPr/>
        </p:nvGrpSpPr>
        <p:grpSpPr>
          <a:xfrm>
            <a:off x="1066800" y="1752600"/>
            <a:ext cx="6248400" cy="4357688"/>
            <a:chOff x="672" y="1104"/>
            <a:chExt cx="3936" cy="2745"/>
          </a:xfrm>
        </p:grpSpPr>
        <p:sp>
          <p:nvSpPr>
            <p:cNvPr id="130052" name="立方体 130051"/>
            <p:cNvSpPr/>
            <p:nvPr/>
          </p:nvSpPr>
          <p:spPr>
            <a:xfrm>
              <a:off x="1440" y="1728"/>
              <a:ext cx="1824" cy="1536"/>
            </a:xfrm>
            <a:prstGeom prst="cube">
              <a:avLst>
                <a:gd name="adj" fmla="val 25000"/>
              </a:avLst>
            </a:prstGeom>
            <a:solidFill>
              <a:srgbClr val="00FFFF"/>
            </a:solidFill>
            <a:ln w="38100" cap="flat" cmpd="sng">
              <a:solidFill>
                <a:schemeClr val="tx1"/>
              </a:solidFill>
              <a:prstDash val="solid"/>
              <a:miter/>
              <a:headEnd type="none" w="med" len="med"/>
              <a:tailEnd type="none" w="med" len="med"/>
            </a:ln>
          </p:spPr>
          <p:txBody>
            <a:bodyPr/>
            <a:p>
              <a:endParaRPr lang="zh-CN" altLang="en-US"/>
            </a:p>
          </p:txBody>
        </p:sp>
        <p:sp>
          <p:nvSpPr>
            <p:cNvPr id="130053" name="直接连接符 130052"/>
            <p:cNvSpPr/>
            <p:nvPr/>
          </p:nvSpPr>
          <p:spPr>
            <a:xfrm>
              <a:off x="1824" y="1296"/>
              <a:ext cx="0" cy="1584"/>
            </a:xfrm>
            <a:prstGeom prst="line">
              <a:avLst/>
            </a:prstGeom>
            <a:ln w="28575" cap="flat" cmpd="sng">
              <a:solidFill>
                <a:schemeClr val="tx1"/>
              </a:solidFill>
              <a:prstDash val="solid"/>
              <a:headEnd type="triangle" w="med" len="med"/>
              <a:tailEnd type="none" w="med" len="med"/>
            </a:ln>
          </p:spPr>
        </p:sp>
        <p:sp>
          <p:nvSpPr>
            <p:cNvPr id="130054" name="直接连接符 130053"/>
            <p:cNvSpPr/>
            <p:nvPr/>
          </p:nvSpPr>
          <p:spPr>
            <a:xfrm flipH="1">
              <a:off x="1824" y="2880"/>
              <a:ext cx="2160" cy="0"/>
            </a:xfrm>
            <a:prstGeom prst="line">
              <a:avLst/>
            </a:prstGeom>
            <a:ln w="28575" cap="flat" cmpd="sng">
              <a:solidFill>
                <a:schemeClr val="tx1"/>
              </a:solidFill>
              <a:prstDash val="solid"/>
              <a:headEnd type="triangle" w="med" len="med"/>
              <a:tailEnd type="none" w="med" len="med"/>
            </a:ln>
          </p:spPr>
        </p:sp>
        <p:sp>
          <p:nvSpPr>
            <p:cNvPr id="130055" name="直接连接符 130054"/>
            <p:cNvSpPr/>
            <p:nvPr/>
          </p:nvSpPr>
          <p:spPr>
            <a:xfrm flipH="1">
              <a:off x="912" y="2880"/>
              <a:ext cx="912" cy="960"/>
            </a:xfrm>
            <a:prstGeom prst="line">
              <a:avLst/>
            </a:prstGeom>
            <a:ln w="28575" cap="flat" cmpd="sng">
              <a:solidFill>
                <a:schemeClr val="tx1"/>
              </a:solidFill>
              <a:prstDash val="solid"/>
              <a:headEnd type="none" w="med" len="med"/>
              <a:tailEnd type="triangle" w="med" len="med"/>
            </a:ln>
          </p:spPr>
        </p:sp>
        <p:sp>
          <p:nvSpPr>
            <p:cNvPr id="130056" name="文本框 130055"/>
            <p:cNvSpPr txBox="1"/>
            <p:nvPr/>
          </p:nvSpPr>
          <p:spPr>
            <a:xfrm>
              <a:off x="1872" y="1104"/>
              <a:ext cx="912" cy="633"/>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Ｙ</a:t>
              </a:r>
              <a:endParaRPr lang="zh-CN" altLang="en-US" sz="2400" b="1" dirty="0">
                <a:latin typeface="楷体_GB2312" pitchFamily="49" charset="-122"/>
                <a:ea typeface="楷体_GB2312" pitchFamily="49" charset="-122"/>
              </a:endParaRPr>
            </a:p>
            <a:p>
              <a:pPr>
                <a:spcBef>
                  <a:spcPct val="50000"/>
                </a:spcBef>
              </a:pPr>
              <a:r>
                <a:rPr lang="zh-CN" altLang="en-US" sz="2400" b="1" dirty="0">
                  <a:latin typeface="楷体_GB2312" pitchFamily="49" charset="-122"/>
                  <a:ea typeface="楷体_GB2312" pitchFamily="49" charset="-122"/>
                </a:rPr>
                <a:t>０１０</a:t>
              </a:r>
              <a:endParaRPr lang="zh-CN" altLang="en-US" sz="2400" b="1" dirty="0">
                <a:latin typeface="楷体_GB2312" pitchFamily="49" charset="-122"/>
                <a:ea typeface="楷体_GB2312" pitchFamily="49" charset="-122"/>
              </a:endParaRPr>
            </a:p>
          </p:txBody>
        </p:sp>
        <p:sp>
          <p:nvSpPr>
            <p:cNvPr id="130057" name="文本框 130056"/>
            <p:cNvSpPr txBox="1"/>
            <p:nvPr/>
          </p:nvSpPr>
          <p:spPr>
            <a:xfrm>
              <a:off x="3264" y="2928"/>
              <a:ext cx="1344" cy="288"/>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００１　Ｘ</a:t>
              </a:r>
              <a:endParaRPr lang="zh-CN" altLang="en-US" sz="2400" b="1" dirty="0">
                <a:latin typeface="楷体_GB2312" pitchFamily="49" charset="-122"/>
                <a:ea typeface="楷体_GB2312" pitchFamily="49" charset="-122"/>
              </a:endParaRPr>
            </a:p>
          </p:txBody>
        </p:sp>
        <p:sp>
          <p:nvSpPr>
            <p:cNvPr id="130058" name="文本框 130057"/>
            <p:cNvSpPr txBox="1"/>
            <p:nvPr/>
          </p:nvSpPr>
          <p:spPr>
            <a:xfrm>
              <a:off x="1776" y="2544"/>
              <a:ext cx="816" cy="288"/>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０００</a:t>
              </a:r>
              <a:endParaRPr lang="zh-CN" altLang="en-US" sz="2400" b="1" dirty="0">
                <a:latin typeface="楷体_GB2312" pitchFamily="49" charset="-122"/>
                <a:ea typeface="楷体_GB2312" pitchFamily="49" charset="-122"/>
              </a:endParaRPr>
            </a:p>
          </p:txBody>
        </p:sp>
        <p:sp>
          <p:nvSpPr>
            <p:cNvPr id="130059" name="文本框 130058"/>
            <p:cNvSpPr txBox="1"/>
            <p:nvPr/>
          </p:nvSpPr>
          <p:spPr>
            <a:xfrm>
              <a:off x="672" y="2016"/>
              <a:ext cx="720" cy="288"/>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１１０</a:t>
              </a:r>
              <a:endParaRPr lang="zh-CN" altLang="en-US" sz="2400" b="1" dirty="0">
                <a:latin typeface="楷体_GB2312" pitchFamily="49" charset="-122"/>
                <a:ea typeface="楷体_GB2312" pitchFamily="49" charset="-122"/>
              </a:endParaRPr>
            </a:p>
          </p:txBody>
        </p:sp>
        <p:sp>
          <p:nvSpPr>
            <p:cNvPr id="130060" name="文本框 130059"/>
            <p:cNvSpPr txBox="1"/>
            <p:nvPr/>
          </p:nvSpPr>
          <p:spPr>
            <a:xfrm>
              <a:off x="912" y="3216"/>
              <a:ext cx="1296" cy="633"/>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　　１００</a:t>
              </a:r>
              <a:endParaRPr lang="zh-CN" altLang="en-US" sz="2400" b="1" dirty="0">
                <a:latin typeface="楷体_GB2312" pitchFamily="49" charset="-122"/>
                <a:ea typeface="楷体_GB2312" pitchFamily="49" charset="-122"/>
              </a:endParaRPr>
            </a:p>
            <a:p>
              <a:pPr>
                <a:spcBef>
                  <a:spcPct val="50000"/>
                </a:spcBef>
              </a:pPr>
              <a:r>
                <a:rPr lang="zh-CN" altLang="en-US" sz="2400" b="1" dirty="0">
                  <a:latin typeface="楷体_GB2312" pitchFamily="49" charset="-122"/>
                  <a:ea typeface="楷体_GB2312" pitchFamily="49" charset="-122"/>
                </a:rPr>
                <a:t>　Ｚ</a:t>
              </a:r>
              <a:endParaRPr lang="zh-CN" altLang="en-US" sz="2400" b="1" dirty="0">
                <a:latin typeface="楷体_GB2312" pitchFamily="49" charset="-122"/>
                <a:ea typeface="楷体_GB2312" pitchFamily="49" charset="-122"/>
              </a:endParaRPr>
            </a:p>
          </p:txBody>
        </p:sp>
        <p:sp>
          <p:nvSpPr>
            <p:cNvPr id="130061" name="文本框 130060"/>
            <p:cNvSpPr txBox="1"/>
            <p:nvPr/>
          </p:nvSpPr>
          <p:spPr>
            <a:xfrm>
              <a:off x="2640" y="3360"/>
              <a:ext cx="720" cy="288"/>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１０１</a:t>
              </a:r>
              <a:endParaRPr lang="zh-CN" altLang="en-US" sz="2400" b="1" dirty="0">
                <a:latin typeface="楷体_GB2312" pitchFamily="49" charset="-122"/>
                <a:ea typeface="楷体_GB2312" pitchFamily="49" charset="-122"/>
              </a:endParaRPr>
            </a:p>
          </p:txBody>
        </p:sp>
        <p:sp>
          <p:nvSpPr>
            <p:cNvPr id="130062" name="文本框 130061"/>
            <p:cNvSpPr txBox="1"/>
            <p:nvPr/>
          </p:nvSpPr>
          <p:spPr>
            <a:xfrm>
              <a:off x="3312" y="1584"/>
              <a:ext cx="720" cy="288"/>
            </a:xfrm>
            <a:prstGeom prst="rect">
              <a:avLst/>
            </a:prstGeom>
            <a:noFill/>
            <a:ln w="9525">
              <a:noFill/>
            </a:ln>
          </p:spPr>
          <p:txBody>
            <a:bodyPr>
              <a:spAutoFit/>
            </a:bodyPr>
            <a:p>
              <a:pPr>
                <a:spcBef>
                  <a:spcPct val="50000"/>
                </a:spcBef>
              </a:pPr>
              <a:r>
                <a:rPr lang="zh-CN" altLang="en-US" sz="2400" b="1" dirty="0">
                  <a:latin typeface="楷体_GB2312" pitchFamily="49" charset="-122"/>
                  <a:ea typeface="楷体_GB2312" pitchFamily="49" charset="-122"/>
                </a:rPr>
                <a:t>０１１</a:t>
              </a:r>
              <a:endParaRPr lang="zh-CN" altLang="en-US" sz="2400" b="1" dirty="0">
                <a:latin typeface="楷体_GB2312" pitchFamily="49" charset="-122"/>
                <a:ea typeface="楷体_GB2312" pitchFamily="49" charset="-122"/>
              </a:endParaRPr>
            </a:p>
          </p:txBody>
        </p:sp>
        <p:sp>
          <p:nvSpPr>
            <p:cNvPr id="130063" name="文本框 130062"/>
            <p:cNvSpPr txBox="1"/>
            <p:nvPr/>
          </p:nvSpPr>
          <p:spPr>
            <a:xfrm>
              <a:off x="2832" y="2112"/>
              <a:ext cx="624" cy="192"/>
            </a:xfrm>
            <a:prstGeom prst="rect">
              <a:avLst/>
            </a:prstGeom>
            <a:noFill/>
            <a:ln w="9525">
              <a:noFill/>
            </a:ln>
          </p:spPr>
          <p:txBody>
            <a:bodyPr lIns="0" tIns="0" rIns="0" bIns="0">
              <a:spAutoFit/>
            </a:bodyPr>
            <a:p>
              <a:pPr>
                <a:spcBef>
                  <a:spcPct val="50000"/>
                </a:spcBef>
              </a:pPr>
              <a:r>
                <a:rPr lang="zh-CN" altLang="en-US" sz="2000" b="1" dirty="0">
                  <a:latin typeface="楷体_GB2312" pitchFamily="49" charset="-122"/>
                  <a:ea typeface="楷体_GB2312" pitchFamily="49" charset="-122"/>
                </a:rPr>
                <a:t>１１１</a:t>
              </a:r>
              <a:endParaRPr lang="zh-CN" altLang="en-US" sz="2000" b="1" dirty="0">
                <a:latin typeface="楷体_GB2312" pitchFamily="49" charset="-122"/>
                <a:ea typeface="楷体_GB2312" pitchFamily="49" charset="-122"/>
              </a:endParaRPr>
            </a:p>
          </p:txBody>
        </p:sp>
      </p:grpSp>
    </p:spTree>
  </p:cSld>
  <p:clrMapOvr>
    <a:masterClrMapping/>
  </p:clrMapOvr>
  <p:transition>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5346" name="文本框 185345"/>
          <p:cNvSpPr txBox="1"/>
          <p:nvPr/>
        </p:nvSpPr>
        <p:spPr>
          <a:xfrm>
            <a:off x="533400" y="228600"/>
            <a:ext cx="8382000" cy="1493838"/>
          </a:xfrm>
          <a:prstGeom prst="rect">
            <a:avLst/>
          </a:prstGeom>
          <a:noFill/>
          <a:ln w="9525">
            <a:noFill/>
          </a:ln>
        </p:spPr>
        <p:txBody>
          <a:bodyPr>
            <a:spAutoFit/>
          </a:bodyPr>
          <a:p>
            <a:pPr algn="just"/>
            <a:r>
              <a:rPr lang="zh-CN" altLang="en-US" sz="24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①</a:t>
            </a:r>
            <a:r>
              <a:rPr lang="en-US" altLang="zh-CN" b="1">
                <a:latin typeface="宋体" panose="02010600030101010101" pitchFamily="2" charset="-122"/>
                <a:ea typeface="宋体" panose="02010600030101010101" pitchFamily="2" charset="-122"/>
              </a:rPr>
              <a:t>Cube0</a:t>
            </a:r>
            <a:r>
              <a:rPr lang="zh-CN" altLang="en-US" b="1" dirty="0">
                <a:latin typeface="宋体" panose="02010600030101010101" pitchFamily="2" charset="-122"/>
                <a:ea typeface="宋体" panose="02010600030101010101" pitchFamily="2" charset="-122"/>
              </a:rPr>
              <a:t>可实现8个部件（处理单元），在</a:t>
            </a:r>
            <a:r>
              <a:rPr lang="en-US" altLang="zh-CN" b="1">
                <a:latin typeface="宋体" panose="02010600030101010101" pitchFamily="2" charset="-122"/>
                <a:ea typeface="宋体" panose="02010600030101010101" pitchFamily="2" charset="-122"/>
              </a:rPr>
              <a:t>x</a:t>
            </a:r>
            <a:r>
              <a:rPr lang="zh-CN" altLang="en-US" b="1" dirty="0">
                <a:latin typeface="宋体" panose="02010600030101010101" pitchFamily="2" charset="-122"/>
                <a:ea typeface="宋体" panose="02010600030101010101" pitchFamily="2" charset="-122"/>
              </a:rPr>
              <a:t>方向连接</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185348" name="直接连接符 185347"/>
          <p:cNvSpPr/>
          <p:nvPr/>
        </p:nvSpPr>
        <p:spPr>
          <a:xfrm>
            <a:off x="2895600" y="2057400"/>
            <a:ext cx="0" cy="2514600"/>
          </a:xfrm>
          <a:prstGeom prst="line">
            <a:avLst/>
          </a:prstGeom>
          <a:ln w="28575" cap="flat" cmpd="sng">
            <a:solidFill>
              <a:schemeClr val="tx1"/>
            </a:solidFill>
            <a:prstDash val="dash"/>
            <a:headEnd type="none" w="med" len="med"/>
            <a:tailEnd type="none" w="med" len="med"/>
          </a:ln>
        </p:spPr>
      </p:sp>
      <p:sp>
        <p:nvSpPr>
          <p:cNvPr id="185349" name="直接连接符 185348"/>
          <p:cNvSpPr/>
          <p:nvPr/>
        </p:nvSpPr>
        <p:spPr>
          <a:xfrm flipH="1">
            <a:off x="2895600" y="4572000"/>
            <a:ext cx="3429000" cy="0"/>
          </a:xfrm>
          <a:prstGeom prst="line">
            <a:avLst/>
          </a:prstGeom>
          <a:ln w="28575" cap="flat" cmpd="sng">
            <a:solidFill>
              <a:schemeClr val="tx1"/>
            </a:solidFill>
            <a:prstDash val="solid"/>
            <a:headEnd type="triangle" w="med" len="med"/>
            <a:tailEnd type="none" w="med" len="med"/>
          </a:ln>
        </p:spPr>
      </p:sp>
      <p:sp>
        <p:nvSpPr>
          <p:cNvPr id="185350" name="直接连接符 185349"/>
          <p:cNvSpPr/>
          <p:nvPr/>
        </p:nvSpPr>
        <p:spPr>
          <a:xfrm flipH="1">
            <a:off x="1447800" y="4572000"/>
            <a:ext cx="1447800" cy="1524000"/>
          </a:xfrm>
          <a:prstGeom prst="line">
            <a:avLst/>
          </a:prstGeom>
          <a:ln w="38100" cap="flat" cmpd="sng">
            <a:solidFill>
              <a:schemeClr val="tx1"/>
            </a:solidFill>
            <a:prstDash val="dash"/>
            <a:headEnd type="none" w="med" len="med"/>
            <a:tailEnd type="none" w="med" len="med"/>
          </a:ln>
        </p:spPr>
      </p:sp>
      <p:sp>
        <p:nvSpPr>
          <p:cNvPr id="185351" name="文本框 185350"/>
          <p:cNvSpPr txBox="1"/>
          <p:nvPr/>
        </p:nvSpPr>
        <p:spPr>
          <a:xfrm>
            <a:off x="2971800" y="1752600"/>
            <a:ext cx="14478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Ｙ</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2</a:t>
            </a:r>
            <a:endParaRPr lang="zh-CN" altLang="en-US" sz="2400" dirty="0">
              <a:latin typeface="Times New Roman" panose="02020603050405020304" pitchFamily="18" charset="0"/>
              <a:ea typeface="宋体" panose="02010600030101010101" pitchFamily="2" charset="-122"/>
            </a:endParaRPr>
          </a:p>
        </p:txBody>
      </p:sp>
      <p:sp>
        <p:nvSpPr>
          <p:cNvPr id="185352" name="文本框 185351"/>
          <p:cNvSpPr txBox="1"/>
          <p:nvPr/>
        </p:nvSpPr>
        <p:spPr>
          <a:xfrm>
            <a:off x="5181600" y="4648200"/>
            <a:ext cx="21336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1　Ｘ</a:t>
            </a:r>
            <a:endParaRPr lang="zh-CN" altLang="en-US" sz="2400" dirty="0">
              <a:latin typeface="Times New Roman" panose="02020603050405020304" pitchFamily="18" charset="0"/>
              <a:ea typeface="宋体" panose="02010600030101010101" pitchFamily="2" charset="-122"/>
            </a:endParaRPr>
          </a:p>
        </p:txBody>
      </p:sp>
      <p:sp>
        <p:nvSpPr>
          <p:cNvPr id="185353" name="文本框 185352"/>
          <p:cNvSpPr txBox="1"/>
          <p:nvPr/>
        </p:nvSpPr>
        <p:spPr>
          <a:xfrm>
            <a:off x="2819400" y="4038600"/>
            <a:ext cx="12954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0</a:t>
            </a:r>
            <a:endParaRPr lang="zh-CN" altLang="en-US" sz="2400" dirty="0">
              <a:latin typeface="Times New Roman" panose="02020603050405020304" pitchFamily="18" charset="0"/>
              <a:ea typeface="宋体" panose="02010600030101010101" pitchFamily="2" charset="-122"/>
            </a:endParaRPr>
          </a:p>
        </p:txBody>
      </p:sp>
      <p:sp>
        <p:nvSpPr>
          <p:cNvPr id="185354" name="文本框 185353"/>
          <p:cNvSpPr txBox="1"/>
          <p:nvPr/>
        </p:nvSpPr>
        <p:spPr>
          <a:xfrm>
            <a:off x="1066800" y="32004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6</a:t>
            </a:r>
            <a:endParaRPr lang="zh-CN" altLang="en-US" sz="2400" dirty="0">
              <a:latin typeface="Times New Roman" panose="02020603050405020304" pitchFamily="18" charset="0"/>
              <a:ea typeface="宋体" panose="02010600030101010101" pitchFamily="2" charset="-122"/>
            </a:endParaRPr>
          </a:p>
        </p:txBody>
      </p:sp>
      <p:sp>
        <p:nvSpPr>
          <p:cNvPr id="185355" name="文本框 185354"/>
          <p:cNvSpPr txBox="1"/>
          <p:nvPr/>
        </p:nvSpPr>
        <p:spPr>
          <a:xfrm>
            <a:off x="1447800" y="5105400"/>
            <a:ext cx="20574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4</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　Ｚ</a:t>
            </a:r>
            <a:endParaRPr lang="zh-CN" altLang="en-US" sz="2400" dirty="0">
              <a:latin typeface="Times New Roman" panose="02020603050405020304" pitchFamily="18" charset="0"/>
              <a:ea typeface="宋体" panose="02010600030101010101" pitchFamily="2" charset="-122"/>
            </a:endParaRPr>
          </a:p>
        </p:txBody>
      </p:sp>
      <p:sp>
        <p:nvSpPr>
          <p:cNvPr id="185356" name="文本框 185355"/>
          <p:cNvSpPr txBox="1"/>
          <p:nvPr/>
        </p:nvSpPr>
        <p:spPr>
          <a:xfrm>
            <a:off x="4191000" y="53340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5</a:t>
            </a:r>
            <a:endParaRPr lang="zh-CN" altLang="en-US" sz="2400" dirty="0">
              <a:latin typeface="Times New Roman" panose="02020603050405020304" pitchFamily="18" charset="0"/>
              <a:ea typeface="宋体" panose="02010600030101010101" pitchFamily="2" charset="-122"/>
            </a:endParaRPr>
          </a:p>
        </p:txBody>
      </p:sp>
      <p:sp>
        <p:nvSpPr>
          <p:cNvPr id="185357" name="文本框 185356"/>
          <p:cNvSpPr txBox="1"/>
          <p:nvPr/>
        </p:nvSpPr>
        <p:spPr>
          <a:xfrm>
            <a:off x="5257800" y="25146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3</a:t>
            </a:r>
            <a:endParaRPr lang="zh-CN" altLang="en-US" sz="2400" dirty="0">
              <a:latin typeface="Times New Roman" panose="02020603050405020304" pitchFamily="18" charset="0"/>
              <a:ea typeface="宋体" panose="02010600030101010101" pitchFamily="2" charset="-122"/>
            </a:endParaRPr>
          </a:p>
        </p:txBody>
      </p:sp>
      <p:sp>
        <p:nvSpPr>
          <p:cNvPr id="185358" name="文本框 185357"/>
          <p:cNvSpPr txBox="1"/>
          <p:nvPr/>
        </p:nvSpPr>
        <p:spPr>
          <a:xfrm>
            <a:off x="4495800" y="3352800"/>
            <a:ext cx="990600" cy="304800"/>
          </a:xfrm>
          <a:prstGeom prst="rect">
            <a:avLst/>
          </a:prstGeom>
          <a:noFill/>
          <a:ln w="9525">
            <a:noFill/>
          </a:ln>
        </p:spPr>
        <p:txBody>
          <a:bodyPr lIns="0" tIns="0" rIns="0" bIns="0">
            <a:spAutoFit/>
          </a:bodyPr>
          <a:p>
            <a:pPr>
              <a:spcBef>
                <a:spcPct val="50000"/>
              </a:spcBef>
            </a:pPr>
            <a:r>
              <a:rPr lang="zh-CN" altLang="en-US" sz="2000" dirty="0">
                <a:latin typeface="Times New Roman" panose="02020603050405020304" pitchFamily="18" charset="0"/>
                <a:ea typeface="宋体" panose="02010600030101010101" pitchFamily="2" charset="-122"/>
              </a:rPr>
              <a:t>  7</a:t>
            </a:r>
            <a:endParaRPr lang="zh-CN" altLang="en-US" sz="2000" dirty="0">
              <a:latin typeface="Times New Roman" panose="02020603050405020304" pitchFamily="18" charset="0"/>
              <a:ea typeface="宋体" panose="02010600030101010101" pitchFamily="2" charset="-122"/>
            </a:endParaRPr>
          </a:p>
        </p:txBody>
      </p:sp>
      <p:sp>
        <p:nvSpPr>
          <p:cNvPr id="185360" name="直接连接符 185359"/>
          <p:cNvSpPr/>
          <p:nvPr/>
        </p:nvSpPr>
        <p:spPr>
          <a:xfrm>
            <a:off x="2895600" y="2743200"/>
            <a:ext cx="2286000" cy="0"/>
          </a:xfrm>
          <a:prstGeom prst="line">
            <a:avLst/>
          </a:prstGeom>
          <a:ln w="76200" cap="flat" cmpd="sng">
            <a:solidFill>
              <a:schemeClr val="hlink"/>
            </a:solidFill>
            <a:prstDash val="solid"/>
            <a:headEnd type="diamond" w="med" len="med"/>
            <a:tailEnd type="diamond" w="med" len="med"/>
          </a:ln>
        </p:spPr>
      </p:sp>
      <p:sp>
        <p:nvSpPr>
          <p:cNvPr id="185361" name="直接连接符 185360"/>
          <p:cNvSpPr/>
          <p:nvPr/>
        </p:nvSpPr>
        <p:spPr>
          <a:xfrm>
            <a:off x="5181600" y="2743200"/>
            <a:ext cx="0" cy="1828800"/>
          </a:xfrm>
          <a:prstGeom prst="line">
            <a:avLst/>
          </a:prstGeom>
          <a:ln w="28575" cap="flat" cmpd="sng">
            <a:solidFill>
              <a:schemeClr val="tx1"/>
            </a:solidFill>
            <a:prstDash val="dash"/>
            <a:headEnd type="none" w="med" len="med"/>
            <a:tailEnd type="none" w="med" len="med"/>
          </a:ln>
        </p:spPr>
      </p:sp>
      <p:sp>
        <p:nvSpPr>
          <p:cNvPr id="185362" name="直接连接符 185361"/>
          <p:cNvSpPr/>
          <p:nvPr/>
        </p:nvSpPr>
        <p:spPr>
          <a:xfrm>
            <a:off x="2286000" y="3352800"/>
            <a:ext cx="0" cy="1828800"/>
          </a:xfrm>
          <a:prstGeom prst="line">
            <a:avLst/>
          </a:prstGeom>
          <a:ln w="38100" cap="flat" cmpd="sng">
            <a:solidFill>
              <a:schemeClr val="tx1"/>
            </a:solidFill>
            <a:prstDash val="dash"/>
            <a:headEnd type="none" w="med" len="med"/>
            <a:tailEnd type="none" w="med" len="med"/>
          </a:ln>
        </p:spPr>
      </p:sp>
      <p:sp>
        <p:nvSpPr>
          <p:cNvPr id="185363" name="直接连接符 185362"/>
          <p:cNvSpPr/>
          <p:nvPr/>
        </p:nvSpPr>
        <p:spPr>
          <a:xfrm>
            <a:off x="2286000" y="5181600"/>
            <a:ext cx="2286000" cy="0"/>
          </a:xfrm>
          <a:prstGeom prst="line">
            <a:avLst/>
          </a:prstGeom>
          <a:ln w="76200" cap="flat" cmpd="sng">
            <a:solidFill>
              <a:schemeClr val="hlink"/>
            </a:solidFill>
            <a:prstDash val="solid"/>
            <a:headEnd type="diamond" w="med" len="med"/>
            <a:tailEnd type="diamond" w="med" len="med"/>
          </a:ln>
        </p:spPr>
      </p:sp>
      <p:sp>
        <p:nvSpPr>
          <p:cNvPr id="185364" name="直接连接符 185363"/>
          <p:cNvSpPr/>
          <p:nvPr/>
        </p:nvSpPr>
        <p:spPr>
          <a:xfrm>
            <a:off x="4572000" y="3352800"/>
            <a:ext cx="0" cy="1828800"/>
          </a:xfrm>
          <a:prstGeom prst="line">
            <a:avLst/>
          </a:prstGeom>
          <a:ln w="38100" cap="flat" cmpd="sng">
            <a:solidFill>
              <a:schemeClr val="tx1"/>
            </a:solidFill>
            <a:prstDash val="dash"/>
            <a:headEnd type="none" w="med" len="med"/>
            <a:tailEnd type="none" w="med" len="med"/>
          </a:ln>
        </p:spPr>
      </p:sp>
      <p:sp>
        <p:nvSpPr>
          <p:cNvPr id="185365" name="直接连接符 185364"/>
          <p:cNvSpPr/>
          <p:nvPr/>
        </p:nvSpPr>
        <p:spPr>
          <a:xfrm flipH="1">
            <a:off x="2286000" y="2743200"/>
            <a:ext cx="609600" cy="609600"/>
          </a:xfrm>
          <a:prstGeom prst="line">
            <a:avLst/>
          </a:prstGeom>
          <a:ln w="28575" cap="flat" cmpd="sng">
            <a:solidFill>
              <a:schemeClr val="tx1"/>
            </a:solidFill>
            <a:prstDash val="dash"/>
            <a:headEnd type="none" w="med" len="med"/>
            <a:tailEnd type="none" w="med" len="med"/>
          </a:ln>
        </p:spPr>
      </p:sp>
      <p:sp>
        <p:nvSpPr>
          <p:cNvPr id="185366" name="直接连接符 185365"/>
          <p:cNvSpPr/>
          <p:nvPr/>
        </p:nvSpPr>
        <p:spPr>
          <a:xfrm flipV="1">
            <a:off x="4572000" y="2743200"/>
            <a:ext cx="609600" cy="609600"/>
          </a:xfrm>
          <a:prstGeom prst="line">
            <a:avLst/>
          </a:prstGeom>
          <a:ln w="28575" cap="flat" cmpd="sng">
            <a:solidFill>
              <a:schemeClr val="tx1"/>
            </a:solidFill>
            <a:prstDash val="dash"/>
            <a:headEnd type="none" w="med" len="med"/>
            <a:tailEnd type="none" w="med" len="med"/>
          </a:ln>
        </p:spPr>
      </p:sp>
      <p:sp>
        <p:nvSpPr>
          <p:cNvPr id="185367" name="直接连接符 185366"/>
          <p:cNvSpPr/>
          <p:nvPr/>
        </p:nvSpPr>
        <p:spPr>
          <a:xfrm>
            <a:off x="2286000" y="3352800"/>
            <a:ext cx="2286000" cy="0"/>
          </a:xfrm>
          <a:prstGeom prst="line">
            <a:avLst/>
          </a:prstGeom>
          <a:ln w="76200" cap="flat" cmpd="sng">
            <a:solidFill>
              <a:schemeClr val="hlink"/>
            </a:solidFill>
            <a:prstDash val="solid"/>
            <a:headEnd type="diamond" w="med" len="med"/>
            <a:tailEnd type="diamond" w="med" len="med"/>
          </a:ln>
        </p:spPr>
      </p:sp>
      <p:sp>
        <p:nvSpPr>
          <p:cNvPr id="185368" name="直接连接符 185367"/>
          <p:cNvSpPr/>
          <p:nvPr/>
        </p:nvSpPr>
        <p:spPr>
          <a:xfrm flipH="1">
            <a:off x="4572000" y="4572000"/>
            <a:ext cx="609600" cy="609600"/>
          </a:xfrm>
          <a:prstGeom prst="line">
            <a:avLst/>
          </a:prstGeom>
          <a:ln w="28575" cap="flat" cmpd="sng">
            <a:solidFill>
              <a:schemeClr val="tx1"/>
            </a:solidFill>
            <a:prstDash val="dash"/>
            <a:headEnd type="none" w="med" len="med"/>
            <a:tailEnd type="none" w="med" len="med"/>
          </a:ln>
        </p:spPr>
      </p:sp>
      <p:sp>
        <p:nvSpPr>
          <p:cNvPr id="185369" name="直接连接符 185368"/>
          <p:cNvSpPr/>
          <p:nvPr/>
        </p:nvSpPr>
        <p:spPr>
          <a:xfrm flipH="1">
            <a:off x="1447800" y="5181600"/>
            <a:ext cx="838200" cy="914400"/>
          </a:xfrm>
          <a:prstGeom prst="line">
            <a:avLst/>
          </a:prstGeom>
          <a:ln w="38100" cap="flat" cmpd="sng">
            <a:solidFill>
              <a:schemeClr val="tx1"/>
            </a:solidFill>
            <a:prstDash val="solid"/>
            <a:headEnd type="none" w="med" len="med"/>
            <a:tailEnd type="triangle" w="med" len="med"/>
          </a:ln>
        </p:spPr>
      </p:sp>
      <p:sp>
        <p:nvSpPr>
          <p:cNvPr id="185370" name="直接连接符 185369"/>
          <p:cNvSpPr/>
          <p:nvPr/>
        </p:nvSpPr>
        <p:spPr>
          <a:xfrm>
            <a:off x="2895600" y="2057400"/>
            <a:ext cx="0" cy="685800"/>
          </a:xfrm>
          <a:prstGeom prst="line">
            <a:avLst/>
          </a:prstGeom>
          <a:ln w="38100" cap="flat" cmpd="sng">
            <a:solidFill>
              <a:schemeClr val="tx1"/>
            </a:solidFill>
            <a:prstDash val="solid"/>
            <a:headEnd type="triangle" w="med" len="med"/>
            <a:tailEnd type="none" w="med" len="med"/>
          </a:ln>
        </p:spPr>
      </p:sp>
      <p:sp>
        <p:nvSpPr>
          <p:cNvPr id="185372" name="直接连接符 185371"/>
          <p:cNvSpPr/>
          <p:nvPr/>
        </p:nvSpPr>
        <p:spPr>
          <a:xfrm>
            <a:off x="2895600" y="4572000"/>
            <a:ext cx="2286000" cy="0"/>
          </a:xfrm>
          <a:prstGeom prst="line">
            <a:avLst/>
          </a:prstGeom>
          <a:ln w="76200" cap="flat" cmpd="sng">
            <a:solidFill>
              <a:schemeClr val="hlink"/>
            </a:solidFill>
            <a:prstDash val="solid"/>
            <a:headEnd type="diamond" w="med" len="med"/>
            <a:tailEnd type="diamond" w="med" len="med"/>
          </a:ln>
        </p:spPr>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8418" name="文本框 188417"/>
          <p:cNvSpPr txBox="1"/>
          <p:nvPr/>
        </p:nvSpPr>
        <p:spPr>
          <a:xfrm>
            <a:off x="304800" y="228600"/>
            <a:ext cx="8610600" cy="1190625"/>
          </a:xfrm>
          <a:prstGeom prst="rect">
            <a:avLst/>
          </a:prstGeom>
          <a:noFill/>
          <a:ln w="9525">
            <a:noFill/>
          </a:ln>
        </p:spPr>
        <p:txBody>
          <a:bodyPr>
            <a:spAutoFit/>
          </a:bodyPr>
          <a:p>
            <a:pPr algn="just"/>
            <a:r>
              <a:rPr lang="zh-CN" altLang="en-US" b="1" dirty="0">
                <a:latin typeface="宋体" panose="02010600030101010101" pitchFamily="2" charset="-122"/>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②</a:t>
            </a:r>
            <a:r>
              <a:rPr lang="en-US" altLang="zh-CN" sz="3600" b="1">
                <a:latin typeface="宋体" panose="02010600030101010101" pitchFamily="2" charset="-122"/>
                <a:ea typeface="宋体" panose="02010600030101010101" pitchFamily="2" charset="-122"/>
              </a:rPr>
              <a:t>Cube1</a:t>
            </a:r>
            <a:r>
              <a:rPr lang="zh-CN" altLang="en-US" sz="3600" b="1" dirty="0">
                <a:latin typeface="宋体" panose="02010600030101010101" pitchFamily="2" charset="-122"/>
                <a:ea typeface="宋体" panose="02010600030101010101" pitchFamily="2" charset="-122"/>
              </a:rPr>
              <a:t>可实现8个部件（处理单元），在</a:t>
            </a:r>
            <a:r>
              <a:rPr lang="en-US" altLang="zh-CN" sz="3600" b="1">
                <a:latin typeface="宋体" panose="02010600030101010101" pitchFamily="2" charset="-122"/>
                <a:ea typeface="宋体" panose="02010600030101010101" pitchFamily="2" charset="-122"/>
              </a:rPr>
              <a:t>y</a:t>
            </a:r>
            <a:r>
              <a:rPr lang="zh-CN" altLang="en-US" sz="3600" b="1" dirty="0">
                <a:latin typeface="宋体" panose="02010600030101010101" pitchFamily="2" charset="-122"/>
                <a:ea typeface="宋体" panose="02010600030101010101" pitchFamily="2" charset="-122"/>
              </a:rPr>
              <a:t>方向连接。</a:t>
            </a:r>
            <a:endParaRPr lang="zh-CN" altLang="en-US" b="1" dirty="0">
              <a:latin typeface="宋体" panose="02010600030101010101" pitchFamily="2" charset="-122"/>
              <a:ea typeface="宋体" panose="02010600030101010101" pitchFamily="2" charset="-122"/>
            </a:endParaRPr>
          </a:p>
        </p:txBody>
      </p:sp>
      <p:sp>
        <p:nvSpPr>
          <p:cNvPr id="188419" name="直接连接符 188418"/>
          <p:cNvSpPr/>
          <p:nvPr/>
        </p:nvSpPr>
        <p:spPr>
          <a:xfrm>
            <a:off x="2895600" y="2057400"/>
            <a:ext cx="0" cy="2514600"/>
          </a:xfrm>
          <a:prstGeom prst="line">
            <a:avLst/>
          </a:prstGeom>
          <a:ln w="38100" cap="flat" cmpd="sng">
            <a:solidFill>
              <a:schemeClr val="tx1"/>
            </a:solidFill>
            <a:prstDash val="solid"/>
            <a:headEnd type="triangle" w="med" len="med"/>
            <a:tailEnd type="none" w="med" len="med"/>
          </a:ln>
        </p:spPr>
      </p:sp>
      <p:sp>
        <p:nvSpPr>
          <p:cNvPr id="188420" name="直接连接符 188419"/>
          <p:cNvSpPr/>
          <p:nvPr/>
        </p:nvSpPr>
        <p:spPr>
          <a:xfrm flipH="1">
            <a:off x="2895600" y="4572000"/>
            <a:ext cx="3429000" cy="0"/>
          </a:xfrm>
          <a:prstGeom prst="line">
            <a:avLst/>
          </a:prstGeom>
          <a:ln w="28575" cap="flat" cmpd="sng">
            <a:solidFill>
              <a:schemeClr val="tx1"/>
            </a:solidFill>
            <a:prstDash val="dash"/>
            <a:headEnd type="none" w="med" len="med"/>
            <a:tailEnd type="none" w="med" len="med"/>
          </a:ln>
        </p:spPr>
      </p:sp>
      <p:sp>
        <p:nvSpPr>
          <p:cNvPr id="188422" name="文本框 188421"/>
          <p:cNvSpPr txBox="1"/>
          <p:nvPr/>
        </p:nvSpPr>
        <p:spPr>
          <a:xfrm>
            <a:off x="2971800" y="1752600"/>
            <a:ext cx="14478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Ｙ</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2</a:t>
            </a:r>
            <a:endParaRPr lang="zh-CN" altLang="en-US" sz="2400" dirty="0">
              <a:latin typeface="Times New Roman" panose="02020603050405020304" pitchFamily="18" charset="0"/>
              <a:ea typeface="宋体" panose="02010600030101010101" pitchFamily="2" charset="-122"/>
            </a:endParaRPr>
          </a:p>
        </p:txBody>
      </p:sp>
      <p:sp>
        <p:nvSpPr>
          <p:cNvPr id="188423" name="文本框 188422"/>
          <p:cNvSpPr txBox="1"/>
          <p:nvPr/>
        </p:nvSpPr>
        <p:spPr>
          <a:xfrm>
            <a:off x="5181600" y="4648200"/>
            <a:ext cx="21336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1　Ｘ</a:t>
            </a:r>
            <a:endParaRPr lang="zh-CN" altLang="en-US" sz="2400" dirty="0">
              <a:latin typeface="Times New Roman" panose="02020603050405020304" pitchFamily="18" charset="0"/>
              <a:ea typeface="宋体" panose="02010600030101010101" pitchFamily="2" charset="-122"/>
            </a:endParaRPr>
          </a:p>
        </p:txBody>
      </p:sp>
      <p:sp>
        <p:nvSpPr>
          <p:cNvPr id="188424" name="文本框 188423"/>
          <p:cNvSpPr txBox="1"/>
          <p:nvPr/>
        </p:nvSpPr>
        <p:spPr>
          <a:xfrm>
            <a:off x="2819400" y="4038600"/>
            <a:ext cx="1295400" cy="457200"/>
          </a:xfrm>
          <a:prstGeom prst="rect">
            <a:avLst/>
          </a:prstGeom>
          <a:noFill/>
          <a:ln w="38100">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０</a:t>
            </a:r>
            <a:endParaRPr lang="zh-CN" altLang="en-US" sz="2400" dirty="0">
              <a:latin typeface="Times New Roman" panose="02020603050405020304" pitchFamily="18" charset="0"/>
              <a:ea typeface="宋体" panose="02010600030101010101" pitchFamily="2" charset="-122"/>
            </a:endParaRPr>
          </a:p>
        </p:txBody>
      </p:sp>
      <p:sp>
        <p:nvSpPr>
          <p:cNvPr id="188425" name="文本框 188424"/>
          <p:cNvSpPr txBox="1"/>
          <p:nvPr/>
        </p:nvSpPr>
        <p:spPr>
          <a:xfrm>
            <a:off x="1066800" y="32004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6</a:t>
            </a:r>
            <a:endParaRPr lang="zh-CN" altLang="en-US" sz="2400" dirty="0">
              <a:latin typeface="Times New Roman" panose="02020603050405020304" pitchFamily="18" charset="0"/>
              <a:ea typeface="宋体" panose="02010600030101010101" pitchFamily="2" charset="-122"/>
            </a:endParaRPr>
          </a:p>
        </p:txBody>
      </p:sp>
      <p:sp>
        <p:nvSpPr>
          <p:cNvPr id="188426" name="文本框 188425"/>
          <p:cNvSpPr txBox="1"/>
          <p:nvPr/>
        </p:nvSpPr>
        <p:spPr>
          <a:xfrm>
            <a:off x="1447800" y="5105400"/>
            <a:ext cx="20574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4</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　Ｚ</a:t>
            </a:r>
            <a:endParaRPr lang="zh-CN" altLang="en-US" sz="2400" dirty="0">
              <a:latin typeface="Times New Roman" panose="02020603050405020304" pitchFamily="18" charset="0"/>
              <a:ea typeface="宋体" panose="02010600030101010101" pitchFamily="2" charset="-122"/>
            </a:endParaRPr>
          </a:p>
        </p:txBody>
      </p:sp>
      <p:sp>
        <p:nvSpPr>
          <p:cNvPr id="188427" name="文本框 188426"/>
          <p:cNvSpPr txBox="1"/>
          <p:nvPr/>
        </p:nvSpPr>
        <p:spPr>
          <a:xfrm>
            <a:off x="4191000" y="53340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5</a:t>
            </a:r>
            <a:endParaRPr lang="zh-CN" altLang="en-US" sz="2400" dirty="0">
              <a:latin typeface="Times New Roman" panose="02020603050405020304" pitchFamily="18" charset="0"/>
              <a:ea typeface="宋体" panose="02010600030101010101" pitchFamily="2" charset="-122"/>
            </a:endParaRPr>
          </a:p>
        </p:txBody>
      </p:sp>
      <p:sp>
        <p:nvSpPr>
          <p:cNvPr id="188428" name="文本框 188427"/>
          <p:cNvSpPr txBox="1"/>
          <p:nvPr/>
        </p:nvSpPr>
        <p:spPr>
          <a:xfrm>
            <a:off x="5257800" y="25146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3</a:t>
            </a:r>
            <a:endParaRPr lang="zh-CN" altLang="en-US" sz="2400" dirty="0">
              <a:latin typeface="Times New Roman" panose="02020603050405020304" pitchFamily="18" charset="0"/>
              <a:ea typeface="宋体" panose="02010600030101010101" pitchFamily="2" charset="-122"/>
            </a:endParaRPr>
          </a:p>
        </p:txBody>
      </p:sp>
      <p:sp>
        <p:nvSpPr>
          <p:cNvPr id="188429" name="文本框 188428"/>
          <p:cNvSpPr txBox="1"/>
          <p:nvPr/>
        </p:nvSpPr>
        <p:spPr>
          <a:xfrm>
            <a:off x="4495800" y="3352800"/>
            <a:ext cx="990600" cy="304800"/>
          </a:xfrm>
          <a:prstGeom prst="rect">
            <a:avLst/>
          </a:prstGeom>
          <a:noFill/>
          <a:ln w="9525">
            <a:noFill/>
          </a:ln>
        </p:spPr>
        <p:txBody>
          <a:bodyPr lIns="0" tIns="0" rIns="0" bIns="0">
            <a:spAutoFit/>
          </a:bodyPr>
          <a:p>
            <a:pPr>
              <a:spcBef>
                <a:spcPct val="50000"/>
              </a:spcBef>
            </a:pPr>
            <a:r>
              <a:rPr lang="zh-CN" altLang="en-US" sz="2000" dirty="0">
                <a:latin typeface="Times New Roman" panose="02020603050405020304" pitchFamily="18" charset="0"/>
                <a:ea typeface="宋体" panose="02010600030101010101" pitchFamily="2" charset="-122"/>
              </a:rPr>
              <a:t>  7</a:t>
            </a:r>
            <a:endParaRPr lang="zh-CN" altLang="en-US" sz="2000" dirty="0">
              <a:latin typeface="Times New Roman" panose="02020603050405020304" pitchFamily="18" charset="0"/>
              <a:ea typeface="宋体" panose="02010600030101010101" pitchFamily="2" charset="-122"/>
            </a:endParaRPr>
          </a:p>
        </p:txBody>
      </p:sp>
      <p:sp>
        <p:nvSpPr>
          <p:cNvPr id="188430" name="直接连接符 188429"/>
          <p:cNvSpPr/>
          <p:nvPr/>
        </p:nvSpPr>
        <p:spPr>
          <a:xfrm>
            <a:off x="2895600" y="2743200"/>
            <a:ext cx="2286000" cy="0"/>
          </a:xfrm>
          <a:prstGeom prst="line">
            <a:avLst/>
          </a:prstGeom>
          <a:ln w="38100" cap="flat" cmpd="sng">
            <a:solidFill>
              <a:schemeClr val="tx1"/>
            </a:solidFill>
            <a:prstDash val="dash"/>
            <a:headEnd type="none" w="med" len="med"/>
            <a:tailEnd type="none" w="med" len="med"/>
          </a:ln>
        </p:spPr>
      </p:sp>
      <p:sp>
        <p:nvSpPr>
          <p:cNvPr id="188431" name="直接连接符 188430"/>
          <p:cNvSpPr/>
          <p:nvPr/>
        </p:nvSpPr>
        <p:spPr>
          <a:xfrm>
            <a:off x="5181600" y="2743200"/>
            <a:ext cx="0" cy="1828800"/>
          </a:xfrm>
          <a:prstGeom prst="line">
            <a:avLst/>
          </a:prstGeom>
          <a:ln w="76200" cap="flat" cmpd="sng">
            <a:solidFill>
              <a:schemeClr val="hlink"/>
            </a:solidFill>
            <a:prstDash val="solid"/>
            <a:headEnd type="diamond" w="med" len="med"/>
            <a:tailEnd type="diamond" w="med" len="med"/>
          </a:ln>
        </p:spPr>
      </p:sp>
      <p:sp>
        <p:nvSpPr>
          <p:cNvPr id="188432" name="直接连接符 188431"/>
          <p:cNvSpPr/>
          <p:nvPr/>
        </p:nvSpPr>
        <p:spPr>
          <a:xfrm>
            <a:off x="2286000" y="3352800"/>
            <a:ext cx="0" cy="1828800"/>
          </a:xfrm>
          <a:prstGeom prst="line">
            <a:avLst/>
          </a:prstGeom>
          <a:ln w="76200" cap="flat" cmpd="sng">
            <a:solidFill>
              <a:schemeClr val="hlink"/>
            </a:solidFill>
            <a:prstDash val="solid"/>
            <a:headEnd type="diamond" w="med" len="med"/>
            <a:tailEnd type="diamond" w="med" len="med"/>
          </a:ln>
        </p:spPr>
      </p:sp>
      <p:sp>
        <p:nvSpPr>
          <p:cNvPr id="188433" name="直接连接符 188432"/>
          <p:cNvSpPr/>
          <p:nvPr/>
        </p:nvSpPr>
        <p:spPr>
          <a:xfrm>
            <a:off x="2286000" y="5181600"/>
            <a:ext cx="2286000" cy="0"/>
          </a:xfrm>
          <a:prstGeom prst="line">
            <a:avLst/>
          </a:prstGeom>
          <a:ln w="38100" cap="flat" cmpd="sng">
            <a:solidFill>
              <a:schemeClr val="tx1"/>
            </a:solidFill>
            <a:prstDash val="dash"/>
            <a:headEnd type="none" w="med" len="med"/>
            <a:tailEnd type="none" w="med" len="med"/>
          </a:ln>
        </p:spPr>
      </p:sp>
      <p:sp>
        <p:nvSpPr>
          <p:cNvPr id="188434" name="直接连接符 188433"/>
          <p:cNvSpPr/>
          <p:nvPr/>
        </p:nvSpPr>
        <p:spPr>
          <a:xfrm>
            <a:off x="4572000" y="3352800"/>
            <a:ext cx="0" cy="1828800"/>
          </a:xfrm>
          <a:prstGeom prst="line">
            <a:avLst/>
          </a:prstGeom>
          <a:ln w="76200" cap="flat" cmpd="sng">
            <a:solidFill>
              <a:schemeClr val="hlink"/>
            </a:solidFill>
            <a:prstDash val="solid"/>
            <a:headEnd type="diamond" w="med" len="med"/>
            <a:tailEnd type="diamond" w="med" len="med"/>
          </a:ln>
        </p:spPr>
      </p:sp>
      <p:sp>
        <p:nvSpPr>
          <p:cNvPr id="188435" name="直接连接符 188434"/>
          <p:cNvSpPr/>
          <p:nvPr/>
        </p:nvSpPr>
        <p:spPr>
          <a:xfrm flipH="1">
            <a:off x="2286000" y="2743200"/>
            <a:ext cx="609600" cy="609600"/>
          </a:xfrm>
          <a:prstGeom prst="line">
            <a:avLst/>
          </a:prstGeom>
          <a:ln w="38100" cap="flat" cmpd="sng">
            <a:solidFill>
              <a:schemeClr val="tx1"/>
            </a:solidFill>
            <a:prstDash val="dash"/>
            <a:headEnd type="none" w="med" len="med"/>
            <a:tailEnd type="none" w="med" len="med"/>
          </a:ln>
        </p:spPr>
      </p:sp>
      <p:sp>
        <p:nvSpPr>
          <p:cNvPr id="188436" name="直接连接符 188435"/>
          <p:cNvSpPr/>
          <p:nvPr/>
        </p:nvSpPr>
        <p:spPr>
          <a:xfrm flipV="1">
            <a:off x="4572000" y="2743200"/>
            <a:ext cx="609600" cy="609600"/>
          </a:xfrm>
          <a:prstGeom prst="line">
            <a:avLst/>
          </a:prstGeom>
          <a:ln w="38100" cap="flat" cmpd="sng">
            <a:solidFill>
              <a:schemeClr val="tx1"/>
            </a:solidFill>
            <a:prstDash val="dash"/>
            <a:headEnd type="none" w="med" len="med"/>
            <a:tailEnd type="none" w="med" len="med"/>
          </a:ln>
        </p:spPr>
      </p:sp>
      <p:sp>
        <p:nvSpPr>
          <p:cNvPr id="188437" name="直接连接符 188436"/>
          <p:cNvSpPr/>
          <p:nvPr/>
        </p:nvSpPr>
        <p:spPr>
          <a:xfrm>
            <a:off x="2286000" y="3352800"/>
            <a:ext cx="2286000" cy="0"/>
          </a:xfrm>
          <a:prstGeom prst="line">
            <a:avLst/>
          </a:prstGeom>
          <a:ln w="38100" cap="flat" cmpd="sng">
            <a:solidFill>
              <a:schemeClr val="tx1"/>
            </a:solidFill>
            <a:prstDash val="dash"/>
            <a:headEnd type="none" w="med" len="med"/>
            <a:tailEnd type="none" w="med" len="med"/>
          </a:ln>
        </p:spPr>
      </p:sp>
      <p:sp>
        <p:nvSpPr>
          <p:cNvPr id="188438" name="直接连接符 188437"/>
          <p:cNvSpPr/>
          <p:nvPr/>
        </p:nvSpPr>
        <p:spPr>
          <a:xfrm flipH="1">
            <a:off x="4572000" y="4572000"/>
            <a:ext cx="609600" cy="609600"/>
          </a:xfrm>
          <a:prstGeom prst="line">
            <a:avLst/>
          </a:prstGeom>
          <a:ln w="38100" cap="flat" cmpd="sng">
            <a:solidFill>
              <a:schemeClr val="tx1"/>
            </a:solidFill>
            <a:prstDash val="dash"/>
            <a:headEnd type="none" w="med" len="med"/>
            <a:tailEnd type="none" w="med" len="med"/>
          </a:ln>
        </p:spPr>
      </p:sp>
      <p:sp>
        <p:nvSpPr>
          <p:cNvPr id="188439" name="直接连接符 188438"/>
          <p:cNvSpPr/>
          <p:nvPr/>
        </p:nvSpPr>
        <p:spPr>
          <a:xfrm>
            <a:off x="2895600" y="2743200"/>
            <a:ext cx="0" cy="1828800"/>
          </a:xfrm>
          <a:prstGeom prst="line">
            <a:avLst/>
          </a:prstGeom>
          <a:ln w="76200" cap="flat" cmpd="sng">
            <a:solidFill>
              <a:schemeClr val="hlink"/>
            </a:solidFill>
            <a:prstDash val="solid"/>
            <a:headEnd type="diamond" w="med" len="med"/>
            <a:tailEnd type="diamond" w="med" len="med"/>
          </a:ln>
        </p:spPr>
      </p:sp>
      <p:sp>
        <p:nvSpPr>
          <p:cNvPr id="188440" name="直接连接符 188439"/>
          <p:cNvSpPr/>
          <p:nvPr/>
        </p:nvSpPr>
        <p:spPr>
          <a:xfrm>
            <a:off x="5181600" y="4572000"/>
            <a:ext cx="1143000" cy="0"/>
          </a:xfrm>
          <a:prstGeom prst="line">
            <a:avLst/>
          </a:prstGeom>
          <a:ln w="38100" cap="flat" cmpd="sng">
            <a:solidFill>
              <a:schemeClr val="tx1"/>
            </a:solidFill>
            <a:prstDash val="solid"/>
            <a:headEnd type="none" w="med" len="med"/>
            <a:tailEnd type="triangle" w="med" len="med"/>
          </a:ln>
        </p:spPr>
      </p:sp>
      <p:sp>
        <p:nvSpPr>
          <p:cNvPr id="188441" name="直接连接符 188440"/>
          <p:cNvSpPr/>
          <p:nvPr/>
        </p:nvSpPr>
        <p:spPr>
          <a:xfrm flipH="1">
            <a:off x="2286000" y="4572000"/>
            <a:ext cx="609600" cy="609600"/>
          </a:xfrm>
          <a:prstGeom prst="line">
            <a:avLst/>
          </a:prstGeom>
          <a:ln w="38100" cap="flat" cmpd="sng">
            <a:solidFill>
              <a:schemeClr val="tx1"/>
            </a:solidFill>
            <a:prstDash val="dash"/>
            <a:headEnd type="none" w="med" len="med"/>
            <a:tailEnd type="none" w="med" len="med"/>
          </a:ln>
        </p:spPr>
      </p:sp>
      <p:sp>
        <p:nvSpPr>
          <p:cNvPr id="188442" name="直接连接符 188441"/>
          <p:cNvSpPr/>
          <p:nvPr/>
        </p:nvSpPr>
        <p:spPr>
          <a:xfrm flipH="1">
            <a:off x="1600200" y="5181600"/>
            <a:ext cx="685800" cy="685800"/>
          </a:xfrm>
          <a:prstGeom prst="line">
            <a:avLst/>
          </a:prstGeom>
          <a:ln w="38100" cap="flat" cmpd="sng">
            <a:solidFill>
              <a:schemeClr val="tx1"/>
            </a:solidFill>
            <a:prstDash val="solid"/>
            <a:headEnd type="none" w="med" len="med"/>
            <a:tailEnd type="triangle" w="med" len="med"/>
          </a:ln>
        </p:spPr>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9442" name="文本框 189441"/>
          <p:cNvSpPr txBox="1"/>
          <p:nvPr/>
        </p:nvSpPr>
        <p:spPr>
          <a:xfrm>
            <a:off x="533400" y="228600"/>
            <a:ext cx="8382000" cy="1066800"/>
          </a:xfrm>
          <a:prstGeom prst="rect">
            <a:avLst/>
          </a:prstGeom>
          <a:noFill/>
          <a:ln w="9525">
            <a:noFill/>
          </a:ln>
        </p:spPr>
        <p:txBody>
          <a:bodyPr>
            <a:spAutoFit/>
          </a:bodyPr>
          <a:p>
            <a:pPr algn="just"/>
            <a:r>
              <a:rPr lang="zh-CN" altLang="en-US" sz="28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③</a:t>
            </a:r>
            <a:r>
              <a:rPr lang="en-US" altLang="zh-CN" b="1">
                <a:latin typeface="宋体" panose="02010600030101010101" pitchFamily="2" charset="-122"/>
                <a:ea typeface="宋体" panose="02010600030101010101" pitchFamily="2" charset="-122"/>
              </a:rPr>
              <a:t>Cube2</a:t>
            </a:r>
            <a:r>
              <a:rPr lang="zh-CN" altLang="en-US" b="1" dirty="0">
                <a:latin typeface="宋体" panose="02010600030101010101" pitchFamily="2" charset="-122"/>
                <a:ea typeface="宋体" panose="02010600030101010101" pitchFamily="2" charset="-122"/>
              </a:rPr>
              <a:t>可实现8个部件（处理单元），在</a:t>
            </a:r>
            <a:r>
              <a:rPr lang="en-US" altLang="zh-CN" b="1">
                <a:latin typeface="宋体" panose="02010600030101010101" pitchFamily="2" charset="-122"/>
                <a:ea typeface="宋体" panose="02010600030101010101" pitchFamily="2" charset="-122"/>
              </a:rPr>
              <a:t>z</a:t>
            </a:r>
            <a:r>
              <a:rPr lang="zh-CN" altLang="en-US" b="1" dirty="0">
                <a:latin typeface="宋体" panose="02010600030101010101" pitchFamily="2" charset="-122"/>
                <a:ea typeface="宋体" panose="02010600030101010101" pitchFamily="2" charset="-122"/>
              </a:rPr>
              <a:t>方向连接</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189443" name="直接连接符 189442"/>
          <p:cNvSpPr/>
          <p:nvPr/>
        </p:nvSpPr>
        <p:spPr>
          <a:xfrm>
            <a:off x="2895600" y="2057400"/>
            <a:ext cx="0" cy="2514600"/>
          </a:xfrm>
          <a:prstGeom prst="line">
            <a:avLst/>
          </a:prstGeom>
          <a:ln w="38100" cap="flat" cmpd="sng">
            <a:solidFill>
              <a:schemeClr val="tx1"/>
            </a:solidFill>
            <a:prstDash val="dash"/>
            <a:headEnd type="none" w="med" len="med"/>
            <a:tailEnd type="none" w="med" len="med"/>
          </a:ln>
        </p:spPr>
      </p:sp>
      <p:sp>
        <p:nvSpPr>
          <p:cNvPr id="189444" name="直接连接符 189443"/>
          <p:cNvSpPr/>
          <p:nvPr/>
        </p:nvSpPr>
        <p:spPr>
          <a:xfrm flipH="1">
            <a:off x="2895600" y="4572000"/>
            <a:ext cx="3429000" cy="0"/>
          </a:xfrm>
          <a:prstGeom prst="line">
            <a:avLst/>
          </a:prstGeom>
          <a:ln w="38100" cap="flat" cmpd="sng">
            <a:solidFill>
              <a:schemeClr val="tx1"/>
            </a:solidFill>
            <a:prstDash val="dash"/>
            <a:headEnd type="none" w="med" len="med"/>
            <a:tailEnd type="none" w="med" len="med"/>
          </a:ln>
        </p:spPr>
      </p:sp>
      <p:sp>
        <p:nvSpPr>
          <p:cNvPr id="189446" name="文本框 189445"/>
          <p:cNvSpPr txBox="1"/>
          <p:nvPr/>
        </p:nvSpPr>
        <p:spPr>
          <a:xfrm>
            <a:off x="2971800" y="1752600"/>
            <a:ext cx="14478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Ｙ</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2</a:t>
            </a:r>
            <a:endParaRPr lang="zh-CN" altLang="en-US" sz="2400" dirty="0">
              <a:latin typeface="Times New Roman" panose="02020603050405020304" pitchFamily="18" charset="0"/>
              <a:ea typeface="宋体" panose="02010600030101010101" pitchFamily="2" charset="-122"/>
            </a:endParaRPr>
          </a:p>
        </p:txBody>
      </p:sp>
      <p:sp>
        <p:nvSpPr>
          <p:cNvPr id="189447" name="文本框 189446"/>
          <p:cNvSpPr txBox="1"/>
          <p:nvPr/>
        </p:nvSpPr>
        <p:spPr>
          <a:xfrm>
            <a:off x="5181600" y="4648200"/>
            <a:ext cx="21336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1　Ｘ</a:t>
            </a:r>
            <a:endParaRPr lang="zh-CN" altLang="en-US" sz="2400" dirty="0">
              <a:latin typeface="Times New Roman" panose="02020603050405020304" pitchFamily="18" charset="0"/>
              <a:ea typeface="宋体" panose="02010600030101010101" pitchFamily="2" charset="-122"/>
            </a:endParaRPr>
          </a:p>
        </p:txBody>
      </p:sp>
      <p:sp>
        <p:nvSpPr>
          <p:cNvPr id="189448" name="文本框 189447"/>
          <p:cNvSpPr txBox="1"/>
          <p:nvPr/>
        </p:nvSpPr>
        <p:spPr>
          <a:xfrm>
            <a:off x="2819400" y="4038600"/>
            <a:ext cx="1295400" cy="457200"/>
          </a:xfrm>
          <a:prstGeom prst="rect">
            <a:avLst/>
          </a:prstGeom>
          <a:noFill/>
          <a:ln w="38100">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０</a:t>
            </a:r>
            <a:endParaRPr lang="zh-CN" altLang="en-US" sz="2400" dirty="0">
              <a:latin typeface="Times New Roman" panose="02020603050405020304" pitchFamily="18" charset="0"/>
              <a:ea typeface="宋体" panose="02010600030101010101" pitchFamily="2" charset="-122"/>
            </a:endParaRPr>
          </a:p>
        </p:txBody>
      </p:sp>
      <p:sp>
        <p:nvSpPr>
          <p:cNvPr id="189449" name="文本框 189448"/>
          <p:cNvSpPr txBox="1"/>
          <p:nvPr/>
        </p:nvSpPr>
        <p:spPr>
          <a:xfrm>
            <a:off x="1066800" y="32004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6</a:t>
            </a:r>
            <a:endParaRPr lang="zh-CN" altLang="en-US" sz="2400" dirty="0">
              <a:latin typeface="Times New Roman" panose="02020603050405020304" pitchFamily="18" charset="0"/>
              <a:ea typeface="宋体" panose="02010600030101010101" pitchFamily="2" charset="-122"/>
            </a:endParaRPr>
          </a:p>
        </p:txBody>
      </p:sp>
      <p:sp>
        <p:nvSpPr>
          <p:cNvPr id="189450" name="文本框 189449"/>
          <p:cNvSpPr txBox="1"/>
          <p:nvPr/>
        </p:nvSpPr>
        <p:spPr>
          <a:xfrm>
            <a:off x="1447800" y="5105400"/>
            <a:ext cx="2057400" cy="100488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4</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　Ｚ</a:t>
            </a:r>
            <a:endParaRPr lang="zh-CN" altLang="en-US" sz="2400" dirty="0">
              <a:latin typeface="Times New Roman" panose="02020603050405020304" pitchFamily="18" charset="0"/>
              <a:ea typeface="宋体" panose="02010600030101010101" pitchFamily="2" charset="-122"/>
            </a:endParaRPr>
          </a:p>
        </p:txBody>
      </p:sp>
      <p:sp>
        <p:nvSpPr>
          <p:cNvPr id="189451" name="文本框 189450"/>
          <p:cNvSpPr txBox="1"/>
          <p:nvPr/>
        </p:nvSpPr>
        <p:spPr>
          <a:xfrm>
            <a:off x="4191000" y="53340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  5</a:t>
            </a:r>
            <a:endParaRPr lang="zh-CN" altLang="en-US" sz="2400" dirty="0">
              <a:latin typeface="Times New Roman" panose="02020603050405020304" pitchFamily="18" charset="0"/>
              <a:ea typeface="宋体" panose="02010600030101010101" pitchFamily="2" charset="-122"/>
            </a:endParaRPr>
          </a:p>
        </p:txBody>
      </p:sp>
      <p:sp>
        <p:nvSpPr>
          <p:cNvPr id="189452" name="文本框 189451"/>
          <p:cNvSpPr txBox="1"/>
          <p:nvPr/>
        </p:nvSpPr>
        <p:spPr>
          <a:xfrm>
            <a:off x="5257800" y="2514600"/>
            <a:ext cx="1143000" cy="4572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ea typeface="宋体" panose="02010600030101010101" pitchFamily="2" charset="-122"/>
              </a:rPr>
              <a:t>3</a:t>
            </a:r>
            <a:endParaRPr lang="zh-CN" altLang="en-US" sz="2400" dirty="0">
              <a:latin typeface="Times New Roman" panose="02020603050405020304" pitchFamily="18" charset="0"/>
              <a:ea typeface="宋体" panose="02010600030101010101" pitchFamily="2" charset="-122"/>
            </a:endParaRPr>
          </a:p>
        </p:txBody>
      </p:sp>
      <p:sp>
        <p:nvSpPr>
          <p:cNvPr id="189453" name="文本框 189452"/>
          <p:cNvSpPr txBox="1"/>
          <p:nvPr/>
        </p:nvSpPr>
        <p:spPr>
          <a:xfrm>
            <a:off x="4495800" y="3352800"/>
            <a:ext cx="990600" cy="304800"/>
          </a:xfrm>
          <a:prstGeom prst="rect">
            <a:avLst/>
          </a:prstGeom>
          <a:noFill/>
          <a:ln w="9525">
            <a:noFill/>
          </a:ln>
        </p:spPr>
        <p:txBody>
          <a:bodyPr lIns="0" tIns="0" rIns="0" bIns="0">
            <a:spAutoFit/>
          </a:bodyPr>
          <a:p>
            <a:pPr>
              <a:spcBef>
                <a:spcPct val="50000"/>
              </a:spcBef>
            </a:pPr>
            <a:r>
              <a:rPr lang="zh-CN" altLang="en-US" sz="2000" dirty="0">
                <a:latin typeface="Times New Roman" panose="02020603050405020304" pitchFamily="18" charset="0"/>
                <a:ea typeface="宋体" panose="02010600030101010101" pitchFamily="2" charset="-122"/>
              </a:rPr>
              <a:t>  7</a:t>
            </a:r>
            <a:endParaRPr lang="zh-CN" altLang="en-US" sz="2000" dirty="0">
              <a:latin typeface="Times New Roman" panose="02020603050405020304" pitchFamily="18" charset="0"/>
              <a:ea typeface="宋体" panose="02010600030101010101" pitchFamily="2" charset="-122"/>
            </a:endParaRPr>
          </a:p>
        </p:txBody>
      </p:sp>
      <p:sp>
        <p:nvSpPr>
          <p:cNvPr id="189454" name="直接连接符 189453"/>
          <p:cNvSpPr/>
          <p:nvPr/>
        </p:nvSpPr>
        <p:spPr>
          <a:xfrm>
            <a:off x="2895600" y="2743200"/>
            <a:ext cx="2286000" cy="0"/>
          </a:xfrm>
          <a:prstGeom prst="line">
            <a:avLst/>
          </a:prstGeom>
          <a:ln w="38100" cap="flat" cmpd="sng">
            <a:solidFill>
              <a:schemeClr val="tx1"/>
            </a:solidFill>
            <a:prstDash val="dash"/>
            <a:headEnd type="none" w="med" len="med"/>
            <a:tailEnd type="none" w="med" len="med"/>
          </a:ln>
        </p:spPr>
      </p:sp>
      <p:sp>
        <p:nvSpPr>
          <p:cNvPr id="189455" name="直接连接符 189454"/>
          <p:cNvSpPr/>
          <p:nvPr/>
        </p:nvSpPr>
        <p:spPr>
          <a:xfrm>
            <a:off x="5181600" y="2743200"/>
            <a:ext cx="0" cy="1828800"/>
          </a:xfrm>
          <a:prstGeom prst="line">
            <a:avLst/>
          </a:prstGeom>
          <a:ln w="38100" cap="flat" cmpd="sng">
            <a:solidFill>
              <a:schemeClr val="tx1"/>
            </a:solidFill>
            <a:prstDash val="dash"/>
            <a:headEnd type="none" w="med" len="med"/>
            <a:tailEnd type="none" w="med" len="med"/>
          </a:ln>
        </p:spPr>
      </p:sp>
      <p:sp>
        <p:nvSpPr>
          <p:cNvPr id="189456" name="直接连接符 189455"/>
          <p:cNvSpPr/>
          <p:nvPr/>
        </p:nvSpPr>
        <p:spPr>
          <a:xfrm>
            <a:off x="2286000" y="3352800"/>
            <a:ext cx="0" cy="1828800"/>
          </a:xfrm>
          <a:prstGeom prst="line">
            <a:avLst/>
          </a:prstGeom>
          <a:ln w="38100" cap="flat" cmpd="sng">
            <a:solidFill>
              <a:schemeClr val="tx1"/>
            </a:solidFill>
            <a:prstDash val="dash"/>
            <a:headEnd type="none" w="med" len="med"/>
            <a:tailEnd type="none" w="med" len="med"/>
          </a:ln>
        </p:spPr>
      </p:sp>
      <p:sp>
        <p:nvSpPr>
          <p:cNvPr id="189457" name="直接连接符 189456"/>
          <p:cNvSpPr/>
          <p:nvPr/>
        </p:nvSpPr>
        <p:spPr>
          <a:xfrm>
            <a:off x="2286000" y="5181600"/>
            <a:ext cx="2286000" cy="0"/>
          </a:xfrm>
          <a:prstGeom prst="line">
            <a:avLst/>
          </a:prstGeom>
          <a:ln w="38100" cap="flat" cmpd="sng">
            <a:solidFill>
              <a:schemeClr val="tx1"/>
            </a:solidFill>
            <a:prstDash val="dash"/>
            <a:headEnd type="none" w="med" len="med"/>
            <a:tailEnd type="none" w="med" len="med"/>
          </a:ln>
        </p:spPr>
      </p:sp>
      <p:sp>
        <p:nvSpPr>
          <p:cNvPr id="189458" name="直接连接符 189457"/>
          <p:cNvSpPr/>
          <p:nvPr/>
        </p:nvSpPr>
        <p:spPr>
          <a:xfrm>
            <a:off x="4572000" y="3352800"/>
            <a:ext cx="0" cy="1828800"/>
          </a:xfrm>
          <a:prstGeom prst="line">
            <a:avLst/>
          </a:prstGeom>
          <a:ln w="38100" cap="flat" cmpd="sng">
            <a:solidFill>
              <a:schemeClr val="tx1"/>
            </a:solidFill>
            <a:prstDash val="dash"/>
            <a:headEnd type="none" w="med" len="med"/>
            <a:tailEnd type="none" w="med" len="med"/>
          </a:ln>
        </p:spPr>
      </p:sp>
      <p:sp>
        <p:nvSpPr>
          <p:cNvPr id="189459" name="直接连接符 189458"/>
          <p:cNvSpPr/>
          <p:nvPr/>
        </p:nvSpPr>
        <p:spPr>
          <a:xfrm flipH="1">
            <a:off x="2286000" y="2743200"/>
            <a:ext cx="609600" cy="609600"/>
          </a:xfrm>
          <a:prstGeom prst="line">
            <a:avLst/>
          </a:prstGeom>
          <a:ln w="57150" cap="flat" cmpd="sng">
            <a:solidFill>
              <a:schemeClr val="hlink"/>
            </a:solidFill>
            <a:prstDash val="solid"/>
            <a:headEnd type="diamond" w="med" len="med"/>
            <a:tailEnd type="diamond" w="med" len="med"/>
          </a:ln>
        </p:spPr>
      </p:sp>
      <p:sp>
        <p:nvSpPr>
          <p:cNvPr id="189460" name="直接连接符 189459"/>
          <p:cNvSpPr/>
          <p:nvPr/>
        </p:nvSpPr>
        <p:spPr>
          <a:xfrm flipV="1">
            <a:off x="4572000" y="2743200"/>
            <a:ext cx="609600" cy="609600"/>
          </a:xfrm>
          <a:prstGeom prst="line">
            <a:avLst/>
          </a:prstGeom>
          <a:ln w="57150" cap="flat" cmpd="sng">
            <a:solidFill>
              <a:schemeClr val="hlink"/>
            </a:solidFill>
            <a:prstDash val="solid"/>
            <a:headEnd type="diamond" w="med" len="med"/>
            <a:tailEnd type="diamond" w="med" len="med"/>
          </a:ln>
        </p:spPr>
      </p:sp>
      <p:sp>
        <p:nvSpPr>
          <p:cNvPr id="189461" name="直接连接符 189460"/>
          <p:cNvSpPr/>
          <p:nvPr/>
        </p:nvSpPr>
        <p:spPr>
          <a:xfrm>
            <a:off x="2286000" y="3352800"/>
            <a:ext cx="2286000" cy="0"/>
          </a:xfrm>
          <a:prstGeom prst="line">
            <a:avLst/>
          </a:prstGeom>
          <a:ln w="38100" cap="flat" cmpd="sng">
            <a:solidFill>
              <a:schemeClr val="tx1"/>
            </a:solidFill>
            <a:prstDash val="dash"/>
            <a:headEnd type="none" w="med" len="med"/>
            <a:tailEnd type="none" w="med" len="med"/>
          </a:ln>
        </p:spPr>
      </p:sp>
      <p:sp>
        <p:nvSpPr>
          <p:cNvPr id="189462" name="直接连接符 189461"/>
          <p:cNvSpPr/>
          <p:nvPr/>
        </p:nvSpPr>
        <p:spPr>
          <a:xfrm flipH="1">
            <a:off x="4572000" y="4572000"/>
            <a:ext cx="609600" cy="609600"/>
          </a:xfrm>
          <a:prstGeom prst="line">
            <a:avLst/>
          </a:prstGeom>
          <a:ln w="57150" cap="flat" cmpd="sng">
            <a:solidFill>
              <a:schemeClr val="hlink"/>
            </a:solidFill>
            <a:prstDash val="solid"/>
            <a:headEnd type="diamond" w="med" len="med"/>
            <a:tailEnd type="diamond" w="med" len="med"/>
          </a:ln>
        </p:spPr>
      </p:sp>
      <p:sp>
        <p:nvSpPr>
          <p:cNvPr id="189464" name="直接连接符 189463"/>
          <p:cNvSpPr/>
          <p:nvPr/>
        </p:nvSpPr>
        <p:spPr>
          <a:xfrm>
            <a:off x="5181600" y="4572000"/>
            <a:ext cx="1066800" cy="0"/>
          </a:xfrm>
          <a:prstGeom prst="line">
            <a:avLst/>
          </a:prstGeom>
          <a:ln w="38100" cap="flat" cmpd="sng">
            <a:solidFill>
              <a:schemeClr val="tx1"/>
            </a:solidFill>
            <a:prstDash val="solid"/>
            <a:headEnd type="none" w="med" len="med"/>
            <a:tailEnd type="triangle" w="med" len="med"/>
          </a:ln>
        </p:spPr>
      </p:sp>
      <p:sp>
        <p:nvSpPr>
          <p:cNvPr id="189465" name="直接连接符 189464"/>
          <p:cNvSpPr/>
          <p:nvPr/>
        </p:nvSpPr>
        <p:spPr>
          <a:xfrm>
            <a:off x="2895600" y="2057400"/>
            <a:ext cx="0" cy="685800"/>
          </a:xfrm>
          <a:prstGeom prst="line">
            <a:avLst/>
          </a:prstGeom>
          <a:ln w="38100" cap="flat" cmpd="sng">
            <a:solidFill>
              <a:schemeClr val="tx1"/>
            </a:solidFill>
            <a:prstDash val="solid"/>
            <a:headEnd type="triangle" w="med" len="med"/>
            <a:tailEnd type="none" w="med" len="med"/>
          </a:ln>
        </p:spPr>
      </p:sp>
      <p:sp>
        <p:nvSpPr>
          <p:cNvPr id="189466" name="直接连接符 189465"/>
          <p:cNvSpPr/>
          <p:nvPr/>
        </p:nvSpPr>
        <p:spPr>
          <a:xfrm flipH="1">
            <a:off x="2286000" y="4572000"/>
            <a:ext cx="609600" cy="609600"/>
          </a:xfrm>
          <a:prstGeom prst="line">
            <a:avLst/>
          </a:prstGeom>
          <a:ln w="57150" cap="flat" cmpd="sng">
            <a:solidFill>
              <a:schemeClr val="hlink"/>
            </a:solidFill>
            <a:prstDash val="solid"/>
            <a:headEnd type="diamond" w="med" len="med"/>
            <a:tailEnd type="diamond" w="med" len="med"/>
          </a:ln>
        </p:spPr>
      </p:sp>
      <p:sp>
        <p:nvSpPr>
          <p:cNvPr id="189467" name="直接连接符 189466"/>
          <p:cNvSpPr/>
          <p:nvPr/>
        </p:nvSpPr>
        <p:spPr>
          <a:xfrm flipH="1">
            <a:off x="1752600" y="5181600"/>
            <a:ext cx="533400" cy="533400"/>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2274" name="文本框 182273"/>
          <p:cNvSpPr txBox="1"/>
          <p:nvPr/>
        </p:nvSpPr>
        <p:spPr>
          <a:xfrm>
            <a:off x="533400" y="228600"/>
            <a:ext cx="8382000" cy="457200"/>
          </a:xfrm>
          <a:prstGeom prst="rect">
            <a:avLst/>
          </a:prstGeom>
          <a:noFill/>
          <a:ln w="9525">
            <a:noFill/>
          </a:ln>
        </p:spPr>
        <p:txBody>
          <a:bodyPr>
            <a:spAutoFit/>
          </a:bodyPr>
          <a:p>
            <a:pPr algn="just"/>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graphicFrame>
        <p:nvGraphicFramePr>
          <p:cNvPr id="182275" name="对象 182274"/>
          <p:cNvGraphicFramePr/>
          <p:nvPr/>
        </p:nvGraphicFramePr>
        <p:xfrm>
          <a:off x="0" y="2406650"/>
          <a:ext cx="9144000" cy="4451350"/>
        </p:xfrm>
        <a:graphic>
          <a:graphicData uri="http://schemas.openxmlformats.org/presentationml/2006/ole">
            <mc:AlternateContent xmlns:mc="http://schemas.openxmlformats.org/markup-compatibility/2006">
              <mc:Choice xmlns:v="urn:schemas-microsoft-com:vml" Requires="v">
                <p:oleObj spid="_x0000_s3098" name="" r:id="rId1" imgW="3952875" imgH="1657350" progId="Visio.Drawing.5">
                  <p:embed/>
                </p:oleObj>
              </mc:Choice>
              <mc:Fallback>
                <p:oleObj name="" r:id="rId1" imgW="3952875" imgH="1657350" progId="Visio.Drawing.5">
                  <p:embed/>
                  <p:pic>
                    <p:nvPicPr>
                      <p:cNvPr id="0" name="图片 3097"/>
                      <p:cNvPicPr/>
                      <p:nvPr/>
                    </p:nvPicPr>
                    <p:blipFill>
                      <a:blip r:embed="rId2"/>
                      <a:stretch>
                        <a:fillRect/>
                      </a:stretch>
                    </p:blipFill>
                    <p:spPr>
                      <a:xfrm>
                        <a:off x="0" y="2406650"/>
                        <a:ext cx="9144000" cy="4451350"/>
                      </a:xfrm>
                      <a:prstGeom prst="rect">
                        <a:avLst/>
                      </a:prstGeom>
                      <a:solidFill>
                        <a:srgbClr val="CCFFFF"/>
                      </a:solidFill>
                      <a:ln w="38100">
                        <a:noFill/>
                        <a:miter/>
                      </a:ln>
                    </p:spPr>
                  </p:pic>
                </p:oleObj>
              </mc:Fallback>
            </mc:AlternateContent>
          </a:graphicData>
        </a:graphic>
      </p:graphicFrame>
      <p:sp>
        <p:nvSpPr>
          <p:cNvPr id="182277" name="文本框 182276"/>
          <p:cNvSpPr txBox="1"/>
          <p:nvPr/>
        </p:nvSpPr>
        <p:spPr>
          <a:xfrm>
            <a:off x="0" y="0"/>
            <a:ext cx="9144000" cy="2139950"/>
          </a:xfrm>
          <a:prstGeom prst="rect">
            <a:avLst/>
          </a:prstGeom>
          <a:noFill/>
          <a:ln w="9525">
            <a:noFill/>
          </a:ln>
        </p:spPr>
        <p:txBody>
          <a:bodyPr>
            <a:spAutoFit/>
          </a:bodyPr>
          <a:p>
            <a:pPr>
              <a:lnSpc>
                <a:spcPct val="115000"/>
              </a:lnSpc>
              <a:spcBef>
                <a:spcPct val="20000"/>
              </a:spcBef>
              <a:buClr>
                <a:schemeClr val="accent2"/>
              </a:buClr>
              <a:buSzPct val="80000"/>
              <a:buFont typeface="Wingdings" panose="05000000000000000000" pitchFamily="2" charset="2"/>
            </a:pPr>
            <a:r>
              <a:rPr lang="zh-CN" altLang="en-US" sz="2800" b="1" dirty="0">
                <a:latin typeface="楷体_GB2312" pitchFamily="49" charset="-122"/>
                <a:ea typeface="楷体_GB2312" pitchFamily="49" charset="-122"/>
              </a:rPr>
              <a:t>3）当</a:t>
            </a:r>
            <a:r>
              <a:rPr lang="en-US" altLang="zh-CN" sz="2800" b="1">
                <a:latin typeface="楷体_GB2312" pitchFamily="49" charset="-122"/>
                <a:ea typeface="楷体_GB2312" pitchFamily="49" charset="-122"/>
              </a:rPr>
              <a:t>n=4</a:t>
            </a:r>
            <a:r>
              <a:rPr lang="zh-CN" altLang="en-US" sz="2800" b="1" dirty="0">
                <a:latin typeface="楷体_GB2312" pitchFamily="49" charset="-122"/>
                <a:ea typeface="楷体_GB2312" pitchFamily="49" charset="-122"/>
              </a:rPr>
              <a:t>时，有</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3</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0 </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则                                          </a:t>
            </a:r>
            <a:r>
              <a:rPr lang="en-US" altLang="zh-CN" sz="2800" b="1">
                <a:latin typeface="楷体_GB2312" pitchFamily="49" charset="-122"/>
                <a:ea typeface="楷体_GB2312" pitchFamily="49" charset="-122"/>
              </a:rPr>
              <a:t>Cube3（P</a:t>
            </a:r>
            <a:r>
              <a:rPr lang="en-US" altLang="zh-CN" sz="2800" b="1" baseline="-25000">
                <a:latin typeface="楷体_GB2312" pitchFamily="49" charset="-122"/>
                <a:ea typeface="楷体_GB2312" pitchFamily="49" charset="-122"/>
              </a:rPr>
              <a:t>3</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0 </a:t>
            </a:r>
            <a:r>
              <a:rPr lang="en-US" altLang="zh-CN" sz="2800" b="1">
                <a:latin typeface="楷体_GB2312" pitchFamily="49" charset="-122"/>
                <a:ea typeface="楷体_GB2312" pitchFamily="49" charset="-122"/>
              </a:rPr>
              <a:t>） =P</a:t>
            </a:r>
            <a:r>
              <a:rPr lang="en-US" altLang="zh-CN" sz="2800" b="1" baseline="-25000">
                <a:latin typeface="楷体_GB2312" pitchFamily="49" charset="-122"/>
                <a:ea typeface="楷体_GB2312" pitchFamily="49" charset="-122"/>
              </a:rPr>
              <a:t>3</a:t>
            </a:r>
            <a:r>
              <a:rPr lang="en-US" altLang="zh-CN" sz="2800" b="1">
                <a:latin typeface="楷体_GB2312" pitchFamily="49" charset="-122"/>
                <a:ea typeface="楷体_GB2312" pitchFamily="49" charset="-122"/>
              </a:rPr>
              <a:t> P</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 P</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a:p>
            <a:pPr>
              <a:lnSpc>
                <a:spcPct val="115000"/>
              </a:lnSpc>
              <a:spcBef>
                <a:spcPct val="20000"/>
              </a:spcBef>
              <a:buClr>
                <a:schemeClr val="accent2"/>
              </a:buClr>
              <a:buSzPct val="80000"/>
              <a:buFont typeface="Wingdings" panose="05000000000000000000" pitchFamily="2" charset="2"/>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用</a:t>
            </a:r>
            <a:r>
              <a:rPr lang="en-US" altLang="zh-CN" sz="2800" b="1">
                <a:latin typeface="楷体_GB2312" pitchFamily="49" charset="-122"/>
                <a:ea typeface="楷体_GB2312" pitchFamily="49" charset="-122"/>
              </a:rPr>
              <a:t>Cube3</a:t>
            </a:r>
            <a:r>
              <a:rPr lang="zh-CN" altLang="en-US" sz="2800" b="1" dirty="0">
                <a:latin typeface="楷体_GB2312" pitchFamily="49" charset="-122"/>
                <a:ea typeface="楷体_GB2312" pitchFamily="49" charset="-122"/>
              </a:rPr>
              <a:t>可将两个立方体连接起来，构成一个立方体组（四维空间）。</a:t>
            </a:r>
            <a:endParaRPr lang="zh-CN" altLang="en-US" sz="2800" b="1" dirty="0">
              <a:latin typeface="楷体_GB2312" pitchFamily="49" charset="-122"/>
              <a:ea typeface="楷体_GB2312" pitchFamily="49" charset="-122"/>
            </a:endParaRPr>
          </a:p>
        </p:txBody>
      </p:sp>
      <p:sp>
        <p:nvSpPr>
          <p:cNvPr id="182278" name="直接连接符 182277"/>
          <p:cNvSpPr/>
          <p:nvPr/>
        </p:nvSpPr>
        <p:spPr>
          <a:xfrm>
            <a:off x="3352800" y="609600"/>
            <a:ext cx="228600" cy="0"/>
          </a:xfrm>
          <a:prstGeom prst="line">
            <a:avLst/>
          </a:prstGeom>
          <a:ln w="9525" cap="flat" cmpd="sng">
            <a:solidFill>
              <a:schemeClr val="tx1"/>
            </a:solidFill>
            <a:prstDash val="solid"/>
            <a:headEnd type="none" w="med" len="med"/>
            <a:tailEnd type="none" w="med" len="med"/>
          </a:ln>
        </p:spPr>
      </p:sp>
    </p:spTree>
  </p:cSld>
  <p:clrMapOvr>
    <a:masterClrMapping/>
  </p:clrMapOvr>
  <p:transition>
    <p:cut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1074" name="文本占位符 131073"/>
          <p:cNvSpPr>
            <a:spLocks noGrp="1"/>
          </p:cNvSpPr>
          <p:nvPr>
            <p:ph type="body" idx="1"/>
          </p:nvPr>
        </p:nvSpPr>
        <p:spPr>
          <a:xfrm>
            <a:off x="457200" y="228600"/>
            <a:ext cx="8458200" cy="6096000"/>
          </a:xfrm>
        </p:spPr>
        <p:txBody>
          <a:bodyPr/>
          <a:p>
            <a:pPr>
              <a:lnSpc>
                <a:spcPct val="115000"/>
              </a:lnSpc>
              <a:buNone/>
            </a:pPr>
            <a:endParaRPr lang="zh-CN" altLang="en-US" sz="2400" b="1" dirty="0"/>
          </a:p>
          <a:p>
            <a:pPr>
              <a:lnSpc>
                <a:spcPct val="115000"/>
              </a:lnSpc>
              <a:buNone/>
            </a:pPr>
            <a:r>
              <a:rPr lang="zh-CN" altLang="en-US" sz="2400" b="1" dirty="0"/>
              <a:t>      </a:t>
            </a:r>
            <a:r>
              <a:rPr lang="zh-CN" altLang="en-US" sz="3200" b="1" dirty="0"/>
              <a:t>４）当</a:t>
            </a:r>
            <a:r>
              <a:rPr lang="en-US" altLang="zh-CN" sz="3200" b="1"/>
              <a:t>n=5</a:t>
            </a:r>
            <a:r>
              <a:rPr lang="zh-CN" altLang="en-US" sz="3200" b="1" dirty="0"/>
              <a:t>时，有</a:t>
            </a:r>
            <a:r>
              <a:rPr lang="en-US" altLang="zh-CN" sz="3200" b="1"/>
              <a:t>P</a:t>
            </a:r>
            <a:r>
              <a:rPr lang="en-US" altLang="zh-CN" sz="3200" b="1" baseline="-25000"/>
              <a:t>4</a:t>
            </a:r>
            <a:r>
              <a:rPr lang="en-US" altLang="zh-CN" sz="3200" b="1"/>
              <a:t>P</a:t>
            </a:r>
            <a:r>
              <a:rPr lang="en-US" altLang="zh-CN" sz="3200" b="1" baseline="-25000"/>
              <a:t>3</a:t>
            </a:r>
            <a:r>
              <a:rPr lang="en-US" altLang="zh-CN" sz="3200" b="1"/>
              <a:t>P</a:t>
            </a:r>
            <a:r>
              <a:rPr lang="en-US" altLang="zh-CN" sz="3200" b="1" baseline="-25000"/>
              <a:t>2</a:t>
            </a:r>
            <a:r>
              <a:rPr lang="en-US" altLang="zh-CN" sz="3200" b="1"/>
              <a:t>P</a:t>
            </a:r>
            <a:r>
              <a:rPr lang="en-US" altLang="zh-CN" sz="3200" b="1" baseline="-25000"/>
              <a:t>1</a:t>
            </a:r>
            <a:r>
              <a:rPr lang="en-US" altLang="zh-CN" sz="3200" b="1"/>
              <a:t>P</a:t>
            </a:r>
            <a:r>
              <a:rPr lang="en-US" altLang="zh-CN" sz="3200" b="1" baseline="-25000"/>
              <a:t>0 </a:t>
            </a:r>
            <a:r>
              <a:rPr lang="en-US" altLang="zh-CN" sz="3200" b="1">
                <a:latin typeface="宋体" panose="02010600030101010101" pitchFamily="2" charset="-122"/>
              </a:rPr>
              <a:t>，</a:t>
            </a:r>
            <a:r>
              <a:rPr lang="zh-CN" altLang="en-US" sz="3200" b="1" dirty="0"/>
              <a:t>则                                </a:t>
            </a:r>
            <a:r>
              <a:rPr lang="en-US" altLang="zh-CN" sz="3200" b="1">
                <a:latin typeface="宋体" panose="02010600030101010101" pitchFamily="2" charset="-122"/>
              </a:rPr>
              <a:t>Cube4（</a:t>
            </a:r>
            <a:r>
              <a:rPr lang="en-US" altLang="zh-CN" sz="3200" b="1"/>
              <a:t>P</a:t>
            </a:r>
            <a:r>
              <a:rPr lang="en-US" altLang="zh-CN" sz="3200" b="1" baseline="-25000"/>
              <a:t>4</a:t>
            </a:r>
            <a:r>
              <a:rPr lang="en-US" altLang="zh-CN" sz="3200" b="1"/>
              <a:t>P</a:t>
            </a:r>
            <a:r>
              <a:rPr lang="en-US" altLang="zh-CN" sz="3200" b="1" baseline="-25000"/>
              <a:t>3</a:t>
            </a:r>
            <a:r>
              <a:rPr lang="en-US" altLang="zh-CN" sz="3200" b="1"/>
              <a:t>P</a:t>
            </a:r>
            <a:r>
              <a:rPr lang="en-US" altLang="zh-CN" sz="3200" b="1" baseline="-25000"/>
              <a:t>2</a:t>
            </a:r>
            <a:r>
              <a:rPr lang="en-US" altLang="zh-CN" sz="3200" b="1"/>
              <a:t>P</a:t>
            </a:r>
            <a:r>
              <a:rPr lang="en-US" altLang="zh-CN" sz="3200" b="1" baseline="-25000"/>
              <a:t>1</a:t>
            </a:r>
            <a:r>
              <a:rPr lang="en-US" altLang="zh-CN" sz="3200" b="1"/>
              <a:t>P</a:t>
            </a:r>
            <a:r>
              <a:rPr lang="en-US" altLang="zh-CN" sz="3200" b="1" baseline="-25000"/>
              <a:t>0</a:t>
            </a:r>
            <a:r>
              <a:rPr lang="en-US" altLang="zh-CN" sz="3200" b="1">
                <a:latin typeface="宋体" panose="02010600030101010101" pitchFamily="2" charset="-122"/>
              </a:rPr>
              <a:t>）=</a:t>
            </a:r>
            <a:r>
              <a:rPr lang="en-US" altLang="zh-CN" sz="3200" b="1"/>
              <a:t> P</a:t>
            </a:r>
            <a:r>
              <a:rPr lang="en-US" altLang="zh-CN" sz="3200" b="1" baseline="-25000"/>
              <a:t>4</a:t>
            </a:r>
            <a:r>
              <a:rPr lang="en-US" altLang="zh-CN" sz="3200" b="1"/>
              <a:t> P</a:t>
            </a:r>
            <a:r>
              <a:rPr lang="en-US" altLang="zh-CN" sz="3200" b="1" baseline="-25000"/>
              <a:t>3</a:t>
            </a:r>
            <a:r>
              <a:rPr lang="en-US" altLang="zh-CN" sz="3200" b="1"/>
              <a:t> P</a:t>
            </a:r>
            <a:r>
              <a:rPr lang="en-US" altLang="zh-CN" sz="3200" b="1" baseline="-25000"/>
              <a:t>2</a:t>
            </a:r>
            <a:r>
              <a:rPr lang="en-US" altLang="zh-CN" sz="3200" b="1"/>
              <a:t>P</a:t>
            </a:r>
            <a:r>
              <a:rPr lang="en-US" altLang="zh-CN" sz="3200" b="1" baseline="-25000"/>
              <a:t>1</a:t>
            </a:r>
            <a:r>
              <a:rPr lang="en-US" altLang="zh-CN" sz="3200" b="1"/>
              <a:t> P</a:t>
            </a:r>
            <a:r>
              <a:rPr lang="en-US" altLang="zh-CN" sz="3200" b="1" baseline="-25000"/>
              <a:t>0</a:t>
            </a:r>
            <a:endParaRPr lang="en-US" altLang="zh-CN" sz="3200" b="1"/>
          </a:p>
          <a:p>
            <a:pPr>
              <a:lnSpc>
                <a:spcPct val="115000"/>
              </a:lnSpc>
              <a:buNone/>
            </a:pPr>
            <a:r>
              <a:rPr lang="en-US" altLang="zh-CN" sz="3200" b="1"/>
              <a:t>    </a:t>
            </a:r>
            <a:r>
              <a:rPr lang="zh-CN" altLang="en-US" sz="3200" b="1"/>
              <a:t>用</a:t>
            </a:r>
            <a:r>
              <a:rPr lang="en-US" altLang="zh-CN" sz="3200" b="1"/>
              <a:t>Cube4</a:t>
            </a:r>
            <a:r>
              <a:rPr lang="zh-CN" altLang="en-US" sz="3200" b="1" dirty="0"/>
              <a:t>可将两个立方体组连接起来，构成一个立方体群（五维空间）。</a:t>
            </a:r>
            <a:endParaRPr lang="zh-CN" altLang="en-US" sz="3200" b="1" dirty="0"/>
          </a:p>
        </p:txBody>
      </p:sp>
      <p:sp>
        <p:nvSpPr>
          <p:cNvPr id="131075" name="直接连接符 131074"/>
          <p:cNvSpPr/>
          <p:nvPr/>
        </p:nvSpPr>
        <p:spPr>
          <a:xfrm>
            <a:off x="5486400" y="1600200"/>
            <a:ext cx="152400" cy="0"/>
          </a:xfrm>
          <a:prstGeom prst="line">
            <a:avLst/>
          </a:prstGeom>
          <a:ln w="38100" cap="flat" cmpd="sng">
            <a:solidFill>
              <a:schemeClr val="tx1"/>
            </a:solidFill>
            <a:prstDash val="solid"/>
            <a:headEnd type="none" w="med" len="med"/>
            <a:tailEnd type="none" w="med" len="med"/>
          </a:ln>
        </p:spPr>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32099" name="对象 132098"/>
          <p:cNvGraphicFramePr/>
          <p:nvPr/>
        </p:nvGraphicFramePr>
        <p:xfrm>
          <a:off x="152400" y="1676400"/>
          <a:ext cx="8686800" cy="4038600"/>
        </p:xfrm>
        <a:graphic>
          <a:graphicData uri="http://schemas.openxmlformats.org/presentationml/2006/ole">
            <mc:AlternateContent xmlns:mc="http://schemas.openxmlformats.org/markup-compatibility/2006">
              <mc:Choice xmlns:v="urn:schemas-microsoft-com:vml" Requires="v">
                <p:oleObj spid="_x0000_s3099" name="" r:id="rId1" imgW="3003550" imgH="1457960" progId="Visio.Drawing.6">
                  <p:embed/>
                </p:oleObj>
              </mc:Choice>
              <mc:Fallback>
                <p:oleObj name="" r:id="rId1" imgW="3003550" imgH="1457960" progId="Visio.Drawing.6">
                  <p:embed/>
                  <p:pic>
                    <p:nvPicPr>
                      <p:cNvPr id="0" name="图片 3098"/>
                      <p:cNvPicPr/>
                      <p:nvPr/>
                    </p:nvPicPr>
                    <p:blipFill>
                      <a:blip r:embed="rId2"/>
                      <a:stretch>
                        <a:fillRect/>
                      </a:stretch>
                    </p:blipFill>
                    <p:spPr>
                      <a:xfrm>
                        <a:off x="152400" y="1676400"/>
                        <a:ext cx="8686800" cy="4038600"/>
                      </a:xfrm>
                      <a:prstGeom prst="rect">
                        <a:avLst/>
                      </a:prstGeom>
                      <a:solidFill>
                        <a:srgbClr val="00FFFF"/>
                      </a:solidFill>
                      <a:ln w="38100">
                        <a:noFill/>
                        <a:miter/>
                      </a:ln>
                    </p:spPr>
                  </p:pic>
                </p:oleObj>
              </mc:Fallback>
            </mc:AlternateContent>
          </a:graphicData>
        </a:graphic>
      </p:graphicFrame>
      <p:sp>
        <p:nvSpPr>
          <p:cNvPr id="132100" name="文本框 132099"/>
          <p:cNvSpPr txBox="1"/>
          <p:nvPr/>
        </p:nvSpPr>
        <p:spPr>
          <a:xfrm>
            <a:off x="533400" y="304800"/>
            <a:ext cx="5562600" cy="701675"/>
          </a:xfrm>
          <a:prstGeom prst="rect">
            <a:avLst/>
          </a:prstGeom>
          <a:noFill/>
          <a:ln w="9525">
            <a:noFill/>
          </a:ln>
        </p:spPr>
        <p:txBody>
          <a:bodyPr>
            <a:spAutoFit/>
          </a:bodyPr>
          <a:p>
            <a:pPr>
              <a:spcBef>
                <a:spcPct val="50000"/>
              </a:spcBef>
            </a:pPr>
            <a:r>
              <a:rPr lang="zh-CN" altLang="en-US" sz="4000" b="1" dirty="0">
                <a:latin typeface="Times New Roman" panose="02020603050405020304" pitchFamily="18" charset="0"/>
                <a:ea typeface="宋体" panose="02010600030101010101" pitchFamily="2" charset="-122"/>
              </a:rPr>
              <a:t>５）互连网络</a:t>
            </a:r>
            <a:endParaRPr lang="zh-CN" altLang="en-US" sz="4000" b="1" dirty="0">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83298" name="文本占位符 183297"/>
          <p:cNvSpPr>
            <a:spLocks noGrp="1"/>
          </p:cNvSpPr>
          <p:nvPr>
            <p:ph type="body" idx="1"/>
          </p:nvPr>
        </p:nvSpPr>
        <p:spPr>
          <a:xfrm>
            <a:off x="836613" y="1628775"/>
            <a:ext cx="8307387" cy="4495800"/>
          </a:xfrm>
        </p:spPr>
        <p:txBody>
          <a:bodyPr/>
          <a:p>
            <a:pPr algn="just">
              <a:buNone/>
            </a:pPr>
            <a:r>
              <a:rPr lang="zh-CN" altLang="en-US" sz="3600" b="1" dirty="0">
                <a:solidFill>
                  <a:schemeClr val="accent2"/>
                </a:solidFill>
                <a:latin typeface="楷体_GB2312" pitchFamily="49" charset="-122"/>
                <a:ea typeface="楷体_GB2312" pitchFamily="49" charset="-122"/>
              </a:rPr>
              <a:t>3  单级</a:t>
            </a:r>
            <a:r>
              <a:rPr lang="en-US" altLang="zh-CN" sz="3600" b="1">
                <a:solidFill>
                  <a:schemeClr val="accent2"/>
                </a:solidFill>
                <a:latin typeface="楷体_GB2312" pitchFamily="49" charset="-122"/>
                <a:ea typeface="楷体_GB2312" pitchFamily="49" charset="-122"/>
              </a:rPr>
              <a:t>PM2I</a:t>
            </a:r>
            <a:r>
              <a:rPr lang="zh-CN" altLang="en-US" sz="3600" b="1" dirty="0">
                <a:solidFill>
                  <a:schemeClr val="accent2"/>
                </a:solidFill>
                <a:latin typeface="楷体_GB2312" pitchFamily="49" charset="-122"/>
                <a:ea typeface="楷体_GB2312" pitchFamily="49" charset="-122"/>
              </a:rPr>
              <a:t>互连网络（</a:t>
            </a:r>
            <a:r>
              <a:rPr lang="en-US" altLang="zh-CN" sz="3600" b="1">
                <a:solidFill>
                  <a:schemeClr val="accent2"/>
                </a:solidFill>
                <a:latin typeface="楷体_GB2312" pitchFamily="49" charset="-122"/>
                <a:ea typeface="楷体_GB2312" pitchFamily="49" charset="-122"/>
              </a:rPr>
              <a:t>Plus-Minus2</a:t>
            </a:r>
            <a:r>
              <a:rPr lang="en-US" altLang="zh-CN" sz="3600" b="1" baseline="30000">
                <a:solidFill>
                  <a:schemeClr val="accent2"/>
                </a:solidFill>
                <a:latin typeface="楷体_GB2312" pitchFamily="49" charset="-122"/>
                <a:ea typeface="楷体_GB2312" pitchFamily="49" charset="-122"/>
              </a:rPr>
              <a:t>i</a:t>
            </a:r>
            <a:r>
              <a:rPr lang="en-US" altLang="zh-CN" sz="3600" b="1">
                <a:solidFill>
                  <a:schemeClr val="accent2"/>
                </a:solidFill>
                <a:latin typeface="楷体_GB2312" pitchFamily="49" charset="-122"/>
                <a:ea typeface="楷体_GB2312" pitchFamily="49" charset="-122"/>
              </a:rPr>
              <a:t>）</a:t>
            </a:r>
            <a:endParaRPr lang="en-US" altLang="zh-CN" sz="3600" b="1">
              <a:solidFill>
                <a:schemeClr val="accent2"/>
              </a:solidFill>
              <a:latin typeface="楷体_GB2312" pitchFamily="49" charset="-122"/>
              <a:ea typeface="楷体_GB2312" pitchFamily="49" charset="-122"/>
            </a:endParaRPr>
          </a:p>
          <a:p>
            <a:pPr algn="just">
              <a:buNone/>
            </a:pPr>
            <a:r>
              <a:rPr lang="en-US" altLang="zh-CN" sz="3600" b="1">
                <a:latin typeface="楷体_GB2312" pitchFamily="49" charset="-122"/>
                <a:ea typeface="楷体_GB2312" pitchFamily="49" charset="-122"/>
              </a:rPr>
              <a:t>1）PM2I</a:t>
            </a:r>
            <a:r>
              <a:rPr lang="zh-CN" altLang="en-US" sz="3600" b="1" dirty="0">
                <a:latin typeface="楷体_GB2312" pitchFamily="49" charset="-122"/>
                <a:ea typeface="楷体_GB2312" pitchFamily="49" charset="-122"/>
              </a:rPr>
              <a:t>互连函数</a:t>
            </a:r>
            <a:endParaRPr lang="zh-CN" altLang="en-US" sz="3600" b="1" dirty="0">
              <a:latin typeface="楷体_GB2312" pitchFamily="49" charset="-122"/>
              <a:ea typeface="楷体_GB2312" pitchFamily="49" charset="-122"/>
            </a:endParaRPr>
          </a:p>
          <a:p>
            <a:pPr algn="just">
              <a:buNone/>
            </a:pPr>
            <a:r>
              <a:rPr lang="zh-CN" altLang="en-US" sz="3600" b="1" dirty="0">
                <a:latin typeface="楷体_GB2312" pitchFamily="49" charset="-122"/>
                <a:ea typeface="楷体_GB2312" pitchFamily="49" charset="-122"/>
              </a:rPr>
              <a:t>  ①</a:t>
            </a:r>
            <a:r>
              <a:rPr lang="en-US" altLang="zh-CN" sz="3600" b="1">
                <a:latin typeface="楷体_GB2312" pitchFamily="49" charset="-122"/>
                <a:ea typeface="楷体_GB2312" pitchFamily="49" charset="-122"/>
              </a:rPr>
              <a:t>PM2</a:t>
            </a:r>
            <a:r>
              <a:rPr lang="en-US" altLang="zh-CN" sz="3600" b="1" baseline="-25000">
                <a:latin typeface="楷体_GB2312" pitchFamily="49" charset="-122"/>
                <a:ea typeface="楷体_GB2312" pitchFamily="49" charset="-122"/>
              </a:rPr>
              <a:t>+i</a:t>
            </a:r>
            <a:r>
              <a:rPr lang="en-US" altLang="zh-CN" sz="3600" b="1">
                <a:latin typeface="楷体_GB2312" pitchFamily="49" charset="-122"/>
                <a:ea typeface="楷体_GB2312" pitchFamily="49" charset="-122"/>
              </a:rPr>
              <a:t>( j )=j+2</a:t>
            </a:r>
            <a:r>
              <a:rPr lang="en-US" altLang="zh-CN" sz="3600" b="1" baseline="30000">
                <a:latin typeface="楷体_GB2312" pitchFamily="49" charset="-122"/>
                <a:ea typeface="楷体_GB2312" pitchFamily="49" charset="-122"/>
              </a:rPr>
              <a:t>i</a:t>
            </a:r>
            <a:endParaRPr lang="en-US" altLang="zh-CN" sz="3600" b="1">
              <a:latin typeface="楷体_GB2312" pitchFamily="49" charset="-122"/>
              <a:ea typeface="楷体_GB2312" pitchFamily="49" charset="-122"/>
            </a:endParaRPr>
          </a:p>
          <a:p>
            <a:pPr algn="just">
              <a:buNone/>
            </a:pPr>
            <a:r>
              <a:rPr lang="en-US" altLang="zh-CN" sz="3600" b="1">
                <a:latin typeface="楷体_GB2312" pitchFamily="49" charset="-122"/>
                <a:ea typeface="楷体_GB2312" pitchFamily="49" charset="-122"/>
              </a:rPr>
              <a:t>  ②PM2</a:t>
            </a:r>
            <a:r>
              <a:rPr lang="en-US" altLang="zh-CN" sz="3600" b="1" baseline="-25000">
                <a:latin typeface="楷体_GB2312" pitchFamily="49" charset="-122"/>
                <a:ea typeface="楷体_GB2312" pitchFamily="49" charset="-122"/>
              </a:rPr>
              <a:t>-i</a:t>
            </a:r>
            <a:r>
              <a:rPr lang="en-US" altLang="zh-CN" sz="3600" b="1">
                <a:latin typeface="楷体_GB2312" pitchFamily="49" charset="-122"/>
                <a:ea typeface="楷体_GB2312" pitchFamily="49" charset="-122"/>
              </a:rPr>
              <a:t>( j )=j-2</a:t>
            </a:r>
            <a:r>
              <a:rPr lang="en-US" altLang="zh-CN" sz="3600" b="1" baseline="30000">
                <a:latin typeface="楷体_GB2312" pitchFamily="49" charset="-122"/>
                <a:ea typeface="楷体_GB2312" pitchFamily="49" charset="-122"/>
              </a:rPr>
              <a:t>i</a:t>
            </a:r>
            <a:endParaRPr lang="en-US" altLang="zh-CN" sz="3600" b="1">
              <a:latin typeface="楷体_GB2312" pitchFamily="49" charset="-122"/>
              <a:ea typeface="楷体_GB2312" pitchFamily="49" charset="-122"/>
            </a:endParaRPr>
          </a:p>
          <a:p>
            <a:pPr algn="just">
              <a:lnSpc>
                <a:spcPct val="90000"/>
              </a:lnSpc>
              <a:buNone/>
            </a:pPr>
            <a:endParaRPr lang="zh-CN" altLang="en-US" sz="4000" b="1">
              <a:latin typeface="楷体_GB2312" pitchFamily="49" charset="-122"/>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3122" name="文本占位符 133121"/>
          <p:cNvSpPr>
            <a:spLocks noGrp="1"/>
          </p:cNvSpPr>
          <p:nvPr>
            <p:ph type="body" idx="1"/>
          </p:nvPr>
        </p:nvSpPr>
        <p:spPr>
          <a:xfrm>
            <a:off x="304800" y="381000"/>
            <a:ext cx="8839200" cy="685800"/>
          </a:xfrm>
        </p:spPr>
        <p:txBody>
          <a:bodyPr/>
          <a:p>
            <a:pPr marL="0" indent="0" algn="just">
              <a:buNone/>
            </a:pPr>
            <a:r>
              <a:rPr lang="zh-CN" altLang="en-US" sz="2400" b="1" dirty="0">
                <a:latin typeface="宋体" panose="02010600030101010101" pitchFamily="2" charset="-122"/>
              </a:rPr>
              <a:t>2）实现的连接关系（设</a:t>
            </a:r>
            <a:r>
              <a:rPr lang="en-US" altLang="zh-CN" sz="2400" b="1">
                <a:latin typeface="宋体" panose="02010600030101010101" pitchFamily="2" charset="-122"/>
              </a:rPr>
              <a:t>j</a:t>
            </a:r>
            <a:r>
              <a:rPr lang="zh-CN" altLang="en-US" sz="2400" b="1" dirty="0">
                <a:latin typeface="宋体" panose="02010600030101010101" pitchFamily="2" charset="-122"/>
              </a:rPr>
              <a:t>分别为0～7,以8为模。）</a:t>
            </a:r>
            <a:endParaRPr lang="zh-CN" altLang="en-US" sz="2400" b="1" dirty="0">
              <a:latin typeface="宋体" panose="02010600030101010101" pitchFamily="2" charset="-122"/>
            </a:endParaRPr>
          </a:p>
        </p:txBody>
      </p:sp>
      <p:sp>
        <p:nvSpPr>
          <p:cNvPr id="133123" name="文本框 133122"/>
          <p:cNvSpPr txBox="1"/>
          <p:nvPr/>
        </p:nvSpPr>
        <p:spPr>
          <a:xfrm>
            <a:off x="838200" y="1219200"/>
            <a:ext cx="2362200" cy="4240213"/>
          </a:xfrm>
          <a:prstGeom prst="rect">
            <a:avLst/>
          </a:prstGeom>
          <a:solidFill>
            <a:srgbClr val="CCFFFF"/>
          </a:solidFill>
          <a:ln w="9525">
            <a:noFill/>
          </a:ln>
        </p:spPr>
        <p:txBody>
          <a:bodyPr>
            <a:spAutoFit/>
          </a:bodyPr>
          <a:p>
            <a:r>
              <a:rPr lang="en-US" altLang="zh-CN" sz="2800" b="1">
                <a:solidFill>
                  <a:srgbClr val="000099"/>
                </a:solidFill>
                <a:latin typeface="Times New Roman" panose="02020603050405020304" pitchFamily="18" charset="0"/>
                <a:ea typeface="宋体" panose="02010600030101010101" pitchFamily="2" charset="-122"/>
              </a:rPr>
              <a:t>   j    j+2</a:t>
            </a:r>
            <a:r>
              <a:rPr lang="en-US" altLang="zh-CN" sz="2800" b="1" baseline="30000">
                <a:solidFill>
                  <a:srgbClr val="000099"/>
                </a:solidFill>
                <a:latin typeface="Times New Roman" panose="02020603050405020304" pitchFamily="18" charset="0"/>
                <a:ea typeface="宋体" panose="02010600030101010101" pitchFamily="2" charset="-122"/>
              </a:rPr>
              <a:t>0</a:t>
            </a:r>
            <a:r>
              <a:rPr lang="en-US" altLang="zh-CN" sz="2800" b="1">
                <a:solidFill>
                  <a:srgbClr val="000099"/>
                </a:solidFill>
                <a:latin typeface="Times New Roman" panose="02020603050405020304" pitchFamily="18" charset="0"/>
                <a:ea typeface="宋体" panose="02010600030101010101" pitchFamily="2" charset="-122"/>
              </a:rPr>
              <a:t>   j-2</a:t>
            </a:r>
            <a:r>
              <a:rPr lang="en-US" altLang="zh-CN" sz="2800" b="1" baseline="30000">
                <a:solidFill>
                  <a:srgbClr val="000099"/>
                </a:solidFill>
                <a:latin typeface="Times New Roman" panose="02020603050405020304" pitchFamily="18" charset="0"/>
                <a:ea typeface="宋体" panose="02010600030101010101" pitchFamily="2" charset="-122"/>
              </a:rPr>
              <a:t>0</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0    1      7</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1    2      0</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2    3      1</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3    4      2</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4    5      3</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5    6      4</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6    7      5</a:t>
            </a:r>
            <a:endParaRPr lang="en-US" altLang="zh-CN" sz="2800" b="1">
              <a:solidFill>
                <a:srgbClr val="000099"/>
              </a:solidFill>
              <a:latin typeface="Times New Roman" panose="02020603050405020304" pitchFamily="18" charset="0"/>
              <a:ea typeface="宋体" panose="02010600030101010101" pitchFamily="2" charset="-122"/>
            </a:endParaRPr>
          </a:p>
          <a:p>
            <a:r>
              <a:rPr lang="en-US" altLang="zh-CN" sz="2800" b="1">
                <a:solidFill>
                  <a:srgbClr val="000099"/>
                </a:solidFill>
                <a:latin typeface="Times New Roman" panose="02020603050405020304" pitchFamily="18" charset="0"/>
                <a:ea typeface="宋体" panose="02010600030101010101" pitchFamily="2" charset="-122"/>
              </a:rPr>
              <a:t>    7    0      6</a:t>
            </a:r>
            <a:endParaRPr lang="en-US" altLang="zh-CN" sz="2400" b="1">
              <a:solidFill>
                <a:srgbClr val="000099"/>
              </a:solidFill>
              <a:latin typeface="Times New Roman" panose="02020603050405020304" pitchFamily="18" charset="0"/>
              <a:ea typeface="宋体" panose="02010600030101010101" pitchFamily="2" charset="-122"/>
            </a:endParaRPr>
          </a:p>
          <a:p>
            <a:endParaRPr lang="zh-CN" altLang="en-US" sz="2000" b="1">
              <a:solidFill>
                <a:srgbClr val="000099"/>
              </a:solidFill>
              <a:latin typeface="Times New Roman" panose="02020603050405020304" pitchFamily="18" charset="0"/>
              <a:ea typeface="宋体" panose="02010600030101010101" pitchFamily="2" charset="-122"/>
            </a:endParaRPr>
          </a:p>
        </p:txBody>
      </p:sp>
      <p:graphicFrame>
        <p:nvGraphicFramePr>
          <p:cNvPr id="133124" name="对象 133123"/>
          <p:cNvGraphicFramePr/>
          <p:nvPr/>
        </p:nvGraphicFramePr>
        <p:xfrm>
          <a:off x="4427538" y="1844675"/>
          <a:ext cx="4114800" cy="3648075"/>
        </p:xfrm>
        <a:graphic>
          <a:graphicData uri="http://schemas.openxmlformats.org/presentationml/2006/ole">
            <mc:AlternateContent xmlns:mc="http://schemas.openxmlformats.org/markup-compatibility/2006">
              <mc:Choice xmlns:v="urn:schemas-microsoft-com:vml" Requires="v">
                <p:oleObj spid="_x0000_s3100" name="" r:id="rId1" imgW="1733550" imgH="1371600" progId="Visio.Drawing.5">
                  <p:embed/>
                </p:oleObj>
              </mc:Choice>
              <mc:Fallback>
                <p:oleObj name="" r:id="rId1" imgW="1733550" imgH="1371600" progId="Visio.Drawing.5">
                  <p:embed/>
                  <p:pic>
                    <p:nvPicPr>
                      <p:cNvPr id="0" name="图片 3099"/>
                      <p:cNvPicPr/>
                      <p:nvPr/>
                    </p:nvPicPr>
                    <p:blipFill>
                      <a:blip r:embed="rId2"/>
                      <a:stretch>
                        <a:fillRect/>
                      </a:stretch>
                    </p:blipFill>
                    <p:spPr>
                      <a:xfrm>
                        <a:off x="4427538" y="1844675"/>
                        <a:ext cx="4114800" cy="3648075"/>
                      </a:xfrm>
                      <a:prstGeom prst="rect">
                        <a:avLst/>
                      </a:prstGeom>
                      <a:solidFill>
                        <a:srgbClr val="00FFFF"/>
                      </a:solidFill>
                      <a:ln w="38100">
                        <a:noFill/>
                        <a:miter/>
                      </a:ln>
                    </p:spPr>
                  </p:pic>
                </p:oleObj>
              </mc:Fallback>
            </mc:AlternateContent>
          </a:graphicData>
        </a:graphic>
      </p:graphicFrame>
      <p:sp>
        <p:nvSpPr>
          <p:cNvPr id="133125" name="文本框 133124"/>
          <p:cNvSpPr txBox="1"/>
          <p:nvPr/>
        </p:nvSpPr>
        <p:spPr>
          <a:xfrm>
            <a:off x="304800" y="5715000"/>
            <a:ext cx="8839200" cy="94615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伊Ⅳ机在水平连接采用</a:t>
            </a:r>
            <a:r>
              <a:rPr lang="en-US" altLang="zh-CN" sz="2800" b="1">
                <a:latin typeface="Times New Roman" panose="02020603050405020304" pitchFamily="18" charset="0"/>
                <a:ea typeface="宋体" panose="02010600030101010101" pitchFamily="2" charset="-122"/>
              </a:rPr>
              <a:t>PM2</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PM2</a:t>
            </a:r>
            <a:r>
              <a:rPr lang="en-US" altLang="zh-CN" sz="2800" b="1" baseline="-25000">
                <a:latin typeface="宋体" panose="02010600030101010101" pitchFamily="2" charset="-122"/>
                <a:ea typeface="宋体" panose="02010600030101010101" pitchFamily="2" charset="-122"/>
              </a:rPr>
              <a:t>-</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双向）且以64为模。</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pSp>
        <p:nvGrpSpPr>
          <p:cNvPr id="190487" name="组合 190486"/>
          <p:cNvGrpSpPr/>
          <p:nvPr/>
        </p:nvGrpSpPr>
        <p:grpSpPr>
          <a:xfrm>
            <a:off x="762000" y="914400"/>
            <a:ext cx="7772400" cy="762000"/>
            <a:chOff x="336" y="240"/>
            <a:chExt cx="4896" cy="480"/>
          </a:xfrm>
        </p:grpSpPr>
        <p:sp>
          <p:nvSpPr>
            <p:cNvPr id="190466" name="矩形 190465"/>
            <p:cNvSpPr/>
            <p:nvPr/>
          </p:nvSpPr>
          <p:spPr>
            <a:xfrm>
              <a:off x="528"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0</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67" name="矩形 190466"/>
            <p:cNvSpPr/>
            <p:nvPr/>
          </p:nvSpPr>
          <p:spPr>
            <a:xfrm>
              <a:off x="1152"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1</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68" name="矩形 190467"/>
            <p:cNvSpPr/>
            <p:nvPr/>
          </p:nvSpPr>
          <p:spPr>
            <a:xfrm>
              <a:off x="1776"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2</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69" name="矩形 190468"/>
            <p:cNvSpPr/>
            <p:nvPr/>
          </p:nvSpPr>
          <p:spPr>
            <a:xfrm>
              <a:off x="2352"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3</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70" name="矩形 190469"/>
            <p:cNvSpPr/>
            <p:nvPr/>
          </p:nvSpPr>
          <p:spPr>
            <a:xfrm>
              <a:off x="3024"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4</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71" name="矩形 190470"/>
            <p:cNvSpPr/>
            <p:nvPr/>
          </p:nvSpPr>
          <p:spPr>
            <a:xfrm>
              <a:off x="3600"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5</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72" name="矩形 190471"/>
            <p:cNvSpPr/>
            <p:nvPr/>
          </p:nvSpPr>
          <p:spPr>
            <a:xfrm>
              <a:off x="4176"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6</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73" name="矩形 190472"/>
            <p:cNvSpPr/>
            <p:nvPr/>
          </p:nvSpPr>
          <p:spPr>
            <a:xfrm>
              <a:off x="4704" y="480"/>
              <a:ext cx="384"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7</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74" name="直接连接符 190473"/>
            <p:cNvSpPr/>
            <p:nvPr/>
          </p:nvSpPr>
          <p:spPr>
            <a:xfrm>
              <a:off x="912" y="624"/>
              <a:ext cx="240" cy="0"/>
            </a:xfrm>
            <a:prstGeom prst="line">
              <a:avLst/>
            </a:prstGeom>
            <a:ln w="28575" cap="flat" cmpd="sng">
              <a:solidFill>
                <a:schemeClr val="tx1"/>
              </a:solidFill>
              <a:prstDash val="solid"/>
              <a:headEnd type="none" w="med" len="med"/>
              <a:tailEnd type="triangle" w="med" len="med"/>
            </a:ln>
          </p:spPr>
        </p:sp>
        <p:sp>
          <p:nvSpPr>
            <p:cNvPr id="190475" name="直接连接符 190474"/>
            <p:cNvSpPr/>
            <p:nvPr/>
          </p:nvSpPr>
          <p:spPr>
            <a:xfrm>
              <a:off x="1536" y="624"/>
              <a:ext cx="240" cy="0"/>
            </a:xfrm>
            <a:prstGeom prst="line">
              <a:avLst/>
            </a:prstGeom>
            <a:ln w="28575" cap="flat" cmpd="sng">
              <a:solidFill>
                <a:schemeClr val="tx1"/>
              </a:solidFill>
              <a:prstDash val="solid"/>
              <a:headEnd type="none" w="med" len="med"/>
              <a:tailEnd type="triangle" w="med" len="med"/>
            </a:ln>
          </p:spPr>
        </p:sp>
        <p:sp>
          <p:nvSpPr>
            <p:cNvPr id="190476" name="直接连接符 190475"/>
            <p:cNvSpPr/>
            <p:nvPr/>
          </p:nvSpPr>
          <p:spPr>
            <a:xfrm>
              <a:off x="2160" y="576"/>
              <a:ext cx="192" cy="0"/>
            </a:xfrm>
            <a:prstGeom prst="line">
              <a:avLst/>
            </a:prstGeom>
            <a:ln w="28575" cap="flat" cmpd="sng">
              <a:solidFill>
                <a:schemeClr val="tx1"/>
              </a:solidFill>
              <a:prstDash val="solid"/>
              <a:headEnd type="none" w="med" len="med"/>
              <a:tailEnd type="triangle" w="med" len="med"/>
            </a:ln>
          </p:spPr>
        </p:sp>
        <p:sp>
          <p:nvSpPr>
            <p:cNvPr id="190477" name="直接连接符 190476"/>
            <p:cNvSpPr/>
            <p:nvPr/>
          </p:nvSpPr>
          <p:spPr>
            <a:xfrm>
              <a:off x="2736" y="624"/>
              <a:ext cx="288" cy="0"/>
            </a:xfrm>
            <a:prstGeom prst="line">
              <a:avLst/>
            </a:prstGeom>
            <a:ln w="28575" cap="flat" cmpd="sng">
              <a:solidFill>
                <a:schemeClr val="tx1"/>
              </a:solidFill>
              <a:prstDash val="solid"/>
              <a:headEnd type="none" w="med" len="med"/>
              <a:tailEnd type="triangle" w="med" len="med"/>
            </a:ln>
          </p:spPr>
        </p:sp>
        <p:sp>
          <p:nvSpPr>
            <p:cNvPr id="190478" name="直接连接符 190477"/>
            <p:cNvSpPr/>
            <p:nvPr/>
          </p:nvSpPr>
          <p:spPr>
            <a:xfrm>
              <a:off x="3408" y="576"/>
              <a:ext cx="192" cy="0"/>
            </a:xfrm>
            <a:prstGeom prst="line">
              <a:avLst/>
            </a:prstGeom>
            <a:ln w="28575" cap="flat" cmpd="sng">
              <a:solidFill>
                <a:schemeClr val="tx1"/>
              </a:solidFill>
              <a:prstDash val="solid"/>
              <a:headEnd type="none" w="med" len="med"/>
              <a:tailEnd type="triangle" w="med" len="med"/>
            </a:ln>
          </p:spPr>
        </p:sp>
        <p:sp>
          <p:nvSpPr>
            <p:cNvPr id="190479" name="直接连接符 190478"/>
            <p:cNvSpPr/>
            <p:nvPr/>
          </p:nvSpPr>
          <p:spPr>
            <a:xfrm>
              <a:off x="3984" y="576"/>
              <a:ext cx="192" cy="0"/>
            </a:xfrm>
            <a:prstGeom prst="line">
              <a:avLst/>
            </a:prstGeom>
            <a:ln w="28575" cap="flat" cmpd="sng">
              <a:solidFill>
                <a:schemeClr val="tx1"/>
              </a:solidFill>
              <a:prstDash val="solid"/>
              <a:headEnd type="none" w="med" len="med"/>
              <a:tailEnd type="triangle" w="med" len="med"/>
            </a:ln>
          </p:spPr>
        </p:sp>
        <p:sp>
          <p:nvSpPr>
            <p:cNvPr id="190480" name="直接连接符 190479"/>
            <p:cNvSpPr/>
            <p:nvPr/>
          </p:nvSpPr>
          <p:spPr>
            <a:xfrm>
              <a:off x="4560" y="576"/>
              <a:ext cx="144" cy="0"/>
            </a:xfrm>
            <a:prstGeom prst="line">
              <a:avLst/>
            </a:prstGeom>
            <a:ln w="28575" cap="flat" cmpd="sng">
              <a:solidFill>
                <a:schemeClr val="tx1"/>
              </a:solidFill>
              <a:prstDash val="solid"/>
              <a:headEnd type="none" w="med" len="med"/>
              <a:tailEnd type="triangle" w="med" len="med"/>
            </a:ln>
          </p:spPr>
        </p:sp>
        <p:sp>
          <p:nvSpPr>
            <p:cNvPr id="190481" name="直接连接符 190480"/>
            <p:cNvSpPr/>
            <p:nvPr/>
          </p:nvSpPr>
          <p:spPr>
            <a:xfrm>
              <a:off x="5088" y="576"/>
              <a:ext cx="144" cy="0"/>
            </a:xfrm>
            <a:prstGeom prst="line">
              <a:avLst/>
            </a:prstGeom>
            <a:ln w="28575" cap="flat" cmpd="sng">
              <a:solidFill>
                <a:schemeClr val="tx1"/>
              </a:solidFill>
              <a:prstDash val="solid"/>
              <a:headEnd type="none" w="med" len="med"/>
              <a:tailEnd type="none" w="med" len="med"/>
            </a:ln>
          </p:spPr>
        </p:sp>
        <p:sp>
          <p:nvSpPr>
            <p:cNvPr id="190482" name="直接连接符 190481"/>
            <p:cNvSpPr/>
            <p:nvPr/>
          </p:nvSpPr>
          <p:spPr>
            <a:xfrm flipV="1">
              <a:off x="5232" y="240"/>
              <a:ext cx="0" cy="336"/>
            </a:xfrm>
            <a:prstGeom prst="line">
              <a:avLst/>
            </a:prstGeom>
            <a:ln w="28575" cap="flat" cmpd="sng">
              <a:solidFill>
                <a:schemeClr val="tx1"/>
              </a:solidFill>
              <a:prstDash val="solid"/>
              <a:headEnd type="none" w="med" len="med"/>
              <a:tailEnd type="none" w="med" len="med"/>
            </a:ln>
          </p:spPr>
        </p:sp>
        <p:sp>
          <p:nvSpPr>
            <p:cNvPr id="190483" name="直接连接符 190482"/>
            <p:cNvSpPr/>
            <p:nvPr/>
          </p:nvSpPr>
          <p:spPr>
            <a:xfrm flipH="1">
              <a:off x="336" y="240"/>
              <a:ext cx="4896" cy="0"/>
            </a:xfrm>
            <a:prstGeom prst="line">
              <a:avLst/>
            </a:prstGeom>
            <a:ln w="28575" cap="flat" cmpd="sng">
              <a:solidFill>
                <a:schemeClr val="tx1"/>
              </a:solidFill>
              <a:prstDash val="solid"/>
              <a:headEnd type="none" w="med" len="med"/>
              <a:tailEnd type="none" w="med" len="med"/>
            </a:ln>
          </p:spPr>
        </p:sp>
        <p:sp>
          <p:nvSpPr>
            <p:cNvPr id="190484" name="直接连接符 190483"/>
            <p:cNvSpPr/>
            <p:nvPr/>
          </p:nvSpPr>
          <p:spPr>
            <a:xfrm>
              <a:off x="336" y="240"/>
              <a:ext cx="0" cy="384"/>
            </a:xfrm>
            <a:prstGeom prst="line">
              <a:avLst/>
            </a:prstGeom>
            <a:ln w="28575" cap="flat" cmpd="sng">
              <a:solidFill>
                <a:schemeClr val="tx1"/>
              </a:solidFill>
              <a:prstDash val="solid"/>
              <a:headEnd type="none" w="med" len="med"/>
              <a:tailEnd type="none" w="med" len="med"/>
            </a:ln>
          </p:spPr>
        </p:sp>
        <p:sp>
          <p:nvSpPr>
            <p:cNvPr id="190485" name="直接连接符 190484"/>
            <p:cNvSpPr/>
            <p:nvPr/>
          </p:nvSpPr>
          <p:spPr>
            <a:xfrm>
              <a:off x="336" y="624"/>
              <a:ext cx="192" cy="0"/>
            </a:xfrm>
            <a:prstGeom prst="line">
              <a:avLst/>
            </a:prstGeom>
            <a:ln w="28575" cap="flat" cmpd="sng">
              <a:solidFill>
                <a:schemeClr val="tx1"/>
              </a:solidFill>
              <a:prstDash val="solid"/>
              <a:headEnd type="none" w="med" len="med"/>
              <a:tailEnd type="triangle" w="med" len="med"/>
            </a:ln>
          </p:spPr>
        </p:sp>
      </p:grpSp>
      <p:sp>
        <p:nvSpPr>
          <p:cNvPr id="190486" name="文本框 190485"/>
          <p:cNvSpPr txBox="1"/>
          <p:nvPr/>
        </p:nvSpPr>
        <p:spPr>
          <a:xfrm>
            <a:off x="1676400" y="2133600"/>
            <a:ext cx="3581400" cy="519113"/>
          </a:xfrm>
          <a:prstGeom prst="rect">
            <a:avLst/>
          </a:prstGeom>
          <a:noFill/>
          <a:ln w="28575">
            <a:noFill/>
          </a:ln>
        </p:spPr>
        <p:txBody>
          <a:bodyPr>
            <a:spAutoFit/>
          </a:bodyPr>
          <a:p>
            <a:pPr>
              <a:spcBef>
                <a:spcPct val="50000"/>
              </a:spcBef>
            </a:pPr>
            <a:r>
              <a:rPr lang="en-US" altLang="zh-CN" sz="2800" b="1">
                <a:solidFill>
                  <a:srgbClr val="FF9900"/>
                </a:solidFill>
                <a:latin typeface="Times New Roman" panose="02020603050405020304" pitchFamily="18" charset="0"/>
                <a:ea typeface="宋体" panose="02010600030101010101" pitchFamily="2" charset="-122"/>
              </a:rPr>
              <a:t>PM2</a:t>
            </a:r>
            <a:r>
              <a:rPr lang="en-US" altLang="zh-CN" sz="2800" b="1" baseline="-25000">
                <a:solidFill>
                  <a:srgbClr val="FF9900"/>
                </a:solidFill>
                <a:latin typeface="Times New Roman" panose="02020603050405020304" pitchFamily="18" charset="0"/>
                <a:ea typeface="宋体" panose="02010600030101010101" pitchFamily="2" charset="-122"/>
              </a:rPr>
              <a:t>+0</a:t>
            </a:r>
            <a:endParaRPr lang="zh-CN" altLang="en-US" sz="2800" b="1" baseline="-25000">
              <a:solidFill>
                <a:srgbClr val="FF9900"/>
              </a:solidFill>
              <a:latin typeface="Times New Roman" panose="02020603050405020304" pitchFamily="18" charset="0"/>
              <a:ea typeface="宋体" panose="02010600030101010101" pitchFamily="2" charset="-122"/>
            </a:endParaRPr>
          </a:p>
        </p:txBody>
      </p:sp>
      <p:sp>
        <p:nvSpPr>
          <p:cNvPr id="190489" name="矩形 190488"/>
          <p:cNvSpPr/>
          <p:nvPr/>
        </p:nvSpPr>
        <p:spPr>
          <a:xfrm>
            <a:off x="10668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0</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0" name="矩形 190489"/>
          <p:cNvSpPr/>
          <p:nvPr/>
        </p:nvSpPr>
        <p:spPr>
          <a:xfrm>
            <a:off x="20574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1</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1" name="矩形 190490"/>
          <p:cNvSpPr/>
          <p:nvPr/>
        </p:nvSpPr>
        <p:spPr>
          <a:xfrm>
            <a:off x="30480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2</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2" name="矩形 190491"/>
          <p:cNvSpPr/>
          <p:nvPr/>
        </p:nvSpPr>
        <p:spPr>
          <a:xfrm>
            <a:off x="39624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3</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3" name="矩形 190492"/>
          <p:cNvSpPr/>
          <p:nvPr/>
        </p:nvSpPr>
        <p:spPr>
          <a:xfrm>
            <a:off x="50292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4</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4" name="矩形 190493"/>
          <p:cNvSpPr/>
          <p:nvPr/>
        </p:nvSpPr>
        <p:spPr>
          <a:xfrm>
            <a:off x="59436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5</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5" name="矩形 190494"/>
          <p:cNvSpPr/>
          <p:nvPr/>
        </p:nvSpPr>
        <p:spPr>
          <a:xfrm>
            <a:off x="68580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6</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6" name="矩形 190495"/>
          <p:cNvSpPr/>
          <p:nvPr/>
        </p:nvSpPr>
        <p:spPr>
          <a:xfrm>
            <a:off x="7696200" y="3429000"/>
            <a:ext cx="609600" cy="3810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zh-CN" altLang="en-US" sz="2400" b="1" dirty="0">
                <a:solidFill>
                  <a:schemeClr val="bg2"/>
                </a:solidFill>
                <a:latin typeface="Times New Roman" panose="02020603050405020304" pitchFamily="18" charset="0"/>
                <a:ea typeface="宋体" panose="02010600030101010101" pitchFamily="2" charset="-122"/>
              </a:rPr>
              <a:t>7</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90497" name="直接连接符 190496"/>
          <p:cNvSpPr/>
          <p:nvPr/>
        </p:nvSpPr>
        <p:spPr>
          <a:xfrm>
            <a:off x="1676400" y="3581400"/>
            <a:ext cx="381000" cy="0"/>
          </a:xfrm>
          <a:prstGeom prst="line">
            <a:avLst/>
          </a:prstGeom>
          <a:ln w="28575" cap="flat" cmpd="sng">
            <a:solidFill>
              <a:schemeClr val="tx1"/>
            </a:solidFill>
            <a:prstDash val="solid"/>
            <a:headEnd type="none" w="med" len="med"/>
            <a:tailEnd type="none" w="med" len="med"/>
          </a:ln>
        </p:spPr>
      </p:sp>
      <p:sp>
        <p:nvSpPr>
          <p:cNvPr id="190498" name="直接连接符 190497"/>
          <p:cNvSpPr/>
          <p:nvPr/>
        </p:nvSpPr>
        <p:spPr>
          <a:xfrm>
            <a:off x="2667000" y="3581400"/>
            <a:ext cx="381000" cy="0"/>
          </a:xfrm>
          <a:prstGeom prst="line">
            <a:avLst/>
          </a:prstGeom>
          <a:ln w="28575" cap="flat" cmpd="sng">
            <a:solidFill>
              <a:schemeClr val="tx1"/>
            </a:solidFill>
            <a:prstDash val="solid"/>
            <a:headEnd type="triangle" w="med" len="med"/>
            <a:tailEnd type="none" w="med" len="med"/>
          </a:ln>
        </p:spPr>
      </p:sp>
      <p:sp>
        <p:nvSpPr>
          <p:cNvPr id="190499" name="直接连接符 190498"/>
          <p:cNvSpPr/>
          <p:nvPr/>
        </p:nvSpPr>
        <p:spPr>
          <a:xfrm>
            <a:off x="3657600" y="3581400"/>
            <a:ext cx="304800" cy="0"/>
          </a:xfrm>
          <a:prstGeom prst="line">
            <a:avLst/>
          </a:prstGeom>
          <a:ln w="28575" cap="flat" cmpd="sng">
            <a:solidFill>
              <a:schemeClr val="tx1"/>
            </a:solidFill>
            <a:prstDash val="solid"/>
            <a:headEnd type="triangle" w="med" len="med"/>
            <a:tailEnd type="none" w="med" len="med"/>
          </a:ln>
        </p:spPr>
      </p:sp>
      <p:sp>
        <p:nvSpPr>
          <p:cNvPr id="190500" name="直接连接符 190499"/>
          <p:cNvSpPr/>
          <p:nvPr/>
        </p:nvSpPr>
        <p:spPr>
          <a:xfrm>
            <a:off x="4572000" y="3581400"/>
            <a:ext cx="457200" cy="0"/>
          </a:xfrm>
          <a:prstGeom prst="line">
            <a:avLst/>
          </a:prstGeom>
          <a:ln w="28575" cap="flat" cmpd="sng">
            <a:solidFill>
              <a:schemeClr val="tx1"/>
            </a:solidFill>
            <a:prstDash val="solid"/>
            <a:headEnd type="triangle" w="med" len="med"/>
            <a:tailEnd type="none" w="med" len="med"/>
          </a:ln>
        </p:spPr>
      </p:sp>
      <p:sp>
        <p:nvSpPr>
          <p:cNvPr id="190501" name="直接连接符 190500"/>
          <p:cNvSpPr/>
          <p:nvPr/>
        </p:nvSpPr>
        <p:spPr>
          <a:xfrm>
            <a:off x="5638800" y="3581400"/>
            <a:ext cx="304800" cy="0"/>
          </a:xfrm>
          <a:prstGeom prst="line">
            <a:avLst/>
          </a:prstGeom>
          <a:ln w="28575" cap="flat" cmpd="sng">
            <a:solidFill>
              <a:schemeClr val="tx1"/>
            </a:solidFill>
            <a:prstDash val="solid"/>
            <a:headEnd type="triangle" w="med" len="med"/>
            <a:tailEnd type="none" w="med" len="med"/>
          </a:ln>
        </p:spPr>
      </p:sp>
      <p:sp>
        <p:nvSpPr>
          <p:cNvPr id="190502" name="直接连接符 190501"/>
          <p:cNvSpPr/>
          <p:nvPr/>
        </p:nvSpPr>
        <p:spPr>
          <a:xfrm>
            <a:off x="6553200" y="3581400"/>
            <a:ext cx="304800" cy="0"/>
          </a:xfrm>
          <a:prstGeom prst="line">
            <a:avLst/>
          </a:prstGeom>
          <a:ln w="28575" cap="flat" cmpd="sng">
            <a:solidFill>
              <a:schemeClr val="tx1"/>
            </a:solidFill>
            <a:prstDash val="solid"/>
            <a:headEnd type="triangle" w="med" len="med"/>
            <a:tailEnd type="none" w="med" len="med"/>
          </a:ln>
        </p:spPr>
      </p:sp>
      <p:sp>
        <p:nvSpPr>
          <p:cNvPr id="190503" name="直接连接符 190502"/>
          <p:cNvSpPr/>
          <p:nvPr/>
        </p:nvSpPr>
        <p:spPr>
          <a:xfrm>
            <a:off x="7467600" y="3581400"/>
            <a:ext cx="228600" cy="0"/>
          </a:xfrm>
          <a:prstGeom prst="line">
            <a:avLst/>
          </a:prstGeom>
          <a:ln w="28575" cap="flat" cmpd="sng">
            <a:solidFill>
              <a:schemeClr val="tx1"/>
            </a:solidFill>
            <a:prstDash val="solid"/>
            <a:headEnd type="triangle" w="med" len="med"/>
            <a:tailEnd type="none" w="med" len="med"/>
          </a:ln>
        </p:spPr>
      </p:sp>
      <p:sp>
        <p:nvSpPr>
          <p:cNvPr id="190504" name="直接连接符 190503"/>
          <p:cNvSpPr/>
          <p:nvPr/>
        </p:nvSpPr>
        <p:spPr>
          <a:xfrm>
            <a:off x="8305800" y="3581400"/>
            <a:ext cx="228600" cy="0"/>
          </a:xfrm>
          <a:prstGeom prst="line">
            <a:avLst/>
          </a:prstGeom>
          <a:ln w="28575" cap="flat" cmpd="sng">
            <a:solidFill>
              <a:schemeClr val="tx1"/>
            </a:solidFill>
            <a:prstDash val="solid"/>
            <a:headEnd type="triangle" w="med" len="med"/>
            <a:tailEnd type="none" w="med" len="med"/>
          </a:ln>
        </p:spPr>
      </p:sp>
      <p:sp>
        <p:nvSpPr>
          <p:cNvPr id="190505" name="直接连接符 190504"/>
          <p:cNvSpPr/>
          <p:nvPr/>
        </p:nvSpPr>
        <p:spPr>
          <a:xfrm flipV="1">
            <a:off x="8534400" y="3048000"/>
            <a:ext cx="0" cy="533400"/>
          </a:xfrm>
          <a:prstGeom prst="line">
            <a:avLst/>
          </a:prstGeom>
          <a:ln w="28575" cap="flat" cmpd="sng">
            <a:solidFill>
              <a:schemeClr val="tx1"/>
            </a:solidFill>
            <a:prstDash val="solid"/>
            <a:headEnd type="none" w="med" len="med"/>
            <a:tailEnd type="none" w="med" len="med"/>
          </a:ln>
        </p:spPr>
      </p:sp>
      <p:sp>
        <p:nvSpPr>
          <p:cNvPr id="190506" name="直接连接符 190505"/>
          <p:cNvSpPr/>
          <p:nvPr/>
        </p:nvSpPr>
        <p:spPr>
          <a:xfrm flipH="1">
            <a:off x="762000" y="3048000"/>
            <a:ext cx="7772400" cy="0"/>
          </a:xfrm>
          <a:prstGeom prst="line">
            <a:avLst/>
          </a:prstGeom>
          <a:ln w="28575" cap="flat" cmpd="sng">
            <a:solidFill>
              <a:schemeClr val="tx1"/>
            </a:solidFill>
            <a:prstDash val="solid"/>
            <a:headEnd type="none" w="med" len="med"/>
            <a:tailEnd type="none" w="med" len="med"/>
          </a:ln>
        </p:spPr>
      </p:sp>
      <p:sp>
        <p:nvSpPr>
          <p:cNvPr id="190507" name="直接连接符 190506"/>
          <p:cNvSpPr/>
          <p:nvPr/>
        </p:nvSpPr>
        <p:spPr>
          <a:xfrm>
            <a:off x="762000" y="3048000"/>
            <a:ext cx="0" cy="609600"/>
          </a:xfrm>
          <a:prstGeom prst="line">
            <a:avLst/>
          </a:prstGeom>
          <a:ln w="28575" cap="flat" cmpd="sng">
            <a:solidFill>
              <a:schemeClr val="tx1"/>
            </a:solidFill>
            <a:prstDash val="solid"/>
            <a:headEnd type="none" w="med" len="med"/>
            <a:tailEnd type="none" w="med" len="med"/>
          </a:ln>
        </p:spPr>
      </p:sp>
      <p:sp>
        <p:nvSpPr>
          <p:cNvPr id="190508" name="直接连接符 190507"/>
          <p:cNvSpPr/>
          <p:nvPr/>
        </p:nvSpPr>
        <p:spPr>
          <a:xfrm>
            <a:off x="762000" y="3657600"/>
            <a:ext cx="304800" cy="0"/>
          </a:xfrm>
          <a:prstGeom prst="line">
            <a:avLst/>
          </a:prstGeom>
          <a:ln w="28575" cap="flat" cmpd="sng">
            <a:solidFill>
              <a:schemeClr val="tx1"/>
            </a:solidFill>
            <a:prstDash val="solid"/>
            <a:headEnd type="none" w="med" len="med"/>
            <a:tailEnd type="none" w="med" len="med"/>
          </a:ln>
        </p:spPr>
      </p:sp>
      <p:sp>
        <p:nvSpPr>
          <p:cNvPr id="190509" name="文本框 190508"/>
          <p:cNvSpPr txBox="1"/>
          <p:nvPr/>
        </p:nvSpPr>
        <p:spPr>
          <a:xfrm>
            <a:off x="1447800" y="4572000"/>
            <a:ext cx="2971800" cy="519113"/>
          </a:xfrm>
          <a:prstGeom prst="rect">
            <a:avLst/>
          </a:prstGeom>
          <a:noFill/>
          <a:ln w="9525">
            <a:noFill/>
          </a:ln>
        </p:spPr>
        <p:txBody>
          <a:bodyPr>
            <a:spAutoFit/>
          </a:bodyPr>
          <a:p>
            <a:pPr>
              <a:spcBef>
                <a:spcPct val="50000"/>
              </a:spcBef>
            </a:pPr>
            <a:r>
              <a:rPr lang="en-US" altLang="zh-CN" sz="2800" b="1">
                <a:solidFill>
                  <a:srgbClr val="FF9900"/>
                </a:solidFill>
                <a:latin typeface="Times New Roman" panose="02020603050405020304" pitchFamily="18" charset="0"/>
                <a:ea typeface="宋体" panose="02010600030101010101" pitchFamily="2" charset="-122"/>
              </a:rPr>
              <a:t>PM2</a:t>
            </a:r>
            <a:r>
              <a:rPr lang="en-US" altLang="zh-CN" sz="2800" b="1" baseline="-25000">
                <a:solidFill>
                  <a:srgbClr val="FF9900"/>
                </a:solidFill>
                <a:latin typeface="宋体" panose="02010600030101010101" pitchFamily="2" charset="-122"/>
                <a:ea typeface="宋体" panose="02010600030101010101" pitchFamily="2" charset="-122"/>
              </a:rPr>
              <a:t>-</a:t>
            </a:r>
            <a:r>
              <a:rPr lang="en-US" altLang="zh-CN" sz="2800" b="1" baseline="-25000">
                <a:solidFill>
                  <a:srgbClr val="FF9900"/>
                </a:solidFill>
                <a:latin typeface="Times New Roman" panose="02020603050405020304" pitchFamily="18" charset="0"/>
                <a:ea typeface="宋体" panose="02010600030101010101" pitchFamily="2" charset="-122"/>
              </a:rPr>
              <a:t>0</a:t>
            </a:r>
            <a:endParaRPr lang="zh-CN" altLang="en-US" sz="2800" b="1" baseline="-25000">
              <a:solidFill>
                <a:srgbClr val="FF9900"/>
              </a:solidFill>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54626" name="内容占位符 154625"/>
          <p:cNvSpPr>
            <a:spLocks noGrp="1"/>
          </p:cNvSpPr>
          <p:nvPr>
            <p:ph/>
          </p:nvPr>
        </p:nvSpPr>
        <p:spPr>
          <a:xfrm>
            <a:off x="684213" y="1916113"/>
            <a:ext cx="8135937" cy="4537075"/>
          </a:xfrm>
          <a:solidFill>
            <a:srgbClr val="FFFF99"/>
          </a:solidFill>
        </p:spPr>
        <p:txBody>
          <a:bodyPr/>
          <a:p>
            <a:pPr algn="just"/>
            <a:r>
              <a:rPr lang="zh-CN" altLang="en-US" sz="4000" b="1" dirty="0">
                <a:solidFill>
                  <a:schemeClr val="bg2"/>
                </a:solidFill>
                <a:latin typeface="楷体_GB2312" pitchFamily="49" charset="-122"/>
                <a:ea typeface="楷体_GB2312" pitchFamily="49" charset="-122"/>
              </a:rPr>
              <a:t>两种并行性概念：</a:t>
            </a:r>
            <a:endParaRPr lang="zh-CN" altLang="en-US" sz="4000" b="1" dirty="0">
              <a:solidFill>
                <a:schemeClr val="bg2"/>
              </a:solidFill>
              <a:latin typeface="楷体_GB2312" pitchFamily="49" charset="-122"/>
              <a:ea typeface="楷体_GB2312" pitchFamily="49" charset="-122"/>
            </a:endParaRPr>
          </a:p>
          <a:p>
            <a:pPr algn="just">
              <a:buNone/>
            </a:pPr>
            <a:r>
              <a:rPr lang="zh-CN" altLang="en-US" sz="4000" b="1" dirty="0">
                <a:solidFill>
                  <a:srgbClr val="FF0000"/>
                </a:solidFill>
                <a:latin typeface="楷体_GB2312" pitchFamily="49" charset="-122"/>
                <a:ea typeface="楷体_GB2312" pitchFamily="49" charset="-122"/>
              </a:rPr>
              <a:t>同时性</a:t>
            </a:r>
            <a:r>
              <a:rPr lang="zh-CN" altLang="en-US" sz="4000" b="1" dirty="0">
                <a:solidFill>
                  <a:schemeClr val="bg2"/>
                </a:solidFill>
                <a:latin typeface="楷体_GB2312" pitchFamily="49" charset="-122"/>
                <a:ea typeface="楷体_GB2312" pitchFamily="49" charset="-122"/>
              </a:rPr>
              <a:t>并行 </a:t>
            </a:r>
            <a:r>
              <a:rPr lang="en-US" altLang="zh-CN" sz="4000" b="1">
                <a:solidFill>
                  <a:schemeClr val="bg2"/>
                </a:solidFill>
                <a:latin typeface="楷体_GB2312" pitchFamily="49" charset="-122"/>
                <a:ea typeface="楷体_GB2312" pitchFamily="49" charset="-122"/>
              </a:rPr>
              <a:t>Simultaneity：</a:t>
            </a:r>
            <a:r>
              <a:rPr lang="zh-CN" altLang="en-US" sz="4000" b="1" dirty="0">
                <a:solidFill>
                  <a:schemeClr val="bg2"/>
                </a:solidFill>
                <a:latin typeface="楷体_GB2312" pitchFamily="49" charset="-122"/>
                <a:ea typeface="楷体_GB2312" pitchFamily="49" charset="-122"/>
              </a:rPr>
              <a:t>两个或两个以上事件在同一时刻发生。</a:t>
            </a:r>
            <a:endParaRPr lang="zh-CN" altLang="en-US" sz="4000" b="1" dirty="0">
              <a:solidFill>
                <a:schemeClr val="bg2"/>
              </a:solidFill>
              <a:latin typeface="楷体_GB2312" pitchFamily="49" charset="-122"/>
              <a:ea typeface="楷体_GB2312" pitchFamily="49" charset="-122"/>
            </a:endParaRPr>
          </a:p>
          <a:p>
            <a:pPr>
              <a:buNone/>
            </a:pPr>
            <a:r>
              <a:rPr lang="zh-CN" altLang="en-US" sz="4000" b="1" dirty="0">
                <a:solidFill>
                  <a:srgbClr val="FF0000"/>
                </a:solidFill>
                <a:latin typeface="楷体_GB2312" pitchFamily="49" charset="-122"/>
                <a:ea typeface="楷体_GB2312" pitchFamily="49" charset="-122"/>
              </a:rPr>
              <a:t>并发性</a:t>
            </a:r>
            <a:r>
              <a:rPr lang="zh-CN" altLang="en-US" sz="4000" b="1" dirty="0">
                <a:solidFill>
                  <a:schemeClr val="bg2"/>
                </a:solidFill>
                <a:latin typeface="楷体_GB2312" pitchFamily="49" charset="-122"/>
                <a:ea typeface="楷体_GB2312" pitchFamily="49" charset="-122"/>
              </a:rPr>
              <a:t>并行 </a:t>
            </a:r>
            <a:r>
              <a:rPr lang="en-US" altLang="zh-CN" sz="4000" b="1">
                <a:solidFill>
                  <a:schemeClr val="bg2"/>
                </a:solidFill>
                <a:latin typeface="楷体_GB2312" pitchFamily="49" charset="-122"/>
                <a:ea typeface="楷体_GB2312" pitchFamily="49" charset="-122"/>
              </a:rPr>
              <a:t>Concurrency：</a:t>
            </a:r>
            <a:r>
              <a:rPr lang="zh-CN" altLang="en-US" sz="4000" b="1" dirty="0">
                <a:solidFill>
                  <a:schemeClr val="bg2"/>
                </a:solidFill>
                <a:latin typeface="楷体_GB2312" pitchFamily="49" charset="-122"/>
                <a:ea typeface="楷体_GB2312" pitchFamily="49" charset="-122"/>
              </a:rPr>
              <a:t>两个或两个以上事件在同一时间间隔内发生。</a:t>
            </a:r>
            <a:endParaRPr lang="zh-CN" altLang="en-US" sz="4000" b="1" dirty="0">
              <a:solidFill>
                <a:schemeClr val="bg2"/>
              </a:solidFill>
              <a:latin typeface="楷体_GB2312" pitchFamily="49" charset="-122"/>
              <a:ea typeface="楷体_GB2312" pitchFamily="49"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4146" name="文本占位符 134145"/>
          <p:cNvSpPr>
            <a:spLocks noGrp="1"/>
          </p:cNvSpPr>
          <p:nvPr>
            <p:ph type="body" idx="1"/>
          </p:nvPr>
        </p:nvSpPr>
        <p:spPr>
          <a:xfrm>
            <a:off x="228600" y="0"/>
            <a:ext cx="4648200" cy="1752600"/>
          </a:xfrm>
        </p:spPr>
        <p:txBody>
          <a:bodyPr/>
          <a:p>
            <a:pPr marL="0" indent="0" algn="just">
              <a:buNone/>
            </a:pPr>
            <a:r>
              <a:rPr lang="zh-CN" altLang="en-US" sz="2400" b="1" dirty="0">
                <a:latin typeface="楷体_GB2312" pitchFamily="49" charset="-122"/>
                <a:ea typeface="楷体_GB2312" pitchFamily="49" charset="-122"/>
              </a:rPr>
              <a:t>3）</a:t>
            </a:r>
            <a:r>
              <a:rPr lang="en-US" altLang="zh-CN" sz="2400" b="1">
                <a:latin typeface="楷体_GB2312" pitchFamily="49" charset="-122"/>
                <a:ea typeface="楷体_GB2312" pitchFamily="49" charset="-122"/>
              </a:rPr>
              <a:t>PM2±1</a:t>
            </a:r>
            <a:endParaRPr lang="en-US" altLang="zh-CN" sz="2400" b="1">
              <a:latin typeface="楷体_GB2312" pitchFamily="49" charset="-122"/>
              <a:ea typeface="楷体_GB2312" pitchFamily="49" charset="-122"/>
            </a:endParaRPr>
          </a:p>
          <a:p>
            <a:pPr marL="0" indent="0" algn="just">
              <a:buNone/>
            </a:pPr>
            <a:r>
              <a:rPr lang="en-US" altLang="zh-CN" sz="2400" b="1">
                <a:latin typeface="楷体_GB2312" pitchFamily="49" charset="-122"/>
                <a:ea typeface="楷体_GB2312" pitchFamily="49" charset="-122"/>
              </a:rPr>
              <a:t>  ①PM2</a:t>
            </a:r>
            <a:r>
              <a:rPr lang="en-US" altLang="zh-CN" sz="2400" b="1" baseline="-25000">
                <a:latin typeface="楷体_GB2312" pitchFamily="49" charset="-122"/>
                <a:ea typeface="楷体_GB2312" pitchFamily="49" charset="-122"/>
              </a:rPr>
              <a:t>+1</a:t>
            </a:r>
            <a:r>
              <a:rPr lang="en-US" altLang="zh-CN" sz="2400" b="1">
                <a:latin typeface="楷体_GB2312" pitchFamily="49" charset="-122"/>
                <a:ea typeface="楷体_GB2312" pitchFamily="49" charset="-122"/>
              </a:rPr>
              <a:t>( j )=j+2</a:t>
            </a:r>
            <a:r>
              <a:rPr lang="en-US" altLang="zh-CN" sz="2400" b="1" baseline="30000">
                <a:latin typeface="楷体_GB2312" pitchFamily="49" charset="-122"/>
                <a:ea typeface="楷体_GB2312" pitchFamily="49" charset="-122"/>
              </a:rPr>
              <a:t>1</a:t>
            </a:r>
            <a:r>
              <a:rPr lang="en-US" altLang="zh-CN" sz="2400" b="1">
                <a:latin typeface="楷体_GB2312" pitchFamily="49" charset="-122"/>
                <a:ea typeface="楷体_GB2312" pitchFamily="49" charset="-122"/>
              </a:rPr>
              <a:t>=j+2</a:t>
            </a:r>
            <a:endParaRPr lang="en-US" altLang="zh-CN" sz="2400" b="1">
              <a:latin typeface="楷体_GB2312" pitchFamily="49" charset="-122"/>
              <a:ea typeface="楷体_GB2312" pitchFamily="49" charset="-122"/>
            </a:endParaRPr>
          </a:p>
          <a:p>
            <a:pPr marL="0" indent="0" algn="just">
              <a:buNone/>
            </a:pPr>
            <a:r>
              <a:rPr lang="en-US" altLang="zh-CN" sz="2400" b="1">
                <a:latin typeface="楷体_GB2312" pitchFamily="49" charset="-122"/>
                <a:ea typeface="楷体_GB2312" pitchFamily="49" charset="-122"/>
              </a:rPr>
              <a:t>  ②PM2</a:t>
            </a:r>
            <a:r>
              <a:rPr lang="en-US" altLang="zh-CN" sz="2400" b="1" baseline="-25000">
                <a:latin typeface="楷体_GB2312" pitchFamily="49" charset="-122"/>
                <a:ea typeface="楷体_GB2312" pitchFamily="49" charset="-122"/>
              </a:rPr>
              <a:t>-1</a:t>
            </a:r>
            <a:r>
              <a:rPr lang="en-US" altLang="zh-CN" sz="2400" b="1">
                <a:latin typeface="楷体_GB2312" pitchFamily="49" charset="-122"/>
                <a:ea typeface="楷体_GB2312" pitchFamily="49" charset="-122"/>
              </a:rPr>
              <a:t>( j )=j-2</a:t>
            </a:r>
            <a:r>
              <a:rPr lang="en-US" altLang="zh-CN" sz="2400" b="1" baseline="30000">
                <a:latin typeface="楷体_GB2312" pitchFamily="49" charset="-122"/>
                <a:ea typeface="楷体_GB2312" pitchFamily="49" charset="-122"/>
              </a:rPr>
              <a:t>1</a:t>
            </a:r>
            <a:r>
              <a:rPr lang="en-US" altLang="zh-CN" sz="2400" b="1">
                <a:latin typeface="楷体_GB2312" pitchFamily="49" charset="-122"/>
                <a:ea typeface="楷体_GB2312" pitchFamily="49" charset="-122"/>
              </a:rPr>
              <a:t>=j-2</a:t>
            </a:r>
            <a:endParaRPr lang="en-US" altLang="zh-CN" sz="2400" b="1">
              <a:latin typeface="楷体_GB2312" pitchFamily="49" charset="-122"/>
              <a:ea typeface="楷体_GB2312" pitchFamily="49" charset="-122"/>
            </a:endParaRPr>
          </a:p>
          <a:p>
            <a:pPr marL="0" indent="0" algn="just">
              <a:buNone/>
            </a:pPr>
            <a:endParaRPr lang="zh-CN" altLang="en-US" b="1">
              <a:latin typeface="楷体_GB2312" pitchFamily="49" charset="-122"/>
              <a:ea typeface="楷体_GB2312" pitchFamily="49" charset="-122"/>
            </a:endParaRPr>
          </a:p>
        </p:txBody>
      </p:sp>
      <p:graphicFrame>
        <p:nvGraphicFramePr>
          <p:cNvPr id="134148" name="对象 134147"/>
          <p:cNvGraphicFramePr/>
          <p:nvPr/>
        </p:nvGraphicFramePr>
        <p:xfrm>
          <a:off x="1219200" y="1978025"/>
          <a:ext cx="5791200" cy="4654550"/>
        </p:xfrm>
        <a:graphic>
          <a:graphicData uri="http://schemas.openxmlformats.org/presentationml/2006/ole">
            <mc:AlternateContent xmlns:mc="http://schemas.openxmlformats.org/markup-compatibility/2006">
              <mc:Choice xmlns:v="urn:schemas-microsoft-com:vml" Requires="v">
                <p:oleObj spid="_x0000_s3101" name="" r:id="rId1" imgW="1733550" imgH="1371600" progId="Visio.Drawing.5">
                  <p:embed/>
                </p:oleObj>
              </mc:Choice>
              <mc:Fallback>
                <p:oleObj name="" r:id="rId1" imgW="1733550" imgH="1371600" progId="Visio.Drawing.5">
                  <p:embed/>
                  <p:pic>
                    <p:nvPicPr>
                      <p:cNvPr id="0" name="图片 3100"/>
                      <p:cNvPicPr/>
                      <p:nvPr/>
                    </p:nvPicPr>
                    <p:blipFill>
                      <a:blip r:embed="rId2"/>
                      <a:stretch>
                        <a:fillRect/>
                      </a:stretch>
                    </p:blipFill>
                    <p:spPr>
                      <a:xfrm>
                        <a:off x="1219200" y="1978025"/>
                        <a:ext cx="5791200" cy="4654550"/>
                      </a:xfrm>
                      <a:prstGeom prst="rect">
                        <a:avLst/>
                      </a:prstGeom>
                      <a:solidFill>
                        <a:schemeClr val="tx1"/>
                      </a:solid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91491" name="文本框 191490"/>
          <p:cNvSpPr txBox="1"/>
          <p:nvPr/>
        </p:nvSpPr>
        <p:spPr>
          <a:xfrm>
            <a:off x="228600" y="838200"/>
            <a:ext cx="8686800" cy="3937000"/>
          </a:xfrm>
          <a:prstGeom prst="rect">
            <a:avLst/>
          </a:prstGeom>
          <a:noFill/>
          <a:ln w="9525">
            <a:noFill/>
          </a:ln>
        </p:spPr>
        <p:txBody>
          <a:bodyPr>
            <a:spAutoFit/>
          </a:bodyPr>
          <a:p>
            <a:pPr algn="just"/>
            <a:r>
              <a:rPr lang="zh-CN" altLang="en-US" sz="3600" b="1" dirty="0">
                <a:latin typeface="楷体_GB2312" pitchFamily="49" charset="-122"/>
                <a:ea typeface="楷体_GB2312" pitchFamily="49" charset="-122"/>
              </a:rPr>
              <a:t>4）当</a:t>
            </a:r>
            <a:r>
              <a:rPr lang="en-US" altLang="zh-CN" sz="3600" b="1">
                <a:latin typeface="楷体_GB2312" pitchFamily="49" charset="-122"/>
                <a:ea typeface="楷体_GB2312" pitchFamily="49" charset="-122"/>
              </a:rPr>
              <a:t>I=3</a:t>
            </a:r>
            <a:r>
              <a:rPr lang="zh-CN" altLang="en-US" sz="3600" b="1" dirty="0">
                <a:latin typeface="楷体_GB2312" pitchFamily="49" charset="-122"/>
                <a:ea typeface="楷体_GB2312" pitchFamily="49" charset="-122"/>
              </a:rPr>
              <a:t>时，有</a:t>
            </a:r>
            <a:endParaRPr lang="zh-CN" altLang="en-US" sz="3600" b="1" dirty="0">
              <a:latin typeface="楷体_GB2312" pitchFamily="49" charset="-122"/>
              <a:ea typeface="楷体_GB2312" pitchFamily="49" charset="-122"/>
            </a:endParaRPr>
          </a:p>
          <a:p>
            <a:pPr algn="just"/>
            <a:r>
              <a:rPr lang="zh-CN" altLang="en-US" sz="3600" b="1" dirty="0">
                <a:latin typeface="楷体_GB2312" pitchFamily="49" charset="-122"/>
                <a:ea typeface="楷体_GB2312" pitchFamily="49" charset="-122"/>
              </a:rPr>
              <a:t>    ①</a:t>
            </a:r>
            <a:r>
              <a:rPr lang="en-US" altLang="zh-CN" sz="3600" b="1">
                <a:latin typeface="楷体_GB2312" pitchFamily="49" charset="-122"/>
                <a:ea typeface="楷体_GB2312" pitchFamily="49" charset="-122"/>
              </a:rPr>
              <a:t>PM2</a:t>
            </a:r>
            <a:r>
              <a:rPr lang="en-US" altLang="zh-CN" sz="3600" b="1" baseline="-25000">
                <a:latin typeface="楷体_GB2312" pitchFamily="49" charset="-122"/>
                <a:ea typeface="楷体_GB2312" pitchFamily="49" charset="-122"/>
              </a:rPr>
              <a:t>+3</a:t>
            </a:r>
            <a:r>
              <a:rPr lang="en-US" altLang="zh-CN" sz="3600" b="1">
                <a:latin typeface="楷体_GB2312" pitchFamily="49" charset="-122"/>
                <a:ea typeface="楷体_GB2312" pitchFamily="49" charset="-122"/>
              </a:rPr>
              <a:t>( j )=j+2</a:t>
            </a:r>
            <a:r>
              <a:rPr lang="en-US" altLang="zh-CN" sz="3600" b="1" baseline="30000">
                <a:latin typeface="楷体_GB2312" pitchFamily="49" charset="-122"/>
                <a:ea typeface="楷体_GB2312" pitchFamily="49" charset="-122"/>
              </a:rPr>
              <a:t>3     </a:t>
            </a:r>
            <a:r>
              <a:rPr lang="en-US" altLang="zh-CN" sz="3600" b="1">
                <a:latin typeface="楷体_GB2312" pitchFamily="49" charset="-122"/>
                <a:ea typeface="楷体_GB2312" pitchFamily="49" charset="-122"/>
              </a:rPr>
              <a:t>=j+8</a:t>
            </a:r>
            <a:endParaRPr lang="en-US" altLang="zh-CN" sz="3600" b="1">
              <a:latin typeface="楷体_GB2312" pitchFamily="49" charset="-122"/>
              <a:ea typeface="楷体_GB2312" pitchFamily="49" charset="-122"/>
            </a:endParaRPr>
          </a:p>
          <a:p>
            <a:pPr algn="just"/>
            <a:r>
              <a:rPr lang="en-US" altLang="zh-CN" sz="3600" b="1">
                <a:latin typeface="楷体_GB2312" pitchFamily="49" charset="-122"/>
                <a:ea typeface="楷体_GB2312" pitchFamily="49" charset="-122"/>
              </a:rPr>
              <a:t>  ②PM2</a:t>
            </a:r>
            <a:r>
              <a:rPr lang="en-US" altLang="zh-CN" sz="3600" b="1" baseline="-25000">
                <a:latin typeface="楷体_GB2312" pitchFamily="49" charset="-122"/>
                <a:ea typeface="楷体_GB2312" pitchFamily="49" charset="-122"/>
              </a:rPr>
              <a:t>-3 </a:t>
            </a:r>
            <a:r>
              <a:rPr lang="en-US" altLang="zh-CN" sz="3600" b="1">
                <a:latin typeface="楷体_GB2312" pitchFamily="49" charset="-122"/>
                <a:ea typeface="楷体_GB2312" pitchFamily="49" charset="-122"/>
              </a:rPr>
              <a:t>( j )=j-2</a:t>
            </a:r>
            <a:r>
              <a:rPr lang="en-US" altLang="zh-CN" sz="3600" b="1" baseline="30000">
                <a:latin typeface="楷体_GB2312" pitchFamily="49" charset="-122"/>
                <a:ea typeface="楷体_GB2312" pitchFamily="49" charset="-122"/>
              </a:rPr>
              <a:t>3      </a:t>
            </a:r>
            <a:r>
              <a:rPr lang="en-US" altLang="zh-CN" sz="3600" b="1">
                <a:latin typeface="楷体_GB2312" pitchFamily="49" charset="-122"/>
                <a:ea typeface="楷体_GB2312" pitchFamily="49" charset="-122"/>
              </a:rPr>
              <a:t>=j-8</a:t>
            </a:r>
            <a:endParaRPr lang="en-US" altLang="zh-CN" sz="3600" b="1">
              <a:latin typeface="楷体_GB2312" pitchFamily="49" charset="-122"/>
              <a:ea typeface="楷体_GB2312" pitchFamily="49" charset="-122"/>
            </a:endParaRPr>
          </a:p>
          <a:p>
            <a:pPr algn="just"/>
            <a:r>
              <a:rPr lang="en-US" altLang="zh-CN" sz="3600" b="1">
                <a:latin typeface="楷体_GB2312" pitchFamily="49" charset="-122"/>
                <a:ea typeface="楷体_GB2312" pitchFamily="49" charset="-122"/>
              </a:rPr>
              <a:t>   </a:t>
            </a:r>
            <a:r>
              <a:rPr lang="zh-CN" altLang="en-US" sz="3600" b="1" dirty="0">
                <a:latin typeface="楷体_GB2312" pitchFamily="49" charset="-122"/>
                <a:ea typeface="楷体_GB2312" pitchFamily="49" charset="-122"/>
              </a:rPr>
              <a:t>伊Ⅳ阵列式多处理机，在竖直方向上的连接采用</a:t>
            </a:r>
            <a:r>
              <a:rPr lang="en-US" altLang="zh-CN" sz="3600" b="1">
                <a:latin typeface="楷体_GB2312" pitchFamily="49" charset="-122"/>
                <a:ea typeface="楷体_GB2312" pitchFamily="49" charset="-122"/>
              </a:rPr>
              <a:t>PM2±3</a:t>
            </a:r>
            <a:r>
              <a:rPr lang="zh-CN" altLang="en-US" sz="3600" b="1" dirty="0">
                <a:latin typeface="楷体_GB2312" pitchFamily="49" charset="-122"/>
                <a:ea typeface="楷体_GB2312" pitchFamily="49" charset="-122"/>
              </a:rPr>
              <a:t>以64为模。</a:t>
            </a:r>
            <a:endParaRPr lang="zh-CN" altLang="en-US" sz="3600" b="1" dirty="0">
              <a:latin typeface="楷体_GB2312" pitchFamily="49" charset="-122"/>
              <a:ea typeface="楷体_GB2312" pitchFamily="49" charset="-122"/>
            </a:endParaRPr>
          </a:p>
          <a:p>
            <a:pPr algn="just"/>
            <a:r>
              <a:rPr lang="zh-CN" altLang="en-US" sz="3600" b="1" dirty="0">
                <a:latin typeface="楷体_GB2312" pitchFamily="49" charset="-122"/>
                <a:ea typeface="楷体_GB2312" pitchFamily="49" charset="-122"/>
              </a:rPr>
              <a:t>   所以，伊Ⅳ共采用了</a:t>
            </a:r>
            <a:r>
              <a:rPr lang="en-US" altLang="zh-CN" sz="3600" b="1">
                <a:latin typeface="楷体_GB2312" pitchFamily="49" charset="-122"/>
                <a:ea typeface="楷体_GB2312" pitchFamily="49" charset="-122"/>
              </a:rPr>
              <a:t>PM2±0</a:t>
            </a:r>
            <a:r>
              <a:rPr lang="zh-CN" altLang="en-US" sz="3600" b="1">
                <a:latin typeface="楷体_GB2312" pitchFamily="49" charset="-122"/>
                <a:ea typeface="楷体_GB2312" pitchFamily="49" charset="-122"/>
              </a:rPr>
              <a:t>和</a:t>
            </a:r>
            <a:r>
              <a:rPr lang="en-US" altLang="zh-CN" sz="3600" b="1">
                <a:latin typeface="楷体_GB2312" pitchFamily="49" charset="-122"/>
                <a:ea typeface="楷体_GB2312" pitchFamily="49" charset="-122"/>
              </a:rPr>
              <a:t>PM2±3</a:t>
            </a:r>
            <a:r>
              <a:rPr lang="zh-CN" altLang="en-US" sz="3600" b="1" dirty="0">
                <a:latin typeface="楷体_GB2312" pitchFamily="49" charset="-122"/>
                <a:ea typeface="楷体_GB2312" pitchFamily="49" charset="-122"/>
              </a:rPr>
              <a:t>实现相互连接（以64为模）。</a:t>
            </a:r>
            <a:endParaRPr lang="zh-CN" altLang="en-US" sz="3600" b="1" dirty="0">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5170" name="文本占位符 135169"/>
          <p:cNvSpPr>
            <a:spLocks noGrp="1"/>
          </p:cNvSpPr>
          <p:nvPr>
            <p:ph type="body" idx="1"/>
          </p:nvPr>
        </p:nvSpPr>
        <p:spPr>
          <a:xfrm>
            <a:off x="0" y="0"/>
            <a:ext cx="8966200" cy="2438400"/>
          </a:xfrm>
        </p:spPr>
        <p:txBody>
          <a:bodyPr/>
          <a:p>
            <a:pPr algn="just">
              <a:buNone/>
            </a:pPr>
            <a:r>
              <a:rPr lang="zh-CN" altLang="en-US" sz="2400" b="1" dirty="0">
                <a:solidFill>
                  <a:schemeClr val="accent2"/>
                </a:solidFill>
                <a:latin typeface="楷体_GB2312" pitchFamily="49" charset="-122"/>
                <a:ea typeface="楷体_GB2312" pitchFamily="49" charset="-122"/>
              </a:rPr>
              <a:t>4  单级混洗交换互连网络</a:t>
            </a:r>
            <a:endParaRPr lang="zh-CN" altLang="en-US" sz="2400" b="1" dirty="0">
              <a:solidFill>
                <a:schemeClr val="accent2"/>
              </a:solidFill>
              <a:latin typeface="楷体_GB2312" pitchFamily="49" charset="-122"/>
              <a:ea typeface="楷体_GB2312" pitchFamily="49" charset="-122"/>
            </a:endParaRPr>
          </a:p>
          <a:p>
            <a:pPr algn="just">
              <a:buNone/>
            </a:pPr>
            <a:r>
              <a:rPr lang="zh-CN" altLang="en-US" sz="2400" b="1" dirty="0">
                <a:latin typeface="楷体_GB2312" pitchFamily="49" charset="-122"/>
                <a:ea typeface="楷体_GB2312" pitchFamily="49" charset="-122"/>
              </a:rPr>
              <a:t>1）立方体和</a:t>
            </a:r>
            <a:r>
              <a:rPr lang="en-US" altLang="zh-CN" sz="2400" b="1">
                <a:latin typeface="楷体_GB2312" pitchFamily="49" charset="-122"/>
                <a:ea typeface="楷体_GB2312" pitchFamily="49" charset="-122"/>
              </a:rPr>
              <a:t>PM2I</a:t>
            </a:r>
            <a:r>
              <a:rPr lang="zh-CN" altLang="en-US" sz="2400" b="1" dirty="0">
                <a:latin typeface="楷体_GB2312" pitchFamily="49" charset="-122"/>
                <a:ea typeface="楷体_GB2312" pitchFamily="49" charset="-122"/>
              </a:rPr>
              <a:t>互连函数太规整，为了实现具有随意性连接，采用混洗。</a:t>
            </a:r>
            <a:endParaRPr lang="zh-CN" altLang="en-US" sz="2400" b="1" dirty="0">
              <a:latin typeface="楷体_GB2312" pitchFamily="49" charset="-122"/>
              <a:ea typeface="楷体_GB2312" pitchFamily="49" charset="-122"/>
            </a:endParaRPr>
          </a:p>
          <a:p>
            <a:pPr algn="just">
              <a:buNone/>
            </a:pPr>
            <a:r>
              <a:rPr lang="zh-CN" altLang="en-US" sz="2400" b="1" dirty="0">
                <a:latin typeface="楷体_GB2312" pitchFamily="49" charset="-122"/>
                <a:ea typeface="楷体_GB2312" pitchFamily="49" charset="-122"/>
              </a:rPr>
              <a:t>2）混洗互连函数：</a:t>
            </a:r>
            <a:r>
              <a:rPr lang="en-US" altLang="zh-CN" sz="2400" b="1">
                <a:latin typeface="楷体_GB2312" pitchFamily="49" charset="-122"/>
                <a:ea typeface="楷体_GB2312" pitchFamily="49" charset="-122"/>
              </a:rPr>
              <a:t>Sh(P</a:t>
            </a:r>
            <a:r>
              <a:rPr lang="en-US" altLang="zh-CN" sz="2400" b="1" baseline="-25000">
                <a:latin typeface="楷体_GB2312" pitchFamily="49" charset="-122"/>
                <a:ea typeface="楷体_GB2312" pitchFamily="49" charset="-122"/>
              </a:rPr>
              <a:t>n-1</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n-2</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1</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0</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n-2</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n-3</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1</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0</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n-1</a:t>
            </a:r>
            <a:r>
              <a:rPr lang="zh-CN" altLang="en-US" sz="2400" b="1" dirty="0">
                <a:latin typeface="楷体_GB2312" pitchFamily="49" charset="-122"/>
                <a:ea typeface="楷体_GB2312" pitchFamily="49" charset="-122"/>
              </a:rPr>
              <a:t>即循环左移一位，</a:t>
            </a:r>
            <a:r>
              <a:rPr lang="en-US" altLang="zh-CN" sz="2400" b="1">
                <a:latin typeface="楷体_GB2312" pitchFamily="49" charset="-122"/>
                <a:ea typeface="楷体_GB2312" pitchFamily="49" charset="-122"/>
              </a:rPr>
              <a:t>n=3</a:t>
            </a:r>
            <a:r>
              <a:rPr lang="zh-CN" altLang="en-US" sz="2400" b="1" dirty="0">
                <a:latin typeface="楷体_GB2312" pitchFamily="49" charset="-122"/>
                <a:ea typeface="楷体_GB2312" pitchFamily="49" charset="-122"/>
              </a:rPr>
              <a:t>时</a:t>
            </a:r>
            <a:endParaRPr lang="zh-CN" altLang="en-US" sz="2400" b="1" dirty="0">
              <a:latin typeface="楷体_GB2312" pitchFamily="49" charset="-122"/>
              <a:ea typeface="楷体_GB2312" pitchFamily="49" charset="-122"/>
            </a:endParaRPr>
          </a:p>
        </p:txBody>
      </p:sp>
      <p:sp>
        <p:nvSpPr>
          <p:cNvPr id="135171" name="文本框 135170"/>
          <p:cNvSpPr txBox="1"/>
          <p:nvPr/>
        </p:nvSpPr>
        <p:spPr>
          <a:xfrm>
            <a:off x="0" y="2514600"/>
            <a:ext cx="5334000" cy="3935413"/>
          </a:xfrm>
          <a:prstGeom prst="rect">
            <a:avLst/>
          </a:prstGeom>
          <a:noFill/>
          <a:ln w="9525">
            <a:noFill/>
          </a:ln>
        </p:spPr>
        <p:txBody>
          <a:bodyPr>
            <a:spAutoFit/>
          </a:bodyPr>
          <a:p>
            <a:r>
              <a:rPr lang="zh-CN" altLang="en-US" sz="2400" b="1" dirty="0">
                <a:latin typeface="楷体_GB2312" pitchFamily="49" charset="-122"/>
                <a:ea typeface="楷体_GB2312" pitchFamily="49" charset="-122"/>
              </a:rPr>
              <a:t>           </a:t>
            </a:r>
            <a:r>
              <a:rPr lang="en-US" altLang="zh-CN" sz="2800" b="1">
                <a:latin typeface="楷体_GB2312" pitchFamily="49" charset="-122"/>
                <a:ea typeface="楷体_GB2312" pitchFamily="49" charset="-122"/>
              </a:rPr>
              <a:t>Sh(P</a:t>
            </a:r>
            <a:r>
              <a:rPr lang="en-US" altLang="zh-CN" sz="2800" b="1" baseline="-25000">
                <a:latin typeface="楷体_GB2312" pitchFamily="49" charset="-122"/>
                <a:ea typeface="楷体_GB2312" pitchFamily="49" charset="-122"/>
              </a:rPr>
              <a:t>2</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0</a:t>
            </a:r>
            <a:r>
              <a:rPr lang="en-US" altLang="zh-CN" sz="2800" b="1">
                <a:latin typeface="楷体_GB2312" pitchFamily="49" charset="-122"/>
                <a:ea typeface="楷体_GB2312" pitchFamily="49" charset="-122"/>
              </a:rPr>
              <a:t>) =  P</a:t>
            </a:r>
            <a:r>
              <a:rPr lang="en-US" altLang="zh-CN" sz="2800" b="1" baseline="-25000">
                <a:latin typeface="楷体_GB2312" pitchFamily="49" charset="-122"/>
                <a:ea typeface="楷体_GB2312" pitchFamily="49" charset="-122"/>
              </a:rPr>
              <a:t>1</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0</a:t>
            </a:r>
            <a:r>
              <a:rPr lang="en-US" altLang="zh-CN" sz="2800" b="1">
                <a:latin typeface="楷体_GB2312" pitchFamily="49" charset="-122"/>
                <a:ea typeface="楷体_GB2312" pitchFamily="49" charset="-122"/>
              </a:rPr>
              <a:t>P</a:t>
            </a:r>
            <a:r>
              <a:rPr lang="en-US" altLang="zh-CN" sz="2800" b="1" baseline="-25000">
                <a:latin typeface="楷体_GB2312" pitchFamily="49" charset="-122"/>
                <a:ea typeface="楷体_GB2312" pitchFamily="49" charset="-122"/>
              </a:rPr>
              <a:t>2</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0 0 0          0 0 0 </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0 0 1          0 1 0 </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0 1 0          1 0 0</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0 1 1          1 1 0</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1 0 0          0 0 1</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1 0 1          0 1 1 </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1 1 0          1 0 1</a:t>
            </a:r>
            <a:endParaRPr lang="en-US" altLang="zh-CN" sz="2800" b="1">
              <a:latin typeface="楷体_GB2312" pitchFamily="49" charset="-122"/>
              <a:ea typeface="楷体_GB2312" pitchFamily="49" charset="-122"/>
            </a:endParaRPr>
          </a:p>
          <a:p>
            <a:r>
              <a:rPr lang="en-US" altLang="zh-CN" sz="2800" b="1">
                <a:latin typeface="楷体_GB2312" pitchFamily="49" charset="-122"/>
                <a:ea typeface="楷体_GB2312" pitchFamily="49" charset="-122"/>
              </a:rPr>
              <a:t>       1 1 1          1 1 1</a:t>
            </a:r>
            <a:endParaRPr lang="en-US" altLang="zh-CN" sz="2800" b="1">
              <a:latin typeface="楷体_GB2312" pitchFamily="49" charset="-122"/>
              <a:ea typeface="楷体_GB2312" pitchFamily="49" charset="-122"/>
            </a:endParaRPr>
          </a:p>
        </p:txBody>
      </p:sp>
      <p:graphicFrame>
        <p:nvGraphicFramePr>
          <p:cNvPr id="135172" name="对象 135171"/>
          <p:cNvGraphicFramePr/>
          <p:nvPr/>
        </p:nvGraphicFramePr>
        <p:xfrm>
          <a:off x="5334000" y="2667000"/>
          <a:ext cx="2913063" cy="3733800"/>
        </p:xfrm>
        <a:graphic>
          <a:graphicData uri="http://schemas.openxmlformats.org/presentationml/2006/ole">
            <mc:AlternateContent xmlns:mc="http://schemas.openxmlformats.org/markup-compatibility/2006">
              <mc:Choice xmlns:v="urn:schemas-microsoft-com:vml" Requires="v">
                <p:oleObj spid="_x0000_s3090" name="" r:id="rId1" imgW="981075" imgH="1238250" progId="Visio.Drawing.5">
                  <p:embed/>
                </p:oleObj>
              </mc:Choice>
              <mc:Fallback>
                <p:oleObj name="" r:id="rId1" imgW="981075" imgH="1238250" progId="Visio.Drawing.5">
                  <p:embed/>
                  <p:pic>
                    <p:nvPicPr>
                      <p:cNvPr id="0" name="图片 3089"/>
                      <p:cNvPicPr/>
                      <p:nvPr/>
                    </p:nvPicPr>
                    <p:blipFill>
                      <a:blip r:embed="rId2"/>
                      <a:stretch>
                        <a:fillRect/>
                      </a:stretch>
                    </p:blipFill>
                    <p:spPr>
                      <a:xfrm>
                        <a:off x="5334000" y="2667000"/>
                        <a:ext cx="2913063" cy="3733800"/>
                      </a:xfrm>
                      <a:prstGeom prst="rect">
                        <a:avLst/>
                      </a:prstGeom>
                      <a:solidFill>
                        <a:srgbClr val="FFFFFF"/>
                      </a:solid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6194" name="文本占位符 136193"/>
          <p:cNvSpPr>
            <a:spLocks noGrp="1"/>
          </p:cNvSpPr>
          <p:nvPr>
            <p:ph type="body" idx="1"/>
          </p:nvPr>
        </p:nvSpPr>
        <p:spPr>
          <a:xfrm>
            <a:off x="0" y="685800"/>
            <a:ext cx="9144000" cy="1219200"/>
          </a:xfrm>
          <a:solidFill>
            <a:srgbClr val="00FFFF"/>
          </a:solidFill>
        </p:spPr>
        <p:txBody>
          <a:bodyPr/>
          <a:p>
            <a:pPr marL="0" indent="0" algn="just">
              <a:buNone/>
            </a:pPr>
            <a:r>
              <a:rPr lang="zh-CN" altLang="en-US" b="1" dirty="0">
                <a:solidFill>
                  <a:srgbClr val="000099"/>
                </a:solidFill>
                <a:latin typeface="楷体_GB2312" pitchFamily="49" charset="-122"/>
                <a:ea typeface="楷体_GB2312" pitchFamily="49" charset="-122"/>
              </a:rPr>
              <a:t> </a:t>
            </a:r>
            <a:r>
              <a:rPr lang="zh-CN" altLang="en-US" sz="2400" b="1" dirty="0">
                <a:solidFill>
                  <a:srgbClr val="000099"/>
                </a:solidFill>
                <a:latin typeface="楷体_GB2312" pitchFamily="49" charset="-122"/>
                <a:ea typeface="楷体_GB2312" pitchFamily="49" charset="-122"/>
              </a:rPr>
              <a:t>3）利用混洗互连网函数将8个部件分为互不相联的四组，如下图：0；1，2，4；3，5，6；7</a:t>
            </a:r>
            <a:endParaRPr lang="zh-CN" altLang="en-US" sz="2400" b="1" dirty="0">
              <a:solidFill>
                <a:srgbClr val="000099"/>
              </a:solidFill>
              <a:latin typeface="楷体_GB2312" pitchFamily="49" charset="-122"/>
              <a:ea typeface="楷体_GB2312" pitchFamily="49" charset="-122"/>
            </a:endParaRPr>
          </a:p>
          <a:p>
            <a:pPr marL="381000" lvl="2" indent="0" algn="just"/>
            <a:endParaRPr lang="zh-CN" altLang="en-US" sz="2100" b="1" dirty="0">
              <a:solidFill>
                <a:srgbClr val="000099"/>
              </a:solidFill>
              <a:latin typeface="楷体_GB2312" pitchFamily="49" charset="-122"/>
              <a:ea typeface="楷体_GB2312" pitchFamily="49" charset="-122"/>
            </a:endParaRPr>
          </a:p>
        </p:txBody>
      </p:sp>
      <p:graphicFrame>
        <p:nvGraphicFramePr>
          <p:cNvPr id="136195" name="对象 136194"/>
          <p:cNvGraphicFramePr/>
          <p:nvPr/>
        </p:nvGraphicFramePr>
        <p:xfrm>
          <a:off x="0" y="2971800"/>
          <a:ext cx="9144000" cy="1981200"/>
        </p:xfrm>
        <a:graphic>
          <a:graphicData uri="http://schemas.openxmlformats.org/presentationml/2006/ole">
            <mc:AlternateContent xmlns:mc="http://schemas.openxmlformats.org/markup-compatibility/2006">
              <mc:Choice xmlns:v="urn:schemas-microsoft-com:vml" Requires="v">
                <p:oleObj spid="_x0000_s3092" name="" r:id="rId1" imgW="5060950" imgH="892810" progId="Visio.Drawing.6">
                  <p:embed/>
                </p:oleObj>
              </mc:Choice>
              <mc:Fallback>
                <p:oleObj name="" r:id="rId1" imgW="5060950" imgH="892810" progId="Visio.Drawing.6">
                  <p:embed/>
                  <p:pic>
                    <p:nvPicPr>
                      <p:cNvPr id="0" name="图片 3091"/>
                      <p:cNvPicPr/>
                      <p:nvPr/>
                    </p:nvPicPr>
                    <p:blipFill>
                      <a:blip r:embed="rId2"/>
                      <a:stretch>
                        <a:fillRect/>
                      </a:stretch>
                    </p:blipFill>
                    <p:spPr>
                      <a:xfrm>
                        <a:off x="0" y="2971800"/>
                        <a:ext cx="9144000" cy="1981200"/>
                      </a:xfrm>
                      <a:prstGeom prst="rect">
                        <a:avLst/>
                      </a:prstGeom>
                      <a:solidFill>
                        <a:srgbClr val="00FFFF"/>
                      </a:solid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2515" name="对象 192514"/>
          <p:cNvGraphicFramePr/>
          <p:nvPr/>
        </p:nvGraphicFramePr>
        <p:xfrm>
          <a:off x="0" y="3505200"/>
          <a:ext cx="9144000" cy="1981200"/>
        </p:xfrm>
        <a:graphic>
          <a:graphicData uri="http://schemas.openxmlformats.org/presentationml/2006/ole">
            <mc:AlternateContent xmlns:mc="http://schemas.openxmlformats.org/markup-compatibility/2006">
              <mc:Choice xmlns:v="urn:schemas-microsoft-com:vml" Requires="v">
                <p:oleObj spid="_x0000_s3093" name="" r:id="rId1" imgW="5060950" imgH="892810" progId="Visio.Drawing.6">
                  <p:embed/>
                </p:oleObj>
              </mc:Choice>
              <mc:Fallback>
                <p:oleObj name="" r:id="rId1" imgW="5060950" imgH="892810" progId="Visio.Drawing.6">
                  <p:embed/>
                  <p:pic>
                    <p:nvPicPr>
                      <p:cNvPr id="0" name="图片 3092"/>
                      <p:cNvPicPr/>
                      <p:nvPr/>
                    </p:nvPicPr>
                    <p:blipFill>
                      <a:blip r:embed="rId2"/>
                      <a:stretch>
                        <a:fillRect/>
                      </a:stretch>
                    </p:blipFill>
                    <p:spPr>
                      <a:xfrm>
                        <a:off x="0" y="3505200"/>
                        <a:ext cx="9144000" cy="1981200"/>
                      </a:xfrm>
                      <a:prstGeom prst="rect">
                        <a:avLst/>
                      </a:prstGeom>
                      <a:solidFill>
                        <a:srgbClr val="FFFF99"/>
                      </a:solidFill>
                      <a:ln w="38100">
                        <a:noFill/>
                        <a:miter/>
                      </a:ln>
                    </p:spPr>
                  </p:pic>
                </p:oleObj>
              </mc:Fallback>
            </mc:AlternateContent>
          </a:graphicData>
        </a:graphic>
      </p:graphicFrame>
      <p:sp>
        <p:nvSpPr>
          <p:cNvPr id="192516" name="文本框 192515"/>
          <p:cNvSpPr txBox="1"/>
          <p:nvPr/>
        </p:nvSpPr>
        <p:spPr>
          <a:xfrm>
            <a:off x="0" y="304800"/>
            <a:ext cx="8915400" cy="2774950"/>
          </a:xfrm>
          <a:prstGeom prst="rect">
            <a:avLst/>
          </a:prstGeom>
          <a:solidFill>
            <a:srgbClr val="66FFFF"/>
          </a:solidFill>
          <a:ln w="9525">
            <a:noFill/>
          </a:ln>
        </p:spPr>
        <p:txBody>
          <a:bodyPr>
            <a:spAutoFit/>
          </a:bodyPr>
          <a:p>
            <a:r>
              <a:rPr lang="zh-CN" altLang="en-US" sz="2800" b="1" dirty="0">
                <a:latin typeface="楷体_GB2312" pitchFamily="49" charset="-122"/>
                <a:ea typeface="楷体_GB2312" pitchFamily="49" charset="-122"/>
              </a:rPr>
              <a:t> 4）在混洗基础上加入</a:t>
            </a:r>
            <a:r>
              <a:rPr lang="en-US" altLang="zh-CN" sz="2800" b="1">
                <a:latin typeface="楷体_GB2312" pitchFamily="49" charset="-122"/>
                <a:ea typeface="楷体_GB2312" pitchFamily="49" charset="-122"/>
              </a:rPr>
              <a:t>Cube0</a:t>
            </a:r>
            <a:r>
              <a:rPr lang="zh-CN" altLang="en-US" sz="2800" b="1" dirty="0">
                <a:latin typeface="楷体_GB2312" pitchFamily="49" charset="-122"/>
                <a:ea typeface="楷体_GB2312" pitchFamily="49" charset="-122"/>
              </a:rPr>
              <a:t>的交换，即构成混洗交换互连函数。</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        0</a:t>
            </a:r>
            <a:r>
              <a:rPr lang="zh-CN" altLang="en-US"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rPr>
              <a:t>1   2</a:t>
            </a:r>
            <a:r>
              <a:rPr lang="zh-CN" altLang="en-US"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rPr>
              <a:t>3   4</a:t>
            </a:r>
            <a:r>
              <a:rPr lang="zh-CN" altLang="en-US"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rPr>
              <a:t>5   6</a:t>
            </a:r>
            <a:r>
              <a:rPr lang="zh-CN" altLang="en-US"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rPr>
              <a:t>7</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       可将8个部件实现相互通信。</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       实线表示交换，虚线表示全混。</a:t>
            </a:r>
            <a:endParaRPr lang="zh-CN" altLang="en-US" sz="2800" b="1" dirty="0">
              <a:latin typeface="楷体_GB2312" pitchFamily="49" charset="-122"/>
              <a:ea typeface="楷体_GB2312" pitchFamily="49" charset="-122"/>
            </a:endParaRPr>
          </a:p>
          <a:p>
            <a:pPr>
              <a:spcBef>
                <a:spcPct val="50000"/>
              </a:spcBef>
            </a:pPr>
            <a:endParaRPr lang="zh-CN" altLang="en-US" sz="2400" b="1" dirty="0">
              <a:latin typeface="楷体_GB2312" pitchFamily="49" charset="-122"/>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7218" name="文本占位符 137217"/>
          <p:cNvSpPr>
            <a:spLocks noGrp="1"/>
          </p:cNvSpPr>
          <p:nvPr>
            <p:ph type="body" idx="1"/>
          </p:nvPr>
        </p:nvSpPr>
        <p:spPr>
          <a:xfrm>
            <a:off x="381000" y="0"/>
            <a:ext cx="3733800" cy="4876800"/>
          </a:xfrm>
        </p:spPr>
        <p:txBody>
          <a:bodyPr/>
          <a:p>
            <a:pPr algn="just">
              <a:lnSpc>
                <a:spcPct val="90000"/>
              </a:lnSpc>
              <a:buNone/>
            </a:pPr>
            <a:r>
              <a:rPr lang="zh-CN" altLang="en-US" sz="2400" b="1" dirty="0">
                <a:solidFill>
                  <a:schemeClr val="accent2"/>
                </a:solidFill>
              </a:rPr>
              <a:t>5  循环互连网络</a:t>
            </a:r>
            <a:endParaRPr lang="zh-CN" altLang="en-US" sz="2400" b="1" dirty="0">
              <a:solidFill>
                <a:schemeClr val="accent2"/>
              </a:solidFill>
            </a:endParaRPr>
          </a:p>
          <a:p>
            <a:pPr algn="just">
              <a:lnSpc>
                <a:spcPct val="90000"/>
              </a:lnSpc>
              <a:buNone/>
            </a:pPr>
            <a:r>
              <a:rPr lang="zh-CN" altLang="en-US" sz="2400" b="1" dirty="0"/>
              <a:t>1）构成：由单级互连网络多路开关</a:t>
            </a:r>
            <a:endParaRPr lang="zh-CN" altLang="en-US" sz="2400" b="1" dirty="0"/>
          </a:p>
          <a:p>
            <a:pPr algn="just">
              <a:lnSpc>
                <a:spcPct val="90000"/>
              </a:lnSpc>
              <a:buNone/>
            </a:pPr>
            <a:r>
              <a:rPr lang="zh-CN" altLang="en-US" sz="2400" b="1" dirty="0"/>
              <a:t>（</a:t>
            </a:r>
            <a:r>
              <a:rPr lang="en-US" altLang="zh-CN" sz="2400" b="1"/>
              <a:t>MUX）</a:t>
            </a:r>
            <a:r>
              <a:rPr lang="zh-CN" altLang="en-US" sz="2400" b="1" dirty="0"/>
              <a:t>和输入寄存器（</a:t>
            </a:r>
            <a:r>
              <a:rPr lang="en-US" altLang="zh-CN" sz="2400" b="1"/>
              <a:t>IR）</a:t>
            </a:r>
            <a:r>
              <a:rPr lang="zh-CN" altLang="en-US" sz="2400" b="1" dirty="0"/>
              <a:t>组成。</a:t>
            </a:r>
            <a:endParaRPr lang="zh-CN" altLang="en-US" sz="2400" b="1" dirty="0"/>
          </a:p>
          <a:p>
            <a:pPr algn="just">
              <a:lnSpc>
                <a:spcPct val="90000"/>
              </a:lnSpc>
              <a:buNone/>
            </a:pPr>
            <a:r>
              <a:rPr lang="zh-CN" altLang="en-US" sz="2400" b="1" dirty="0"/>
              <a:t>2）目的：利用对单级互连网的重复使用，在一定程度上模拟互连网络的功能。</a:t>
            </a:r>
            <a:endParaRPr lang="zh-CN" altLang="en-US" sz="2400" b="1" dirty="0"/>
          </a:p>
          <a:p>
            <a:pPr algn="just">
              <a:lnSpc>
                <a:spcPct val="90000"/>
              </a:lnSpc>
              <a:buNone/>
            </a:pPr>
            <a:r>
              <a:rPr lang="zh-CN" altLang="en-US" sz="2400" b="1" dirty="0"/>
              <a:t>3）特点：</a:t>
            </a:r>
            <a:endParaRPr lang="zh-CN" altLang="en-US" sz="2400" b="1" dirty="0"/>
          </a:p>
          <a:p>
            <a:pPr algn="just">
              <a:lnSpc>
                <a:spcPct val="90000"/>
              </a:lnSpc>
              <a:buNone/>
            </a:pPr>
            <a:r>
              <a:rPr lang="zh-CN" altLang="en-US" sz="2400" b="1" dirty="0"/>
              <a:t>     </a:t>
            </a:r>
            <a:endParaRPr lang="zh-CN" altLang="en-US" b="1" dirty="0">
              <a:latin typeface="宋体" panose="02010600030101010101" pitchFamily="2" charset="-122"/>
            </a:endParaRPr>
          </a:p>
        </p:txBody>
      </p:sp>
      <p:graphicFrame>
        <p:nvGraphicFramePr>
          <p:cNvPr id="137219" name="对象 137218"/>
          <p:cNvGraphicFramePr/>
          <p:nvPr/>
        </p:nvGraphicFramePr>
        <p:xfrm>
          <a:off x="4419600" y="0"/>
          <a:ext cx="4724400" cy="4876800"/>
        </p:xfrm>
        <a:graphic>
          <a:graphicData uri="http://schemas.openxmlformats.org/presentationml/2006/ole">
            <mc:AlternateContent xmlns:mc="http://schemas.openxmlformats.org/markup-compatibility/2006">
              <mc:Choice xmlns:v="urn:schemas-microsoft-com:vml" Requires="v">
                <p:oleObj spid="_x0000_s3089" name="" r:id="rId1" imgW="1952625" imgH="1657350" progId="Visio.Drawing.5">
                  <p:embed/>
                </p:oleObj>
              </mc:Choice>
              <mc:Fallback>
                <p:oleObj name="" r:id="rId1" imgW="1952625" imgH="1657350" progId="Visio.Drawing.5">
                  <p:embed/>
                  <p:pic>
                    <p:nvPicPr>
                      <p:cNvPr id="0" name="图片 3088"/>
                      <p:cNvPicPr/>
                      <p:nvPr/>
                    </p:nvPicPr>
                    <p:blipFill>
                      <a:blip r:embed="rId2"/>
                      <a:stretch>
                        <a:fillRect/>
                      </a:stretch>
                    </p:blipFill>
                    <p:spPr>
                      <a:xfrm>
                        <a:off x="4419600" y="0"/>
                        <a:ext cx="4724400" cy="4876800"/>
                      </a:xfrm>
                      <a:prstGeom prst="rect">
                        <a:avLst/>
                      </a:prstGeom>
                      <a:solidFill>
                        <a:srgbClr val="FFFFFF"/>
                      </a:solidFill>
                      <a:ln w="38100">
                        <a:noFill/>
                        <a:miter/>
                      </a:ln>
                    </p:spPr>
                  </p:pic>
                </p:oleObj>
              </mc:Fallback>
            </mc:AlternateContent>
          </a:graphicData>
        </a:graphic>
      </p:graphicFrame>
      <p:sp>
        <p:nvSpPr>
          <p:cNvPr id="137220" name="文本框 137219"/>
          <p:cNvSpPr txBox="1"/>
          <p:nvPr/>
        </p:nvSpPr>
        <p:spPr>
          <a:xfrm>
            <a:off x="533400" y="5029200"/>
            <a:ext cx="8610600" cy="1800225"/>
          </a:xfrm>
          <a:prstGeom prst="rect">
            <a:avLst/>
          </a:prstGeom>
          <a:noFill/>
          <a:ln w="9525">
            <a:noFill/>
          </a:ln>
        </p:spPr>
        <p:txBody>
          <a:bodyPr>
            <a:spAutoFit/>
          </a:bodyPr>
          <a:p>
            <a:r>
              <a:rPr lang="zh-CN" altLang="en-US" sz="2800" b="1" dirty="0">
                <a:latin typeface="宋体" panose="02010600030101010101" pitchFamily="2" charset="-122"/>
                <a:ea typeface="宋体" panose="02010600030101010101" pitchFamily="2" charset="-122"/>
              </a:rPr>
              <a:t> ①结构简单，易于实现。</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 ②</a:t>
            </a:r>
            <a:r>
              <a:rPr lang="zh-CN" altLang="en-US" sz="2800" b="1" dirty="0">
                <a:latin typeface="Times New Roman" panose="02020603050405020304" pitchFamily="18" charset="0"/>
                <a:ea typeface="宋体" panose="02010600030101010101" pitchFamily="2" charset="-122"/>
              </a:rPr>
              <a:t>对单级互连网络的重复使用，往往是机械重复，灵 活性差。</a:t>
            </a:r>
            <a:endParaRPr lang="zh-CN" altLang="en-US" sz="2800" b="1" dirty="0">
              <a:latin typeface="Times New Roman" panose="02020603050405020304" pitchFamily="18" charset="0"/>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 ③重复加入时，重复频率受到限制。</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8242" name="文本占位符 138241"/>
          <p:cNvSpPr>
            <a:spLocks noGrp="1"/>
          </p:cNvSpPr>
          <p:nvPr>
            <p:ph type="body" idx="1"/>
          </p:nvPr>
        </p:nvSpPr>
        <p:spPr>
          <a:xfrm>
            <a:off x="304800" y="457200"/>
            <a:ext cx="8458200" cy="2057400"/>
          </a:xfrm>
        </p:spPr>
        <p:txBody>
          <a:bodyPr/>
          <a:p>
            <a:pPr marL="0" indent="0" algn="just">
              <a:buNone/>
            </a:pPr>
            <a:r>
              <a:rPr lang="zh-CN" altLang="en-US" sz="3200" b="1" dirty="0">
                <a:latin typeface="楷体_GB2312" pitchFamily="49" charset="-122"/>
                <a:ea typeface="楷体_GB2312" pitchFamily="49" charset="-122"/>
              </a:rPr>
              <a:t>6  描述多级互连网络的参数</a:t>
            </a:r>
            <a:endParaRPr lang="zh-CN" altLang="en-US" sz="3200" b="1" dirty="0">
              <a:latin typeface="楷体_GB2312" pitchFamily="49" charset="-122"/>
              <a:ea typeface="楷体_GB2312" pitchFamily="49" charset="-122"/>
            </a:endParaRPr>
          </a:p>
          <a:p>
            <a:pPr marL="0" indent="0" algn="just">
              <a:buNone/>
            </a:pPr>
            <a:r>
              <a:rPr lang="zh-CN" altLang="en-US" sz="3200" b="1" dirty="0">
                <a:latin typeface="楷体_GB2312" pitchFamily="49" charset="-122"/>
                <a:ea typeface="楷体_GB2312" pitchFamily="49" charset="-122"/>
              </a:rPr>
              <a:t>1）交换单元的功能</a:t>
            </a:r>
            <a:endParaRPr lang="zh-CN" altLang="en-US" sz="3200" b="1" dirty="0">
              <a:latin typeface="楷体_GB2312" pitchFamily="49" charset="-122"/>
              <a:ea typeface="楷体_GB2312" pitchFamily="49" charset="-122"/>
            </a:endParaRPr>
          </a:p>
          <a:p>
            <a:pPr marL="0" indent="0" algn="just">
              <a:buNone/>
            </a:pPr>
            <a:r>
              <a:rPr lang="zh-CN" altLang="en-US" sz="3200" b="1" dirty="0">
                <a:latin typeface="楷体_GB2312" pitchFamily="49" charset="-122"/>
                <a:ea typeface="楷体_GB2312" pitchFamily="49" charset="-122"/>
              </a:rPr>
              <a:t>     交换单元：是一个具有两个输入，两个输出和一个控制端的五端开关。</a:t>
            </a:r>
            <a:endParaRPr lang="zh-CN" altLang="en-US" sz="3200" b="1" dirty="0">
              <a:latin typeface="楷体_GB2312" pitchFamily="49" charset="-122"/>
              <a:ea typeface="楷体_GB2312" pitchFamily="49" charset="-122"/>
            </a:endParaRPr>
          </a:p>
        </p:txBody>
      </p:sp>
      <p:graphicFrame>
        <p:nvGraphicFramePr>
          <p:cNvPr id="138243" name="对象 138242"/>
          <p:cNvGraphicFramePr/>
          <p:nvPr/>
        </p:nvGraphicFramePr>
        <p:xfrm>
          <a:off x="2209800" y="2971800"/>
          <a:ext cx="4343400" cy="3276600"/>
        </p:xfrm>
        <a:graphic>
          <a:graphicData uri="http://schemas.openxmlformats.org/presentationml/2006/ole">
            <mc:AlternateContent xmlns:mc="http://schemas.openxmlformats.org/markup-compatibility/2006">
              <mc:Choice xmlns:v="urn:schemas-microsoft-com:vml" Requires="v">
                <p:oleObj spid="_x0000_s3091" name="" r:id="rId1" imgW="904875" imgH="647700" progId="Visio.Drawing.5">
                  <p:embed/>
                </p:oleObj>
              </mc:Choice>
              <mc:Fallback>
                <p:oleObj name="" r:id="rId1" imgW="904875" imgH="647700" progId="Visio.Drawing.5">
                  <p:embed/>
                  <p:pic>
                    <p:nvPicPr>
                      <p:cNvPr id="0" name="图片 3090"/>
                      <p:cNvPicPr/>
                      <p:nvPr/>
                    </p:nvPicPr>
                    <p:blipFill>
                      <a:blip r:embed="rId2"/>
                      <a:stretch>
                        <a:fillRect/>
                      </a:stretch>
                    </p:blipFill>
                    <p:spPr>
                      <a:xfrm>
                        <a:off x="2209800" y="2971800"/>
                        <a:ext cx="4343400" cy="3276600"/>
                      </a:xfrm>
                      <a:prstGeom prst="rect">
                        <a:avLst/>
                      </a:prstGeom>
                      <a:solidFill>
                        <a:srgbClr val="FFFF99"/>
                      </a:solid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39266" name="副标题 139265"/>
          <p:cNvSpPr>
            <a:spLocks noGrp="1"/>
          </p:cNvSpPr>
          <p:nvPr>
            <p:ph type="subTitle" idx="1"/>
          </p:nvPr>
        </p:nvSpPr>
        <p:spPr>
          <a:xfrm>
            <a:off x="228600" y="304800"/>
            <a:ext cx="8763000" cy="1219200"/>
          </a:xfrm>
        </p:spPr>
        <p:txBody>
          <a:bodyPr anchor="ctr"/>
          <a:p>
            <a:pPr marL="609600" indent="-609600" algn="just" defTabSz="914400">
              <a:lnSpc>
                <a:spcPct val="80000"/>
              </a:lnSpc>
              <a:buSzPct val="90000"/>
            </a:pPr>
            <a:r>
              <a:rPr lang="zh-CN" altLang="en-US" kern="1200" baseline="0" dirty="0">
                <a:latin typeface="Arial" panose="020B0604020202020204" pitchFamily="34" charset="0"/>
                <a:ea typeface="宋体" panose="02010600030101010101" pitchFamily="2" charset="-122"/>
              </a:rPr>
              <a:t>   </a:t>
            </a:r>
            <a:r>
              <a:rPr lang="zh-CN" altLang="en-US" kern="1200" baseline="0" dirty="0">
                <a:latin typeface="宋体" panose="02010600030101010101" pitchFamily="2" charset="-122"/>
                <a:ea typeface="宋体" panose="02010600030101010101" pitchFamily="2" charset="-122"/>
              </a:rPr>
              <a:t>①</a:t>
            </a:r>
            <a:r>
              <a:rPr lang="zh-CN" altLang="en-US" kern="1200" baseline="0" dirty="0">
                <a:latin typeface="Arial" panose="020B0604020202020204" pitchFamily="34" charset="0"/>
                <a:ea typeface="宋体" panose="02010600030101010101" pitchFamily="2" charset="-122"/>
              </a:rPr>
              <a:t>双功能交换单元：具有直通和交换两种功能。</a:t>
            </a:r>
            <a:endParaRPr lang="zh-CN" altLang="en-US" kern="1200" baseline="0" dirty="0">
              <a:latin typeface="Arial" panose="020B0604020202020204" pitchFamily="34" charset="0"/>
              <a:ea typeface="宋体" panose="02010600030101010101" pitchFamily="2" charset="-122"/>
            </a:endParaRPr>
          </a:p>
        </p:txBody>
      </p:sp>
      <p:graphicFrame>
        <p:nvGraphicFramePr>
          <p:cNvPr id="139267" name="对象 139266"/>
          <p:cNvGraphicFramePr/>
          <p:nvPr/>
        </p:nvGraphicFramePr>
        <p:xfrm>
          <a:off x="533400" y="2209800"/>
          <a:ext cx="8305800" cy="2944813"/>
        </p:xfrm>
        <a:graphic>
          <a:graphicData uri="http://schemas.openxmlformats.org/presentationml/2006/ole">
            <mc:AlternateContent xmlns:mc="http://schemas.openxmlformats.org/markup-compatibility/2006">
              <mc:Choice xmlns:v="urn:schemas-microsoft-com:vml" Requires="v">
                <p:oleObj spid="_x0000_s3094" name="" r:id="rId1" imgW="3124200" imgH="638175" progId="Visio.Drawing.5">
                  <p:embed/>
                </p:oleObj>
              </mc:Choice>
              <mc:Fallback>
                <p:oleObj name="" r:id="rId1" imgW="3124200" imgH="638175" progId="Visio.Drawing.5">
                  <p:embed/>
                  <p:pic>
                    <p:nvPicPr>
                      <p:cNvPr id="0" name="图片 3093"/>
                      <p:cNvPicPr/>
                      <p:nvPr/>
                    </p:nvPicPr>
                    <p:blipFill>
                      <a:blip r:embed="rId2"/>
                      <a:stretch>
                        <a:fillRect/>
                      </a:stretch>
                    </p:blipFill>
                    <p:spPr>
                      <a:xfrm>
                        <a:off x="533400" y="2209800"/>
                        <a:ext cx="8305800" cy="2944813"/>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40292" name="文本框 140291"/>
          <p:cNvSpPr txBox="1"/>
          <p:nvPr/>
        </p:nvSpPr>
        <p:spPr>
          <a:xfrm>
            <a:off x="0" y="4953000"/>
            <a:ext cx="9144000" cy="1411288"/>
          </a:xfrm>
          <a:prstGeom prst="rect">
            <a:avLst/>
          </a:prstGeom>
          <a:noFill/>
          <a:ln w="9525">
            <a:noFill/>
          </a:ln>
        </p:spPr>
        <p:txBody>
          <a:bodyPr>
            <a:spAutoFit/>
          </a:bodyPr>
          <a:p>
            <a:pPr>
              <a:lnSpc>
                <a:spcPct val="80000"/>
              </a:lnSpc>
            </a:pPr>
            <a:r>
              <a:rPr lang="zh-CN" altLang="en-US" sz="3600" b="1" dirty="0">
                <a:latin typeface="楷体_GB2312" pitchFamily="49" charset="-122"/>
                <a:ea typeface="楷体_GB2312" pitchFamily="49" charset="-122"/>
              </a:rPr>
              <a:t>2）级间连接方式</a:t>
            </a:r>
            <a:endParaRPr lang="zh-CN" altLang="en-US" sz="3600" b="1" dirty="0">
              <a:latin typeface="楷体_GB2312" pitchFamily="49" charset="-122"/>
              <a:ea typeface="楷体_GB2312" pitchFamily="49" charset="-122"/>
            </a:endParaRPr>
          </a:p>
          <a:p>
            <a:pPr>
              <a:lnSpc>
                <a:spcPct val="80000"/>
              </a:lnSpc>
            </a:pPr>
            <a:r>
              <a:rPr lang="zh-CN" altLang="en-US" sz="3600" b="1" dirty="0">
                <a:latin typeface="楷体_GB2312" pitchFamily="49" charset="-122"/>
                <a:ea typeface="楷体_GB2312" pitchFamily="49" charset="-122"/>
              </a:rPr>
              <a:t>      解决在级与级之间采用何种规则连接，通常采用级间对号连接，如三级：</a:t>
            </a:r>
            <a:endParaRPr lang="zh-CN" altLang="en-US" sz="3600" b="1" dirty="0">
              <a:latin typeface="楷体_GB2312" pitchFamily="49" charset="-122"/>
              <a:ea typeface="楷体_GB2312" pitchFamily="49" charset="-122"/>
            </a:endParaRPr>
          </a:p>
        </p:txBody>
      </p:sp>
      <p:sp>
        <p:nvSpPr>
          <p:cNvPr id="140291" name="矩形 140290"/>
          <p:cNvSpPr>
            <a:spLocks noChangeAspect="1" noTextEdit="1"/>
          </p:cNvSpPr>
          <p:nvPr/>
        </p:nvSpPr>
        <p:spPr>
          <a:xfrm>
            <a:off x="4427538" y="3068638"/>
            <a:ext cx="4032250" cy="1800225"/>
          </a:xfrm>
          <a:prstGeom prst="rect">
            <a:avLst/>
          </a:prstGeom>
          <a:noFill/>
          <a:ln w="9525">
            <a:noFill/>
          </a:ln>
        </p:spPr>
        <p:txBody>
          <a:bodyPr/>
          <a:p>
            <a:endParaRPr lang="zh-CN" altLang="en-US"/>
          </a:p>
        </p:txBody>
      </p:sp>
      <p:grpSp>
        <p:nvGrpSpPr>
          <p:cNvPr id="140354" name="组合 140353"/>
          <p:cNvGrpSpPr/>
          <p:nvPr/>
        </p:nvGrpSpPr>
        <p:grpSpPr>
          <a:xfrm>
            <a:off x="1835150" y="2133600"/>
            <a:ext cx="6089650" cy="1706563"/>
            <a:chOff x="3061" y="2059"/>
            <a:chExt cx="2204" cy="740"/>
          </a:xfrm>
        </p:grpSpPr>
        <p:sp>
          <p:nvSpPr>
            <p:cNvPr id="140297" name="矩形 140296"/>
            <p:cNvSpPr/>
            <p:nvPr/>
          </p:nvSpPr>
          <p:spPr>
            <a:xfrm>
              <a:off x="3061" y="2078"/>
              <a:ext cx="437"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r>
                <a:rPr lang="en-US" altLang="zh-CN" sz="2100">
                  <a:solidFill>
                    <a:srgbClr val="000000"/>
                  </a:solidFill>
                  <a:latin typeface="Times New Roman" panose="02020603050405020304" pitchFamily="18" charset="0"/>
                  <a:ea typeface="宋体" panose="02010600030101010101" pitchFamily="2" charset="-122"/>
                </a:rPr>
                <a:t>i              </a:t>
              </a:r>
              <a:endParaRPr lang="en-US" altLang="zh-CN" sz="1800">
                <a:latin typeface="Arial" panose="020B0604020202020204" pitchFamily="34" charset="0"/>
                <a:ea typeface="宋体" panose="02010600030101010101" pitchFamily="2" charset="-122"/>
              </a:endParaRPr>
            </a:p>
          </p:txBody>
        </p:sp>
        <p:sp>
          <p:nvSpPr>
            <p:cNvPr id="140298" name="矩形 140297"/>
            <p:cNvSpPr/>
            <p:nvPr/>
          </p:nvSpPr>
          <p:spPr>
            <a:xfrm>
              <a:off x="4071" y="2078"/>
              <a:ext cx="27" cy="139"/>
            </a:xfrm>
            <a:prstGeom prst="rect">
              <a:avLst/>
            </a:prstGeom>
            <a:noFill/>
            <a:ln w="9525">
              <a:noFill/>
            </a:ln>
          </p:spPr>
          <p:txBody>
            <a:bodyPr wrap="none" lIns="0" tIns="0" rIns="0" bIns="0">
              <a:spAutoFit/>
            </a:bodyPr>
            <a:p>
              <a:r>
                <a:rPr lang="en-US" altLang="zh-CN" sz="2100">
                  <a:solidFill>
                    <a:srgbClr val="000000"/>
                  </a:solidFill>
                  <a:latin typeface="Times New Roman" panose="02020603050405020304" pitchFamily="18"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sp>
          <p:nvSpPr>
            <p:cNvPr id="140299" name="矩形 140298"/>
            <p:cNvSpPr/>
            <p:nvPr/>
          </p:nvSpPr>
          <p:spPr>
            <a:xfrm>
              <a:off x="4104" y="2078"/>
              <a:ext cx="437"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r>
                <a:rPr lang="en-US" altLang="zh-CN" sz="2100">
                  <a:solidFill>
                    <a:srgbClr val="000000"/>
                  </a:solidFill>
                  <a:latin typeface="Times New Roman" panose="02020603050405020304" pitchFamily="18" charset="0"/>
                  <a:ea typeface="宋体" panose="02010600030101010101" pitchFamily="2" charset="-122"/>
                </a:rPr>
                <a:t>i              </a:t>
              </a:r>
              <a:endParaRPr lang="en-US" altLang="zh-CN" sz="1800">
                <a:latin typeface="Arial" panose="020B0604020202020204" pitchFamily="34" charset="0"/>
                <a:ea typeface="宋体" panose="02010600030101010101" pitchFamily="2" charset="-122"/>
              </a:endParaRPr>
            </a:p>
          </p:txBody>
        </p:sp>
        <p:sp>
          <p:nvSpPr>
            <p:cNvPr id="140300" name="矩形 140299"/>
            <p:cNvSpPr/>
            <p:nvPr/>
          </p:nvSpPr>
          <p:spPr>
            <a:xfrm>
              <a:off x="5116" y="2078"/>
              <a:ext cx="27" cy="139"/>
            </a:xfrm>
            <a:prstGeom prst="rect">
              <a:avLst/>
            </a:prstGeom>
            <a:noFill/>
            <a:ln w="9525">
              <a:noFill/>
            </a:ln>
          </p:spPr>
          <p:txBody>
            <a:bodyPr wrap="none" lIns="0" tIns="0" rIns="0" bIns="0">
              <a:spAutoFit/>
            </a:bodyPr>
            <a:p>
              <a:r>
                <a:rPr lang="en-US" altLang="zh-CN" sz="2100">
                  <a:solidFill>
                    <a:srgbClr val="000000"/>
                  </a:solidFill>
                  <a:latin typeface="Times New Roman" panose="02020603050405020304" pitchFamily="18" charset="0"/>
                  <a:ea typeface="宋体" panose="02010600030101010101" pitchFamily="2" charset="-122"/>
                </a:rPr>
                <a:t>i</a:t>
              </a:r>
              <a:endParaRPr lang="en-US" altLang="zh-CN" sz="1800">
                <a:latin typeface="Arial" panose="020B0604020202020204" pitchFamily="34" charset="0"/>
                <a:ea typeface="宋体" panose="02010600030101010101" pitchFamily="2" charset="-122"/>
              </a:endParaRPr>
            </a:p>
          </p:txBody>
        </p:sp>
        <p:sp>
          <p:nvSpPr>
            <p:cNvPr id="140301" name="矩形 140300"/>
            <p:cNvSpPr/>
            <p:nvPr/>
          </p:nvSpPr>
          <p:spPr>
            <a:xfrm>
              <a:off x="5149" y="2078"/>
              <a:ext cx="24"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140302" name="矩形 140301"/>
            <p:cNvSpPr/>
            <p:nvPr/>
          </p:nvSpPr>
          <p:spPr>
            <a:xfrm>
              <a:off x="3198" y="2296"/>
              <a:ext cx="1995" cy="139"/>
            </a:xfrm>
            <a:prstGeom prst="rect">
              <a:avLst/>
            </a:prstGeom>
            <a:noFill/>
            <a:ln w="9525">
              <a:noFill/>
            </a:ln>
          </p:spPr>
          <p:txBody>
            <a:bodyPr lIns="0" tIns="0" rIns="0" bIns="0">
              <a:spAutoFit/>
            </a:bodyPr>
            <a:p>
              <a:r>
                <a:rPr lang="en-US" altLang="zh-CN" sz="2100">
                  <a:solidFill>
                    <a:srgbClr val="000000"/>
                  </a:solidFill>
                  <a:latin typeface="Times New Roman" panose="02020603050405020304" pitchFamily="18" charset="0"/>
                  <a:ea typeface="宋体" panose="02010600030101010101" pitchFamily="2" charset="-122"/>
                </a:rPr>
                <a:t>j                                    j   j                                       j</a:t>
              </a:r>
              <a:endParaRPr lang="en-US" altLang="zh-CN" sz="1800">
                <a:latin typeface="Arial" panose="020B0604020202020204" pitchFamily="34" charset="0"/>
                <a:ea typeface="宋体" panose="02010600030101010101" pitchFamily="2" charset="-122"/>
              </a:endParaRPr>
            </a:p>
          </p:txBody>
        </p:sp>
        <p:sp>
          <p:nvSpPr>
            <p:cNvPr id="140303" name="矩形 140302"/>
            <p:cNvSpPr/>
            <p:nvPr/>
          </p:nvSpPr>
          <p:spPr>
            <a:xfrm>
              <a:off x="5149" y="2301"/>
              <a:ext cx="24"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140314" name="矩形 140313"/>
            <p:cNvSpPr/>
            <p:nvPr/>
          </p:nvSpPr>
          <p:spPr>
            <a:xfrm>
              <a:off x="3089" y="2654"/>
              <a:ext cx="24"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140315" name="矩形 140314"/>
            <p:cNvSpPr/>
            <p:nvPr/>
          </p:nvSpPr>
          <p:spPr>
            <a:xfrm>
              <a:off x="3147" y="2660"/>
              <a:ext cx="193" cy="139"/>
            </a:xfrm>
            <a:prstGeom prst="rect">
              <a:avLst/>
            </a:prstGeom>
            <a:noFill/>
            <a:ln w="9525">
              <a:noFill/>
            </a:ln>
          </p:spPr>
          <p:txBody>
            <a:bodyPr wrap="none" lIns="0" tIns="0" rIns="0" bIns="0">
              <a:spAutoFit/>
            </a:bodyPr>
            <a:p>
              <a:r>
                <a:rPr lang="zh-CN" altLang="en-US" sz="2100" dirty="0">
                  <a:solidFill>
                    <a:srgbClr val="000000"/>
                  </a:solidFill>
                  <a:latin typeface="宋体" panose="02010600030101010101" pitchFamily="2" charset="-122"/>
                  <a:ea typeface="宋体" panose="02010600030101010101" pitchFamily="2" charset="-122"/>
                </a:rPr>
                <a:t>上播</a:t>
              </a:r>
              <a:endParaRPr lang="zh-CN" altLang="en-US" sz="1800" dirty="0">
                <a:latin typeface="Arial" panose="020B0604020202020204" pitchFamily="34" charset="0"/>
                <a:ea typeface="宋体" panose="02010600030101010101" pitchFamily="2" charset="-122"/>
              </a:endParaRPr>
            </a:p>
          </p:txBody>
        </p:sp>
        <p:sp>
          <p:nvSpPr>
            <p:cNvPr id="140316" name="矩形 140315"/>
            <p:cNvSpPr/>
            <p:nvPr/>
          </p:nvSpPr>
          <p:spPr>
            <a:xfrm>
              <a:off x="3377" y="2654"/>
              <a:ext cx="636" cy="139"/>
            </a:xfrm>
            <a:prstGeom prst="rect">
              <a:avLst/>
            </a:prstGeom>
            <a:noFill/>
            <a:ln w="9525">
              <a:noFill/>
            </a:ln>
          </p:spPr>
          <p:txBody>
            <a:bodyPr wrap="none" lIns="0" tIns="0" rIns="0" bIns="0">
              <a:spAutoFit/>
            </a:bodyPr>
            <a:p>
              <a:r>
                <a:rPr lang="en-US" altLang="zh-CN" sz="2100">
                  <a:solidFill>
                    <a:srgbClr val="000000"/>
                  </a:solidFill>
                  <a:latin typeface="Times New Roman" panose="02020603050405020304" pitchFamily="18" charset="0"/>
                  <a:ea typeface="宋体" panose="02010600030101010101" pitchFamily="2" charset="-122"/>
                </a:rPr>
                <a:t>(</a:t>
              </a:r>
              <a:r>
                <a:rPr lang="en-US" altLang="zh-CN" sz="2100" err="1">
                  <a:solidFill>
                    <a:srgbClr val="000000"/>
                  </a:solidFill>
                  <a:latin typeface="Times New Roman" panose="02020603050405020304" pitchFamily="18" charset="0"/>
                  <a:ea typeface="宋体" panose="02010600030101010101" pitchFamily="2" charset="-122"/>
                </a:rPr>
                <a:t>uper</a:t>
              </a:r>
              <a:r>
                <a:rPr lang="en-US" altLang="zh-CN" sz="2100">
                  <a:solidFill>
                    <a:srgbClr val="000000"/>
                  </a:solidFill>
                  <a:latin typeface="Times New Roman" panose="02020603050405020304" pitchFamily="18" charset="0"/>
                  <a:ea typeface="宋体" panose="02010600030101010101" pitchFamily="2" charset="-122"/>
                </a:rPr>
                <a:t> </a:t>
              </a:r>
              <a:r>
                <a:rPr lang="en-US" altLang="zh-CN" sz="2100" err="1">
                  <a:solidFill>
                    <a:srgbClr val="000000"/>
                  </a:solidFill>
                  <a:latin typeface="Times New Roman" panose="02020603050405020304" pitchFamily="18" charset="0"/>
                  <a:ea typeface="宋体" panose="02010600030101010101" pitchFamily="2" charset="-122"/>
                </a:rPr>
                <a:t>broadcost</a:t>
              </a:r>
              <a:r>
                <a:rPr lang="en-US" altLang="zh-CN" sz="2100">
                  <a:solidFill>
                    <a:srgbClr val="000000"/>
                  </a:solidFill>
                  <a:latin typeface="Times New Roman" panose="02020603050405020304" pitchFamily="18"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140317" name="矩形 140316"/>
            <p:cNvSpPr/>
            <p:nvPr/>
          </p:nvSpPr>
          <p:spPr>
            <a:xfrm>
              <a:off x="4137" y="2654"/>
              <a:ext cx="24"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140318" name="矩形 140317"/>
            <p:cNvSpPr/>
            <p:nvPr/>
          </p:nvSpPr>
          <p:spPr>
            <a:xfrm>
              <a:off x="4194" y="2660"/>
              <a:ext cx="193" cy="139"/>
            </a:xfrm>
            <a:prstGeom prst="rect">
              <a:avLst/>
            </a:prstGeom>
            <a:noFill/>
            <a:ln w="9525">
              <a:noFill/>
            </a:ln>
          </p:spPr>
          <p:txBody>
            <a:bodyPr wrap="none" lIns="0" tIns="0" rIns="0" bIns="0">
              <a:spAutoFit/>
            </a:bodyPr>
            <a:p>
              <a:r>
                <a:rPr lang="zh-CN" altLang="en-US" sz="2100" dirty="0">
                  <a:solidFill>
                    <a:srgbClr val="000000"/>
                  </a:solidFill>
                  <a:latin typeface="宋体" panose="02010600030101010101" pitchFamily="2" charset="-122"/>
                  <a:ea typeface="宋体" panose="02010600030101010101" pitchFamily="2" charset="-122"/>
                </a:rPr>
                <a:t>下播</a:t>
              </a:r>
              <a:endParaRPr lang="zh-CN" altLang="en-US" sz="1800" dirty="0">
                <a:latin typeface="Arial" panose="020B0604020202020204" pitchFamily="34" charset="0"/>
                <a:ea typeface="宋体" panose="02010600030101010101" pitchFamily="2" charset="-122"/>
              </a:endParaRPr>
            </a:p>
          </p:txBody>
        </p:sp>
        <p:sp>
          <p:nvSpPr>
            <p:cNvPr id="140319" name="矩形 140318"/>
            <p:cNvSpPr/>
            <p:nvPr/>
          </p:nvSpPr>
          <p:spPr>
            <a:xfrm>
              <a:off x="4424" y="2654"/>
              <a:ext cx="684" cy="139"/>
            </a:xfrm>
            <a:prstGeom prst="rect">
              <a:avLst/>
            </a:prstGeom>
            <a:noFill/>
            <a:ln w="9525">
              <a:noFill/>
            </a:ln>
          </p:spPr>
          <p:txBody>
            <a:bodyPr wrap="none" lIns="0" tIns="0" rIns="0" bIns="0">
              <a:spAutoFit/>
            </a:bodyPr>
            <a:p>
              <a:r>
                <a:rPr lang="en-US" altLang="zh-CN" sz="2100">
                  <a:solidFill>
                    <a:srgbClr val="000000"/>
                  </a:solidFill>
                  <a:latin typeface="Times New Roman" panose="02020603050405020304" pitchFamily="18" charset="0"/>
                  <a:ea typeface="宋体" panose="02010600030101010101" pitchFamily="2" charset="-122"/>
                </a:rPr>
                <a:t>(lower </a:t>
              </a:r>
              <a:r>
                <a:rPr lang="en-US" altLang="zh-CN" sz="2100" err="1">
                  <a:solidFill>
                    <a:srgbClr val="000000"/>
                  </a:solidFill>
                  <a:latin typeface="Times New Roman" panose="02020603050405020304" pitchFamily="18" charset="0"/>
                  <a:ea typeface="宋体" panose="02010600030101010101" pitchFamily="2" charset="-122"/>
                </a:rPr>
                <a:t>broadcost</a:t>
              </a:r>
              <a:r>
                <a:rPr lang="en-US" altLang="zh-CN" sz="2100">
                  <a:solidFill>
                    <a:srgbClr val="000000"/>
                  </a:solidFill>
                  <a:latin typeface="Times New Roman" panose="02020603050405020304" pitchFamily="18"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140320" name="矩形 140319"/>
            <p:cNvSpPr/>
            <p:nvPr/>
          </p:nvSpPr>
          <p:spPr>
            <a:xfrm>
              <a:off x="5241" y="2654"/>
              <a:ext cx="24" cy="139"/>
            </a:xfrm>
            <a:prstGeom prst="rect">
              <a:avLst/>
            </a:prstGeom>
            <a:noFill/>
            <a:ln w="9525">
              <a:noFill/>
            </a:ln>
          </p:spPr>
          <p:txBody>
            <a:bodyPr wrap="none" lIns="0" tIns="0" rIns="0" bIns="0">
              <a:spAutoFit/>
            </a:bodyPr>
            <a:p>
              <a:r>
                <a:rPr lang="zh-CN" altLang="en-US" sz="2100" dirty="0">
                  <a:solidFill>
                    <a:srgbClr val="000000"/>
                  </a:solidFill>
                  <a:latin typeface="Times New Roman" panose="02020603050405020304" pitchFamily="18"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140337" name="矩形 140336"/>
            <p:cNvSpPr/>
            <p:nvPr/>
          </p:nvSpPr>
          <p:spPr>
            <a:xfrm>
              <a:off x="3476" y="2059"/>
              <a:ext cx="395" cy="504"/>
            </a:xfrm>
            <a:prstGeom prst="rect">
              <a:avLst/>
            </a:prstGeom>
            <a:solidFill>
              <a:srgbClr val="FFFFFF"/>
            </a:solidFill>
            <a:ln w="9525">
              <a:noFill/>
            </a:ln>
          </p:spPr>
          <p:txBody>
            <a:bodyPr/>
            <a:p>
              <a:endParaRPr lang="zh-CN" altLang="en-US"/>
            </a:p>
          </p:txBody>
        </p:sp>
        <p:sp>
          <p:nvSpPr>
            <p:cNvPr id="140338" name="矩形 140337"/>
            <p:cNvSpPr/>
            <p:nvPr/>
          </p:nvSpPr>
          <p:spPr>
            <a:xfrm>
              <a:off x="3476" y="2059"/>
              <a:ext cx="395" cy="504"/>
            </a:xfrm>
            <a:prstGeom prst="rect">
              <a:avLst/>
            </a:prstGeom>
            <a:noFill/>
            <a:ln w="17463" cap="flat" cmpd="sng">
              <a:solidFill>
                <a:srgbClr val="000000"/>
              </a:solidFill>
              <a:prstDash val="solid"/>
              <a:miter/>
              <a:headEnd type="none" w="med" len="med"/>
              <a:tailEnd type="none" w="med" len="med"/>
            </a:ln>
          </p:spPr>
          <p:txBody>
            <a:bodyPr/>
            <a:p>
              <a:endParaRPr lang="zh-CN" altLang="en-US"/>
            </a:p>
          </p:txBody>
        </p:sp>
        <p:sp>
          <p:nvSpPr>
            <p:cNvPr id="140339" name="任意多边形 140338"/>
            <p:cNvSpPr>
              <a:spLocks noEditPoints="1"/>
            </p:cNvSpPr>
            <p:nvPr/>
          </p:nvSpPr>
          <p:spPr>
            <a:xfrm>
              <a:off x="3278" y="2137"/>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0" name="任意多边形 140339"/>
            <p:cNvSpPr>
              <a:spLocks noEditPoints="1"/>
            </p:cNvSpPr>
            <p:nvPr/>
          </p:nvSpPr>
          <p:spPr>
            <a:xfrm>
              <a:off x="3278" y="2389"/>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1" name="任意多边形 140340"/>
            <p:cNvSpPr>
              <a:spLocks noEditPoints="1"/>
            </p:cNvSpPr>
            <p:nvPr/>
          </p:nvSpPr>
          <p:spPr>
            <a:xfrm>
              <a:off x="3871" y="2137"/>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2" name="任意多边形 140341"/>
            <p:cNvSpPr>
              <a:spLocks noEditPoints="1"/>
            </p:cNvSpPr>
            <p:nvPr/>
          </p:nvSpPr>
          <p:spPr>
            <a:xfrm>
              <a:off x="3871" y="2389"/>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3" name="直接连接符 140342"/>
            <p:cNvSpPr/>
            <p:nvPr/>
          </p:nvSpPr>
          <p:spPr>
            <a:xfrm>
              <a:off x="3476" y="2185"/>
              <a:ext cx="395" cy="1"/>
            </a:xfrm>
            <a:prstGeom prst="line">
              <a:avLst/>
            </a:prstGeom>
            <a:ln w="17463" cap="flat" cmpd="sng">
              <a:solidFill>
                <a:srgbClr val="000000"/>
              </a:solidFill>
              <a:prstDash val="solid"/>
              <a:headEnd type="none" w="med" len="med"/>
              <a:tailEnd type="none" w="med" len="med"/>
            </a:ln>
          </p:spPr>
        </p:sp>
        <p:sp>
          <p:nvSpPr>
            <p:cNvPr id="140344" name="直接连接符 140343"/>
            <p:cNvSpPr/>
            <p:nvPr/>
          </p:nvSpPr>
          <p:spPr>
            <a:xfrm>
              <a:off x="3445" y="2185"/>
              <a:ext cx="426" cy="252"/>
            </a:xfrm>
            <a:prstGeom prst="line">
              <a:avLst/>
            </a:prstGeom>
            <a:ln w="17463" cap="flat" cmpd="sng">
              <a:solidFill>
                <a:srgbClr val="000000"/>
              </a:solidFill>
              <a:prstDash val="solid"/>
              <a:headEnd type="none" w="med" len="med"/>
              <a:tailEnd type="none" w="med" len="med"/>
            </a:ln>
          </p:spPr>
        </p:sp>
        <p:sp>
          <p:nvSpPr>
            <p:cNvPr id="140345" name="矩形 140344"/>
            <p:cNvSpPr/>
            <p:nvPr/>
          </p:nvSpPr>
          <p:spPr>
            <a:xfrm>
              <a:off x="4532" y="2059"/>
              <a:ext cx="395" cy="504"/>
            </a:xfrm>
            <a:prstGeom prst="rect">
              <a:avLst/>
            </a:prstGeom>
            <a:solidFill>
              <a:srgbClr val="FFFFFF"/>
            </a:solidFill>
            <a:ln w="9525">
              <a:noFill/>
            </a:ln>
          </p:spPr>
          <p:txBody>
            <a:bodyPr/>
            <a:p>
              <a:endParaRPr lang="zh-CN" altLang="en-US"/>
            </a:p>
          </p:txBody>
        </p:sp>
        <p:sp>
          <p:nvSpPr>
            <p:cNvPr id="140346" name="矩形 140345"/>
            <p:cNvSpPr/>
            <p:nvPr/>
          </p:nvSpPr>
          <p:spPr>
            <a:xfrm>
              <a:off x="4532" y="2059"/>
              <a:ext cx="395" cy="504"/>
            </a:xfrm>
            <a:prstGeom prst="rect">
              <a:avLst/>
            </a:prstGeom>
            <a:noFill/>
            <a:ln w="17463" cap="flat" cmpd="sng">
              <a:solidFill>
                <a:srgbClr val="000000"/>
              </a:solidFill>
              <a:prstDash val="solid"/>
              <a:miter/>
              <a:headEnd type="none" w="med" len="med"/>
              <a:tailEnd type="none" w="med" len="med"/>
            </a:ln>
          </p:spPr>
          <p:txBody>
            <a:bodyPr/>
            <a:p>
              <a:endParaRPr lang="zh-CN" altLang="en-US"/>
            </a:p>
          </p:txBody>
        </p:sp>
        <p:sp>
          <p:nvSpPr>
            <p:cNvPr id="140347" name="任意多边形 140346"/>
            <p:cNvSpPr>
              <a:spLocks noEditPoints="1"/>
            </p:cNvSpPr>
            <p:nvPr/>
          </p:nvSpPr>
          <p:spPr>
            <a:xfrm>
              <a:off x="4334" y="2137"/>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8" name="任意多边形 140347"/>
            <p:cNvSpPr>
              <a:spLocks noEditPoints="1"/>
            </p:cNvSpPr>
            <p:nvPr/>
          </p:nvSpPr>
          <p:spPr>
            <a:xfrm>
              <a:off x="4334" y="2389"/>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49" name="任意多边形 140348"/>
            <p:cNvSpPr>
              <a:spLocks noEditPoints="1"/>
            </p:cNvSpPr>
            <p:nvPr/>
          </p:nvSpPr>
          <p:spPr>
            <a:xfrm>
              <a:off x="4927" y="2137"/>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50" name="任意多边形 140349"/>
            <p:cNvSpPr>
              <a:spLocks noEditPoints="1"/>
            </p:cNvSpPr>
            <p:nvPr/>
          </p:nvSpPr>
          <p:spPr>
            <a:xfrm>
              <a:off x="4927" y="2389"/>
              <a:ext cx="198" cy="96"/>
            </a:xfrm>
            <a:custGeom>
              <a:avLst/>
              <a:gdLst/>
              <a:ahLst/>
              <a:cxnLst/>
              <a:pathLst>
                <a:path w="198" h="96">
                  <a:moveTo>
                    <a:pt x="0" y="38"/>
                  </a:moveTo>
                  <a:lnTo>
                    <a:pt x="154" y="38"/>
                  </a:lnTo>
                  <a:lnTo>
                    <a:pt x="154" y="54"/>
                  </a:lnTo>
                  <a:lnTo>
                    <a:pt x="0" y="54"/>
                  </a:lnTo>
                  <a:lnTo>
                    <a:pt x="0" y="38"/>
                  </a:lnTo>
                  <a:close/>
                  <a:moveTo>
                    <a:pt x="154" y="48"/>
                  </a:moveTo>
                  <a:lnTo>
                    <a:pt x="132" y="0"/>
                  </a:lnTo>
                  <a:lnTo>
                    <a:pt x="198" y="48"/>
                  </a:lnTo>
                  <a:lnTo>
                    <a:pt x="132" y="96"/>
                  </a:lnTo>
                  <a:lnTo>
                    <a:pt x="154" y="48"/>
                  </a:lnTo>
                  <a:close/>
                </a:path>
              </a:pathLst>
            </a:custGeom>
            <a:solidFill>
              <a:srgbClr val="000000"/>
            </a:solidFill>
            <a:ln w="3175" cap="flat" cmpd="sng">
              <a:solidFill>
                <a:srgbClr val="000000"/>
              </a:solidFill>
              <a:prstDash val="solid"/>
              <a:headEnd type="none" w="med" len="med"/>
              <a:tailEnd type="none" w="med" len="med"/>
            </a:ln>
          </p:spPr>
          <p:txBody>
            <a:bodyPr/>
            <a:p>
              <a:endParaRPr lang="zh-CN" altLang="en-US"/>
            </a:p>
          </p:txBody>
        </p:sp>
        <p:sp>
          <p:nvSpPr>
            <p:cNvPr id="140351" name="直接连接符 140350"/>
            <p:cNvSpPr/>
            <p:nvPr/>
          </p:nvSpPr>
          <p:spPr>
            <a:xfrm flipV="1">
              <a:off x="4532" y="2185"/>
              <a:ext cx="395" cy="252"/>
            </a:xfrm>
            <a:prstGeom prst="line">
              <a:avLst/>
            </a:prstGeom>
            <a:ln w="17463" cap="flat" cmpd="sng">
              <a:solidFill>
                <a:srgbClr val="000000"/>
              </a:solidFill>
              <a:prstDash val="solid"/>
              <a:headEnd type="none" w="med" len="med"/>
              <a:tailEnd type="none" w="med" len="med"/>
            </a:ln>
          </p:spPr>
        </p:sp>
        <p:sp>
          <p:nvSpPr>
            <p:cNvPr id="140352" name="直接连接符 140351"/>
            <p:cNvSpPr/>
            <p:nvPr/>
          </p:nvSpPr>
          <p:spPr>
            <a:xfrm>
              <a:off x="4532" y="2437"/>
              <a:ext cx="395" cy="1"/>
            </a:xfrm>
            <a:prstGeom prst="line">
              <a:avLst/>
            </a:prstGeom>
            <a:ln w="17463" cap="flat" cmpd="sng">
              <a:solidFill>
                <a:srgbClr val="000000"/>
              </a:solidFill>
              <a:prstDash val="solid"/>
              <a:headEnd type="none" w="med" len="med"/>
              <a:tailEnd type="none" w="med" len="med"/>
            </a:ln>
          </p:spPr>
        </p:sp>
      </p:grpSp>
      <p:sp>
        <p:nvSpPr>
          <p:cNvPr id="140355" name="文本框 140354"/>
          <p:cNvSpPr txBox="1"/>
          <p:nvPr/>
        </p:nvSpPr>
        <p:spPr>
          <a:xfrm>
            <a:off x="900113" y="260350"/>
            <a:ext cx="8243887" cy="1066800"/>
          </a:xfrm>
          <a:prstGeom prst="rect">
            <a:avLst/>
          </a:prstGeom>
          <a:noFill/>
          <a:ln w="9525">
            <a:noFill/>
          </a:ln>
        </p:spPr>
        <p:txBody>
          <a:bodyPr>
            <a:spAutoFit/>
          </a:bodyPr>
          <a:p>
            <a:pPr>
              <a:spcBef>
                <a:spcPct val="50000"/>
              </a:spcBef>
            </a:pPr>
            <a:r>
              <a:rPr lang="zh-CN" altLang="en-US" b="1" dirty="0">
                <a:latin typeface="楷体_GB2312" pitchFamily="49" charset="-122"/>
                <a:ea typeface="楷体_GB2312" pitchFamily="49" charset="-122"/>
              </a:rPr>
              <a:t>②四功能交换单元（</a:t>
            </a:r>
            <a:r>
              <a:rPr lang="en-US" altLang="zh-CN" b="1">
                <a:latin typeface="楷体_GB2312" pitchFamily="49" charset="-122"/>
                <a:ea typeface="楷体_GB2312" pitchFamily="49" charset="-122"/>
              </a:rPr>
              <a:t>G</a:t>
            </a:r>
            <a:r>
              <a:rPr lang="zh-CN" altLang="en-US" b="1" dirty="0">
                <a:latin typeface="楷体_GB2312" pitchFamily="49" charset="-122"/>
                <a:ea typeface="楷体_GB2312" pitchFamily="49" charset="-122"/>
              </a:rPr>
              <a:t>为两位）：除上述的直通、  交换外，还有上播、下播两种</a:t>
            </a:r>
            <a:endParaRPr lang="zh-CN" altLang="en-US" b="1" dirty="0">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41314" name="对象 141313"/>
          <p:cNvGraphicFramePr/>
          <p:nvPr/>
        </p:nvGraphicFramePr>
        <p:xfrm>
          <a:off x="-1447800" y="0"/>
          <a:ext cx="11734800" cy="7162800"/>
        </p:xfrm>
        <a:graphic>
          <a:graphicData uri="http://schemas.openxmlformats.org/presentationml/2006/ole">
            <mc:AlternateContent xmlns:mc="http://schemas.openxmlformats.org/markup-compatibility/2006">
              <mc:Choice xmlns:v="urn:schemas-microsoft-com:vml" Requires="v">
                <p:oleObj spid="_x0000_s3076" name="" r:id="rId1" imgW="4371975" imgH="3009900" progId="Visio.Drawing.5">
                  <p:embed/>
                </p:oleObj>
              </mc:Choice>
              <mc:Fallback>
                <p:oleObj name="" r:id="rId1" imgW="4371975" imgH="3009900" progId="Visio.Drawing.5">
                  <p:embed/>
                  <p:pic>
                    <p:nvPicPr>
                      <p:cNvPr id="0" name="图片 3075"/>
                      <p:cNvPicPr/>
                      <p:nvPr/>
                    </p:nvPicPr>
                    <p:blipFill>
                      <a:blip r:embed="rId2"/>
                      <a:stretch>
                        <a:fillRect/>
                      </a:stretch>
                    </p:blipFill>
                    <p:spPr>
                      <a:xfrm>
                        <a:off x="-1447800" y="0"/>
                        <a:ext cx="11734800" cy="7162800"/>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06850" name="文本占位符 206849"/>
          <p:cNvSpPr>
            <a:spLocks noGrp="1"/>
          </p:cNvSpPr>
          <p:nvPr>
            <p:ph type="body" sz="half" idx="1"/>
          </p:nvPr>
        </p:nvSpPr>
        <p:spPr>
          <a:xfrm>
            <a:off x="304800" y="836613"/>
            <a:ext cx="8839200" cy="5761037"/>
          </a:xfrm>
        </p:spPr>
        <p:txBody>
          <a:bodyPr/>
          <a:p>
            <a:pPr marL="857250" lvl="2" indent="-381000" algn="just">
              <a:buNone/>
            </a:pPr>
            <a:endParaRPr lang="zh-CN" altLang="en-US" sz="3400" b="1" dirty="0">
              <a:latin typeface="楷体_GB2312" pitchFamily="49" charset="-122"/>
              <a:ea typeface="楷体_GB2312" pitchFamily="49" charset="-122"/>
            </a:endParaRPr>
          </a:p>
          <a:p>
            <a:pPr marL="857250" lvl="2" indent="-381000" algn="just">
              <a:buNone/>
            </a:pPr>
            <a:r>
              <a:rPr lang="zh-CN" altLang="en-US" sz="3400" b="1" dirty="0">
                <a:latin typeface="楷体_GB2312" pitchFamily="49" charset="-122"/>
                <a:ea typeface="楷体_GB2312" pitchFamily="49" charset="-122"/>
              </a:rPr>
              <a:t>1）只有一个指令部件。</a:t>
            </a:r>
            <a:endParaRPr lang="zh-CN" altLang="en-US" sz="3400" b="1" dirty="0">
              <a:latin typeface="楷体_GB2312" pitchFamily="49" charset="-122"/>
              <a:ea typeface="楷体_GB2312" pitchFamily="49" charset="-122"/>
            </a:endParaRPr>
          </a:p>
          <a:p>
            <a:pPr marL="857250" lvl="2" indent="-381000" algn="just">
              <a:buNone/>
            </a:pPr>
            <a:r>
              <a:rPr lang="zh-CN" altLang="en-US" sz="3400" b="1" dirty="0">
                <a:latin typeface="楷体_GB2312" pitchFamily="49" charset="-122"/>
                <a:ea typeface="楷体_GB2312" pitchFamily="49" charset="-122"/>
              </a:rPr>
              <a:t>2）具有多个数据处理部件。</a:t>
            </a:r>
            <a:endParaRPr lang="zh-CN" altLang="en-US" sz="3400" b="1" dirty="0">
              <a:latin typeface="楷体_GB2312" pitchFamily="49" charset="-122"/>
              <a:ea typeface="楷体_GB2312" pitchFamily="49" charset="-122"/>
            </a:endParaRPr>
          </a:p>
          <a:p>
            <a:pPr marL="857250" lvl="2" indent="-381000" algn="just">
              <a:buNone/>
            </a:pPr>
            <a:r>
              <a:rPr lang="zh-CN" altLang="en-US" sz="3400" b="1" dirty="0">
                <a:latin typeface="楷体_GB2312" pitchFamily="49" charset="-122"/>
                <a:ea typeface="楷体_GB2312" pitchFamily="49" charset="-122"/>
              </a:rPr>
              <a:t>3）各处理机共享公共主存和</a:t>
            </a:r>
            <a:r>
              <a:rPr lang="en-US" altLang="zh-CN" sz="3400" b="1">
                <a:latin typeface="楷体_GB2312" pitchFamily="49" charset="-122"/>
                <a:ea typeface="楷体_GB2312" pitchFamily="49" charset="-122"/>
              </a:rPr>
              <a:t>I/O</a:t>
            </a:r>
            <a:r>
              <a:rPr lang="zh-CN" altLang="en-US" sz="3400" b="1" dirty="0">
                <a:latin typeface="楷体_GB2312" pitchFamily="49" charset="-122"/>
                <a:ea typeface="楷体_GB2312" pitchFamily="49" charset="-122"/>
              </a:rPr>
              <a:t>通道。</a:t>
            </a:r>
            <a:endParaRPr lang="zh-CN" altLang="en-US" sz="3400" b="1" dirty="0">
              <a:latin typeface="楷体_GB2312" pitchFamily="49" charset="-122"/>
              <a:ea typeface="楷体_GB2312" pitchFamily="49" charset="-122"/>
            </a:endParaRPr>
          </a:p>
          <a:p>
            <a:pPr marL="857250" lvl="2" indent="-381000" algn="just">
              <a:buNone/>
            </a:pPr>
            <a:r>
              <a:rPr lang="zh-CN" altLang="en-US" sz="3400" b="1" dirty="0">
                <a:latin typeface="楷体_GB2312" pitchFamily="49" charset="-122"/>
                <a:ea typeface="楷体_GB2312" pitchFamily="49" charset="-122"/>
              </a:rPr>
              <a:t>4）属于</a:t>
            </a:r>
            <a:r>
              <a:rPr lang="en-US" altLang="zh-CN" sz="3400" b="1">
                <a:latin typeface="楷体_GB2312" pitchFamily="49" charset="-122"/>
                <a:ea typeface="楷体_GB2312" pitchFamily="49" charset="-122"/>
              </a:rPr>
              <a:t>SIMD</a:t>
            </a:r>
            <a:r>
              <a:rPr lang="zh-CN" altLang="en-US" sz="3400" b="1" dirty="0">
                <a:latin typeface="楷体_GB2312" pitchFamily="49" charset="-122"/>
                <a:ea typeface="楷体_GB2312" pitchFamily="49" charset="-122"/>
              </a:rPr>
              <a:t>结构。</a:t>
            </a:r>
            <a:endParaRPr lang="zh-CN" altLang="en-US" sz="3400" b="1" dirty="0">
              <a:latin typeface="楷体_GB2312" pitchFamily="49" charset="-122"/>
              <a:ea typeface="楷体_GB2312" pitchFamily="49" charset="-122"/>
            </a:endParaRPr>
          </a:p>
          <a:p>
            <a:pPr marL="857250" lvl="2" indent="-381000" algn="just">
              <a:buNone/>
            </a:pPr>
            <a:r>
              <a:rPr lang="zh-CN" altLang="en-US" sz="3400" b="1" dirty="0">
                <a:latin typeface="楷体_GB2312" pitchFamily="49" charset="-122"/>
                <a:ea typeface="楷体_GB2312" pitchFamily="49" charset="-122"/>
              </a:rPr>
              <a:t>5）属于紧耦合。</a:t>
            </a:r>
            <a:endParaRPr lang="zh-CN" altLang="en-US" sz="3400" b="1" dirty="0">
              <a:latin typeface="楷体_GB2312" pitchFamily="49" charset="-122"/>
              <a:ea typeface="楷体_GB2312" pitchFamily="49" charset="-122"/>
            </a:endParaRPr>
          </a:p>
          <a:p>
            <a:pPr marL="857250" lvl="2" indent="-381000" algn="just">
              <a:buNone/>
            </a:pPr>
            <a:r>
              <a:rPr lang="en-US" altLang="zh-CN" sz="3400" b="1">
                <a:latin typeface="楷体_GB2312" pitchFamily="49" charset="-122"/>
                <a:ea typeface="楷体_GB2312" pitchFamily="49" charset="-122"/>
              </a:rPr>
              <a:t>6)</a:t>
            </a:r>
            <a:r>
              <a:rPr lang="zh-CN" altLang="en-US" sz="3400" b="1" dirty="0">
                <a:latin typeface="楷体_GB2312" pitchFamily="49" charset="-122"/>
                <a:ea typeface="楷体_GB2312" pitchFamily="49" charset="-122"/>
              </a:rPr>
              <a:t>并行处理机采用同时性并行，资源重复技术。</a:t>
            </a:r>
            <a:endParaRPr lang="en-US" altLang="zh-CN" sz="3400" b="1">
              <a:latin typeface="楷体_GB2312" pitchFamily="49" charset="-122"/>
              <a:ea typeface="楷体_GB2312" pitchFamily="49" charset="-122"/>
            </a:endParaRPr>
          </a:p>
        </p:txBody>
      </p:sp>
      <p:sp>
        <p:nvSpPr>
          <p:cNvPr id="206851" name="矩形 206850"/>
          <p:cNvSpPr/>
          <p:nvPr/>
        </p:nvSpPr>
        <p:spPr>
          <a:xfrm>
            <a:off x="0" y="549275"/>
            <a:ext cx="3852863" cy="641350"/>
          </a:xfrm>
          <a:prstGeom prst="rect">
            <a:avLst/>
          </a:prstGeom>
          <a:noFill/>
          <a:ln w="9525">
            <a:noFill/>
          </a:ln>
        </p:spPr>
        <p:txBody>
          <a:bodyPr wrap="none" anchor="t">
            <a:spAutoFit/>
          </a:bodyPr>
          <a:p>
            <a:pPr lvl="2">
              <a:spcBef>
                <a:spcPct val="20000"/>
              </a:spcBef>
              <a:buClr>
                <a:schemeClr val="folHlink"/>
              </a:buClr>
              <a:buSzPct val="55000"/>
              <a:buFont typeface="Wingdings" panose="05000000000000000000" pitchFamily="2" charset="2"/>
            </a:pPr>
            <a:r>
              <a:rPr lang="en-US" altLang="zh-CN" sz="3600" b="1">
                <a:solidFill>
                  <a:srgbClr val="FF3300"/>
                </a:solidFill>
                <a:latin typeface="黑体" panose="02010609060101010101" pitchFamily="49" charset="-122"/>
                <a:ea typeface="黑体" panose="02010609060101010101" pitchFamily="49" charset="-122"/>
              </a:rPr>
              <a:t>3.</a:t>
            </a:r>
            <a:r>
              <a:rPr lang="zh-CN" altLang="en-US" sz="3600" b="1" dirty="0">
                <a:solidFill>
                  <a:srgbClr val="FF3300"/>
                </a:solidFill>
                <a:latin typeface="黑体" panose="02010609060101010101" pitchFamily="49" charset="-122"/>
                <a:ea typeface="黑体" panose="02010609060101010101" pitchFamily="49" charset="-122"/>
              </a:rPr>
              <a:t>并行处理机</a:t>
            </a:r>
            <a:endParaRPr lang="zh-CN" altLang="en-US" sz="36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0">
                                            <p:txEl>
                                              <p:charRg st="1" end="13"/>
                                            </p:txEl>
                                          </p:spTgt>
                                        </p:tgtEl>
                                        <p:attrNameLst>
                                          <p:attrName>style.visibility</p:attrName>
                                        </p:attrNameLst>
                                      </p:cBhvr>
                                      <p:to>
                                        <p:strVal val="visible"/>
                                      </p:to>
                                    </p:set>
                                    <p:animEffect transition="in" filter="blinds(horizontal)">
                                      <p:cBhvr>
                                        <p:cTn id="7" dur="500"/>
                                        <p:tgtEl>
                                          <p:spTgt spid="206850">
                                            <p:txEl>
                                              <p:charRg st="1"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6850">
                                            <p:txEl>
                                              <p:charRg st="13" end="27"/>
                                            </p:txEl>
                                          </p:spTgt>
                                        </p:tgtEl>
                                        <p:attrNameLst>
                                          <p:attrName>style.visibility</p:attrName>
                                        </p:attrNameLst>
                                      </p:cBhvr>
                                      <p:to>
                                        <p:strVal val="visible"/>
                                      </p:to>
                                    </p:set>
                                    <p:animEffect transition="in" filter="blinds(horizontal)">
                                      <p:cBhvr>
                                        <p:cTn id="10" dur="500"/>
                                        <p:tgtEl>
                                          <p:spTgt spid="206850">
                                            <p:txEl>
                                              <p:charRg st="13"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6850">
                                            <p:txEl>
                                              <p:charRg st="27" end="47"/>
                                            </p:txEl>
                                          </p:spTgt>
                                        </p:tgtEl>
                                        <p:attrNameLst>
                                          <p:attrName>style.visibility</p:attrName>
                                        </p:attrNameLst>
                                      </p:cBhvr>
                                      <p:to>
                                        <p:strVal val="visible"/>
                                      </p:to>
                                    </p:set>
                                    <p:animEffect transition="in" filter="blinds(horizontal)">
                                      <p:cBhvr>
                                        <p:cTn id="13" dur="500"/>
                                        <p:tgtEl>
                                          <p:spTgt spid="206850">
                                            <p:txEl>
                                              <p:charRg st="27" end="4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6850">
                                            <p:txEl>
                                              <p:charRg st="47" end="59"/>
                                            </p:txEl>
                                          </p:spTgt>
                                        </p:tgtEl>
                                        <p:attrNameLst>
                                          <p:attrName>style.visibility</p:attrName>
                                        </p:attrNameLst>
                                      </p:cBhvr>
                                      <p:to>
                                        <p:strVal val="visible"/>
                                      </p:to>
                                    </p:set>
                                    <p:animEffect transition="in" filter="blinds(horizontal)">
                                      <p:cBhvr>
                                        <p:cTn id="16" dur="500"/>
                                        <p:tgtEl>
                                          <p:spTgt spid="206850">
                                            <p:txEl>
                                              <p:charRg st="47" end="5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6850">
                                            <p:txEl>
                                              <p:charRg st="59" end="68"/>
                                            </p:txEl>
                                          </p:spTgt>
                                        </p:tgtEl>
                                        <p:attrNameLst>
                                          <p:attrName>style.visibility</p:attrName>
                                        </p:attrNameLst>
                                      </p:cBhvr>
                                      <p:to>
                                        <p:strVal val="visible"/>
                                      </p:to>
                                    </p:set>
                                    <p:animEffect transition="in" filter="blinds(horizontal)">
                                      <p:cBhvr>
                                        <p:cTn id="19" dur="500"/>
                                        <p:tgtEl>
                                          <p:spTgt spid="206850">
                                            <p:txEl>
                                              <p:charRg st="59" end="68"/>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6850">
                                            <p:txEl>
                                              <p:charRg st="68" end="91"/>
                                            </p:txEl>
                                          </p:spTgt>
                                        </p:tgtEl>
                                        <p:attrNameLst>
                                          <p:attrName>style.visibility</p:attrName>
                                        </p:attrNameLst>
                                      </p:cBhvr>
                                      <p:to>
                                        <p:strVal val="visible"/>
                                      </p:to>
                                    </p:set>
                                    <p:animEffect transition="in" filter="blinds(horizontal)">
                                      <p:cBhvr>
                                        <p:cTn id="22" dur="500"/>
                                        <p:tgtEl>
                                          <p:spTgt spid="206850">
                                            <p:txEl>
                                              <p:charRg st="68"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42338" name="文本占位符 142337"/>
          <p:cNvSpPr>
            <a:spLocks noGrp="1"/>
          </p:cNvSpPr>
          <p:nvPr>
            <p:ph type="body" idx="1"/>
          </p:nvPr>
        </p:nvSpPr>
        <p:spPr>
          <a:xfrm>
            <a:off x="250825" y="0"/>
            <a:ext cx="4876800" cy="6553200"/>
          </a:xfrm>
        </p:spPr>
        <p:txBody>
          <a:bodyPr/>
          <a:p>
            <a:pPr marL="571500" indent="-571500" algn="just">
              <a:buNone/>
            </a:pPr>
            <a:r>
              <a:rPr lang="zh-CN" altLang="en-US" sz="3200" b="1" dirty="0">
                <a:latin typeface="楷体_GB2312" pitchFamily="49" charset="-122"/>
                <a:ea typeface="楷体_GB2312" pitchFamily="49" charset="-122"/>
              </a:rPr>
              <a:t>3）控制方式</a:t>
            </a:r>
            <a:endParaRPr lang="zh-CN" altLang="en-US" sz="3200" b="1" dirty="0">
              <a:latin typeface="楷体_GB2312" pitchFamily="49" charset="-122"/>
              <a:ea typeface="楷体_GB2312" pitchFamily="49" charset="-122"/>
            </a:endParaRPr>
          </a:p>
          <a:p>
            <a:pPr marL="571500" indent="-571500" algn="just">
              <a:buNone/>
            </a:pPr>
            <a:r>
              <a:rPr lang="zh-CN" altLang="en-US" sz="3200" b="1" dirty="0">
                <a:latin typeface="楷体_GB2312" pitchFamily="49" charset="-122"/>
                <a:ea typeface="楷体_GB2312" pitchFamily="49" charset="-122"/>
              </a:rPr>
              <a:t>    ①级控制方式：同一级的所有交换单元只用一个控制  信号控制。</a:t>
            </a:r>
            <a:endParaRPr lang="zh-CN" altLang="en-US" sz="3200" b="1" dirty="0">
              <a:latin typeface="楷体_GB2312" pitchFamily="49" charset="-122"/>
              <a:ea typeface="楷体_GB2312" pitchFamily="49" charset="-122"/>
            </a:endParaRPr>
          </a:p>
          <a:p>
            <a:pPr marL="571500" indent="-571500" algn="just">
              <a:buNone/>
            </a:pPr>
            <a:r>
              <a:rPr lang="zh-CN" altLang="en-US" sz="3200" b="1" dirty="0">
                <a:latin typeface="楷体_GB2312" pitchFamily="49" charset="-122"/>
                <a:ea typeface="楷体_GB2312" pitchFamily="49" charset="-122"/>
              </a:rPr>
              <a:t>  ②单元控制方式：同一级的每个交换单元各有各的独立控制信号。</a:t>
            </a:r>
            <a:endParaRPr lang="zh-CN" altLang="en-US" sz="3200" b="1" dirty="0">
              <a:latin typeface="楷体_GB2312" pitchFamily="49" charset="-122"/>
              <a:ea typeface="楷体_GB2312" pitchFamily="49" charset="-122"/>
            </a:endParaRPr>
          </a:p>
          <a:p>
            <a:pPr marL="571500" indent="-571500" algn="just">
              <a:buNone/>
            </a:pPr>
            <a:r>
              <a:rPr lang="zh-CN" altLang="en-US" sz="3200" b="1" dirty="0">
                <a:latin typeface="楷体_GB2312" pitchFamily="49" charset="-122"/>
                <a:ea typeface="楷体_GB2312" pitchFamily="49" charset="-122"/>
              </a:rPr>
              <a:t> ③部分级控制方式：介于①②两种控制方式之间，对同一级交换单元来讲，控制信号的数目≥2个，但小于交换单元数。</a:t>
            </a:r>
            <a:endParaRPr lang="zh-CN" altLang="en-US" sz="3200" b="1" dirty="0">
              <a:latin typeface="楷体_GB2312" pitchFamily="49" charset="-122"/>
              <a:ea typeface="楷体_GB2312" pitchFamily="49" charset="-122"/>
            </a:endParaRPr>
          </a:p>
        </p:txBody>
      </p:sp>
      <p:graphicFrame>
        <p:nvGraphicFramePr>
          <p:cNvPr id="142339" name="对象 142338"/>
          <p:cNvGraphicFramePr/>
          <p:nvPr/>
        </p:nvGraphicFramePr>
        <p:xfrm>
          <a:off x="5257800" y="304800"/>
          <a:ext cx="3886200" cy="6172200"/>
        </p:xfrm>
        <a:graphic>
          <a:graphicData uri="http://schemas.openxmlformats.org/presentationml/2006/ole">
            <mc:AlternateContent xmlns:mc="http://schemas.openxmlformats.org/markup-compatibility/2006">
              <mc:Choice xmlns:v="urn:schemas-microsoft-com:vml" Requires="v">
                <p:oleObj spid="_x0000_s3079" name="" r:id="rId1" imgW="1409700" imgH="1981200" progId="Visio.Drawing.5">
                  <p:embed/>
                </p:oleObj>
              </mc:Choice>
              <mc:Fallback>
                <p:oleObj name="" r:id="rId1" imgW="1409700" imgH="1981200" progId="Visio.Drawing.5">
                  <p:embed/>
                  <p:pic>
                    <p:nvPicPr>
                      <p:cNvPr id="0" name="图片 3078"/>
                      <p:cNvPicPr/>
                      <p:nvPr/>
                    </p:nvPicPr>
                    <p:blipFill>
                      <a:blip r:embed="rId2"/>
                      <a:stretch>
                        <a:fillRect/>
                      </a:stretch>
                    </p:blipFill>
                    <p:spPr>
                      <a:xfrm>
                        <a:off x="5257800" y="304800"/>
                        <a:ext cx="3886200" cy="6172200"/>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51554" name="文本占位符 151553"/>
          <p:cNvSpPr>
            <a:spLocks noGrp="1"/>
          </p:cNvSpPr>
          <p:nvPr>
            <p:ph type="body" idx="1"/>
          </p:nvPr>
        </p:nvSpPr>
        <p:spPr>
          <a:xfrm>
            <a:off x="755650" y="0"/>
            <a:ext cx="8083550" cy="5715000"/>
          </a:xfrm>
        </p:spPr>
        <p:txBody>
          <a:bodyPr/>
          <a:p>
            <a:pPr marL="0" indent="0" algn="just">
              <a:lnSpc>
                <a:spcPct val="80000"/>
              </a:lnSpc>
              <a:buNone/>
            </a:pPr>
            <a:r>
              <a:rPr lang="zh-CN" altLang="en-US" sz="3200" b="1" dirty="0">
                <a:solidFill>
                  <a:srgbClr val="000099"/>
                </a:solidFill>
                <a:latin typeface="楷体_GB2312" pitchFamily="49" charset="-122"/>
                <a:ea typeface="楷体_GB2312" pitchFamily="49" charset="-122"/>
              </a:rPr>
              <a:t>7 采用双功能交换单元级控制方式的三级立方体互连网络。    </a:t>
            </a:r>
            <a:endParaRPr lang="zh-CN" altLang="en-US" sz="3200" b="1" dirty="0">
              <a:solidFill>
                <a:srgbClr val="000099"/>
              </a:solidFill>
              <a:latin typeface="楷体_GB2312" pitchFamily="49" charset="-122"/>
              <a:ea typeface="楷体_GB2312" pitchFamily="49" charset="-122"/>
            </a:endParaRPr>
          </a:p>
          <a:p>
            <a:pPr marL="0" indent="0" algn="just">
              <a:lnSpc>
                <a:spcPct val="80000"/>
              </a:lnSpc>
              <a:buNone/>
            </a:pPr>
            <a:r>
              <a:rPr lang="zh-CN" altLang="en-US" sz="3200" b="1" dirty="0">
                <a:solidFill>
                  <a:srgbClr val="000099"/>
                </a:solidFill>
                <a:latin typeface="楷体_GB2312" pitchFamily="49" charset="-122"/>
                <a:ea typeface="楷体_GB2312" pitchFamily="49" charset="-122"/>
              </a:rPr>
              <a:t>采用级控制可以构成</a:t>
            </a:r>
            <a:r>
              <a:rPr lang="en-US" altLang="zh-CN" sz="3200" b="1">
                <a:solidFill>
                  <a:srgbClr val="000099"/>
                </a:solidFill>
                <a:latin typeface="楷体_GB2312" pitchFamily="49" charset="-122"/>
                <a:ea typeface="楷体_GB2312" pitchFamily="49" charset="-122"/>
              </a:rPr>
              <a:t>STARAN</a:t>
            </a:r>
            <a:r>
              <a:rPr lang="zh-CN" altLang="en-US" sz="3200" b="1" dirty="0">
                <a:solidFill>
                  <a:srgbClr val="000099"/>
                </a:solidFill>
                <a:latin typeface="楷体_GB2312" pitchFamily="49" charset="-122"/>
                <a:ea typeface="楷体_GB2312" pitchFamily="49" charset="-122"/>
              </a:rPr>
              <a:t>交换网,单元控制为间接二进制</a:t>
            </a:r>
            <a:r>
              <a:rPr lang="en-US" altLang="zh-CN" sz="3200" b="1">
                <a:solidFill>
                  <a:srgbClr val="000099"/>
                </a:solidFill>
                <a:latin typeface="楷体_GB2312" pitchFamily="49" charset="-122"/>
                <a:ea typeface="楷体_GB2312" pitchFamily="49" charset="-122"/>
              </a:rPr>
              <a:t>N</a:t>
            </a:r>
            <a:r>
              <a:rPr lang="zh-CN" altLang="en-US" sz="3200" b="1" dirty="0">
                <a:solidFill>
                  <a:srgbClr val="000099"/>
                </a:solidFill>
                <a:latin typeface="楷体_GB2312" pitchFamily="49" charset="-122"/>
                <a:ea typeface="楷体_GB2312" pitchFamily="49" charset="-122"/>
              </a:rPr>
              <a:t>方体网络</a:t>
            </a:r>
            <a:r>
              <a:rPr lang="zh-CN" altLang="en-US" sz="3200" b="1" dirty="0">
                <a:latin typeface="宋体" panose="02010600030101010101" pitchFamily="2" charset="-122"/>
              </a:rPr>
              <a:t> </a:t>
            </a:r>
            <a:endParaRPr lang="zh-CN" altLang="en-US" sz="3200" b="1" dirty="0">
              <a:latin typeface="宋体" panose="02010600030101010101" pitchFamily="2" charset="-122"/>
            </a:endParaRPr>
          </a:p>
          <a:p>
            <a:pPr marL="0" indent="0" algn="just">
              <a:lnSpc>
                <a:spcPct val="80000"/>
              </a:lnSpc>
              <a:buNone/>
            </a:pPr>
            <a:endParaRPr lang="zh-CN" altLang="en-US" sz="3200" b="1" dirty="0">
              <a:latin typeface="宋体" panose="02010600030101010101" pitchFamily="2" charset="-122"/>
            </a:endParaRPr>
          </a:p>
          <a:p>
            <a:pPr marL="0" indent="0" algn="just">
              <a:lnSpc>
                <a:spcPct val="80000"/>
              </a:lnSpc>
              <a:buNone/>
            </a:pPr>
            <a:r>
              <a:rPr lang="zh-CN" altLang="en-US" sz="3200" b="1" dirty="0">
                <a:latin typeface="宋体" panose="02010600030101010101" pitchFamily="2" charset="-122"/>
              </a:rPr>
              <a:t>1）网络构成：由</a:t>
            </a:r>
            <a:r>
              <a:rPr lang="en-US" altLang="zh-CN" sz="3200" b="1">
                <a:latin typeface="宋体" panose="02010600030101010101" pitchFamily="2" charset="-122"/>
              </a:rPr>
              <a:t>Cube0、Cube1、Cube2</a:t>
            </a:r>
            <a:r>
              <a:rPr lang="zh-CN" altLang="en-US" sz="3200" b="1" dirty="0">
                <a:latin typeface="宋体" panose="02010600030101010101" pitchFamily="2" charset="-122"/>
              </a:rPr>
              <a:t>三级构成（要求画  出3*4=12个交换单元的三级立方体互连网络图）。</a:t>
            </a:r>
            <a:endParaRPr lang="zh-CN" altLang="en-US" sz="3200" b="1" dirty="0">
              <a:latin typeface="宋体" panose="02010600030101010101" pitchFamily="2" charset="-122"/>
            </a:endParaRPr>
          </a:p>
          <a:p>
            <a:pPr marL="0" indent="0" algn="just">
              <a:lnSpc>
                <a:spcPct val="80000"/>
              </a:lnSpc>
              <a:buNone/>
            </a:pPr>
            <a:r>
              <a:rPr lang="zh-CN" altLang="en-US" sz="3200" b="1" dirty="0">
                <a:latin typeface="宋体" panose="02010600030101010101" pitchFamily="2" charset="-122"/>
              </a:rPr>
              <a:t>2）写出控制信号</a:t>
            </a:r>
            <a:r>
              <a:rPr lang="en-US" altLang="zh-CN" sz="3200" b="1">
                <a:latin typeface="宋体" panose="02010600030101010101" pitchFamily="2" charset="-122"/>
              </a:rPr>
              <a:t>G2G1G0</a:t>
            </a:r>
            <a:r>
              <a:rPr lang="zh-CN" altLang="en-US" sz="3200" b="1" dirty="0">
                <a:latin typeface="宋体" panose="02010600030101010101" pitchFamily="2" charset="-122"/>
              </a:rPr>
              <a:t>实现的连接关系表。</a:t>
            </a:r>
            <a:endParaRPr lang="zh-CN" altLang="en-US" sz="3200" b="1" dirty="0">
              <a:latin typeface="宋体" panose="02010600030101010101" pitchFamily="2" charset="-122"/>
            </a:endParaRPr>
          </a:p>
          <a:p>
            <a:pPr marL="0" indent="0" algn="just">
              <a:lnSpc>
                <a:spcPct val="80000"/>
              </a:lnSpc>
              <a:buNone/>
            </a:pPr>
            <a:r>
              <a:rPr lang="zh-CN" altLang="en-US" sz="3200" b="1" dirty="0">
                <a:latin typeface="宋体" panose="02010600030101010101" pitchFamily="2" charset="-122"/>
              </a:rPr>
              <a:t>3）画出控制信号</a:t>
            </a:r>
            <a:r>
              <a:rPr lang="en-US" altLang="zh-CN" sz="3200" b="1">
                <a:latin typeface="宋体" panose="02010600030101010101" pitchFamily="2" charset="-122"/>
              </a:rPr>
              <a:t>G2G1G0</a:t>
            </a:r>
            <a:r>
              <a:rPr lang="zh-CN" altLang="en-US" sz="3200" b="1" dirty="0">
                <a:latin typeface="宋体" panose="02010600030101010101" pitchFamily="2" charset="-122"/>
              </a:rPr>
              <a:t>实现的连接关系图。</a:t>
            </a:r>
            <a:endParaRPr lang="zh-CN" altLang="en-US" sz="3200" b="1" dirty="0">
              <a:latin typeface="宋体" panose="02010600030101010101" pitchFamily="2" charset="-122"/>
            </a:endParaRPr>
          </a:p>
          <a:p>
            <a:pPr marL="0" indent="0" algn="just">
              <a:lnSpc>
                <a:spcPct val="80000"/>
              </a:lnSpc>
              <a:buNone/>
            </a:pPr>
            <a:r>
              <a:rPr lang="zh-CN" altLang="en-US" sz="3200" b="1" dirty="0">
                <a:latin typeface="宋体" panose="02010600030101010101" pitchFamily="2" charset="-122"/>
              </a:rPr>
              <a:t>4）写出控制信号</a:t>
            </a:r>
            <a:r>
              <a:rPr lang="en-US" altLang="zh-CN" sz="3200" b="1">
                <a:latin typeface="宋体" panose="02010600030101010101" pitchFamily="2" charset="-122"/>
              </a:rPr>
              <a:t>G2G1G0</a:t>
            </a:r>
            <a:r>
              <a:rPr lang="zh-CN" altLang="en-US" sz="3200" b="1" dirty="0">
                <a:latin typeface="宋体" panose="02010600030101010101" pitchFamily="2" charset="-122"/>
              </a:rPr>
              <a:t>实现的连接名称。</a:t>
            </a:r>
            <a:endParaRPr lang="zh-CN" altLang="en-US" sz="3200" b="1" dirty="0">
              <a:latin typeface="宋体" panose="02010600030101010101" pitchFamily="2" charset="-122"/>
            </a:endParaRPr>
          </a:p>
          <a:p>
            <a:pPr marL="0" indent="0" algn="just">
              <a:lnSpc>
                <a:spcPct val="80000"/>
              </a:lnSpc>
              <a:buNone/>
            </a:pPr>
            <a:endParaRPr lang="zh-CN" altLang="en-US" sz="3200" b="1" dirty="0">
              <a:latin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203779" name="对象 203778"/>
          <p:cNvGraphicFramePr/>
          <p:nvPr/>
        </p:nvGraphicFramePr>
        <p:xfrm>
          <a:off x="0" y="533400"/>
          <a:ext cx="9601200" cy="5791200"/>
        </p:xfrm>
        <a:graphic>
          <a:graphicData uri="http://schemas.openxmlformats.org/presentationml/2006/ole">
            <mc:AlternateContent xmlns:mc="http://schemas.openxmlformats.org/markup-compatibility/2006">
              <mc:Choice xmlns:v="urn:schemas-microsoft-com:vml" Requires="v">
                <p:oleObj spid="_x0000_s3077" name="" r:id="rId1" imgW="3400425" imgH="3009900" progId="Visio.Drawing.5">
                  <p:embed/>
                </p:oleObj>
              </mc:Choice>
              <mc:Fallback>
                <p:oleObj name="" r:id="rId1" imgW="3400425" imgH="3009900" progId="Visio.Drawing.5">
                  <p:embed/>
                  <p:pic>
                    <p:nvPicPr>
                      <p:cNvPr id="0" name="图片 3076"/>
                      <p:cNvPicPr/>
                      <p:nvPr/>
                    </p:nvPicPr>
                    <p:blipFill>
                      <a:blip r:embed="rId2"/>
                      <a:stretch>
                        <a:fillRect/>
                      </a:stretch>
                    </p:blipFill>
                    <p:spPr>
                      <a:xfrm>
                        <a:off x="0" y="533400"/>
                        <a:ext cx="9601200" cy="5791200"/>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52579" name="对象 152578"/>
          <p:cNvGraphicFramePr/>
          <p:nvPr/>
        </p:nvGraphicFramePr>
        <p:xfrm>
          <a:off x="-990600" y="1066800"/>
          <a:ext cx="10820400" cy="4572000"/>
        </p:xfrm>
        <a:graphic>
          <a:graphicData uri="http://schemas.openxmlformats.org/presentationml/2006/ole">
            <mc:AlternateContent xmlns:mc="http://schemas.openxmlformats.org/markup-compatibility/2006">
              <mc:Choice xmlns:v="urn:schemas-microsoft-com:vml" Requires="v">
                <p:oleObj spid="_x0000_s3078" name="" r:id="rId1" imgW="5419725" imgH="1981200" progId="Word.Document.8">
                  <p:embed/>
                </p:oleObj>
              </mc:Choice>
              <mc:Fallback>
                <p:oleObj name="" r:id="rId1" imgW="5419725" imgH="1981200" progId="Word.Document.8">
                  <p:embed/>
                  <p:pic>
                    <p:nvPicPr>
                      <p:cNvPr id="0" name="图片 3077"/>
                      <p:cNvPicPr/>
                      <p:nvPr/>
                    </p:nvPicPr>
                    <p:blipFill>
                      <a:blip r:embed="rId2"/>
                      <a:stretch>
                        <a:fillRect/>
                      </a:stretch>
                    </p:blipFill>
                    <p:spPr>
                      <a:xfrm>
                        <a:off x="-990600" y="1066800"/>
                        <a:ext cx="10820400" cy="4572000"/>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4562" name="对象 194561"/>
          <p:cNvGraphicFramePr/>
          <p:nvPr/>
        </p:nvGraphicFramePr>
        <p:xfrm>
          <a:off x="838200" y="609600"/>
          <a:ext cx="2552700" cy="4038600"/>
        </p:xfrm>
        <a:graphic>
          <a:graphicData uri="http://schemas.openxmlformats.org/presentationml/2006/ole">
            <mc:AlternateContent xmlns:mc="http://schemas.openxmlformats.org/markup-compatibility/2006">
              <mc:Choice xmlns:v="urn:schemas-microsoft-com:vml" Requires="v">
                <p:oleObj spid="_x0000_s3080" name="" r:id="rId1" imgW="883920" imgH="1398270" progId="Visio.Drawing.6">
                  <p:embed/>
                </p:oleObj>
              </mc:Choice>
              <mc:Fallback>
                <p:oleObj name="" r:id="rId1" imgW="883920" imgH="1398270" progId="Visio.Drawing.6">
                  <p:embed/>
                  <p:pic>
                    <p:nvPicPr>
                      <p:cNvPr id="0" name="图片 3079"/>
                      <p:cNvPicPr/>
                      <p:nvPr/>
                    </p:nvPicPr>
                    <p:blipFill>
                      <a:blip r:embed="rId2"/>
                      <a:stretch>
                        <a:fillRect/>
                      </a:stretch>
                    </p:blipFill>
                    <p:spPr>
                      <a:xfrm>
                        <a:off x="838200" y="609600"/>
                        <a:ext cx="2552700" cy="4038600"/>
                      </a:xfrm>
                      <a:prstGeom prst="rect">
                        <a:avLst/>
                      </a:prstGeom>
                      <a:solidFill>
                        <a:schemeClr val="accent1"/>
                      </a:solidFill>
                      <a:ln w="38100">
                        <a:noFill/>
                        <a:miter/>
                      </a:ln>
                    </p:spPr>
                  </p:pic>
                </p:oleObj>
              </mc:Fallback>
            </mc:AlternateContent>
          </a:graphicData>
        </a:graphic>
      </p:graphicFrame>
      <p:sp>
        <p:nvSpPr>
          <p:cNvPr id="194563" name="文本框 194562"/>
          <p:cNvSpPr txBox="1"/>
          <p:nvPr/>
        </p:nvSpPr>
        <p:spPr>
          <a:xfrm>
            <a:off x="3851275" y="765175"/>
            <a:ext cx="4862513" cy="2289175"/>
          </a:xfrm>
          <a:prstGeom prst="rect">
            <a:avLst/>
          </a:prstGeom>
          <a:noFill/>
          <a:ln w="9525">
            <a:noFill/>
          </a:ln>
        </p:spPr>
        <p:txBody>
          <a:bodyPr>
            <a:spAutoFit/>
          </a:bodyPr>
          <a:p>
            <a:pPr>
              <a:spcBef>
                <a:spcPct val="50000"/>
              </a:spcBef>
            </a:pPr>
            <a:r>
              <a:rPr lang="zh-CN" altLang="en-US" sz="3600" b="1" dirty="0">
                <a:latin typeface="Times New Roman" panose="02020603050405020304" pitchFamily="18" charset="0"/>
                <a:ea typeface="宋体" panose="02010600030101010101" pitchFamily="2" charset="-122"/>
              </a:rPr>
              <a:t>输入：0 1 2 3 4 5 6 7 </a:t>
            </a:r>
            <a:endParaRPr lang="zh-CN" altLang="en-US" sz="3600" b="1" dirty="0">
              <a:latin typeface="Times New Roman" panose="02020603050405020304" pitchFamily="18" charset="0"/>
              <a:ea typeface="宋体" panose="02010600030101010101" pitchFamily="2" charset="-122"/>
            </a:endParaRPr>
          </a:p>
          <a:p>
            <a:pPr>
              <a:spcBef>
                <a:spcPct val="50000"/>
              </a:spcBef>
            </a:pPr>
            <a:r>
              <a:rPr lang="zh-CN" altLang="en-US" sz="3600" b="1" dirty="0">
                <a:latin typeface="Times New Roman" panose="02020603050405020304" pitchFamily="18" charset="0"/>
                <a:ea typeface="宋体" panose="02010600030101010101" pitchFamily="2" charset="-122"/>
              </a:rPr>
              <a:t>输出：0 1 2 3 4 5 6 7</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a:spcBef>
                <a:spcPct val="50000"/>
              </a:spcBef>
            </a:pPr>
            <a:r>
              <a:rPr lang="zh-CN" altLang="en-US" sz="3600" b="1" dirty="0">
                <a:latin typeface="Times New Roman" panose="02020603050405020304" pitchFamily="18" charset="0"/>
                <a:ea typeface="宋体" panose="02010600030101010101" pitchFamily="2" charset="-122"/>
              </a:rPr>
              <a:t>连接关系：直通或恒等</a:t>
            </a:r>
            <a:endParaRPr lang="zh-CN" altLang="en-US" sz="3600" b="1" dirty="0">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5586" name="对象 195585"/>
          <p:cNvGraphicFramePr/>
          <p:nvPr/>
        </p:nvGraphicFramePr>
        <p:xfrm>
          <a:off x="323850" y="476250"/>
          <a:ext cx="2409825" cy="3810000"/>
        </p:xfrm>
        <a:graphic>
          <a:graphicData uri="http://schemas.openxmlformats.org/presentationml/2006/ole">
            <mc:AlternateContent xmlns:mc="http://schemas.openxmlformats.org/markup-compatibility/2006">
              <mc:Choice xmlns:v="urn:schemas-microsoft-com:vml" Requires="v">
                <p:oleObj spid="_x0000_s3082" name="" r:id="rId1" imgW="883920" imgH="1398270" progId="Visio.Drawing.6">
                  <p:embed/>
                </p:oleObj>
              </mc:Choice>
              <mc:Fallback>
                <p:oleObj name="" r:id="rId1" imgW="883920" imgH="1398270" progId="Visio.Drawing.6">
                  <p:embed/>
                  <p:pic>
                    <p:nvPicPr>
                      <p:cNvPr id="0" name="图片 3081"/>
                      <p:cNvPicPr/>
                      <p:nvPr/>
                    </p:nvPicPr>
                    <p:blipFill>
                      <a:blip r:embed="rId2"/>
                      <a:stretch>
                        <a:fillRect/>
                      </a:stretch>
                    </p:blipFill>
                    <p:spPr>
                      <a:xfrm>
                        <a:off x="323850" y="476250"/>
                        <a:ext cx="2409825" cy="3810000"/>
                      </a:xfrm>
                      <a:prstGeom prst="rect">
                        <a:avLst/>
                      </a:prstGeom>
                      <a:solidFill>
                        <a:srgbClr val="CCECFF"/>
                      </a:solidFill>
                      <a:ln w="38100">
                        <a:noFill/>
                        <a:miter/>
                      </a:ln>
                    </p:spPr>
                  </p:pic>
                </p:oleObj>
              </mc:Fallback>
            </mc:AlternateContent>
          </a:graphicData>
        </a:graphic>
      </p:graphicFrame>
      <p:sp>
        <p:nvSpPr>
          <p:cNvPr id="195587" name="文本框 195586"/>
          <p:cNvSpPr txBox="1"/>
          <p:nvPr/>
        </p:nvSpPr>
        <p:spPr>
          <a:xfrm>
            <a:off x="3203575" y="765175"/>
            <a:ext cx="5715000" cy="277495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输出：1 0  3 2  5 4  7 6</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连接关系：四组二元交换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Cube0</a:t>
            </a:r>
            <a:endParaRPr lang="en-US" altLang="zh-CN" b="1">
              <a:latin typeface="Times New Roman" panose="02020603050405020304" pitchFamily="18" charset="0"/>
              <a:ea typeface="宋体" panose="02010600030101010101" pitchFamily="2" charset="-122"/>
            </a:endParaRPr>
          </a:p>
        </p:txBody>
      </p:sp>
      <p:sp>
        <p:nvSpPr>
          <p:cNvPr id="195588" name="直接连接符 195587"/>
          <p:cNvSpPr/>
          <p:nvPr/>
        </p:nvSpPr>
        <p:spPr>
          <a:xfrm>
            <a:off x="5105400" y="981075"/>
            <a:ext cx="0" cy="1066800"/>
          </a:xfrm>
          <a:prstGeom prst="line">
            <a:avLst/>
          </a:prstGeom>
          <a:ln w="9525" cap="flat" cmpd="sng">
            <a:solidFill>
              <a:schemeClr val="tx1"/>
            </a:solidFill>
            <a:prstDash val="solid"/>
            <a:headEnd type="none" w="med" len="med"/>
            <a:tailEnd type="none" w="med" len="med"/>
          </a:ln>
        </p:spPr>
      </p:sp>
      <p:sp>
        <p:nvSpPr>
          <p:cNvPr id="195589" name="直接连接符 195588"/>
          <p:cNvSpPr/>
          <p:nvPr/>
        </p:nvSpPr>
        <p:spPr>
          <a:xfrm>
            <a:off x="5867400" y="981075"/>
            <a:ext cx="0" cy="990600"/>
          </a:xfrm>
          <a:prstGeom prst="line">
            <a:avLst/>
          </a:prstGeom>
          <a:ln w="9525" cap="flat" cmpd="sng">
            <a:solidFill>
              <a:schemeClr val="tx1"/>
            </a:solidFill>
            <a:prstDash val="solid"/>
            <a:headEnd type="none" w="med" len="med"/>
            <a:tailEnd type="none" w="med" len="med"/>
          </a:ln>
        </p:spPr>
      </p:sp>
      <p:sp>
        <p:nvSpPr>
          <p:cNvPr id="195590" name="直接连接符 195589"/>
          <p:cNvSpPr/>
          <p:nvPr/>
        </p:nvSpPr>
        <p:spPr>
          <a:xfrm>
            <a:off x="6553200" y="981075"/>
            <a:ext cx="0" cy="9906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6611" name="对象 196610"/>
          <p:cNvGraphicFramePr/>
          <p:nvPr/>
        </p:nvGraphicFramePr>
        <p:xfrm>
          <a:off x="304800" y="762000"/>
          <a:ext cx="2216150" cy="3505200"/>
        </p:xfrm>
        <a:graphic>
          <a:graphicData uri="http://schemas.openxmlformats.org/presentationml/2006/ole">
            <mc:AlternateContent xmlns:mc="http://schemas.openxmlformats.org/markup-compatibility/2006">
              <mc:Choice xmlns:v="urn:schemas-microsoft-com:vml" Requires="v">
                <p:oleObj spid="_x0000_s3084" name="" r:id="rId1" imgW="883920" imgH="1398270" progId="Visio.Drawing.6">
                  <p:embed/>
                </p:oleObj>
              </mc:Choice>
              <mc:Fallback>
                <p:oleObj name="" r:id="rId1" imgW="883920" imgH="1398270" progId="Visio.Drawing.6">
                  <p:embed/>
                  <p:pic>
                    <p:nvPicPr>
                      <p:cNvPr id="0" name="图片 3083"/>
                      <p:cNvPicPr/>
                      <p:nvPr/>
                    </p:nvPicPr>
                    <p:blipFill>
                      <a:blip r:embed="rId2"/>
                      <a:stretch>
                        <a:fillRect/>
                      </a:stretch>
                    </p:blipFill>
                    <p:spPr>
                      <a:xfrm>
                        <a:off x="304800" y="762000"/>
                        <a:ext cx="2216150" cy="3505200"/>
                      </a:xfrm>
                      <a:prstGeom prst="rect">
                        <a:avLst/>
                      </a:prstGeom>
                      <a:solidFill>
                        <a:schemeClr val="accent1"/>
                      </a:solidFill>
                      <a:ln w="38100">
                        <a:noFill/>
                        <a:miter/>
                      </a:ln>
                    </p:spPr>
                  </p:pic>
                </p:oleObj>
              </mc:Fallback>
            </mc:AlternateContent>
          </a:graphicData>
        </a:graphic>
      </p:graphicFrame>
      <p:sp>
        <p:nvSpPr>
          <p:cNvPr id="196612" name="文本框 196611"/>
          <p:cNvSpPr txBox="1"/>
          <p:nvPr/>
        </p:nvSpPr>
        <p:spPr>
          <a:xfrm>
            <a:off x="2590800" y="692150"/>
            <a:ext cx="6553200" cy="42386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输出：2 3  0 1  6 7  4 5</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四组二元加两组四元交换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Cube1</a:t>
            </a:r>
            <a:endParaRPr lang="zh-CN" altLang="en-US" b="1">
              <a:latin typeface="Times New Roman" panose="02020603050405020304" pitchFamily="18" charset="0"/>
              <a:ea typeface="宋体" panose="02010600030101010101" pitchFamily="2" charset="-122"/>
            </a:endParaRPr>
          </a:p>
        </p:txBody>
      </p:sp>
      <p:sp>
        <p:nvSpPr>
          <p:cNvPr id="196681" name="直接连接符 196680"/>
          <p:cNvSpPr/>
          <p:nvPr/>
        </p:nvSpPr>
        <p:spPr>
          <a:xfrm>
            <a:off x="5181600" y="152400"/>
            <a:ext cx="0" cy="2286000"/>
          </a:xfrm>
          <a:prstGeom prst="line">
            <a:avLst/>
          </a:prstGeom>
          <a:ln w="28575" cap="flat" cmpd="sng">
            <a:solidFill>
              <a:srgbClr val="FF3300"/>
            </a:solidFill>
            <a:prstDash val="solid"/>
            <a:headEnd type="none" w="med" len="med"/>
            <a:tailEnd type="none" w="med" len="med"/>
          </a:ln>
        </p:spPr>
      </p:sp>
      <p:sp>
        <p:nvSpPr>
          <p:cNvPr id="196682" name="直接连接符 196681"/>
          <p:cNvSpPr/>
          <p:nvPr/>
        </p:nvSpPr>
        <p:spPr>
          <a:xfrm>
            <a:off x="4495800" y="609600"/>
            <a:ext cx="0" cy="1295400"/>
          </a:xfrm>
          <a:prstGeom prst="line">
            <a:avLst/>
          </a:prstGeom>
          <a:ln w="9525" cap="flat" cmpd="sng">
            <a:solidFill>
              <a:schemeClr val="tx1"/>
            </a:solidFill>
            <a:prstDash val="solid"/>
            <a:headEnd type="none" w="med" len="med"/>
            <a:tailEnd type="none" w="med" len="med"/>
          </a:ln>
        </p:spPr>
      </p:sp>
      <p:sp>
        <p:nvSpPr>
          <p:cNvPr id="196683" name="直接连接符 196682"/>
          <p:cNvSpPr/>
          <p:nvPr/>
        </p:nvSpPr>
        <p:spPr>
          <a:xfrm>
            <a:off x="5943600" y="609600"/>
            <a:ext cx="0" cy="12192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7634" name="对象 197633"/>
          <p:cNvGraphicFramePr/>
          <p:nvPr/>
        </p:nvGraphicFramePr>
        <p:xfrm>
          <a:off x="0" y="381000"/>
          <a:ext cx="2457450" cy="3886200"/>
        </p:xfrm>
        <a:graphic>
          <a:graphicData uri="http://schemas.openxmlformats.org/presentationml/2006/ole">
            <mc:AlternateContent xmlns:mc="http://schemas.openxmlformats.org/markup-compatibility/2006">
              <mc:Choice xmlns:v="urn:schemas-microsoft-com:vml" Requires="v">
                <p:oleObj spid="_x0000_s3081" name="" r:id="rId1" imgW="883920" imgH="1398270" progId="Visio.Drawing.6">
                  <p:embed/>
                </p:oleObj>
              </mc:Choice>
              <mc:Fallback>
                <p:oleObj name="" r:id="rId1" imgW="883920" imgH="1398270" progId="Visio.Drawing.6">
                  <p:embed/>
                  <p:pic>
                    <p:nvPicPr>
                      <p:cNvPr id="0" name="图片 3080"/>
                      <p:cNvPicPr/>
                      <p:nvPr/>
                    </p:nvPicPr>
                    <p:blipFill>
                      <a:blip r:embed="rId2"/>
                      <a:stretch>
                        <a:fillRect/>
                      </a:stretch>
                    </p:blipFill>
                    <p:spPr>
                      <a:xfrm>
                        <a:off x="0" y="381000"/>
                        <a:ext cx="2457450" cy="3886200"/>
                      </a:xfrm>
                      <a:prstGeom prst="rect">
                        <a:avLst/>
                      </a:prstGeom>
                      <a:solidFill>
                        <a:schemeClr val="accent1"/>
                      </a:solidFill>
                      <a:ln w="38100">
                        <a:noFill/>
                        <a:miter/>
                      </a:ln>
                    </p:spPr>
                  </p:pic>
                </p:oleObj>
              </mc:Fallback>
            </mc:AlternateContent>
          </a:graphicData>
        </a:graphic>
      </p:graphicFrame>
      <p:sp>
        <p:nvSpPr>
          <p:cNvPr id="197635" name="文本框 197634"/>
          <p:cNvSpPr txBox="1"/>
          <p:nvPr/>
        </p:nvSpPr>
        <p:spPr>
          <a:xfrm>
            <a:off x="2590800" y="765175"/>
            <a:ext cx="6553200" cy="42386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输出：3 2 1 0  7 6 5 4</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两组四元交换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Cube0+Cube1</a:t>
            </a:r>
            <a:endParaRPr lang="zh-CN" altLang="en-US" b="1">
              <a:latin typeface="Times New Roman" panose="02020603050405020304" pitchFamily="18" charset="0"/>
              <a:ea typeface="宋体" panose="02010600030101010101" pitchFamily="2" charset="-122"/>
            </a:endParaRPr>
          </a:p>
        </p:txBody>
      </p:sp>
      <p:sp>
        <p:nvSpPr>
          <p:cNvPr id="197636" name="直接连接符 197635"/>
          <p:cNvSpPr/>
          <p:nvPr/>
        </p:nvSpPr>
        <p:spPr>
          <a:xfrm>
            <a:off x="5105400" y="609600"/>
            <a:ext cx="0" cy="1295400"/>
          </a:xfrm>
          <a:prstGeom prst="line">
            <a:avLst/>
          </a:prstGeom>
          <a:ln w="38100" cap="flat" cmpd="sng">
            <a:solidFill>
              <a:schemeClr val="tx1"/>
            </a:solidFill>
            <a:prstDash val="solid"/>
            <a:headEnd type="none" w="med" len="med"/>
            <a:tailEnd type="none" w="med" len="med"/>
          </a:ln>
        </p:spPr>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8658" name="对象 198657"/>
          <p:cNvGraphicFramePr/>
          <p:nvPr/>
        </p:nvGraphicFramePr>
        <p:xfrm>
          <a:off x="0" y="304800"/>
          <a:ext cx="2489200" cy="4800600"/>
        </p:xfrm>
        <a:graphic>
          <a:graphicData uri="http://schemas.openxmlformats.org/presentationml/2006/ole">
            <mc:AlternateContent xmlns:mc="http://schemas.openxmlformats.org/markup-compatibility/2006">
              <mc:Choice xmlns:v="urn:schemas-microsoft-com:vml" Requires="v">
                <p:oleObj spid="_x0000_s3083" name="" r:id="rId1" imgW="883920" imgH="1362710" progId="Visio.Drawing.6">
                  <p:embed/>
                </p:oleObj>
              </mc:Choice>
              <mc:Fallback>
                <p:oleObj name="" r:id="rId1" imgW="883920" imgH="1362710" progId="Visio.Drawing.6">
                  <p:embed/>
                  <p:pic>
                    <p:nvPicPr>
                      <p:cNvPr id="0" name="图片 3082"/>
                      <p:cNvPicPr/>
                      <p:nvPr/>
                    </p:nvPicPr>
                    <p:blipFill>
                      <a:blip r:embed="rId2"/>
                      <a:stretch>
                        <a:fillRect/>
                      </a:stretch>
                    </p:blipFill>
                    <p:spPr>
                      <a:xfrm>
                        <a:off x="0" y="304800"/>
                        <a:ext cx="2489200" cy="4800600"/>
                      </a:xfrm>
                      <a:prstGeom prst="rect">
                        <a:avLst/>
                      </a:prstGeom>
                      <a:solidFill>
                        <a:schemeClr val="accent1"/>
                      </a:solidFill>
                      <a:ln w="38100">
                        <a:noFill/>
                        <a:miter/>
                      </a:ln>
                    </p:spPr>
                  </p:pic>
                </p:oleObj>
              </mc:Fallback>
            </mc:AlternateContent>
          </a:graphicData>
        </a:graphic>
      </p:graphicFrame>
      <p:sp>
        <p:nvSpPr>
          <p:cNvPr id="198659" name="文本框 198658"/>
          <p:cNvSpPr txBox="1"/>
          <p:nvPr/>
        </p:nvSpPr>
        <p:spPr>
          <a:xfrm>
            <a:off x="2590800" y="836613"/>
            <a:ext cx="6553200" cy="42386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输出：4 5 6 7  0 1 2 3</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两组四元加一组八元交换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Cube2</a:t>
            </a:r>
            <a:endParaRPr lang="zh-CN" altLang="en-US" b="1">
              <a:latin typeface="Times New Roman" panose="02020603050405020304" pitchFamily="18" charset="0"/>
              <a:ea typeface="宋体" panose="02010600030101010101" pitchFamily="2" charset="-122"/>
            </a:endParaRPr>
          </a:p>
        </p:txBody>
      </p:sp>
      <p:sp>
        <p:nvSpPr>
          <p:cNvPr id="198660" name="直接连接符 198659"/>
          <p:cNvSpPr/>
          <p:nvPr/>
        </p:nvSpPr>
        <p:spPr>
          <a:xfrm>
            <a:off x="5148263" y="981075"/>
            <a:ext cx="0" cy="114300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99682" name="对象 199681"/>
          <p:cNvGraphicFramePr/>
          <p:nvPr/>
        </p:nvGraphicFramePr>
        <p:xfrm>
          <a:off x="0" y="304800"/>
          <a:ext cx="2520950" cy="3886200"/>
        </p:xfrm>
        <a:graphic>
          <a:graphicData uri="http://schemas.openxmlformats.org/presentationml/2006/ole">
            <mc:AlternateContent xmlns:mc="http://schemas.openxmlformats.org/markup-compatibility/2006">
              <mc:Choice xmlns:v="urn:schemas-microsoft-com:vml" Requires="v">
                <p:oleObj spid="_x0000_s3085" name="" r:id="rId1" imgW="883920" imgH="1362710" progId="Visio.Drawing.6">
                  <p:embed/>
                </p:oleObj>
              </mc:Choice>
              <mc:Fallback>
                <p:oleObj name="" r:id="rId1" imgW="883920" imgH="1362710" progId="Visio.Drawing.6">
                  <p:embed/>
                  <p:pic>
                    <p:nvPicPr>
                      <p:cNvPr id="0" name="图片 3084"/>
                      <p:cNvPicPr/>
                      <p:nvPr/>
                    </p:nvPicPr>
                    <p:blipFill>
                      <a:blip r:embed="rId2"/>
                      <a:stretch>
                        <a:fillRect/>
                      </a:stretch>
                    </p:blipFill>
                    <p:spPr>
                      <a:xfrm>
                        <a:off x="0" y="304800"/>
                        <a:ext cx="2520950" cy="3886200"/>
                      </a:xfrm>
                      <a:prstGeom prst="rect">
                        <a:avLst/>
                      </a:prstGeom>
                      <a:solidFill>
                        <a:schemeClr val="accent1"/>
                      </a:solidFill>
                      <a:ln w="38100">
                        <a:noFill/>
                        <a:miter/>
                      </a:ln>
                    </p:spPr>
                  </p:pic>
                </p:oleObj>
              </mc:Fallback>
            </mc:AlternateContent>
          </a:graphicData>
        </a:graphic>
      </p:graphicFrame>
      <p:sp>
        <p:nvSpPr>
          <p:cNvPr id="199684" name="文本框 199683"/>
          <p:cNvSpPr txBox="1"/>
          <p:nvPr/>
        </p:nvSpPr>
        <p:spPr>
          <a:xfrm>
            <a:off x="2590800" y="765175"/>
            <a:ext cx="6553200" cy="42386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输出：5 4 7 6  1 0 2 3</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四组两元+两组四元+一组八元交换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Cube0+Cube2</a:t>
            </a:r>
            <a:endParaRPr lang="zh-CN" altLang="en-US" b="1">
              <a:latin typeface="Times New Roman" panose="02020603050405020304" pitchFamily="18" charset="0"/>
              <a:ea typeface="宋体" panose="02010600030101010101" pitchFamily="2" charset="-122"/>
            </a:endParaRPr>
          </a:p>
        </p:txBody>
      </p:sp>
      <p:sp>
        <p:nvSpPr>
          <p:cNvPr id="199685" name="直接连接符 199684"/>
          <p:cNvSpPr/>
          <p:nvPr/>
        </p:nvSpPr>
        <p:spPr>
          <a:xfrm>
            <a:off x="5076825" y="1125538"/>
            <a:ext cx="0" cy="914400"/>
          </a:xfrm>
          <a:prstGeom prst="line">
            <a:avLst/>
          </a:prstGeom>
          <a:ln w="28575" cap="flat" cmpd="sng">
            <a:solidFill>
              <a:schemeClr val="tx1"/>
            </a:solidFill>
            <a:prstDash val="solid"/>
            <a:headEnd type="none" w="med" len="med"/>
            <a:tailEnd type="none" w="med" len="med"/>
          </a:ln>
        </p:spPr>
      </p:sp>
      <p:sp>
        <p:nvSpPr>
          <p:cNvPr id="199686" name="直接连接符 199685"/>
          <p:cNvSpPr/>
          <p:nvPr/>
        </p:nvSpPr>
        <p:spPr>
          <a:xfrm>
            <a:off x="4391025" y="1277938"/>
            <a:ext cx="0" cy="609600"/>
          </a:xfrm>
          <a:prstGeom prst="line">
            <a:avLst/>
          </a:prstGeom>
          <a:ln w="28575" cap="flat" cmpd="sng">
            <a:solidFill>
              <a:srgbClr val="FF3300"/>
            </a:solidFill>
            <a:prstDash val="solid"/>
            <a:headEnd type="none" w="med" len="med"/>
            <a:tailEnd type="none" w="med" len="med"/>
          </a:ln>
        </p:spPr>
      </p:sp>
      <p:sp>
        <p:nvSpPr>
          <p:cNvPr id="199687" name="直接连接符 199686"/>
          <p:cNvSpPr/>
          <p:nvPr/>
        </p:nvSpPr>
        <p:spPr>
          <a:xfrm>
            <a:off x="5762625" y="1201738"/>
            <a:ext cx="0" cy="685800"/>
          </a:xfrm>
          <a:prstGeom prst="line">
            <a:avLst/>
          </a:prstGeom>
          <a:ln w="28575" cap="flat" cmpd="sng">
            <a:solidFill>
              <a:srgbClr val="FF3300"/>
            </a:solidFill>
            <a:prstDash val="soli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16739" name="直角三角形 116738"/>
          <p:cNvSpPr/>
          <p:nvPr/>
        </p:nvSpPr>
        <p:spPr>
          <a:xfrm flipH="1">
            <a:off x="4578350" y="2143125"/>
            <a:ext cx="0" cy="0"/>
          </a:xfrm>
          <a:prstGeom prst="rtTriangle">
            <a:avLst/>
          </a:prstGeom>
          <a:gradFill rotWithShape="0">
            <a:gsLst>
              <a:gs pos="0">
                <a:schemeClr val="accent1"/>
              </a:gs>
              <a:gs pos="100000">
                <a:schemeClr val="accent1">
                  <a:gamma/>
                  <a:shade val="60000"/>
                  <a:invGamma/>
                </a:schemeClr>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endParaRPr lang="zh-CN" altLang="en-US" sz="2400" b="1" dirty="0">
              <a:latin typeface="楷体_GB2312" pitchFamily="49" charset="-122"/>
              <a:ea typeface="楷体_GB2312" pitchFamily="49" charset="-122"/>
            </a:endParaRPr>
          </a:p>
        </p:txBody>
      </p:sp>
      <p:sp>
        <p:nvSpPr>
          <p:cNvPr id="116740" name="PyramidChart 2;Master;1;0.15;3"/>
          <p:cNvSpPr/>
          <p:nvPr/>
        </p:nvSpPr>
        <p:spPr>
          <a:xfrm>
            <a:off x="1219200" y="2057400"/>
            <a:ext cx="6723063" cy="3924300"/>
          </a:xfrm>
          <a:prstGeom prst="rect">
            <a:avLst/>
          </a:prstGeom>
          <a:noFill/>
          <a:ln w="9525">
            <a:noFill/>
          </a:ln>
        </p:spPr>
        <p:txBody>
          <a:bodyPr wrap="none" anchor="ctr"/>
          <a:p>
            <a:pPr algn="ctr" latinLnBrk="1"/>
            <a:endParaRPr lang="zh-CN" altLang="en-US" sz="2400" b="1" dirty="0">
              <a:latin typeface="楷体_GB2312" pitchFamily="49" charset="-122"/>
              <a:ea typeface="楷体_GB2312" pitchFamily="49" charset="-122"/>
            </a:endParaRPr>
          </a:p>
        </p:txBody>
      </p:sp>
      <p:sp>
        <p:nvSpPr>
          <p:cNvPr id="116741" name="直角三角形 116740"/>
          <p:cNvSpPr/>
          <p:nvPr/>
        </p:nvSpPr>
        <p:spPr>
          <a:xfrm flipH="1">
            <a:off x="4578350" y="2143125"/>
            <a:ext cx="0" cy="0"/>
          </a:xfrm>
          <a:prstGeom prst="rtTriangle">
            <a:avLst/>
          </a:prstGeom>
          <a:gradFill rotWithShape="0">
            <a:gsLst>
              <a:gs pos="0">
                <a:schemeClr val="accent1"/>
              </a:gs>
              <a:gs pos="100000">
                <a:schemeClr val="accent1">
                  <a:gamma/>
                  <a:shade val="60000"/>
                  <a:invGamma/>
                </a:schemeClr>
              </a:gs>
            </a:gsLst>
            <a:lin ang="5400000" scaled="1"/>
            <a:tileRect/>
          </a:gradFill>
          <a:ln w="9525" cap="flat" cmpd="sng">
            <a:solidFill>
              <a:schemeClr val="tx1"/>
            </a:solidFill>
            <a:prstDash val="solid"/>
            <a:miter/>
            <a:headEnd type="none" w="med" len="med"/>
            <a:tailEnd type="none" w="med" len="med"/>
          </a:ln>
        </p:spPr>
        <p:txBody>
          <a:bodyPr wrap="none" anchor="ctr"/>
          <a:p>
            <a:pPr algn="ctr" latinLnBrk="1"/>
            <a:endParaRPr lang="zh-CN" altLang="en-US" sz="2400" b="1" dirty="0">
              <a:latin typeface="楷体_GB2312" pitchFamily="49" charset="-122"/>
              <a:ea typeface="楷体_GB2312" pitchFamily="49" charset="-122"/>
            </a:endParaRPr>
          </a:p>
        </p:txBody>
      </p:sp>
      <p:sp>
        <p:nvSpPr>
          <p:cNvPr id="116744" name="文本框 116743"/>
          <p:cNvSpPr txBox="1"/>
          <p:nvPr/>
        </p:nvSpPr>
        <p:spPr>
          <a:xfrm>
            <a:off x="304800" y="990600"/>
            <a:ext cx="7345363" cy="457200"/>
          </a:xfrm>
          <a:prstGeom prst="rect">
            <a:avLst/>
          </a:prstGeom>
          <a:noFill/>
          <a:ln w="9525">
            <a:noFill/>
          </a:ln>
        </p:spPr>
        <p:txBody>
          <a:bodyPr>
            <a:spAutoFit/>
          </a:bodyPr>
          <a:p>
            <a:endParaRPr lang="zh-CN" altLang="en-US" sz="2400" b="1" dirty="0">
              <a:latin typeface="楷体_GB2312" pitchFamily="49" charset="-122"/>
              <a:ea typeface="楷体_GB2312" pitchFamily="49" charset="-122"/>
            </a:endParaRPr>
          </a:p>
        </p:txBody>
      </p:sp>
      <p:sp>
        <p:nvSpPr>
          <p:cNvPr id="116745" name="文本框 116744"/>
          <p:cNvSpPr txBox="1"/>
          <p:nvPr/>
        </p:nvSpPr>
        <p:spPr>
          <a:xfrm>
            <a:off x="0" y="1196975"/>
            <a:ext cx="8763000" cy="5310188"/>
          </a:xfrm>
          <a:prstGeom prst="rect">
            <a:avLst/>
          </a:prstGeom>
          <a:noFill/>
          <a:ln w="9525">
            <a:noFill/>
          </a:ln>
        </p:spPr>
        <p:txBody>
          <a:bodyPr>
            <a:spAutoFit/>
          </a:bodyPr>
          <a:p>
            <a:pPr algn="just">
              <a:spcBef>
                <a:spcPct val="50000"/>
              </a:spcBef>
            </a:pPr>
            <a:r>
              <a:rPr lang="zh-CN" altLang="en-US" sz="3600" b="1" dirty="0">
                <a:solidFill>
                  <a:srgbClr val="000099"/>
                </a:solidFill>
                <a:latin typeface="黑体" panose="02010609060101010101" pitchFamily="49" charset="-122"/>
                <a:ea typeface="黑体" panose="02010609060101010101" pitchFamily="49" charset="-122"/>
              </a:rPr>
              <a:t>二、并行处理机</a:t>
            </a:r>
            <a:endParaRPr lang="zh-CN" altLang="en-US" sz="3600" b="1" dirty="0">
              <a:solidFill>
                <a:srgbClr val="000099"/>
              </a:solidFill>
              <a:latin typeface="黑体" panose="02010609060101010101" pitchFamily="49" charset="-122"/>
              <a:ea typeface="黑体" panose="02010609060101010101" pitchFamily="49" charset="-122"/>
            </a:endParaRPr>
          </a:p>
          <a:p>
            <a:pPr algn="just">
              <a:spcBef>
                <a:spcPct val="50000"/>
              </a:spcBef>
            </a:pPr>
            <a:r>
              <a:rPr lang="zh-CN" altLang="en-US" sz="3600" b="1" dirty="0">
                <a:solidFill>
                  <a:srgbClr val="000099"/>
                </a:solidFill>
                <a:latin typeface="黑体" panose="02010609060101010101" pitchFamily="49" charset="-122"/>
                <a:ea typeface="黑体" panose="02010609060101010101" pitchFamily="49" charset="-122"/>
              </a:rPr>
              <a:t>1．并行处理机的定义：</a:t>
            </a:r>
            <a:endParaRPr lang="zh-CN" altLang="en-US" sz="3600" b="1" dirty="0">
              <a:solidFill>
                <a:srgbClr val="000099"/>
              </a:solidFill>
              <a:latin typeface="黑体" panose="02010609060101010101" pitchFamily="49" charset="-122"/>
              <a:ea typeface="黑体" panose="02010609060101010101" pitchFamily="49" charset="-122"/>
            </a:endParaRPr>
          </a:p>
          <a:p>
            <a:pPr algn="just">
              <a:spcBef>
                <a:spcPct val="50000"/>
              </a:spcBef>
            </a:pPr>
            <a:r>
              <a:rPr lang="zh-CN" altLang="en-US" sz="3600" b="1" dirty="0">
                <a:latin typeface="楷体_GB2312" pitchFamily="49" charset="-122"/>
                <a:ea typeface="楷体_GB2312" pitchFamily="49" charset="-122"/>
              </a:rPr>
              <a:t>　多个</a:t>
            </a:r>
            <a:r>
              <a:rPr lang="en-US" altLang="zh-CN" sz="3600" b="1">
                <a:latin typeface="楷体_GB2312" pitchFamily="49" charset="-122"/>
                <a:ea typeface="楷体_GB2312" pitchFamily="49" charset="-122"/>
              </a:rPr>
              <a:t>PU</a:t>
            </a:r>
            <a:r>
              <a:rPr lang="zh-CN" altLang="en-US" sz="3600" b="1" dirty="0">
                <a:latin typeface="楷体_GB2312" pitchFamily="49" charset="-122"/>
                <a:ea typeface="楷体_GB2312" pitchFamily="49" charset="-122"/>
              </a:rPr>
              <a:t>按照一定方式互连，在同一个</a:t>
            </a:r>
            <a:r>
              <a:rPr lang="en-US" altLang="zh-CN" sz="3600" b="1">
                <a:latin typeface="楷体_GB2312" pitchFamily="49" charset="-122"/>
                <a:ea typeface="楷体_GB2312" pitchFamily="49" charset="-122"/>
              </a:rPr>
              <a:t>CU</a:t>
            </a:r>
            <a:r>
              <a:rPr lang="zh-CN" altLang="en-US" sz="3600" b="1" dirty="0">
                <a:latin typeface="楷体_GB2312" pitchFamily="49" charset="-122"/>
                <a:ea typeface="楷体_GB2312" pitchFamily="49" charset="-122"/>
              </a:rPr>
              <a:t>控制下，对各自的数据完成同一条指令规定的操作。从</a:t>
            </a:r>
            <a:r>
              <a:rPr lang="en-US" altLang="zh-CN" sz="3600" b="1">
                <a:latin typeface="楷体_GB2312" pitchFamily="49" charset="-122"/>
                <a:ea typeface="楷体_GB2312" pitchFamily="49" charset="-122"/>
              </a:rPr>
              <a:t>CU</a:t>
            </a:r>
            <a:r>
              <a:rPr lang="zh-CN" altLang="en-US" sz="3600" b="1" dirty="0">
                <a:latin typeface="楷体_GB2312" pitchFamily="49" charset="-122"/>
                <a:ea typeface="楷体_GB2312" pitchFamily="49" charset="-122"/>
              </a:rPr>
              <a:t>看，指令是串行执行的，从</a:t>
            </a:r>
            <a:r>
              <a:rPr lang="en-US" altLang="zh-CN" sz="3600" b="1">
                <a:latin typeface="楷体_GB2312" pitchFamily="49" charset="-122"/>
                <a:ea typeface="楷体_GB2312" pitchFamily="49" charset="-122"/>
              </a:rPr>
              <a:t>PU</a:t>
            </a:r>
            <a:r>
              <a:rPr lang="zh-CN" altLang="en-US" sz="3600" b="1" dirty="0">
                <a:latin typeface="楷体_GB2312" pitchFamily="49" charset="-122"/>
                <a:ea typeface="楷体_GB2312" pitchFamily="49" charset="-122"/>
              </a:rPr>
              <a:t>看，数据是并行处理的。</a:t>
            </a:r>
            <a:endParaRPr lang="zh-CN" altLang="en-US" sz="3600" b="1" dirty="0">
              <a:latin typeface="楷体_GB2312" pitchFamily="49" charset="-122"/>
              <a:ea typeface="楷体_GB2312" pitchFamily="49" charset="-122"/>
            </a:endParaRPr>
          </a:p>
          <a:p>
            <a:pPr algn="just">
              <a:spcBef>
                <a:spcPct val="50000"/>
              </a:spcBef>
            </a:pPr>
            <a:r>
              <a:rPr lang="zh-CN" altLang="en-US" sz="3600" b="1" dirty="0">
                <a:latin typeface="楷体_GB2312" pitchFamily="49" charset="-122"/>
                <a:ea typeface="楷体_GB2312" pitchFamily="49" charset="-122"/>
              </a:rPr>
              <a:t>　　并行处理机也称为阵列处理机。按照佛林分类法，它属于</a:t>
            </a:r>
            <a:r>
              <a:rPr lang="en-US" altLang="zh-CN" sz="3600" b="1">
                <a:latin typeface="楷体_GB2312" pitchFamily="49" charset="-122"/>
                <a:ea typeface="楷体_GB2312" pitchFamily="49" charset="-122"/>
              </a:rPr>
              <a:t>SIMD</a:t>
            </a:r>
            <a:r>
              <a:rPr lang="zh-CN" altLang="en-US" sz="3600" b="1" dirty="0">
                <a:latin typeface="楷体_GB2312" pitchFamily="49" charset="-122"/>
                <a:ea typeface="楷体_GB2312" pitchFamily="49" charset="-122"/>
              </a:rPr>
              <a:t>计算机。</a:t>
            </a:r>
            <a:endParaRPr lang="zh-CN" altLang="en-US" sz="3600" b="1" dirty="0">
              <a:latin typeface="楷体_GB2312" pitchFamily="49" charset="-122"/>
              <a:ea typeface="楷体_GB2312" pitchFamily="49" charset="-122"/>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200706" name="对象 200705"/>
          <p:cNvGraphicFramePr/>
          <p:nvPr/>
        </p:nvGraphicFramePr>
        <p:xfrm>
          <a:off x="0" y="533400"/>
          <a:ext cx="2273300" cy="3505200"/>
        </p:xfrm>
        <a:graphic>
          <a:graphicData uri="http://schemas.openxmlformats.org/presentationml/2006/ole">
            <mc:AlternateContent xmlns:mc="http://schemas.openxmlformats.org/markup-compatibility/2006">
              <mc:Choice xmlns:v="urn:schemas-microsoft-com:vml" Requires="v">
                <p:oleObj spid="_x0000_s3088" name="" r:id="rId1" imgW="883920" imgH="1362710" progId="Visio.Drawing.6">
                  <p:embed/>
                </p:oleObj>
              </mc:Choice>
              <mc:Fallback>
                <p:oleObj name="" r:id="rId1" imgW="883920" imgH="1362710" progId="Visio.Drawing.6">
                  <p:embed/>
                  <p:pic>
                    <p:nvPicPr>
                      <p:cNvPr id="0" name="图片 3087"/>
                      <p:cNvPicPr/>
                      <p:nvPr/>
                    </p:nvPicPr>
                    <p:blipFill>
                      <a:blip r:embed="rId2"/>
                      <a:stretch>
                        <a:fillRect/>
                      </a:stretch>
                    </p:blipFill>
                    <p:spPr>
                      <a:xfrm>
                        <a:off x="0" y="533400"/>
                        <a:ext cx="2273300" cy="3505200"/>
                      </a:xfrm>
                      <a:prstGeom prst="rect">
                        <a:avLst/>
                      </a:prstGeom>
                      <a:solidFill>
                        <a:schemeClr val="accent1"/>
                      </a:solidFill>
                      <a:ln w="38100">
                        <a:noFill/>
                        <a:miter/>
                      </a:ln>
                    </p:spPr>
                  </p:pic>
                </p:oleObj>
              </mc:Fallback>
            </mc:AlternateContent>
          </a:graphicData>
        </a:graphic>
      </p:graphicFrame>
      <p:sp>
        <p:nvSpPr>
          <p:cNvPr id="200707" name="文本框 200706"/>
          <p:cNvSpPr txBox="1"/>
          <p:nvPr/>
        </p:nvSpPr>
        <p:spPr>
          <a:xfrm>
            <a:off x="2590800" y="533400"/>
            <a:ext cx="6553200" cy="42386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输出：6 7 4 5 2 3 0 1</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四组二元+一组八元交换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Cube1+Cube2</a:t>
            </a:r>
            <a:endParaRPr lang="zh-CN" altLang="en-US" b="1">
              <a:latin typeface="Times New Roman" panose="02020603050405020304" pitchFamily="18"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201730" name="对象 201729"/>
          <p:cNvGraphicFramePr/>
          <p:nvPr/>
        </p:nvGraphicFramePr>
        <p:xfrm>
          <a:off x="0" y="0"/>
          <a:ext cx="2816225" cy="4343400"/>
        </p:xfrm>
        <a:graphic>
          <a:graphicData uri="http://schemas.openxmlformats.org/presentationml/2006/ole">
            <mc:AlternateContent xmlns:mc="http://schemas.openxmlformats.org/markup-compatibility/2006">
              <mc:Choice xmlns:v="urn:schemas-microsoft-com:vml" Requires="v">
                <p:oleObj spid="_x0000_s3086" name="" r:id="rId1" imgW="883920" imgH="1362710" progId="Visio.Drawing.6">
                  <p:embed/>
                </p:oleObj>
              </mc:Choice>
              <mc:Fallback>
                <p:oleObj name="" r:id="rId1" imgW="883920" imgH="1362710" progId="Visio.Drawing.6">
                  <p:embed/>
                  <p:pic>
                    <p:nvPicPr>
                      <p:cNvPr id="0" name="图片 3085"/>
                      <p:cNvPicPr/>
                      <p:nvPr/>
                    </p:nvPicPr>
                    <p:blipFill>
                      <a:blip r:embed="rId2"/>
                      <a:stretch>
                        <a:fillRect/>
                      </a:stretch>
                    </p:blipFill>
                    <p:spPr>
                      <a:xfrm>
                        <a:off x="0" y="0"/>
                        <a:ext cx="2816225" cy="4343400"/>
                      </a:xfrm>
                      <a:prstGeom prst="rect">
                        <a:avLst/>
                      </a:prstGeom>
                      <a:solidFill>
                        <a:schemeClr val="accent1"/>
                      </a:solidFill>
                      <a:ln w="38100">
                        <a:noFill/>
                        <a:miter/>
                      </a:ln>
                    </p:spPr>
                  </p:pic>
                </p:oleObj>
              </mc:Fallback>
            </mc:AlternateContent>
          </a:graphicData>
        </a:graphic>
      </p:graphicFrame>
      <p:sp>
        <p:nvSpPr>
          <p:cNvPr id="201731" name="文本框 201730"/>
          <p:cNvSpPr txBox="1"/>
          <p:nvPr/>
        </p:nvSpPr>
        <p:spPr>
          <a:xfrm>
            <a:off x="3048000" y="533400"/>
            <a:ext cx="6096000" cy="35067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ea typeface="宋体" panose="02010600030101010101" pitchFamily="2" charset="-122"/>
              </a:rPr>
              <a:t>输入：0 1 2 3 4 5 6 7</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输出：7 6 5 4 3 2 1 0</a:t>
            </a:r>
            <a:endParaRPr lang="zh-CN" altLang="en-US" b="1" dirty="0">
              <a:latin typeface="Times New Roman" panose="02020603050405020304" pitchFamily="18" charset="0"/>
              <a:ea typeface="宋体" panose="02010600030101010101" pitchFamily="2" charset="-122"/>
            </a:endParaRPr>
          </a:p>
          <a:p>
            <a:pPr>
              <a:spcBef>
                <a:spcPct val="50000"/>
              </a:spcBef>
            </a:pP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连接关系：一组八元交换</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交换函数：</a:t>
            </a:r>
            <a:r>
              <a:rPr lang="en-US" altLang="zh-CN" b="1">
                <a:latin typeface="Times New Roman" panose="02020603050405020304" pitchFamily="18" charset="0"/>
                <a:ea typeface="宋体" panose="02010600030101010101" pitchFamily="2" charset="-122"/>
              </a:rPr>
              <a:t>Cube0+Cube1+Cube2</a:t>
            </a:r>
            <a:endParaRPr lang="zh-CN" altLang="en-US" b="1">
              <a:latin typeface="Times New Roman" panose="02020603050405020304" pitchFamily="18"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53602" name="对象 15360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087" name="" r:id="rId1" imgW="4547235" imgH="3015615" progId="Visio.Drawing.6">
                  <p:embed/>
                </p:oleObj>
              </mc:Choice>
              <mc:Fallback>
                <p:oleObj name="" r:id="rId1" imgW="4547235" imgH="3015615" progId="Visio.Drawing.6">
                  <p:embed/>
                  <p:pic>
                    <p:nvPicPr>
                      <p:cNvPr id="0" name="图片 3086"/>
                      <p:cNvPicPr/>
                      <p:nvPr/>
                    </p:nvPicPr>
                    <p:blipFill>
                      <a:blip r:embed="rId2"/>
                      <a:stretch>
                        <a:fillRect/>
                      </a:stretch>
                    </p:blipFill>
                    <p:spPr>
                      <a:xfrm>
                        <a:off x="0" y="0"/>
                        <a:ext cx="9144000" cy="6858000"/>
                      </a:xfrm>
                      <a:prstGeom prst="rect">
                        <a:avLst/>
                      </a:prstGeom>
                      <a:solidFill>
                        <a:srgbClr val="66FFFF"/>
                      </a:solid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graphicFrame>
        <p:nvGraphicFramePr>
          <p:cNvPr id="162818" name="对象 162817"/>
          <p:cNvGraphicFramePr/>
          <p:nvPr/>
        </p:nvGraphicFramePr>
        <p:xfrm>
          <a:off x="990600" y="2286000"/>
          <a:ext cx="7467600" cy="3795713"/>
        </p:xfrm>
        <a:graphic>
          <a:graphicData uri="http://schemas.openxmlformats.org/presentationml/2006/ole">
            <mc:AlternateContent xmlns:mc="http://schemas.openxmlformats.org/markup-compatibility/2006">
              <mc:Choice xmlns:v="urn:schemas-microsoft-com:vml" Requires="v">
                <p:oleObj spid="_x0000_s3077" name="" r:id="rId1" imgW="3886200" imgH="1973580" progId="Word.Picture.8">
                  <p:embed/>
                </p:oleObj>
              </mc:Choice>
              <mc:Fallback>
                <p:oleObj name="" r:id="rId1" imgW="3886200" imgH="1973580" progId="Word.Picture.8">
                  <p:embed/>
                  <p:pic>
                    <p:nvPicPr>
                      <p:cNvPr id="0" name="图片 3076"/>
                      <p:cNvPicPr/>
                      <p:nvPr/>
                    </p:nvPicPr>
                    <p:blipFill>
                      <a:blip r:embed="rId2">
                        <a:clrChange>
                          <a:clrFrom>
                            <a:srgbClr val="000000"/>
                          </a:clrFrom>
                          <a:clrTo>
                            <a:srgbClr val="330033"/>
                          </a:clrTo>
                        </a:clrChange>
                      </a:blip>
                      <a:stretch>
                        <a:fillRect/>
                      </a:stretch>
                    </p:blipFill>
                    <p:spPr>
                      <a:xfrm>
                        <a:off x="990600" y="2286000"/>
                        <a:ext cx="7467600" cy="3795713"/>
                      </a:xfrm>
                      <a:prstGeom prst="rect">
                        <a:avLst/>
                      </a:prstGeom>
                      <a:solidFill>
                        <a:srgbClr val="CCFFFF"/>
                      </a:solidFill>
                      <a:ln w="38100">
                        <a:noFill/>
                        <a:miter/>
                      </a:ln>
                    </p:spPr>
                  </p:pic>
                </p:oleObj>
              </mc:Fallback>
            </mc:AlternateContent>
          </a:graphicData>
        </a:graphic>
      </p:graphicFrame>
      <p:sp>
        <p:nvSpPr>
          <p:cNvPr id="162819" name="文本框 162818"/>
          <p:cNvSpPr txBox="1"/>
          <p:nvPr/>
        </p:nvSpPr>
        <p:spPr>
          <a:xfrm>
            <a:off x="468313" y="0"/>
            <a:ext cx="8382000" cy="2774950"/>
          </a:xfrm>
          <a:prstGeom prst="rect">
            <a:avLst/>
          </a:prstGeom>
          <a:noFill/>
          <a:ln w="9525">
            <a:noFill/>
          </a:ln>
        </p:spPr>
        <p:txBody>
          <a:bodyPr>
            <a:spAutoFit/>
          </a:bodyPr>
          <a:p>
            <a:pPr algn="just">
              <a:spcBef>
                <a:spcPct val="50000"/>
              </a:spcBef>
            </a:pPr>
            <a:r>
              <a:rPr lang="zh-CN" altLang="en-US" b="1" dirty="0">
                <a:solidFill>
                  <a:schemeClr val="accent2"/>
                </a:solidFill>
                <a:latin typeface="楷体_GB2312" pitchFamily="49" charset="-122"/>
                <a:ea typeface="楷体_GB2312" pitchFamily="49" charset="-122"/>
              </a:rPr>
              <a:t>２、并行处理机的应用领域</a:t>
            </a:r>
            <a:endParaRPr lang="zh-CN" altLang="en-US" b="1" dirty="0">
              <a:solidFill>
                <a:schemeClr val="accent2"/>
              </a:solidFill>
              <a:latin typeface="楷体_GB2312" pitchFamily="49" charset="-122"/>
              <a:ea typeface="楷体_GB2312" pitchFamily="49" charset="-122"/>
            </a:endParaRPr>
          </a:p>
          <a:p>
            <a:pPr algn="just">
              <a:spcBef>
                <a:spcPct val="50000"/>
              </a:spcBef>
            </a:pPr>
            <a:r>
              <a:rPr lang="zh-CN" altLang="en-US" b="1" dirty="0">
                <a:latin typeface="楷体_GB2312" pitchFamily="49" charset="-122"/>
                <a:ea typeface="楷体_GB2312" pitchFamily="49" charset="-122"/>
              </a:rPr>
              <a:t>并行处理机主要用于</a:t>
            </a:r>
            <a:r>
              <a:rPr lang="zh-CN" altLang="en-US" b="1" dirty="0">
                <a:solidFill>
                  <a:srgbClr val="000099"/>
                </a:solidFill>
                <a:latin typeface="楷体_GB2312" pitchFamily="49" charset="-122"/>
                <a:ea typeface="楷体_GB2312" pitchFamily="49" charset="-122"/>
              </a:rPr>
              <a:t>高速向量或矩阵运算中</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gn="just">
              <a:spcBef>
                <a:spcPct val="50000"/>
              </a:spcBef>
            </a:pPr>
            <a:r>
              <a:rPr lang="en-US" altLang="zh-CN" b="1">
                <a:latin typeface="楷体_GB2312" pitchFamily="49" charset="-122"/>
                <a:ea typeface="楷体_GB2312" pitchFamily="49" charset="-122"/>
              </a:rPr>
              <a:t>H.J.Siegel</a:t>
            </a:r>
            <a:r>
              <a:rPr lang="zh-CN" altLang="en-US" b="1" dirty="0">
                <a:latin typeface="楷体_GB2312" pitchFamily="49" charset="-122"/>
                <a:ea typeface="楷体_GB2312" pitchFamily="49" charset="-122"/>
              </a:rPr>
              <a:t>提出的并行处理机模型如图。</a:t>
            </a:r>
            <a:endParaRPr lang="zh-CN" altLang="en-US" b="1" dirty="0">
              <a:latin typeface="楷体_GB2312" pitchFamily="49" charset="-122"/>
              <a:ea typeface="楷体_GB2312" pitchFamily="49" charset="-122"/>
            </a:endParaRPr>
          </a:p>
          <a:p>
            <a:pPr>
              <a:spcBef>
                <a:spcPct val="50000"/>
              </a:spcBef>
            </a:pPr>
            <a:endParaRPr lang="zh-CN" altLang="en-US" b="1"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diamond(in)">
                                      <p:cBhvr>
                                        <p:cTn id="7" dur="20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3842" name="矩形 163841"/>
          <p:cNvSpPr/>
          <p:nvPr/>
        </p:nvSpPr>
        <p:spPr>
          <a:xfrm>
            <a:off x="0" y="0"/>
            <a:ext cx="9144000" cy="457200"/>
          </a:xfrm>
          <a:prstGeom prst="rect">
            <a:avLst/>
          </a:prstGeom>
          <a:noFill/>
          <a:ln w="9525">
            <a:noFill/>
          </a:ln>
        </p:spPr>
        <p:txBody>
          <a:bodyPr>
            <a:spAutoFit/>
          </a:bodyPr>
          <a:p>
            <a:pPr algn="ctr"/>
            <a:r>
              <a:rPr lang="zh-CN" altLang="en-US" sz="2400" b="1" dirty="0">
                <a:latin typeface="楷体_GB2312" pitchFamily="49" charset="-122"/>
                <a:ea typeface="楷体_GB2312" pitchFamily="49" charset="-122"/>
              </a:rPr>
              <a:t>典型并行处理机</a:t>
            </a:r>
            <a:endParaRPr lang="zh-CN" altLang="en-US" sz="4400" b="1" dirty="0">
              <a:latin typeface="楷体_GB2312" pitchFamily="49" charset="-122"/>
              <a:ea typeface="楷体_GB2312" pitchFamily="49" charset="-122"/>
            </a:endParaRPr>
          </a:p>
        </p:txBody>
      </p:sp>
      <p:grpSp>
        <p:nvGrpSpPr>
          <p:cNvPr id="163881" name="组合 163880"/>
          <p:cNvGrpSpPr/>
          <p:nvPr/>
        </p:nvGrpSpPr>
        <p:grpSpPr>
          <a:xfrm>
            <a:off x="0" y="609600"/>
            <a:ext cx="9448800" cy="5715000"/>
            <a:chOff x="-3" y="400"/>
            <a:chExt cx="3523" cy="2768"/>
          </a:xfrm>
        </p:grpSpPr>
        <p:grpSp>
          <p:nvGrpSpPr>
            <p:cNvPr id="163879" name="组合 163878"/>
            <p:cNvGrpSpPr/>
            <p:nvPr/>
          </p:nvGrpSpPr>
          <p:grpSpPr>
            <a:xfrm>
              <a:off x="0" y="403"/>
              <a:ext cx="3517" cy="2762"/>
              <a:chOff x="0" y="403"/>
              <a:chExt cx="3517" cy="2762"/>
            </a:xfrm>
          </p:grpSpPr>
          <p:grpSp>
            <p:nvGrpSpPr>
              <p:cNvPr id="163856" name="组合 163855"/>
              <p:cNvGrpSpPr/>
              <p:nvPr/>
            </p:nvGrpSpPr>
            <p:grpSpPr>
              <a:xfrm>
                <a:off x="0" y="403"/>
                <a:ext cx="544" cy="403"/>
                <a:chOff x="0" y="403"/>
                <a:chExt cx="544" cy="403"/>
              </a:xfrm>
            </p:grpSpPr>
            <p:sp>
              <p:nvSpPr>
                <p:cNvPr id="163843" name="矩形 163842"/>
                <p:cNvSpPr/>
                <p:nvPr/>
              </p:nvSpPr>
              <p:spPr>
                <a:xfrm>
                  <a:off x="0" y="403"/>
                  <a:ext cx="544" cy="403"/>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dirty="0">
                      <a:latin typeface="楷体_GB2312" pitchFamily="49" charset="-122"/>
                      <a:ea typeface="楷体_GB2312" pitchFamily="49" charset="-122"/>
                    </a:rPr>
                    <a:t>系统型号</a:t>
                  </a:r>
                  <a:endParaRPr lang="zh-CN" altLang="en-US" sz="2000" b="1" dirty="0">
                    <a:latin typeface="楷体_GB2312" pitchFamily="49" charset="-122"/>
                    <a:ea typeface="楷体_GB2312" pitchFamily="49" charset="-122"/>
                  </a:endParaRPr>
                </a:p>
                <a:p>
                  <a:pPr algn="just" eaLnBrk="0" hangingPunct="0"/>
                  <a:endParaRPr lang="zh-CN" altLang="en-US" sz="2400" b="1" dirty="0">
                    <a:latin typeface="楷体_GB2312" pitchFamily="49" charset="-122"/>
                    <a:ea typeface="楷体_GB2312" pitchFamily="49" charset="-122"/>
                  </a:endParaRPr>
                </a:p>
              </p:txBody>
            </p:sp>
            <p:sp>
              <p:nvSpPr>
                <p:cNvPr id="163855" name="矩形 163854"/>
                <p:cNvSpPr/>
                <p:nvPr/>
              </p:nvSpPr>
              <p:spPr>
                <a:xfrm>
                  <a:off x="0" y="403"/>
                  <a:ext cx="544" cy="40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58" name="组合 163857"/>
              <p:cNvGrpSpPr/>
              <p:nvPr/>
            </p:nvGrpSpPr>
            <p:grpSpPr>
              <a:xfrm>
                <a:off x="544" y="403"/>
                <a:ext cx="1497" cy="403"/>
                <a:chOff x="544" y="403"/>
                <a:chExt cx="1497" cy="403"/>
              </a:xfrm>
            </p:grpSpPr>
            <p:sp>
              <p:nvSpPr>
                <p:cNvPr id="163844" name="矩形 163843"/>
                <p:cNvSpPr/>
                <p:nvPr/>
              </p:nvSpPr>
              <p:spPr>
                <a:xfrm>
                  <a:off x="544" y="403"/>
                  <a:ext cx="1497" cy="403"/>
                </a:xfrm>
                <a:prstGeom prst="rect">
                  <a:avLst/>
                </a:prstGeom>
                <a:noFill/>
                <a:ln w="12700" cap="flat" cmpd="sng">
                  <a:solidFill>
                    <a:schemeClr val="tx1"/>
                  </a:solidFill>
                  <a:prstDash val="solid"/>
                  <a:miter/>
                  <a:headEnd type="none" w="med" len="med"/>
                  <a:tailEnd type="none" w="med" len="med"/>
                </a:ln>
              </p:spPr>
              <p:txBody>
                <a:bodyPr/>
                <a:p>
                  <a:pPr algn="just"/>
                  <a:r>
                    <a:rPr lang="en-US" altLang="zh-CN" sz="2000" b="1">
                      <a:latin typeface="楷体_GB2312" pitchFamily="49" charset="-122"/>
                      <a:ea typeface="楷体_GB2312" pitchFamily="49" charset="-122"/>
                    </a:rPr>
                    <a:t>SIMD</a:t>
                  </a:r>
                  <a:r>
                    <a:rPr lang="zh-CN" altLang="en-US" sz="2000" b="1" dirty="0">
                      <a:latin typeface="楷体_GB2312" pitchFamily="49" charset="-122"/>
                      <a:ea typeface="楷体_GB2312" pitchFamily="49" charset="-122"/>
                    </a:rPr>
                    <a:t>计算机系统结构和性能</a:t>
                  </a:r>
                  <a:endParaRPr lang="zh-CN" altLang="en-US" sz="2000" b="1" dirty="0">
                    <a:latin typeface="楷体_GB2312" pitchFamily="49" charset="-122"/>
                    <a:ea typeface="楷体_GB2312" pitchFamily="49" charset="-122"/>
                  </a:endParaRPr>
                </a:p>
                <a:p>
                  <a:pPr algn="just" eaLnBrk="0" hangingPunct="0"/>
                  <a:endParaRPr lang="zh-CN" altLang="en-US" sz="4000" b="1" dirty="0">
                    <a:latin typeface="楷体_GB2312" pitchFamily="49" charset="-122"/>
                    <a:ea typeface="楷体_GB2312" pitchFamily="49" charset="-122"/>
                  </a:endParaRPr>
                </a:p>
              </p:txBody>
            </p:sp>
            <p:sp>
              <p:nvSpPr>
                <p:cNvPr id="163857" name="矩形 163856"/>
                <p:cNvSpPr/>
                <p:nvPr/>
              </p:nvSpPr>
              <p:spPr>
                <a:xfrm>
                  <a:off x="544" y="403"/>
                  <a:ext cx="1497" cy="40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60" name="组合 163859"/>
              <p:cNvGrpSpPr/>
              <p:nvPr/>
            </p:nvGrpSpPr>
            <p:grpSpPr>
              <a:xfrm>
                <a:off x="2041" y="403"/>
                <a:ext cx="1476" cy="403"/>
                <a:chOff x="2041" y="403"/>
                <a:chExt cx="1476" cy="403"/>
              </a:xfrm>
            </p:grpSpPr>
            <p:sp>
              <p:nvSpPr>
                <p:cNvPr id="163845" name="矩形 163844"/>
                <p:cNvSpPr/>
                <p:nvPr/>
              </p:nvSpPr>
              <p:spPr>
                <a:xfrm>
                  <a:off x="2041" y="403"/>
                  <a:ext cx="1476" cy="403"/>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dirty="0">
                      <a:latin typeface="楷体_GB2312" pitchFamily="49" charset="-122"/>
                      <a:ea typeface="楷体_GB2312" pitchFamily="49" charset="-122"/>
                    </a:rPr>
                    <a:t>语言、编译器和软件支持</a:t>
                  </a:r>
                  <a:endParaRPr lang="zh-CN" altLang="en-US" sz="2000" b="1" dirty="0">
                    <a:latin typeface="楷体_GB2312" pitchFamily="49" charset="-122"/>
                    <a:ea typeface="楷体_GB2312" pitchFamily="49" charset="-122"/>
                  </a:endParaRPr>
                </a:p>
                <a:p>
                  <a:pPr algn="just" eaLnBrk="0" hangingPunct="0"/>
                  <a:endParaRPr lang="zh-CN" altLang="en-US" sz="4000" b="1" dirty="0">
                    <a:latin typeface="楷体_GB2312" pitchFamily="49" charset="-122"/>
                    <a:ea typeface="楷体_GB2312" pitchFamily="49" charset="-122"/>
                  </a:endParaRPr>
                </a:p>
              </p:txBody>
            </p:sp>
            <p:sp>
              <p:nvSpPr>
                <p:cNvPr id="163859" name="矩形 163858"/>
                <p:cNvSpPr/>
                <p:nvPr/>
              </p:nvSpPr>
              <p:spPr>
                <a:xfrm>
                  <a:off x="2041" y="403"/>
                  <a:ext cx="1476" cy="40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62" name="组合 163861"/>
              <p:cNvGrpSpPr/>
              <p:nvPr/>
            </p:nvGrpSpPr>
            <p:grpSpPr>
              <a:xfrm>
                <a:off x="0" y="806"/>
                <a:ext cx="544" cy="748"/>
                <a:chOff x="0" y="806"/>
                <a:chExt cx="544" cy="748"/>
              </a:xfrm>
            </p:grpSpPr>
            <p:sp>
              <p:nvSpPr>
                <p:cNvPr id="163846" name="矩形 163845"/>
                <p:cNvSpPr/>
                <p:nvPr/>
              </p:nvSpPr>
              <p:spPr>
                <a:xfrm>
                  <a:off x="0" y="806"/>
                  <a:ext cx="544" cy="748"/>
                </a:xfrm>
                <a:prstGeom prst="rect">
                  <a:avLst/>
                </a:prstGeom>
                <a:noFill/>
                <a:ln w="12700" cap="flat" cmpd="sng">
                  <a:solidFill>
                    <a:schemeClr val="tx1"/>
                  </a:solidFill>
                  <a:prstDash val="solid"/>
                  <a:miter/>
                  <a:headEnd type="none" w="med" len="med"/>
                  <a:tailEnd type="none" w="med" len="med"/>
                </a:ln>
              </p:spPr>
              <p:txBody>
                <a:bodyPr/>
                <a:p>
                  <a:pPr algn="just"/>
                  <a:r>
                    <a:rPr lang="en-US" altLang="zh-CN" sz="1800" b="1" err="1">
                      <a:latin typeface="楷体_GB2312" pitchFamily="49" charset="-122"/>
                      <a:ea typeface="楷体_GB2312" pitchFamily="49" charset="-122"/>
                    </a:rPr>
                    <a:t>MasPar</a:t>
                  </a:r>
                  <a:r>
                    <a:rPr lang="zh-CN" altLang="en-US" sz="1800" b="1" dirty="0">
                      <a:latin typeface="楷体_GB2312" pitchFamily="49" charset="-122"/>
                      <a:ea typeface="楷体_GB2312" pitchFamily="49" charset="-122"/>
                    </a:rPr>
                    <a:t>计算机公司</a:t>
                  </a:r>
                  <a:r>
                    <a:rPr lang="en-US" altLang="zh-CN" sz="1800" b="1">
                      <a:latin typeface="楷体_GB2312" pitchFamily="49" charset="-122"/>
                      <a:ea typeface="楷体_GB2312" pitchFamily="49" charset="-122"/>
                    </a:rPr>
                    <a:t>MP-1</a:t>
                  </a:r>
                  <a:r>
                    <a:rPr lang="zh-CN" altLang="en-US" sz="1800" b="1" dirty="0">
                      <a:latin typeface="楷体_GB2312" pitchFamily="49" charset="-122"/>
                      <a:ea typeface="楷体_GB2312" pitchFamily="49" charset="-122"/>
                    </a:rPr>
                    <a:t>系列</a:t>
                  </a:r>
                  <a:endParaRPr lang="zh-CN" altLang="en-US" sz="1800" b="1" dirty="0">
                    <a:latin typeface="楷体_GB2312" pitchFamily="49" charset="-122"/>
                    <a:ea typeface="楷体_GB2312" pitchFamily="49" charset="-122"/>
                  </a:endParaRPr>
                </a:p>
                <a:p>
                  <a:pPr algn="just" eaLnBrk="0" hangingPunct="0"/>
                  <a:endParaRPr lang="zh-CN" altLang="en-US" sz="3600" b="1" dirty="0">
                    <a:latin typeface="楷体_GB2312" pitchFamily="49" charset="-122"/>
                    <a:ea typeface="楷体_GB2312" pitchFamily="49" charset="-122"/>
                  </a:endParaRPr>
                </a:p>
              </p:txBody>
            </p:sp>
            <p:sp>
              <p:nvSpPr>
                <p:cNvPr id="163861" name="矩形 163860"/>
                <p:cNvSpPr/>
                <p:nvPr/>
              </p:nvSpPr>
              <p:spPr>
                <a:xfrm>
                  <a:off x="0" y="806"/>
                  <a:ext cx="544"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64" name="组合 163863"/>
              <p:cNvGrpSpPr/>
              <p:nvPr/>
            </p:nvGrpSpPr>
            <p:grpSpPr>
              <a:xfrm>
                <a:off x="544" y="806"/>
                <a:ext cx="1497" cy="748"/>
                <a:chOff x="544" y="806"/>
                <a:chExt cx="1497" cy="748"/>
              </a:xfrm>
            </p:grpSpPr>
            <p:sp>
              <p:nvSpPr>
                <p:cNvPr id="163847" name="矩形 163846"/>
                <p:cNvSpPr/>
                <p:nvPr/>
              </p:nvSpPr>
              <p:spPr>
                <a:xfrm>
                  <a:off x="544" y="806"/>
                  <a:ext cx="1497" cy="748"/>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dirty="0">
                      <a:latin typeface="楷体_GB2312" pitchFamily="49" charset="-122"/>
                      <a:ea typeface="楷体_GB2312" pitchFamily="49" charset="-122"/>
                    </a:rPr>
                    <a:t>1024～16384个</a:t>
                  </a:r>
                  <a:r>
                    <a:rPr lang="en-US" altLang="zh-CN" sz="2000" b="1">
                      <a:latin typeface="楷体_GB2312" pitchFamily="49" charset="-122"/>
                      <a:ea typeface="楷体_GB2312" pitchFamily="49" charset="-122"/>
                    </a:rPr>
                    <a:t>PE，26GIPS</a:t>
                  </a:r>
                  <a:r>
                    <a:rPr lang="zh-CN" altLang="en-US" sz="2000" b="1" dirty="0">
                      <a:latin typeface="楷体_GB2312" pitchFamily="49" charset="-122"/>
                      <a:ea typeface="楷体_GB2312" pitchFamily="49" charset="-122"/>
                    </a:rPr>
                    <a:t>或1.3</a:t>
                  </a:r>
                  <a:r>
                    <a:rPr lang="en-US" altLang="zh-CN" sz="2000" b="1" err="1">
                      <a:latin typeface="楷体_GB2312" pitchFamily="49" charset="-122"/>
                      <a:ea typeface="楷体_GB2312" pitchFamily="49" charset="-122"/>
                    </a:rPr>
                    <a:t>Gflops</a:t>
                  </a:r>
                  <a:r>
                    <a:rPr lang="en-US" altLang="zh-CN" sz="2000" b="1">
                      <a:latin typeface="楷体_GB2312" pitchFamily="49" charset="-122"/>
                      <a:ea typeface="楷体_GB2312" pitchFamily="49" charset="-122"/>
                    </a:rPr>
                    <a:t>。</a:t>
                  </a:r>
                  <a:r>
                    <a:rPr lang="zh-CN" altLang="en-US" sz="2000" b="1" dirty="0">
                      <a:latin typeface="楷体_GB2312" pitchFamily="49" charset="-122"/>
                      <a:ea typeface="楷体_GB2312" pitchFamily="49" charset="-122"/>
                    </a:rPr>
                    <a:t>每个</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带16</a:t>
                  </a:r>
                  <a:r>
                    <a:rPr lang="en-US" altLang="zh-CN" sz="2000" b="1">
                      <a:latin typeface="楷体_GB2312" pitchFamily="49" charset="-122"/>
                      <a:ea typeface="楷体_GB2312" pitchFamily="49" charset="-122"/>
                    </a:rPr>
                    <a:t>KB</a:t>
                  </a:r>
                  <a:r>
                    <a:rPr lang="zh-CN" altLang="en-US" sz="2000" b="1" dirty="0">
                      <a:latin typeface="楷体_GB2312" pitchFamily="49" charset="-122"/>
                      <a:ea typeface="楷体_GB2312" pitchFamily="49" charset="-122"/>
                    </a:rPr>
                    <a:t>本地存储器，</a:t>
                  </a:r>
                  <a:r>
                    <a:rPr lang="en-US" altLang="zh-CN" sz="2000" b="1">
                      <a:latin typeface="楷体_GB2312" pitchFamily="49" charset="-122"/>
                      <a:ea typeface="楷体_GB2312" pitchFamily="49" charset="-122"/>
                    </a:rPr>
                    <a:t>X-Net</a:t>
                  </a:r>
                  <a:r>
                    <a:rPr lang="zh-CN" altLang="en-US" sz="2000" b="1" dirty="0">
                      <a:latin typeface="楷体_GB2312" pitchFamily="49" charset="-122"/>
                      <a:ea typeface="楷体_GB2312" pitchFamily="49" charset="-122"/>
                    </a:rPr>
                    <a:t>网格加一个多级交叉开关互连网。</a:t>
                  </a:r>
                  <a:endParaRPr lang="zh-CN" altLang="en-US" sz="2000" b="1" dirty="0">
                    <a:latin typeface="楷体_GB2312" pitchFamily="49" charset="-122"/>
                    <a:ea typeface="楷体_GB2312" pitchFamily="49" charset="-122"/>
                  </a:endParaRPr>
                </a:p>
              </p:txBody>
            </p:sp>
            <p:sp>
              <p:nvSpPr>
                <p:cNvPr id="163863" name="矩形 163862"/>
                <p:cNvSpPr/>
                <p:nvPr/>
              </p:nvSpPr>
              <p:spPr>
                <a:xfrm>
                  <a:off x="544" y="806"/>
                  <a:ext cx="1497"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66" name="组合 163865"/>
              <p:cNvGrpSpPr/>
              <p:nvPr/>
            </p:nvGrpSpPr>
            <p:grpSpPr>
              <a:xfrm>
                <a:off x="2041" y="806"/>
                <a:ext cx="1476" cy="748"/>
                <a:chOff x="2041" y="806"/>
                <a:chExt cx="1476" cy="748"/>
              </a:xfrm>
            </p:grpSpPr>
            <p:sp>
              <p:nvSpPr>
                <p:cNvPr id="163848" name="矩形 163847"/>
                <p:cNvSpPr/>
                <p:nvPr/>
              </p:nvSpPr>
              <p:spPr>
                <a:xfrm>
                  <a:off x="2041" y="806"/>
                  <a:ext cx="1476" cy="748"/>
                </a:xfrm>
                <a:prstGeom prst="rect">
                  <a:avLst/>
                </a:prstGeom>
                <a:noFill/>
                <a:ln w="12700" cap="flat" cmpd="sng">
                  <a:solidFill>
                    <a:schemeClr val="tx1"/>
                  </a:solidFill>
                  <a:prstDash val="solid"/>
                  <a:miter/>
                  <a:headEnd type="none" w="med" len="med"/>
                  <a:tailEnd type="none" w="med" len="med"/>
                </a:ln>
              </p:spPr>
              <p:txBody>
                <a:bodyPr/>
                <a:p>
                  <a:pPr algn="just"/>
                  <a:r>
                    <a:rPr lang="en-US" altLang="zh-CN" sz="2000" b="1">
                      <a:latin typeface="楷体_GB2312" pitchFamily="49" charset="-122"/>
                      <a:ea typeface="楷体_GB2312" pitchFamily="49" charset="-122"/>
                    </a:rPr>
                    <a:t>Fortran77、MasPar Fortran(MPF)</a:t>
                  </a:r>
                  <a:r>
                    <a:rPr lang="zh-CN" altLang="en-US" sz="2000" b="1">
                      <a:latin typeface="楷体_GB2312" pitchFamily="49" charset="-122"/>
                      <a:ea typeface="楷体_GB2312" pitchFamily="49" charset="-122"/>
                    </a:rPr>
                    <a:t>和</a:t>
                  </a:r>
                  <a:r>
                    <a:rPr lang="en-US" altLang="zh-CN" sz="2000" b="1" err="1">
                      <a:latin typeface="楷体_GB2312" pitchFamily="49" charset="-122"/>
                      <a:ea typeface="楷体_GB2312" pitchFamily="49" charset="-122"/>
                    </a:rPr>
                    <a:t>MasPar</a:t>
                  </a:r>
                  <a:r>
                    <a:rPr lang="zh-CN" altLang="en-US" sz="2000" b="1" dirty="0">
                      <a:latin typeface="楷体_GB2312" pitchFamily="49" charset="-122"/>
                      <a:ea typeface="楷体_GB2312" pitchFamily="49" charset="-122"/>
                    </a:rPr>
                    <a:t>并行应用语言；</a:t>
                  </a:r>
                  <a:r>
                    <a:rPr lang="en-US" altLang="zh-CN" sz="2000" b="1">
                      <a:latin typeface="楷体_GB2312" pitchFamily="49" charset="-122"/>
                      <a:ea typeface="楷体_GB2312" pitchFamily="49" charset="-122"/>
                    </a:rPr>
                    <a:t>X-</a:t>
                  </a:r>
                  <a:r>
                    <a:rPr lang="zh-CN" altLang="en-US" sz="2000" b="1" dirty="0">
                      <a:latin typeface="楷体_GB2312" pitchFamily="49" charset="-122"/>
                      <a:ea typeface="楷体_GB2312" pitchFamily="49" charset="-122"/>
                    </a:rPr>
                    <a:t>窗口</a:t>
                  </a:r>
                  <a:r>
                    <a:rPr lang="en-US" altLang="zh-CN" sz="2000" b="1">
                      <a:latin typeface="楷体_GB2312" pitchFamily="49" charset="-122"/>
                      <a:ea typeface="楷体_GB2312" pitchFamily="49" charset="-122"/>
                    </a:rPr>
                    <a:t>UNIX/OS，</a:t>
                  </a:r>
                  <a:r>
                    <a:rPr lang="zh-CN" altLang="en-US" sz="2000" b="1" dirty="0">
                      <a:latin typeface="楷体_GB2312" pitchFamily="49" charset="-122"/>
                      <a:ea typeface="楷体_GB2312" pitchFamily="49" charset="-122"/>
                    </a:rPr>
                    <a:t>符号调试程序，可视化和动画片制作器。</a:t>
                  </a:r>
                  <a:endParaRPr lang="zh-CN" altLang="en-US" sz="4000" b="1" dirty="0">
                    <a:latin typeface="楷体_GB2312" pitchFamily="49" charset="-122"/>
                    <a:ea typeface="楷体_GB2312" pitchFamily="49" charset="-122"/>
                  </a:endParaRPr>
                </a:p>
              </p:txBody>
            </p:sp>
            <p:sp>
              <p:nvSpPr>
                <p:cNvPr id="163865" name="矩形 163864"/>
                <p:cNvSpPr/>
                <p:nvPr/>
              </p:nvSpPr>
              <p:spPr>
                <a:xfrm>
                  <a:off x="2041" y="806"/>
                  <a:ext cx="1476"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68" name="组合 163867"/>
              <p:cNvGrpSpPr/>
              <p:nvPr/>
            </p:nvGrpSpPr>
            <p:grpSpPr>
              <a:xfrm>
                <a:off x="0" y="1554"/>
                <a:ext cx="544" cy="748"/>
                <a:chOff x="0" y="1554"/>
                <a:chExt cx="544" cy="748"/>
              </a:xfrm>
            </p:grpSpPr>
            <p:sp>
              <p:nvSpPr>
                <p:cNvPr id="163849" name="矩形 163848"/>
                <p:cNvSpPr/>
                <p:nvPr/>
              </p:nvSpPr>
              <p:spPr>
                <a:xfrm>
                  <a:off x="0" y="1554"/>
                  <a:ext cx="544" cy="748"/>
                </a:xfrm>
                <a:prstGeom prst="rect">
                  <a:avLst/>
                </a:prstGeom>
                <a:noFill/>
                <a:ln w="12700" cap="flat" cmpd="sng">
                  <a:solidFill>
                    <a:schemeClr val="tx1"/>
                  </a:solidFill>
                  <a:prstDash val="solid"/>
                  <a:miter/>
                  <a:headEnd type="none" w="med" len="med"/>
                  <a:tailEnd type="none" w="med" len="med"/>
                </a:ln>
              </p:spPr>
              <p:txBody>
                <a:bodyPr/>
                <a:p>
                  <a:pPr algn="just"/>
                  <a:r>
                    <a:rPr lang="en-US" altLang="zh-CN" sz="2000" b="1">
                      <a:latin typeface="楷体_GB2312" pitchFamily="49" charset="-122"/>
                      <a:ea typeface="楷体_GB2312" pitchFamily="49" charset="-122"/>
                    </a:rPr>
                    <a:t>Thinking Machines</a:t>
                  </a:r>
                  <a:r>
                    <a:rPr lang="zh-CN" altLang="en-US" sz="2000" b="1" dirty="0">
                      <a:latin typeface="楷体_GB2312" pitchFamily="49" charset="-122"/>
                      <a:ea typeface="楷体_GB2312" pitchFamily="49" charset="-122"/>
                    </a:rPr>
                    <a:t>公司</a:t>
                  </a:r>
                  <a:r>
                    <a:rPr lang="en-US" altLang="zh-CN" sz="2000" b="1">
                      <a:latin typeface="楷体_GB2312" pitchFamily="49" charset="-122"/>
                      <a:ea typeface="楷体_GB2312" pitchFamily="49" charset="-122"/>
                    </a:rPr>
                    <a:t>CM-2</a:t>
                  </a:r>
                  <a:endParaRPr lang="en-US" altLang="zh-CN" sz="2000" b="1">
                    <a:latin typeface="楷体_GB2312" pitchFamily="49" charset="-122"/>
                    <a:ea typeface="楷体_GB2312" pitchFamily="49" charset="-122"/>
                  </a:endParaRPr>
                </a:p>
                <a:p>
                  <a:pPr algn="just" eaLnBrk="0" hangingPunct="0"/>
                  <a:endParaRPr lang="en-US" altLang="zh-CN" sz="4000" b="1">
                    <a:latin typeface="楷体_GB2312" pitchFamily="49" charset="-122"/>
                    <a:ea typeface="楷体_GB2312" pitchFamily="49" charset="-122"/>
                  </a:endParaRPr>
                </a:p>
              </p:txBody>
            </p:sp>
            <p:sp>
              <p:nvSpPr>
                <p:cNvPr id="163867" name="矩形 163866"/>
                <p:cNvSpPr/>
                <p:nvPr/>
              </p:nvSpPr>
              <p:spPr>
                <a:xfrm>
                  <a:off x="0" y="1554"/>
                  <a:ext cx="544"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70" name="组合 163869"/>
              <p:cNvGrpSpPr/>
              <p:nvPr/>
            </p:nvGrpSpPr>
            <p:grpSpPr>
              <a:xfrm>
                <a:off x="544" y="1554"/>
                <a:ext cx="1497" cy="748"/>
                <a:chOff x="544" y="1554"/>
                <a:chExt cx="1497" cy="748"/>
              </a:xfrm>
            </p:grpSpPr>
            <p:sp>
              <p:nvSpPr>
                <p:cNvPr id="163850" name="矩形 163849"/>
                <p:cNvSpPr/>
                <p:nvPr/>
              </p:nvSpPr>
              <p:spPr>
                <a:xfrm>
                  <a:off x="544" y="1554"/>
                  <a:ext cx="1497" cy="748"/>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dirty="0">
                      <a:latin typeface="楷体_GB2312" pitchFamily="49" charset="-122"/>
                      <a:ea typeface="楷体_GB2312" pitchFamily="49" charset="-122"/>
                    </a:rPr>
                    <a:t>65536个</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排成10维超立方体，每个</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可有1</a:t>
                  </a:r>
                  <a:r>
                    <a:rPr lang="en-US" altLang="zh-CN" sz="2000" b="1">
                      <a:latin typeface="楷体_GB2312" pitchFamily="49" charset="-122"/>
                      <a:ea typeface="楷体_GB2312" pitchFamily="49" charset="-122"/>
                    </a:rPr>
                    <a:t>M</a:t>
                  </a:r>
                  <a:r>
                    <a:rPr lang="zh-CN" altLang="en-US" sz="2000" b="1" dirty="0">
                      <a:latin typeface="楷体_GB2312" pitchFamily="49" charset="-122"/>
                      <a:ea typeface="楷体_GB2312" pitchFamily="49" charset="-122"/>
                    </a:rPr>
                    <a:t>位存储器，32个</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共享</a:t>
                  </a:r>
                  <a:r>
                    <a:rPr lang="en-US" altLang="zh-CN" sz="2000" b="1">
                      <a:latin typeface="楷体_GB2312" pitchFamily="49" charset="-122"/>
                      <a:ea typeface="楷体_GB2312" pitchFamily="49" charset="-122"/>
                    </a:rPr>
                    <a:t>FPU</a:t>
                  </a:r>
                  <a:r>
                    <a:rPr lang="zh-CN" altLang="en-US" sz="2000" b="1" dirty="0">
                      <a:latin typeface="楷体_GB2312" pitchFamily="49" charset="-122"/>
                      <a:ea typeface="楷体_GB2312" pitchFamily="49" charset="-122"/>
                    </a:rPr>
                    <a:t>选件，峰值速度28</a:t>
                  </a:r>
                  <a:r>
                    <a:rPr lang="en-US" altLang="zh-CN" sz="2000" b="1" err="1">
                      <a:latin typeface="楷体_GB2312" pitchFamily="49" charset="-122"/>
                      <a:ea typeface="楷体_GB2312" pitchFamily="49" charset="-122"/>
                    </a:rPr>
                    <a:t>Gflops</a:t>
                  </a:r>
                  <a:r>
                    <a:rPr lang="zh-CN" altLang="en-US" sz="2000" b="1" dirty="0">
                      <a:latin typeface="楷体_GB2312" pitchFamily="49" charset="-122"/>
                      <a:ea typeface="楷体_GB2312" pitchFamily="49" charset="-122"/>
                    </a:rPr>
                    <a:t>和持续速度5.6</a:t>
                  </a:r>
                  <a:r>
                    <a:rPr lang="en-US" altLang="zh-CN" sz="2000" b="1" err="1">
                      <a:latin typeface="楷体_GB2312" pitchFamily="49" charset="-122"/>
                      <a:ea typeface="楷体_GB2312" pitchFamily="49" charset="-122"/>
                    </a:rPr>
                    <a:t>Gflops</a:t>
                  </a:r>
                  <a:r>
                    <a:rPr lang="en-US" altLang="zh-CN" sz="2000" b="1">
                      <a:latin typeface="楷体_GB2312" pitchFamily="49" charset="-122"/>
                      <a:ea typeface="楷体_GB2312" pitchFamily="49" charset="-122"/>
                    </a:rPr>
                    <a:t>。</a:t>
                  </a:r>
                  <a:endParaRPr lang="en-US" altLang="zh-CN" sz="2000" b="1">
                    <a:latin typeface="楷体_GB2312" pitchFamily="49" charset="-122"/>
                    <a:ea typeface="楷体_GB2312" pitchFamily="49" charset="-122"/>
                  </a:endParaRPr>
                </a:p>
                <a:p>
                  <a:pPr algn="just" eaLnBrk="0" hangingPunct="0"/>
                  <a:endParaRPr lang="en-US" altLang="zh-CN" sz="4000" b="1">
                    <a:latin typeface="楷体_GB2312" pitchFamily="49" charset="-122"/>
                    <a:ea typeface="楷体_GB2312" pitchFamily="49" charset="-122"/>
                  </a:endParaRPr>
                </a:p>
              </p:txBody>
            </p:sp>
            <p:sp>
              <p:nvSpPr>
                <p:cNvPr id="163869" name="矩形 163868"/>
                <p:cNvSpPr/>
                <p:nvPr/>
              </p:nvSpPr>
              <p:spPr>
                <a:xfrm>
                  <a:off x="544" y="1554"/>
                  <a:ext cx="1497"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72" name="组合 163871"/>
              <p:cNvGrpSpPr/>
              <p:nvPr/>
            </p:nvGrpSpPr>
            <p:grpSpPr>
              <a:xfrm>
                <a:off x="2041" y="1554"/>
                <a:ext cx="1476" cy="748"/>
                <a:chOff x="2041" y="1554"/>
                <a:chExt cx="1476" cy="748"/>
              </a:xfrm>
            </p:grpSpPr>
            <p:sp>
              <p:nvSpPr>
                <p:cNvPr id="163851" name="矩形 163850"/>
                <p:cNvSpPr/>
                <p:nvPr/>
              </p:nvSpPr>
              <p:spPr>
                <a:xfrm>
                  <a:off x="2041" y="1554"/>
                  <a:ext cx="1476" cy="748"/>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a:latin typeface="楷体_GB2312" pitchFamily="49" charset="-122"/>
                      <a:ea typeface="楷体_GB2312" pitchFamily="49" charset="-122"/>
                    </a:rPr>
                    <a:t>由</a:t>
                  </a:r>
                  <a:r>
                    <a:rPr lang="en-US" altLang="zh-CN" sz="2000" b="1">
                      <a:latin typeface="楷体_GB2312" pitchFamily="49" charset="-122"/>
                      <a:ea typeface="楷体_GB2312" pitchFamily="49" charset="-122"/>
                    </a:rPr>
                    <a:t>VAX，Sun</a:t>
                  </a:r>
                  <a:r>
                    <a:rPr lang="zh-CN" altLang="en-US" sz="2000" b="1">
                      <a:latin typeface="楷体_GB2312" pitchFamily="49" charset="-122"/>
                      <a:ea typeface="楷体_GB2312" pitchFamily="49" charset="-122"/>
                    </a:rPr>
                    <a:t>或</a:t>
                  </a:r>
                  <a:r>
                    <a:rPr lang="en-US" altLang="zh-CN" sz="2000" b="1" err="1">
                      <a:latin typeface="楷体_GB2312" pitchFamily="49" charset="-122"/>
                      <a:ea typeface="楷体_GB2312" pitchFamily="49" charset="-122"/>
                    </a:rPr>
                    <a:t>Symbolics</a:t>
                  </a:r>
                  <a:r>
                    <a:rPr lang="en-US" altLang="zh-CN" sz="2000" b="1">
                      <a:latin typeface="楷体_GB2312" pitchFamily="49" charset="-122"/>
                      <a:ea typeface="楷体_GB2312" pitchFamily="49" charset="-122"/>
                    </a:rPr>
                    <a:t> 360</a:t>
                  </a:r>
                  <a:r>
                    <a:rPr lang="zh-CN" altLang="en-US" sz="2000" b="1" dirty="0">
                      <a:latin typeface="楷体_GB2312" pitchFamily="49" charset="-122"/>
                      <a:ea typeface="楷体_GB2312" pitchFamily="49" charset="-122"/>
                    </a:rPr>
                    <a:t>主机驱动，</a:t>
                  </a:r>
                  <a:r>
                    <a:rPr lang="en-US" altLang="zh-CN" sz="2000" b="1">
                      <a:latin typeface="楷体_GB2312" pitchFamily="49" charset="-122"/>
                      <a:ea typeface="楷体_GB2312" pitchFamily="49" charset="-122"/>
                    </a:rPr>
                    <a:t>PARIS</a:t>
                  </a:r>
                  <a:r>
                    <a:rPr lang="zh-CN" altLang="en-US" sz="2000" b="1" dirty="0">
                      <a:latin typeface="楷体_GB2312" pitchFamily="49" charset="-122"/>
                      <a:ea typeface="楷体_GB2312" pitchFamily="49" charset="-122"/>
                    </a:rPr>
                    <a:t>支持的</a:t>
                  </a:r>
                  <a:r>
                    <a:rPr lang="en-US" altLang="zh-CN" sz="2000" b="1">
                      <a:latin typeface="楷体_GB2312" pitchFamily="49" charset="-122"/>
                      <a:ea typeface="楷体_GB2312" pitchFamily="49" charset="-122"/>
                    </a:rPr>
                    <a:t>Lisp</a:t>
                  </a:r>
                  <a:r>
                    <a:rPr lang="zh-CN" altLang="en-US" sz="2000" b="1" dirty="0">
                      <a:latin typeface="楷体_GB2312" pitchFamily="49" charset="-122"/>
                      <a:ea typeface="楷体_GB2312" pitchFamily="49" charset="-122"/>
                    </a:rPr>
                    <a:t>编译器、</a:t>
                  </a:r>
                  <a:r>
                    <a:rPr lang="en-US" altLang="zh-CN" sz="2000" b="1">
                      <a:latin typeface="楷体_GB2312" pitchFamily="49" charset="-122"/>
                      <a:ea typeface="楷体_GB2312" pitchFamily="49" charset="-122"/>
                    </a:rPr>
                    <a:t>Fortran90、C</a:t>
                  </a:r>
                  <a:r>
                    <a:rPr lang="en-US" altLang="zh-CN" sz="2000" b="1" baseline="30000">
                      <a:latin typeface="楷体_GB2312" pitchFamily="49" charset="-122"/>
                      <a:ea typeface="楷体_GB2312" pitchFamily="49" charset="-122"/>
                    </a:rPr>
                    <a:t>*</a:t>
                  </a:r>
                  <a:r>
                    <a:rPr lang="zh-CN" altLang="en-US" sz="2000" b="1" dirty="0">
                      <a:latin typeface="楷体_GB2312" pitchFamily="49" charset="-122"/>
                      <a:ea typeface="楷体_GB2312" pitchFamily="49" charset="-122"/>
                    </a:rPr>
                    <a:t>和</a:t>
                  </a:r>
                  <a:r>
                    <a:rPr lang="zh-CN" altLang="en-US" sz="2000" b="1" baseline="30000" dirty="0">
                      <a:latin typeface="楷体_GB2312" pitchFamily="49" charset="-122"/>
                      <a:ea typeface="楷体_GB2312" pitchFamily="49" charset="-122"/>
                    </a:rPr>
                    <a:t>*</a:t>
                  </a:r>
                  <a:r>
                    <a:rPr lang="en-US" altLang="zh-CN" sz="2000" b="1">
                      <a:latin typeface="楷体_GB2312" pitchFamily="49" charset="-122"/>
                      <a:ea typeface="楷体_GB2312" pitchFamily="49" charset="-122"/>
                    </a:rPr>
                    <a:t>Lisp</a:t>
                  </a:r>
                  <a:endParaRPr lang="en-US" altLang="zh-CN" sz="4000" b="1">
                    <a:latin typeface="楷体_GB2312" pitchFamily="49" charset="-122"/>
                    <a:ea typeface="楷体_GB2312" pitchFamily="49" charset="-122"/>
                  </a:endParaRPr>
                </a:p>
              </p:txBody>
            </p:sp>
            <p:sp>
              <p:nvSpPr>
                <p:cNvPr id="163871" name="矩形 163870"/>
                <p:cNvSpPr/>
                <p:nvPr/>
              </p:nvSpPr>
              <p:spPr>
                <a:xfrm>
                  <a:off x="2041" y="1554"/>
                  <a:ext cx="1476" cy="74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74" name="组合 163873"/>
              <p:cNvGrpSpPr/>
              <p:nvPr/>
            </p:nvGrpSpPr>
            <p:grpSpPr>
              <a:xfrm>
                <a:off x="0" y="2302"/>
                <a:ext cx="544" cy="863"/>
                <a:chOff x="0" y="2302"/>
                <a:chExt cx="544" cy="863"/>
              </a:xfrm>
            </p:grpSpPr>
            <p:sp>
              <p:nvSpPr>
                <p:cNvPr id="163852" name="矩形 163851"/>
                <p:cNvSpPr/>
                <p:nvPr/>
              </p:nvSpPr>
              <p:spPr>
                <a:xfrm>
                  <a:off x="0" y="2302"/>
                  <a:ext cx="544" cy="863"/>
                </a:xfrm>
                <a:prstGeom prst="rect">
                  <a:avLst/>
                </a:prstGeom>
                <a:noFill/>
                <a:ln w="12700" cap="flat" cmpd="sng">
                  <a:solidFill>
                    <a:schemeClr val="tx1"/>
                  </a:solidFill>
                  <a:prstDash val="solid"/>
                  <a:miter/>
                  <a:headEnd type="none" w="med" len="med"/>
                  <a:tailEnd type="none" w="med" len="med"/>
                </a:ln>
              </p:spPr>
              <p:txBody>
                <a:bodyPr/>
                <a:p>
                  <a:pPr algn="just"/>
                  <a:r>
                    <a:rPr lang="en-US" altLang="zh-CN" sz="2000" b="1">
                      <a:latin typeface="楷体_GB2312" pitchFamily="49" charset="-122"/>
                      <a:ea typeface="楷体_GB2312" pitchFamily="49" charset="-122"/>
                    </a:rPr>
                    <a:t>Active Memory Technology DAP600</a:t>
                  </a:r>
                  <a:r>
                    <a:rPr lang="zh-CN" altLang="en-US" sz="2000" b="1" dirty="0">
                      <a:latin typeface="楷体_GB2312" pitchFamily="49" charset="-122"/>
                      <a:ea typeface="楷体_GB2312" pitchFamily="49" charset="-122"/>
                    </a:rPr>
                    <a:t>系列</a:t>
                  </a:r>
                  <a:endParaRPr lang="zh-CN" altLang="en-US" sz="2000" b="1" dirty="0">
                    <a:latin typeface="楷体_GB2312" pitchFamily="49" charset="-122"/>
                    <a:ea typeface="楷体_GB2312" pitchFamily="49" charset="-122"/>
                  </a:endParaRPr>
                </a:p>
                <a:p>
                  <a:pPr algn="just" eaLnBrk="0" hangingPunct="0"/>
                  <a:endParaRPr lang="zh-CN" altLang="en-US" sz="4000" b="1" dirty="0">
                    <a:latin typeface="楷体_GB2312" pitchFamily="49" charset="-122"/>
                    <a:ea typeface="楷体_GB2312" pitchFamily="49" charset="-122"/>
                  </a:endParaRPr>
                </a:p>
              </p:txBody>
            </p:sp>
            <p:sp>
              <p:nvSpPr>
                <p:cNvPr id="163873" name="矩形 163872"/>
                <p:cNvSpPr/>
                <p:nvPr/>
              </p:nvSpPr>
              <p:spPr>
                <a:xfrm>
                  <a:off x="0" y="2302"/>
                  <a:ext cx="544" cy="86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76" name="组合 163875"/>
              <p:cNvGrpSpPr/>
              <p:nvPr/>
            </p:nvGrpSpPr>
            <p:grpSpPr>
              <a:xfrm>
                <a:off x="544" y="2302"/>
                <a:ext cx="1497" cy="863"/>
                <a:chOff x="544" y="2302"/>
                <a:chExt cx="1497" cy="863"/>
              </a:xfrm>
            </p:grpSpPr>
            <p:sp>
              <p:nvSpPr>
                <p:cNvPr id="163853" name="矩形 163852"/>
                <p:cNvSpPr/>
                <p:nvPr/>
              </p:nvSpPr>
              <p:spPr>
                <a:xfrm>
                  <a:off x="544" y="2302"/>
                  <a:ext cx="1497" cy="863"/>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a:latin typeface="楷体_GB2312" pitchFamily="49" charset="-122"/>
                      <a:ea typeface="楷体_GB2312" pitchFamily="49" charset="-122"/>
                    </a:rPr>
                    <a:t>1</a:t>
                  </a:r>
                  <a:r>
                    <a:rPr lang="en-US" altLang="zh-CN" sz="2000" b="1">
                      <a:latin typeface="楷体_GB2312" pitchFamily="49" charset="-122"/>
                      <a:ea typeface="楷体_GB2312" pitchFamily="49" charset="-122"/>
                    </a:rPr>
                    <a:t>K</a:t>
                  </a:r>
                  <a:r>
                    <a:rPr lang="zh-CN" altLang="en-US" sz="2000" b="1" dirty="0">
                      <a:latin typeface="楷体_GB2312" pitchFamily="49" charset="-122"/>
                      <a:ea typeface="楷体_GB2312" pitchFamily="49" charset="-122"/>
                    </a:rPr>
                    <a:t>位/</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方形网格互连成4096</a:t>
                  </a:r>
                  <a:r>
                    <a:rPr lang="en-US" altLang="zh-CN" sz="2000" b="1">
                      <a:latin typeface="楷体_GB2312" pitchFamily="49" charset="-122"/>
                      <a:ea typeface="楷体_GB2312" pitchFamily="49" charset="-122"/>
                    </a:rPr>
                    <a:t>PE</a:t>
                  </a:r>
                  <a:r>
                    <a:rPr lang="zh-CN" altLang="en-US" sz="2000" b="1" dirty="0">
                      <a:latin typeface="楷体_GB2312" pitchFamily="49" charset="-122"/>
                      <a:ea typeface="楷体_GB2312" pitchFamily="49" charset="-122"/>
                    </a:rPr>
                    <a:t>的细粒、位片</a:t>
                  </a:r>
                  <a:r>
                    <a:rPr lang="en-US" altLang="zh-CN" sz="2000" b="1">
                      <a:latin typeface="楷体_GB2312" pitchFamily="49" charset="-122"/>
                      <a:ea typeface="楷体_GB2312" pitchFamily="49" charset="-122"/>
                    </a:rPr>
                    <a:t>SIMD</a:t>
                  </a:r>
                  <a:r>
                    <a:rPr lang="zh-CN" altLang="en-US" sz="2000" b="1" dirty="0">
                      <a:latin typeface="楷体_GB2312" pitchFamily="49" charset="-122"/>
                      <a:ea typeface="楷体_GB2312" pitchFamily="49" charset="-122"/>
                    </a:rPr>
                    <a:t>阵列，正交4-邻位链接，20</a:t>
                  </a:r>
                  <a:r>
                    <a:rPr lang="en-US" altLang="zh-CN" sz="2000" b="1">
                      <a:latin typeface="楷体_GB2312" pitchFamily="49" charset="-122"/>
                      <a:ea typeface="楷体_GB2312" pitchFamily="49" charset="-122"/>
                    </a:rPr>
                    <a:t>GIPS</a:t>
                  </a:r>
                  <a:r>
                    <a:rPr lang="zh-CN" altLang="en-US" sz="2000" b="1" dirty="0">
                      <a:latin typeface="楷体_GB2312" pitchFamily="49" charset="-122"/>
                      <a:ea typeface="楷体_GB2312" pitchFamily="49" charset="-122"/>
                    </a:rPr>
                    <a:t>和560</a:t>
                  </a:r>
                  <a:r>
                    <a:rPr lang="en-US" altLang="zh-CN" sz="2000" b="1" err="1">
                      <a:latin typeface="楷体_GB2312" pitchFamily="49" charset="-122"/>
                      <a:ea typeface="楷体_GB2312" pitchFamily="49" charset="-122"/>
                    </a:rPr>
                    <a:t>Mflops</a:t>
                  </a:r>
                  <a:r>
                    <a:rPr lang="zh-CN" altLang="en-US" sz="2000" b="1" dirty="0">
                      <a:latin typeface="楷体_GB2312" pitchFamily="49" charset="-122"/>
                      <a:ea typeface="楷体_GB2312" pitchFamily="49" charset="-122"/>
                    </a:rPr>
                    <a:t>峰值性能。</a:t>
                  </a:r>
                  <a:endParaRPr lang="zh-CN" altLang="en-US" sz="4000" b="1" dirty="0">
                    <a:latin typeface="楷体_GB2312" pitchFamily="49" charset="-122"/>
                    <a:ea typeface="楷体_GB2312" pitchFamily="49" charset="-122"/>
                  </a:endParaRPr>
                </a:p>
              </p:txBody>
            </p:sp>
            <p:sp>
              <p:nvSpPr>
                <p:cNvPr id="163875" name="矩形 163874"/>
                <p:cNvSpPr/>
                <p:nvPr/>
              </p:nvSpPr>
              <p:spPr>
                <a:xfrm>
                  <a:off x="544" y="2302"/>
                  <a:ext cx="1497" cy="86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nvGrpSpPr>
              <p:cNvPr id="163878" name="组合 163877"/>
              <p:cNvGrpSpPr/>
              <p:nvPr/>
            </p:nvGrpSpPr>
            <p:grpSpPr>
              <a:xfrm>
                <a:off x="2041" y="2302"/>
                <a:ext cx="1476" cy="863"/>
                <a:chOff x="2041" y="2302"/>
                <a:chExt cx="1476" cy="863"/>
              </a:xfrm>
            </p:grpSpPr>
            <p:sp>
              <p:nvSpPr>
                <p:cNvPr id="163854" name="矩形 163853"/>
                <p:cNvSpPr/>
                <p:nvPr/>
              </p:nvSpPr>
              <p:spPr>
                <a:xfrm>
                  <a:off x="2041" y="2302"/>
                  <a:ext cx="1476" cy="863"/>
                </a:xfrm>
                <a:prstGeom prst="rect">
                  <a:avLst/>
                </a:prstGeom>
                <a:noFill/>
                <a:ln w="12700" cap="flat" cmpd="sng">
                  <a:solidFill>
                    <a:schemeClr val="tx1"/>
                  </a:solidFill>
                  <a:prstDash val="solid"/>
                  <a:miter/>
                  <a:headEnd type="none" w="med" len="med"/>
                  <a:tailEnd type="none" w="med" len="med"/>
                </a:ln>
              </p:spPr>
              <p:txBody>
                <a:bodyPr/>
                <a:p>
                  <a:pPr algn="just"/>
                  <a:r>
                    <a:rPr lang="zh-CN" altLang="en-US" sz="2000" b="1" dirty="0">
                      <a:latin typeface="楷体_GB2312" pitchFamily="49" charset="-122"/>
                      <a:ea typeface="楷体_GB2312" pitchFamily="49" charset="-122"/>
                    </a:rPr>
                    <a:t>由主机</a:t>
                  </a:r>
                  <a:r>
                    <a:rPr lang="en-US" altLang="zh-CN" sz="2000" b="1">
                      <a:latin typeface="楷体_GB2312" pitchFamily="49" charset="-122"/>
                      <a:ea typeface="楷体_GB2312" pitchFamily="49" charset="-122"/>
                    </a:rPr>
                    <a:t>VAX/VMS</a:t>
                  </a:r>
                  <a:r>
                    <a:rPr lang="zh-CN" altLang="en-US" sz="2000" b="1">
                      <a:latin typeface="楷体_GB2312" pitchFamily="49" charset="-122"/>
                      <a:ea typeface="楷体_GB2312" pitchFamily="49" charset="-122"/>
                    </a:rPr>
                    <a:t>或</a:t>
                  </a:r>
                  <a:r>
                    <a:rPr lang="en-US" altLang="zh-CN" sz="2000" b="1">
                      <a:latin typeface="楷体_GB2312" pitchFamily="49" charset="-122"/>
                      <a:ea typeface="楷体_GB2312" pitchFamily="49" charset="-122"/>
                    </a:rPr>
                    <a:t>UNIX Fortran-plus </a:t>
                  </a:r>
                  <a:r>
                    <a:rPr lang="zh-CN" altLang="en-US" sz="2000" b="1">
                      <a:latin typeface="楷体_GB2312" pitchFamily="49" charset="-122"/>
                      <a:ea typeface="楷体_GB2312" pitchFamily="49" charset="-122"/>
                    </a:rPr>
                    <a:t>或</a:t>
                  </a:r>
                  <a:r>
                    <a:rPr lang="en-US" altLang="zh-CN" sz="2000" b="1">
                      <a:latin typeface="楷体_GB2312" pitchFamily="49" charset="-122"/>
                      <a:ea typeface="楷体_GB2312" pitchFamily="49" charset="-122"/>
                    </a:rPr>
                    <a:t>DAP</a:t>
                  </a:r>
                  <a:r>
                    <a:rPr lang="zh-CN" altLang="en-US" sz="2000" b="1">
                      <a:latin typeface="楷体_GB2312" pitchFamily="49" charset="-122"/>
                      <a:ea typeface="楷体_GB2312" pitchFamily="49" charset="-122"/>
                    </a:rPr>
                    <a:t>上</a:t>
                  </a:r>
                  <a:r>
                    <a:rPr lang="en-US" altLang="zh-CN" sz="2000" b="1">
                      <a:latin typeface="楷体_GB2312" pitchFamily="49" charset="-122"/>
                      <a:ea typeface="楷体_GB2312" pitchFamily="49" charset="-122"/>
                    </a:rPr>
                    <a:t>APAL</a:t>
                  </a:r>
                  <a:r>
                    <a:rPr lang="zh-CN" altLang="en-US" sz="2000" b="1" dirty="0">
                      <a:latin typeface="楷体_GB2312" pitchFamily="49" charset="-122"/>
                      <a:ea typeface="楷体_GB2312" pitchFamily="49" charset="-122"/>
                    </a:rPr>
                    <a:t>提供，主机的</a:t>
                  </a:r>
                  <a:r>
                    <a:rPr lang="en-US" altLang="zh-CN" sz="2000" b="1">
                      <a:latin typeface="楷体_GB2312" pitchFamily="49" charset="-122"/>
                      <a:ea typeface="楷体_GB2312" pitchFamily="49" charset="-122"/>
                    </a:rPr>
                    <a:t>Fortran77</a:t>
                  </a:r>
                  <a:r>
                    <a:rPr lang="zh-CN" altLang="en-US" sz="2000" b="1">
                      <a:latin typeface="楷体_GB2312" pitchFamily="49" charset="-122"/>
                      <a:ea typeface="楷体_GB2312" pitchFamily="49" charset="-122"/>
                    </a:rPr>
                    <a:t>或</a:t>
                  </a:r>
                  <a:r>
                    <a:rPr lang="en-US" altLang="zh-CN" sz="2000" b="1">
                      <a:latin typeface="楷体_GB2312" pitchFamily="49" charset="-122"/>
                      <a:ea typeface="楷体_GB2312" pitchFamily="49" charset="-122"/>
                    </a:rPr>
                    <a:t>C。</a:t>
                  </a:r>
                  <a:r>
                    <a:rPr lang="zh-CN" altLang="en-US" sz="2000" b="1">
                      <a:latin typeface="楷体_GB2312" pitchFamily="49" charset="-122"/>
                      <a:ea typeface="楷体_GB2312" pitchFamily="49" charset="-122"/>
                    </a:rPr>
                    <a:t>与</a:t>
                  </a:r>
                  <a:r>
                    <a:rPr lang="en-US" altLang="zh-CN" sz="2000" b="1">
                      <a:latin typeface="楷体_GB2312" pitchFamily="49" charset="-122"/>
                      <a:ea typeface="楷体_GB2312" pitchFamily="49" charset="-122"/>
                    </a:rPr>
                    <a:t>Fortran90</a:t>
                  </a:r>
                  <a:r>
                    <a:rPr lang="zh-CN" altLang="en-US" sz="2000" b="1" dirty="0">
                      <a:latin typeface="楷体_GB2312" pitchFamily="49" charset="-122"/>
                      <a:ea typeface="楷体_GB2312" pitchFamily="49" charset="-122"/>
                    </a:rPr>
                    <a:t>标准有关的</a:t>
                  </a:r>
                  <a:r>
                    <a:rPr lang="en-US" altLang="zh-CN" sz="2000" b="1">
                      <a:latin typeface="楷体_GB2312" pitchFamily="49" charset="-122"/>
                      <a:ea typeface="楷体_GB2312" pitchFamily="49" charset="-122"/>
                    </a:rPr>
                    <a:t>Fortran-plus。</a:t>
                  </a:r>
                  <a:endParaRPr lang="en-US" altLang="zh-CN" sz="4000" b="1">
                    <a:latin typeface="楷体_GB2312" pitchFamily="49" charset="-122"/>
                    <a:ea typeface="楷体_GB2312" pitchFamily="49" charset="-122"/>
                  </a:endParaRPr>
                </a:p>
              </p:txBody>
            </p:sp>
            <p:sp>
              <p:nvSpPr>
                <p:cNvPr id="163877" name="矩形 163876"/>
                <p:cNvSpPr/>
                <p:nvPr/>
              </p:nvSpPr>
              <p:spPr>
                <a:xfrm>
                  <a:off x="2041" y="2302"/>
                  <a:ext cx="1476" cy="863"/>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grpSp>
        <p:sp>
          <p:nvSpPr>
            <p:cNvPr id="163880" name="矩形 163879"/>
            <p:cNvSpPr/>
            <p:nvPr/>
          </p:nvSpPr>
          <p:spPr>
            <a:xfrm>
              <a:off x="-3" y="400"/>
              <a:ext cx="3523" cy="2768"/>
            </a:xfrm>
            <a:prstGeom prst="rect">
              <a:avLst/>
            </a:prstGeom>
            <a:noFill/>
            <a:ln w="12700" cap="flat" cmpd="sng">
              <a:solidFill>
                <a:srgbClr val="A0A0A0"/>
              </a:solidFill>
              <a:prstDash val="solid"/>
              <a:miter/>
              <a:headEnd type="none" w="med" len="med"/>
              <a:tailEnd type="none" w="med" len="med"/>
            </a:ln>
          </p:spPr>
          <p:txBody>
            <a:bodyPr/>
            <a:p>
              <a:endParaRPr lang="zh-CN" altLang="en-US"/>
            </a:p>
          </p:txBody>
        </p:sp>
      </p:grpSp>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64866" name="标题 164865"/>
          <p:cNvSpPr>
            <a:spLocks noGrp="1"/>
          </p:cNvSpPr>
          <p:nvPr>
            <p:ph type="title"/>
          </p:nvPr>
        </p:nvSpPr>
        <p:spPr>
          <a:xfrm>
            <a:off x="152400" y="1447800"/>
            <a:ext cx="8991600" cy="1549400"/>
          </a:xfrm>
        </p:spPr>
        <p:txBody>
          <a:bodyPr anchor="ctr"/>
          <a:p>
            <a:r>
              <a:rPr lang="zh-CN" altLang="en-US" b="1" dirty="0">
                <a:ea typeface="黑体" panose="02010609060101010101" pitchFamily="49" charset="-122"/>
              </a:rPr>
              <a:t>３．的并行处理机基本结构</a:t>
            </a:r>
            <a:br>
              <a:rPr lang="zh-CN" altLang="en-US" b="1" dirty="0">
                <a:ea typeface="黑体" panose="02010609060101010101" pitchFamily="49" charset="-122"/>
              </a:rPr>
            </a:br>
            <a:r>
              <a:rPr lang="zh-CN" altLang="en-US" b="1" dirty="0">
                <a:ea typeface="黑体" panose="02010609060101010101" pitchFamily="49" charset="-122"/>
              </a:rPr>
              <a:t>　</a:t>
            </a:r>
            <a:r>
              <a:rPr lang="zh-CN" altLang="en-US" sz="3800" b="1" dirty="0">
                <a:solidFill>
                  <a:schemeClr val="tx1"/>
                </a:solidFill>
                <a:ea typeface="黑体" panose="02010609060101010101" pitchFamily="49" charset="-122"/>
              </a:rPr>
              <a:t>并行处理机有两种典型结构：</a:t>
            </a:r>
            <a:endParaRPr lang="zh-CN" altLang="en-US" sz="3800" b="1" dirty="0">
              <a:solidFill>
                <a:schemeClr val="folHlink"/>
              </a:solidFill>
              <a:ea typeface="楷体_GB2312" pitchFamily="49" charset="-122"/>
            </a:endParaRPr>
          </a:p>
        </p:txBody>
      </p:sp>
      <p:sp>
        <p:nvSpPr>
          <p:cNvPr id="223232" name="矩形 223231"/>
          <p:cNvSpPr/>
          <p:nvPr/>
        </p:nvSpPr>
        <p:spPr>
          <a:xfrm>
            <a:off x="1476375" y="3397885"/>
            <a:ext cx="5607685" cy="1198880"/>
          </a:xfrm>
          <a:prstGeom prst="rect">
            <a:avLst/>
          </a:prstGeom>
          <a:noFill/>
          <a:ln w="9525">
            <a:noFill/>
          </a:ln>
        </p:spPr>
        <p:txBody>
          <a:bodyPr wrap="square">
            <a:spAutoFit/>
          </a:bodyPr>
          <a:p>
            <a:r>
              <a:rPr lang="zh-CN" altLang="en-US" sz="3600" b="1" dirty="0">
                <a:solidFill>
                  <a:srgbClr val="000099"/>
                </a:solidFill>
                <a:latin typeface="Arial" panose="020B0604020202020204" pitchFamily="34" charset="0"/>
                <a:ea typeface="楷体_GB2312" pitchFamily="49" charset="-122"/>
              </a:rPr>
              <a:t>分布存储器并行处理机</a:t>
            </a:r>
            <a:br>
              <a:rPr lang="zh-CN" altLang="en-US" sz="3600" b="1" dirty="0">
                <a:solidFill>
                  <a:srgbClr val="000099"/>
                </a:solidFill>
                <a:latin typeface="Arial" panose="020B0604020202020204" pitchFamily="34" charset="0"/>
                <a:ea typeface="楷体_GB2312" pitchFamily="49" charset="-122"/>
              </a:rPr>
            </a:br>
            <a:endParaRPr lang="zh-CN" altLang="en-US" sz="3600" b="1" dirty="0">
              <a:solidFill>
                <a:srgbClr val="000099"/>
              </a:solidFill>
              <a:latin typeface="Arial" panose="020B0604020202020204" pitchFamily="34" charset="0"/>
              <a:ea typeface="楷体_GB2312" pitchFamily="49" charset="-122"/>
            </a:endParaRPr>
          </a:p>
        </p:txBody>
      </p:sp>
      <p:sp>
        <p:nvSpPr>
          <p:cNvPr id="223233" name="矩形 223232"/>
          <p:cNvSpPr/>
          <p:nvPr/>
        </p:nvSpPr>
        <p:spPr>
          <a:xfrm>
            <a:off x="1476375" y="4792663"/>
            <a:ext cx="4772025" cy="1190625"/>
          </a:xfrm>
          <a:prstGeom prst="rect">
            <a:avLst/>
          </a:prstGeom>
          <a:noFill/>
          <a:ln w="9525">
            <a:noFill/>
          </a:ln>
        </p:spPr>
        <p:txBody>
          <a:bodyPr wrap="none" anchor="t">
            <a:spAutoFit/>
          </a:bodyPr>
          <a:p>
            <a:r>
              <a:rPr lang="zh-CN" altLang="en-US" sz="3600" b="1" dirty="0">
                <a:solidFill>
                  <a:srgbClr val="000099"/>
                </a:solidFill>
                <a:latin typeface="Arial" panose="020B0604020202020204" pitchFamily="34" charset="0"/>
                <a:ea typeface="楷体_GB2312" pitchFamily="49" charset="-122"/>
              </a:rPr>
              <a:t>共享存储器并行处理机</a:t>
            </a:r>
            <a:br>
              <a:rPr lang="zh-CN" altLang="en-US" sz="3600" b="1" dirty="0">
                <a:solidFill>
                  <a:schemeClr val="folHlink"/>
                </a:solidFill>
                <a:latin typeface="Arial" panose="020B0604020202020204" pitchFamily="34" charset="0"/>
                <a:ea typeface="楷体_GB2312" pitchFamily="49" charset="-122"/>
              </a:rPr>
            </a:br>
            <a:endParaRPr lang="zh-CN" altLang="en-US" sz="3600" b="1" dirty="0">
              <a:solidFill>
                <a:schemeClr val="folHlink"/>
              </a:solidFill>
              <a:latin typeface="Arial" panose="020B0604020202020204" pitchFamily="34" charset="0"/>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2"/>
                                        </p:tgtEl>
                                        <p:attrNameLst>
                                          <p:attrName>style.visibility</p:attrName>
                                        </p:attrNameLst>
                                      </p:cBhvr>
                                      <p:to>
                                        <p:strVal val="visible"/>
                                      </p:to>
                                    </p:set>
                                    <p:animEffect transition="in" filter="blinds(horizontal)">
                                      <p:cBhvr>
                                        <p:cTn id="7" dur="500"/>
                                        <p:tgtEl>
                                          <p:spTgt spid="2232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3233"/>
                                        </p:tgtEl>
                                        <p:attrNameLst>
                                          <p:attrName>style.visibility</p:attrName>
                                        </p:attrNameLst>
                                      </p:cBhvr>
                                      <p:to>
                                        <p:strVal val="visible"/>
                                      </p:to>
                                    </p:set>
                                    <p:animEffect transition="in" filter="blinds(horizontal)">
                                      <p:cBhvr>
                                        <p:cTn id="12" dur="500"/>
                                        <p:tgtEl>
                                          <p:spTgt spid="223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2" grpId="0"/>
      <p:bldP spid="223233" grpId="0"/>
    </p:bldLst>
  </p:timing>
</p:sld>
</file>

<file path=ppt/tags/tag1.xml><?xml version="1.0" encoding="utf-8"?>
<p:tagLst xmlns:p="http://schemas.openxmlformats.org/presentationml/2006/main">
  <p:tag name="MINUTES" val="df  jklfdgkj"/>
</p:tagLst>
</file>

<file path=ppt/theme/theme1.xml><?xml version="1.0" encoding="utf-8"?>
<a:theme xmlns:a="http://schemas.openxmlformats.org/drawingml/2006/main" name="Layers">
  <a:themeElements>
    <a:clrScheme name="">
      <a:dk1>
        <a:srgbClr val="000000"/>
      </a:dk1>
      <a:lt1>
        <a:srgbClr val="FFFFE1"/>
      </a:lt1>
      <a:dk2>
        <a:srgbClr val="330033"/>
      </a:dk2>
      <a:lt2>
        <a:srgbClr val="330033"/>
      </a:lt2>
      <a:accent1>
        <a:srgbClr val="CCCC99"/>
      </a:accent1>
      <a:accent2>
        <a:srgbClr val="FF0000"/>
      </a:accent2>
      <a:accent3>
        <a:srgbClr val="FFFFED"/>
      </a:accent3>
      <a:accent4>
        <a:srgbClr val="000000"/>
      </a:accent4>
      <a:accent5>
        <a:srgbClr val="E2E2CA"/>
      </a:accent5>
      <a:accent6>
        <a:srgbClr val="E50000"/>
      </a:accent6>
      <a:hlink>
        <a:srgbClr val="990033"/>
      </a:hlink>
      <a:folHlink>
        <a:srgbClr val="B2B2B2"/>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CCCCCC"/>
        </a:dk1>
        <a:lt1>
          <a:srgbClr val="000000"/>
        </a:lt1>
        <a:dk2>
          <a:srgbClr val="FFFFFF"/>
        </a:dk2>
        <a:lt2>
          <a:srgbClr val="993300"/>
        </a:lt2>
        <a:accent1>
          <a:srgbClr val="576F2B"/>
        </a:accent1>
        <a:accent2>
          <a:srgbClr val="666699"/>
        </a:accent2>
        <a:accent3>
          <a:srgbClr val="AAAAAA"/>
        </a:accent3>
        <a:accent4>
          <a:srgbClr val="AFAFAF"/>
        </a:accent4>
        <a:accent5>
          <a:srgbClr val="B5BBAC"/>
        </a:accent5>
        <a:accent6>
          <a:srgbClr val="5B5B89"/>
        </a:accent6>
        <a:hlink>
          <a:srgbClr val="99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CCCCCC"/>
        </a:dk1>
        <a:lt1>
          <a:srgbClr val="330000"/>
        </a:lt1>
        <a:dk2>
          <a:srgbClr val="FFFFFF"/>
        </a:dk2>
        <a:lt2>
          <a:srgbClr val="993300"/>
        </a:lt2>
        <a:accent1>
          <a:srgbClr val="996633"/>
        </a:accent1>
        <a:accent2>
          <a:srgbClr val="FF0000"/>
        </a:accent2>
        <a:accent3>
          <a:srgbClr val="ADAAAA"/>
        </a:accent3>
        <a:accent4>
          <a:srgbClr val="AFAFAF"/>
        </a:accent4>
        <a:accent5>
          <a:srgbClr val="CAB9AD"/>
        </a:accent5>
        <a:accent6>
          <a:srgbClr val="E50000"/>
        </a:accent6>
        <a:hlink>
          <a:srgbClr val="FF3300"/>
        </a:hlink>
        <a:folHlink>
          <a:srgbClr val="CC9933"/>
        </a:folHlink>
      </a:clrScheme>
      <a:clrMap bg1="lt1" tx1="dk1" bg2="lt2" tx2="dk2" accent1="accent1" accent2="accent2" accent3="accent3" accent4="accent4" accent5="accent5" accent6="accent6" hlink="hlink" folHlink="folHlink"/>
    </a:extraClrScheme>
    <a:extraClrScheme>
      <a:clrScheme name="">
        <a:dk1>
          <a:srgbClr val="FFFFFF"/>
        </a:dk1>
        <a:lt1>
          <a:srgbClr val="21203C"/>
        </a:lt1>
        <a:dk2>
          <a:srgbClr val="FFFFCC"/>
        </a:dk2>
        <a:lt2>
          <a:srgbClr val="79788A"/>
        </a:lt2>
        <a:accent1>
          <a:srgbClr val="476077"/>
        </a:accent1>
        <a:accent2>
          <a:srgbClr val="676C5A"/>
        </a:accent2>
        <a:accent3>
          <a:srgbClr val="ABABAF"/>
        </a:accent3>
        <a:accent4>
          <a:srgbClr val="DCDCDC"/>
        </a:accent4>
        <a:accent5>
          <a:srgbClr val="B1B7BE"/>
        </a:accent5>
        <a:accent6>
          <a:srgbClr val="5C6050"/>
        </a:accent6>
        <a:hlink>
          <a:srgbClr val="666699"/>
        </a:hlink>
        <a:folHlink>
          <a:srgbClr val="8CB0A2"/>
        </a:folHlink>
      </a:clrScheme>
      <a:clrMap bg1="lt1" tx1="dk1" bg2="lt2" tx2="dk2" accent1="accent1" accent2="accent2" accent3="accent3" accent4="accent4" accent5="accent5" accent6="accent6" hlink="hlink" folHlink="folHlink"/>
    </a:extraClrScheme>
    <a:extraClrScheme>
      <a:clrScheme name="">
        <a:dk1>
          <a:srgbClr val="FFFFCC"/>
        </a:dk1>
        <a:lt1>
          <a:srgbClr val="79A994"/>
        </a:lt1>
        <a:dk2>
          <a:srgbClr val="FFFFCC"/>
        </a:dk2>
        <a:lt2>
          <a:srgbClr val="455B41"/>
        </a:lt2>
        <a:accent1>
          <a:srgbClr val="517087"/>
        </a:accent1>
        <a:accent2>
          <a:srgbClr val="666699"/>
        </a:accent2>
        <a:accent3>
          <a:srgbClr val="BED1C8"/>
        </a:accent3>
        <a:accent4>
          <a:srgbClr val="DCDCAF"/>
        </a:accent4>
        <a:accent5>
          <a:srgbClr val="B3BCC3"/>
        </a:accent5>
        <a:accent6>
          <a:srgbClr val="5B5B89"/>
        </a:accent6>
        <a:hlink>
          <a:srgbClr val="993300"/>
        </a:hlink>
        <a:folHlink>
          <a:srgbClr val="A4AF6B"/>
        </a:folHlink>
      </a:clrScheme>
      <a:clrMap bg1="lt1" tx1="dk1" bg2="lt2" tx2="dk2" accent1="accent1" accent2="accent2" accent3="accent3" accent4="accent4" accent5="accent5" accent6="accent6" hlink="hlink" folHlink="folHlink"/>
    </a:extraClrScheme>
    <a:extraClrScheme>
      <a:clrScheme name="">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BAA"/>
        </a:accent5>
        <a:accent6>
          <a:srgbClr val="B789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E1"/>
        </a:lt1>
        <a:dk2>
          <a:srgbClr val="330033"/>
        </a:dk2>
        <a:lt2>
          <a:srgbClr val="330033"/>
        </a:lt2>
        <a:accent1>
          <a:srgbClr val="CCCC99"/>
        </a:accent1>
        <a:accent2>
          <a:srgbClr val="FF0000"/>
        </a:accent2>
        <a:accent3>
          <a:srgbClr val="FFFFED"/>
        </a:accent3>
        <a:accent4>
          <a:srgbClr val="000000"/>
        </a:accent4>
        <a:accent5>
          <a:srgbClr val="E2E2CA"/>
        </a:accent5>
        <a:accent6>
          <a:srgbClr val="E5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3C7C0"/>
        </a:accent5>
        <a:accent6>
          <a:srgbClr val="B789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7B75B"/>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DFD6AA"/>
        </a:accent5>
        <a:accent6>
          <a:srgbClr val="E5E55B"/>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9CEE4"/>
        </a:accent5>
        <a:accent6>
          <a:srgbClr val="E5E55B"/>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Layers</Template>
  <TotalTime>0</TotalTime>
  <Words>6776</Words>
  <Application>WPS 演示</Application>
  <PresentationFormat>在屏幕上显示</PresentationFormat>
  <Paragraphs>666</Paragraphs>
  <Slides>62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28</vt:i4>
      </vt:variant>
      <vt:variant>
        <vt:lpstr>幻灯片标题</vt:lpstr>
      </vt:variant>
      <vt:variant>
        <vt:i4>62</vt:i4>
      </vt:variant>
    </vt:vector>
  </HeadingPairs>
  <TitlesOfParts>
    <vt:vector size="103" baseType="lpstr">
      <vt:lpstr>Arial</vt:lpstr>
      <vt:lpstr>宋体</vt:lpstr>
      <vt:lpstr>Wingdings</vt:lpstr>
      <vt:lpstr>楷体_GB2312</vt:lpstr>
      <vt:lpstr>新宋体</vt:lpstr>
      <vt:lpstr>Times New Roman</vt:lpstr>
      <vt:lpstr>黑体</vt:lpstr>
      <vt:lpstr>Monotype Sorts</vt:lpstr>
      <vt:lpstr>Wingdings</vt:lpstr>
      <vt:lpstr>微软雅黑</vt:lpstr>
      <vt:lpstr>Arial Unicode MS</vt:lpstr>
      <vt:lpstr>Symbol</vt:lpstr>
      <vt:lpstr>Layers</vt:lpstr>
      <vt:lpstr>Word.Picture.8</vt:lpstr>
      <vt:lpstr>Visio.Drawing.5</vt:lpstr>
      <vt:lpstr>Visio.Drawing.6</vt:lpstr>
      <vt:lpstr>Visio.Drawing.6</vt:lpstr>
      <vt:lpstr>Visio.Drawing.5</vt:lpstr>
      <vt:lpstr>Visio.Drawing.5</vt:lpstr>
      <vt:lpstr>Visio.Drawing.5</vt:lpstr>
      <vt:lpstr>Visio.Drawing.5</vt:lpstr>
      <vt:lpstr>Visio.Drawing.5</vt:lpstr>
      <vt:lpstr>Visio.Drawing.5</vt:lpstr>
      <vt:lpstr>Word.Document.8</vt:lpstr>
      <vt:lpstr>Word.Picture.8</vt:lpstr>
      <vt:lpstr>Visio.Drawing.6</vt:lpstr>
      <vt:lpstr>Visio.Drawing.6</vt:lpstr>
      <vt:lpstr>Visio.Drawing.6</vt:lpstr>
      <vt:lpstr>Visio.Drawing.6</vt:lpstr>
      <vt:lpstr>Visio.Drawing.6</vt:lpstr>
      <vt:lpstr>Visio.Drawing.6</vt:lpstr>
      <vt:lpstr>Visio.Drawing.6</vt:lpstr>
      <vt:lpstr>Visio.Drawing.6</vt:lpstr>
      <vt:lpstr>Visio.Drawing.6</vt:lpstr>
      <vt:lpstr>Word.Picture.8</vt:lpstr>
      <vt:lpstr>Visio.Drawing.5</vt:lpstr>
      <vt:lpstr>Visio.Drawing.5</vt:lpstr>
      <vt:lpstr>Visio.Drawing.5</vt:lpstr>
      <vt:lpstr>Visio.Drawing.6</vt:lpstr>
      <vt:lpstr>Visio.Drawing.5</vt:lpstr>
      <vt:lpstr>Visio.Drawing.5</vt:lpstr>
      <vt:lpstr>PowerPoint 演示文稿</vt:lpstr>
      <vt:lpstr>第六章  互联网络 §1并行处理机概述</vt:lpstr>
      <vt:lpstr>PowerPoint 演示文稿</vt:lpstr>
      <vt:lpstr>PowerPoint 演示文稿</vt:lpstr>
      <vt:lpstr>PowerPoint 演示文稿</vt:lpstr>
      <vt:lpstr>PowerPoint 演示文稿</vt:lpstr>
      <vt:lpstr>PowerPoint 演示文稿</vt:lpstr>
      <vt:lpstr>PowerPoint 演示文稿</vt:lpstr>
      <vt:lpstr>３．的并行处理机基本结构 　并行处理机有两种典型结构：</vt:lpstr>
      <vt:lpstr>PowerPoint 演示文稿</vt:lpstr>
      <vt:lpstr>分布存储器并行处理机特点</vt:lpstr>
      <vt:lpstr>分布存储器并行处理机特点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数据表示与指令系统</dc:title>
  <dc:creator>hyj</dc:creator>
  <cp:lastModifiedBy>lenovo</cp:lastModifiedBy>
  <cp:revision>83</cp:revision>
  <dcterms:created xsi:type="dcterms:W3CDTF">2001-09-04T07:43:00Z</dcterms:created>
  <dcterms:modified xsi:type="dcterms:W3CDTF">2020-04-26T01:55:42Z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2052-11.1.0.9587</vt:lpwstr>
  </property>
</Properties>
</file>