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49150f653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49150f653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9150f653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9150f653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49150f65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49150f65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9150f65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9150f65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49150f653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49150f653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49150f653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49150f653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49150f653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49150f653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49150f653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49150f653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49150f653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49150f653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AI Agent Self-Consistency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lang="en-GB" sz="1300">
                <a:solidFill>
                  <a:schemeClr val="dk1"/>
                </a:solidFill>
              </a:rPr>
              <a:t>Severin Bratus, </a:t>
            </a:r>
            <a:r>
              <a:rPr lang="en-GB" sz="1300">
                <a:solidFill>
                  <a:srgbClr val="222222"/>
                </a:solidFill>
                <a:highlight>
                  <a:srgbClr val="FFFFFF"/>
                </a:highlight>
              </a:rPr>
              <a:t>David Dinucu-Jianu, Ilias Mc Auliffe</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Motivation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Main idea: open-source AI enabled search (e.g. alternative to Google/Bing/DuckDuckGo and Perplexity/ChatGPT Search)</a:t>
            </a:r>
            <a:endParaRPr/>
          </a:p>
          <a:p>
            <a:pPr indent="-342900" lvl="0" marL="457200" rtl="0" algn="l">
              <a:spcBef>
                <a:spcPts val="0"/>
              </a:spcBef>
              <a:spcAft>
                <a:spcPts val="0"/>
              </a:spcAft>
              <a:buSzPts val="1800"/>
              <a:buChar char="●"/>
            </a:pPr>
            <a:r>
              <a:rPr lang="en-GB"/>
              <a:t>The LLM acts as the agent and combines reasoning with external tools to provide the best possible response to a user query</a:t>
            </a:r>
            <a:endParaRPr/>
          </a:p>
          <a:p>
            <a:pPr indent="0" lvl="0" marL="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2190250" y="2499050"/>
            <a:ext cx="5059725" cy="2644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title="ChatGPT Image Apr 6, 2025, 11_40_04 AM.png"/>
          <p:cNvPicPr preferRelativeResize="0"/>
          <p:nvPr/>
        </p:nvPicPr>
        <p:blipFill>
          <a:blip r:embed="rId3">
            <a:alphaModFix/>
          </a:blip>
          <a:stretch>
            <a:fillRect/>
          </a:stretch>
        </p:blipFill>
        <p:spPr>
          <a:xfrm>
            <a:off x="1204587" y="1758362"/>
            <a:ext cx="1165025" cy="1165025"/>
          </a:xfrm>
          <a:prstGeom prst="rect">
            <a:avLst/>
          </a:prstGeom>
          <a:noFill/>
          <a:ln>
            <a:noFill/>
          </a:ln>
        </p:spPr>
      </p:pic>
      <p:sp>
        <p:nvSpPr>
          <p:cNvPr id="68" name="Google Shape;68;p15"/>
          <p:cNvSpPr/>
          <p:nvPr/>
        </p:nvSpPr>
        <p:spPr>
          <a:xfrm>
            <a:off x="2937425" y="484950"/>
            <a:ext cx="2522100" cy="81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Query</a:t>
            </a:r>
            <a:endParaRPr/>
          </a:p>
          <a:p>
            <a:pPr indent="0" lvl="0" marL="0" rtl="0" algn="ctr">
              <a:spcBef>
                <a:spcPts val="0"/>
              </a:spcBef>
              <a:spcAft>
                <a:spcPts val="0"/>
              </a:spcAft>
              <a:buNone/>
            </a:pPr>
            <a:r>
              <a:rPr lang="en-GB" sz="1000"/>
              <a:t>As of August 1, 2024, which country were holders of the FIFA World Cup the last time the UEFA Champions League was won by a club from London?</a:t>
            </a:r>
            <a:endParaRPr sz="1000"/>
          </a:p>
        </p:txBody>
      </p:sp>
      <p:cxnSp>
        <p:nvCxnSpPr>
          <p:cNvPr id="69" name="Google Shape;69;p15"/>
          <p:cNvCxnSpPr>
            <a:stCxn id="68" idx="2"/>
            <a:endCxn id="67" idx="0"/>
          </p:cNvCxnSpPr>
          <p:nvPr/>
        </p:nvCxnSpPr>
        <p:spPr>
          <a:xfrm flipH="1">
            <a:off x="1787075" y="1301850"/>
            <a:ext cx="2411400" cy="456600"/>
          </a:xfrm>
          <a:prstGeom prst="straightConnector1">
            <a:avLst/>
          </a:prstGeom>
          <a:noFill/>
          <a:ln cap="flat" cmpd="sng" w="9525">
            <a:solidFill>
              <a:schemeClr val="dk2"/>
            </a:solidFill>
            <a:prstDash val="solid"/>
            <a:round/>
            <a:headEnd len="med" w="med" type="none"/>
            <a:tailEnd len="med" w="med" type="triangle"/>
          </a:ln>
        </p:spPr>
      </p:cxnSp>
      <p:pic>
        <p:nvPicPr>
          <p:cNvPr id="70" name="Google Shape;70;p15" title="ChatGPT Image Apr 6, 2025, 11_40_04 AM.png"/>
          <p:cNvPicPr preferRelativeResize="0"/>
          <p:nvPr/>
        </p:nvPicPr>
        <p:blipFill>
          <a:blip r:embed="rId3">
            <a:alphaModFix/>
          </a:blip>
          <a:stretch>
            <a:fillRect/>
          </a:stretch>
        </p:blipFill>
        <p:spPr>
          <a:xfrm>
            <a:off x="2651262" y="1758362"/>
            <a:ext cx="1165025" cy="1165025"/>
          </a:xfrm>
          <a:prstGeom prst="rect">
            <a:avLst/>
          </a:prstGeom>
          <a:noFill/>
          <a:ln>
            <a:noFill/>
          </a:ln>
        </p:spPr>
      </p:pic>
      <p:cxnSp>
        <p:nvCxnSpPr>
          <p:cNvPr id="71" name="Google Shape;71;p15"/>
          <p:cNvCxnSpPr>
            <a:stCxn id="68" idx="2"/>
            <a:endCxn id="70" idx="0"/>
          </p:cNvCxnSpPr>
          <p:nvPr/>
        </p:nvCxnSpPr>
        <p:spPr>
          <a:xfrm flipH="1">
            <a:off x="3233675" y="1301850"/>
            <a:ext cx="964800" cy="456600"/>
          </a:xfrm>
          <a:prstGeom prst="straightConnector1">
            <a:avLst/>
          </a:prstGeom>
          <a:noFill/>
          <a:ln cap="flat" cmpd="sng" w="9525">
            <a:solidFill>
              <a:schemeClr val="dk2"/>
            </a:solidFill>
            <a:prstDash val="solid"/>
            <a:round/>
            <a:headEnd len="med" w="med" type="none"/>
            <a:tailEnd len="med" w="med" type="triangle"/>
          </a:ln>
        </p:spPr>
      </p:cxnSp>
      <p:pic>
        <p:nvPicPr>
          <p:cNvPr id="72" name="Google Shape;72;p15" title="ChatGPT Image Apr 6, 2025, 11_40_04 AM.png"/>
          <p:cNvPicPr preferRelativeResize="0"/>
          <p:nvPr/>
        </p:nvPicPr>
        <p:blipFill>
          <a:blip r:embed="rId3">
            <a:alphaModFix/>
          </a:blip>
          <a:stretch>
            <a:fillRect/>
          </a:stretch>
        </p:blipFill>
        <p:spPr>
          <a:xfrm>
            <a:off x="4725012" y="1758362"/>
            <a:ext cx="1165025" cy="1165025"/>
          </a:xfrm>
          <a:prstGeom prst="rect">
            <a:avLst/>
          </a:prstGeom>
          <a:noFill/>
          <a:ln>
            <a:noFill/>
          </a:ln>
        </p:spPr>
      </p:pic>
      <p:pic>
        <p:nvPicPr>
          <p:cNvPr id="73" name="Google Shape;73;p15" title="ChatGPT Image Apr 6, 2025, 11_40_04 AM.png"/>
          <p:cNvPicPr preferRelativeResize="0"/>
          <p:nvPr/>
        </p:nvPicPr>
        <p:blipFill>
          <a:blip r:embed="rId3">
            <a:alphaModFix/>
          </a:blip>
          <a:stretch>
            <a:fillRect/>
          </a:stretch>
        </p:blipFill>
        <p:spPr>
          <a:xfrm>
            <a:off x="6171687" y="1758362"/>
            <a:ext cx="1165025" cy="1165025"/>
          </a:xfrm>
          <a:prstGeom prst="rect">
            <a:avLst/>
          </a:prstGeom>
          <a:noFill/>
          <a:ln>
            <a:noFill/>
          </a:ln>
        </p:spPr>
      </p:pic>
      <p:cxnSp>
        <p:nvCxnSpPr>
          <p:cNvPr id="74" name="Google Shape;74;p15"/>
          <p:cNvCxnSpPr>
            <a:stCxn id="68" idx="2"/>
            <a:endCxn id="72" idx="0"/>
          </p:cNvCxnSpPr>
          <p:nvPr/>
        </p:nvCxnSpPr>
        <p:spPr>
          <a:xfrm>
            <a:off x="4198475" y="1301850"/>
            <a:ext cx="1109100" cy="456600"/>
          </a:xfrm>
          <a:prstGeom prst="straightConnector1">
            <a:avLst/>
          </a:prstGeom>
          <a:noFill/>
          <a:ln cap="flat" cmpd="sng" w="9525">
            <a:solidFill>
              <a:schemeClr val="dk2"/>
            </a:solidFill>
            <a:prstDash val="solid"/>
            <a:round/>
            <a:headEnd len="med" w="med" type="none"/>
            <a:tailEnd len="med" w="med" type="triangle"/>
          </a:ln>
        </p:spPr>
      </p:cxnSp>
      <p:cxnSp>
        <p:nvCxnSpPr>
          <p:cNvPr id="75" name="Google Shape;75;p15"/>
          <p:cNvCxnSpPr>
            <a:stCxn id="68" idx="2"/>
            <a:endCxn id="73" idx="0"/>
          </p:cNvCxnSpPr>
          <p:nvPr/>
        </p:nvCxnSpPr>
        <p:spPr>
          <a:xfrm>
            <a:off x="4198475" y="1301850"/>
            <a:ext cx="2555700" cy="456600"/>
          </a:xfrm>
          <a:prstGeom prst="straightConnector1">
            <a:avLst/>
          </a:prstGeom>
          <a:noFill/>
          <a:ln cap="flat" cmpd="sng" w="9525">
            <a:solidFill>
              <a:schemeClr val="dk2"/>
            </a:solidFill>
            <a:prstDash val="solid"/>
            <a:round/>
            <a:headEnd len="med" w="med" type="none"/>
            <a:tailEnd len="med" w="med" type="triangle"/>
          </a:ln>
        </p:spPr>
      </p:cxnSp>
      <p:cxnSp>
        <p:nvCxnSpPr>
          <p:cNvPr id="76" name="Google Shape;76;p15"/>
          <p:cNvCxnSpPr>
            <a:stCxn id="70" idx="3"/>
            <a:endCxn id="72" idx="1"/>
          </p:cNvCxnSpPr>
          <p:nvPr/>
        </p:nvCxnSpPr>
        <p:spPr>
          <a:xfrm>
            <a:off x="3816288" y="2340875"/>
            <a:ext cx="908700" cy="0"/>
          </a:xfrm>
          <a:prstGeom prst="straightConnector1">
            <a:avLst/>
          </a:prstGeom>
          <a:noFill/>
          <a:ln cap="flat" cmpd="sng" w="38100">
            <a:solidFill>
              <a:schemeClr val="dk2"/>
            </a:solidFill>
            <a:prstDash val="dot"/>
            <a:round/>
            <a:headEnd len="med" w="med" type="none"/>
            <a:tailEnd len="med" w="med" type="none"/>
          </a:ln>
        </p:spPr>
      </p:cxnSp>
      <p:sp>
        <p:nvSpPr>
          <p:cNvPr id="77" name="Google Shape;77;p15"/>
          <p:cNvSpPr/>
          <p:nvPr/>
        </p:nvSpPr>
        <p:spPr>
          <a:xfrm>
            <a:off x="1046650" y="2923400"/>
            <a:ext cx="1248600" cy="572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France</a:t>
            </a:r>
            <a:endParaRPr>
              <a:solidFill>
                <a:schemeClr val="lt1"/>
              </a:solidFill>
            </a:endParaRPr>
          </a:p>
        </p:txBody>
      </p:sp>
      <p:sp>
        <p:nvSpPr>
          <p:cNvPr id="78" name="Google Shape;78;p15"/>
          <p:cNvSpPr/>
          <p:nvPr/>
        </p:nvSpPr>
        <p:spPr>
          <a:xfrm>
            <a:off x="2502975" y="2923400"/>
            <a:ext cx="1248600" cy="572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France</a:t>
            </a:r>
            <a:endParaRPr>
              <a:solidFill>
                <a:schemeClr val="lt1"/>
              </a:solidFill>
            </a:endParaRPr>
          </a:p>
        </p:txBody>
      </p:sp>
      <p:sp>
        <p:nvSpPr>
          <p:cNvPr id="79" name="Google Shape;79;p15"/>
          <p:cNvSpPr/>
          <p:nvPr/>
        </p:nvSpPr>
        <p:spPr>
          <a:xfrm>
            <a:off x="6018625" y="2923400"/>
            <a:ext cx="1248600" cy="5727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No answer</a:t>
            </a:r>
            <a:endParaRPr>
              <a:solidFill>
                <a:schemeClr val="lt1"/>
              </a:solidFill>
            </a:endParaRPr>
          </a:p>
        </p:txBody>
      </p:sp>
      <p:sp>
        <p:nvSpPr>
          <p:cNvPr id="80" name="Google Shape;80;p15"/>
          <p:cNvSpPr/>
          <p:nvPr/>
        </p:nvSpPr>
        <p:spPr>
          <a:xfrm>
            <a:off x="4573625" y="2916050"/>
            <a:ext cx="1248600" cy="572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Spain</a:t>
            </a:r>
            <a:endParaRPr>
              <a:solidFill>
                <a:schemeClr val="lt1"/>
              </a:solidFill>
            </a:endParaRPr>
          </a:p>
        </p:txBody>
      </p:sp>
      <p:pic>
        <p:nvPicPr>
          <p:cNvPr id="81" name="Google Shape;81;p15" title="ChatGPT Image Apr 6, 2025, 11_47_32 AM.png"/>
          <p:cNvPicPr preferRelativeResize="0"/>
          <p:nvPr/>
        </p:nvPicPr>
        <p:blipFill rotWithShape="1">
          <a:blip r:embed="rId4">
            <a:alphaModFix/>
          </a:blip>
          <a:srcRect b="3685" l="4301" r="2388" t="3004"/>
          <a:stretch/>
        </p:blipFill>
        <p:spPr>
          <a:xfrm>
            <a:off x="3700050" y="3772225"/>
            <a:ext cx="1165051" cy="1165051"/>
          </a:xfrm>
          <a:prstGeom prst="rect">
            <a:avLst/>
          </a:prstGeom>
          <a:noFill/>
          <a:ln>
            <a:noFill/>
          </a:ln>
        </p:spPr>
      </p:pic>
      <p:cxnSp>
        <p:nvCxnSpPr>
          <p:cNvPr id="82" name="Google Shape;82;p15"/>
          <p:cNvCxnSpPr>
            <a:stCxn id="77" idx="2"/>
            <a:endCxn id="81" idx="0"/>
          </p:cNvCxnSpPr>
          <p:nvPr/>
        </p:nvCxnSpPr>
        <p:spPr>
          <a:xfrm>
            <a:off x="1670950" y="3496100"/>
            <a:ext cx="2611500" cy="276000"/>
          </a:xfrm>
          <a:prstGeom prst="straightConnector1">
            <a:avLst/>
          </a:prstGeom>
          <a:noFill/>
          <a:ln cap="flat" cmpd="sng" w="9525">
            <a:solidFill>
              <a:schemeClr val="dk2"/>
            </a:solidFill>
            <a:prstDash val="solid"/>
            <a:round/>
            <a:headEnd len="med" w="med" type="none"/>
            <a:tailEnd len="med" w="med" type="triangle"/>
          </a:ln>
        </p:spPr>
      </p:cxnSp>
      <p:cxnSp>
        <p:nvCxnSpPr>
          <p:cNvPr id="83" name="Google Shape;83;p15"/>
          <p:cNvCxnSpPr>
            <a:stCxn id="78" idx="2"/>
            <a:endCxn id="81" idx="0"/>
          </p:cNvCxnSpPr>
          <p:nvPr/>
        </p:nvCxnSpPr>
        <p:spPr>
          <a:xfrm>
            <a:off x="3127275" y="3496100"/>
            <a:ext cx="1155300" cy="276000"/>
          </a:xfrm>
          <a:prstGeom prst="straightConnector1">
            <a:avLst/>
          </a:prstGeom>
          <a:noFill/>
          <a:ln cap="flat" cmpd="sng" w="9525">
            <a:solidFill>
              <a:schemeClr val="dk2"/>
            </a:solidFill>
            <a:prstDash val="solid"/>
            <a:round/>
            <a:headEnd len="med" w="med" type="none"/>
            <a:tailEnd len="med" w="med" type="triangle"/>
          </a:ln>
        </p:spPr>
      </p:cxnSp>
      <p:cxnSp>
        <p:nvCxnSpPr>
          <p:cNvPr id="84" name="Google Shape;84;p15"/>
          <p:cNvCxnSpPr>
            <a:stCxn id="80" idx="2"/>
            <a:endCxn id="81" idx="0"/>
          </p:cNvCxnSpPr>
          <p:nvPr/>
        </p:nvCxnSpPr>
        <p:spPr>
          <a:xfrm flipH="1">
            <a:off x="4282625" y="3488750"/>
            <a:ext cx="915300" cy="283500"/>
          </a:xfrm>
          <a:prstGeom prst="straightConnector1">
            <a:avLst/>
          </a:prstGeom>
          <a:noFill/>
          <a:ln cap="flat" cmpd="sng" w="9525">
            <a:solidFill>
              <a:schemeClr val="dk2"/>
            </a:solidFill>
            <a:prstDash val="solid"/>
            <a:round/>
            <a:headEnd len="med" w="med" type="none"/>
            <a:tailEnd len="med" w="med" type="triangle"/>
          </a:ln>
        </p:spPr>
      </p:cxnSp>
      <p:cxnSp>
        <p:nvCxnSpPr>
          <p:cNvPr id="85" name="Google Shape;85;p15"/>
          <p:cNvCxnSpPr>
            <a:stCxn id="79" idx="2"/>
            <a:endCxn id="81" idx="0"/>
          </p:cNvCxnSpPr>
          <p:nvPr/>
        </p:nvCxnSpPr>
        <p:spPr>
          <a:xfrm flipH="1">
            <a:off x="4282525" y="3496100"/>
            <a:ext cx="2360400" cy="276000"/>
          </a:xfrm>
          <a:prstGeom prst="straightConnector1">
            <a:avLst/>
          </a:prstGeom>
          <a:noFill/>
          <a:ln cap="flat" cmpd="sng" w="9525">
            <a:solidFill>
              <a:schemeClr val="dk2"/>
            </a:solidFill>
            <a:prstDash val="solid"/>
            <a:round/>
            <a:headEnd len="med" w="med" type="none"/>
            <a:tailEnd len="med" w="med" type="triangle"/>
          </a:ln>
        </p:spPr>
      </p:cxnSp>
      <p:sp>
        <p:nvSpPr>
          <p:cNvPr id="86" name="Google Shape;86;p15"/>
          <p:cNvSpPr/>
          <p:nvPr/>
        </p:nvSpPr>
        <p:spPr>
          <a:xfrm>
            <a:off x="5008200" y="4052550"/>
            <a:ext cx="1347900" cy="7059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The country was France</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a:t>
            </a:r>
            <a:endParaRPr/>
          </a:p>
        </p:txBody>
      </p:sp>
      <p:sp>
        <p:nvSpPr>
          <p:cNvPr id="92" name="Google Shape;92;p16"/>
          <p:cNvSpPr txBox="1"/>
          <p:nvPr>
            <p:ph idx="1" type="body"/>
          </p:nvPr>
        </p:nvSpPr>
        <p:spPr>
          <a:xfrm>
            <a:off x="152925" y="989388"/>
            <a:ext cx="31575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Clr>
                <a:schemeClr val="dk1"/>
              </a:buClr>
              <a:buSzPct val="61111"/>
              <a:buFont typeface="Arial"/>
              <a:buNone/>
            </a:pPr>
            <a:r>
              <a:rPr lang="en-GB"/>
              <a:t>In physics, when speaking of classical mechanics, there is an infamous problem that involves taking the initial positions and velocities of three point masses that orbit each other and attempting to calculate their trajectories. There is no general closed-form solution for this infamous problem. French mathematicians in the 18th century focused on solving this problem in regards to astronomical motion, specifically how the Moon rotates on its apsides. Their work led to a solution using Newton's laws of physics and the Discrete Fourier Transformation (DFT), which ultimately changed how sailors were able to determine longitude at sea. The inventor of the device that would revolutionize naval navigation using these new principles and proofs spent how many years testing and perfecting his work?</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pic>
        <p:nvPicPr>
          <p:cNvPr id="93" name="Google Shape;93;p16"/>
          <p:cNvPicPr preferRelativeResize="0"/>
          <p:nvPr/>
        </p:nvPicPr>
        <p:blipFill>
          <a:blip r:embed="rId3">
            <a:alphaModFix/>
          </a:blip>
          <a:stretch>
            <a:fillRect/>
          </a:stretch>
        </p:blipFill>
        <p:spPr>
          <a:xfrm>
            <a:off x="3378149" y="425775"/>
            <a:ext cx="1636151" cy="2010250"/>
          </a:xfrm>
          <a:prstGeom prst="rect">
            <a:avLst/>
          </a:prstGeom>
          <a:noFill/>
          <a:ln>
            <a:noFill/>
          </a:ln>
        </p:spPr>
      </p:pic>
      <p:pic>
        <p:nvPicPr>
          <p:cNvPr id="94" name="Google Shape;94;p16"/>
          <p:cNvPicPr preferRelativeResize="0"/>
          <p:nvPr/>
        </p:nvPicPr>
        <p:blipFill>
          <a:blip r:embed="rId4">
            <a:alphaModFix/>
          </a:blip>
          <a:stretch>
            <a:fillRect/>
          </a:stretch>
        </p:blipFill>
        <p:spPr>
          <a:xfrm>
            <a:off x="3103900" y="3411249"/>
            <a:ext cx="3878649" cy="1558225"/>
          </a:xfrm>
          <a:prstGeom prst="rect">
            <a:avLst/>
          </a:prstGeom>
          <a:noFill/>
          <a:ln>
            <a:noFill/>
          </a:ln>
        </p:spPr>
      </p:pic>
      <p:pic>
        <p:nvPicPr>
          <p:cNvPr id="95" name="Google Shape;95;p16"/>
          <p:cNvPicPr preferRelativeResize="0"/>
          <p:nvPr/>
        </p:nvPicPr>
        <p:blipFill>
          <a:blip r:embed="rId5">
            <a:alphaModFix/>
          </a:blip>
          <a:stretch>
            <a:fillRect/>
          </a:stretch>
        </p:blipFill>
        <p:spPr>
          <a:xfrm>
            <a:off x="6680999" y="1931000"/>
            <a:ext cx="2410075" cy="1533175"/>
          </a:xfrm>
          <a:prstGeom prst="rect">
            <a:avLst/>
          </a:prstGeom>
          <a:noFill/>
          <a:ln>
            <a:noFill/>
          </a:ln>
        </p:spPr>
      </p:pic>
      <p:pic>
        <p:nvPicPr>
          <p:cNvPr id="96" name="Google Shape;96;p16"/>
          <p:cNvPicPr preferRelativeResize="0"/>
          <p:nvPr/>
        </p:nvPicPr>
        <p:blipFill>
          <a:blip r:embed="rId6">
            <a:alphaModFix/>
          </a:blip>
          <a:stretch>
            <a:fillRect/>
          </a:stretch>
        </p:blipFill>
        <p:spPr>
          <a:xfrm>
            <a:off x="5234800" y="310574"/>
            <a:ext cx="3909200" cy="1504800"/>
          </a:xfrm>
          <a:prstGeom prst="rect">
            <a:avLst/>
          </a:prstGeom>
          <a:noFill/>
          <a:ln>
            <a:noFill/>
          </a:ln>
        </p:spPr>
      </p:pic>
      <p:cxnSp>
        <p:nvCxnSpPr>
          <p:cNvPr id="97" name="Google Shape;97;p16"/>
          <p:cNvCxnSpPr>
            <a:stCxn id="93" idx="2"/>
            <a:endCxn id="94" idx="0"/>
          </p:cNvCxnSpPr>
          <p:nvPr/>
        </p:nvCxnSpPr>
        <p:spPr>
          <a:xfrm>
            <a:off x="4196224" y="2436025"/>
            <a:ext cx="846900" cy="975300"/>
          </a:xfrm>
          <a:prstGeom prst="straightConnector1">
            <a:avLst/>
          </a:prstGeom>
          <a:noFill/>
          <a:ln cap="flat" cmpd="sng" w="9525">
            <a:solidFill>
              <a:schemeClr val="dk2"/>
            </a:solidFill>
            <a:prstDash val="solid"/>
            <a:round/>
            <a:headEnd len="med" w="med" type="none"/>
            <a:tailEnd len="med" w="med" type="triangle"/>
          </a:ln>
        </p:spPr>
      </p:cxnSp>
      <p:cxnSp>
        <p:nvCxnSpPr>
          <p:cNvPr id="98" name="Google Shape;98;p16"/>
          <p:cNvCxnSpPr>
            <a:stCxn id="94" idx="3"/>
            <a:endCxn id="95" idx="2"/>
          </p:cNvCxnSpPr>
          <p:nvPr/>
        </p:nvCxnSpPr>
        <p:spPr>
          <a:xfrm flipH="1" rot="10800000">
            <a:off x="6982549" y="3464062"/>
            <a:ext cx="903600" cy="726300"/>
          </a:xfrm>
          <a:prstGeom prst="straightConnector1">
            <a:avLst/>
          </a:prstGeom>
          <a:noFill/>
          <a:ln cap="flat" cmpd="sng" w="9525">
            <a:solidFill>
              <a:schemeClr val="dk2"/>
            </a:solidFill>
            <a:prstDash val="solid"/>
            <a:round/>
            <a:headEnd len="med" w="med" type="none"/>
            <a:tailEnd len="med" w="med" type="triangle"/>
          </a:ln>
        </p:spPr>
      </p:cxnSp>
      <p:cxnSp>
        <p:nvCxnSpPr>
          <p:cNvPr id="99" name="Google Shape;99;p16"/>
          <p:cNvCxnSpPr>
            <a:stCxn id="95" idx="0"/>
            <a:endCxn id="96" idx="2"/>
          </p:cNvCxnSpPr>
          <p:nvPr/>
        </p:nvCxnSpPr>
        <p:spPr>
          <a:xfrm rot="10800000">
            <a:off x="7189437" y="1815500"/>
            <a:ext cx="696600" cy="115500"/>
          </a:xfrm>
          <a:prstGeom prst="straightConnector1">
            <a:avLst/>
          </a:prstGeom>
          <a:noFill/>
          <a:ln cap="flat" cmpd="sng" w="9525">
            <a:solidFill>
              <a:schemeClr val="dk2"/>
            </a:solidFill>
            <a:prstDash val="solid"/>
            <a:round/>
            <a:headEnd len="med" w="med" type="none"/>
            <a:tailEnd len="med" w="med" type="triangle"/>
          </a:ln>
        </p:spPr>
      </p:cxnSp>
      <p:sp>
        <p:nvSpPr>
          <p:cNvPr id="100" name="Google Shape;100;p16"/>
          <p:cNvSpPr/>
          <p:nvPr/>
        </p:nvSpPr>
        <p:spPr>
          <a:xfrm>
            <a:off x="5278225" y="1462700"/>
            <a:ext cx="452400" cy="149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a:t>
            </a:r>
            <a:endParaRPr/>
          </a:p>
        </p:txBody>
      </p:sp>
      <p:sp>
        <p:nvSpPr>
          <p:cNvPr id="106" name="Google Shape;10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b="1"/>
          </a:p>
        </p:txBody>
      </p:sp>
      <p:pic>
        <p:nvPicPr>
          <p:cNvPr id="107" name="Google Shape;107;p17"/>
          <p:cNvPicPr preferRelativeResize="0"/>
          <p:nvPr/>
        </p:nvPicPr>
        <p:blipFill>
          <a:blip r:embed="rId3">
            <a:alphaModFix/>
          </a:blip>
          <a:stretch>
            <a:fillRect/>
          </a:stretch>
        </p:blipFill>
        <p:spPr>
          <a:xfrm>
            <a:off x="1749225" y="120200"/>
            <a:ext cx="7263125" cy="4697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Single Agent Chain-of-Thought + Tools</a:t>
            </a:r>
            <a:endParaRPr/>
          </a:p>
        </p:txBody>
      </p:sp>
      <p:sp>
        <p:nvSpPr>
          <p:cNvPr id="113" name="Google Shape;11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b="1"/>
          </a:p>
        </p:txBody>
      </p:sp>
      <p:pic>
        <p:nvPicPr>
          <p:cNvPr id="114" name="Google Shape;114;p18"/>
          <p:cNvPicPr preferRelativeResize="0"/>
          <p:nvPr/>
        </p:nvPicPr>
        <p:blipFill>
          <a:blip r:embed="rId3">
            <a:alphaModFix/>
          </a:blip>
          <a:stretch>
            <a:fillRect/>
          </a:stretch>
        </p:blipFill>
        <p:spPr>
          <a:xfrm>
            <a:off x="1718988" y="947657"/>
            <a:ext cx="5706024" cy="2029317"/>
          </a:xfrm>
          <a:prstGeom prst="rect">
            <a:avLst/>
          </a:prstGeom>
          <a:noFill/>
          <a:ln>
            <a:noFill/>
          </a:ln>
        </p:spPr>
      </p:pic>
      <p:pic>
        <p:nvPicPr>
          <p:cNvPr id="115" name="Google Shape;115;p18"/>
          <p:cNvPicPr preferRelativeResize="0"/>
          <p:nvPr/>
        </p:nvPicPr>
        <p:blipFill>
          <a:blip r:embed="rId4">
            <a:alphaModFix/>
          </a:blip>
          <a:stretch>
            <a:fillRect/>
          </a:stretch>
        </p:blipFill>
        <p:spPr>
          <a:xfrm>
            <a:off x="1719000" y="2976975"/>
            <a:ext cx="5705999" cy="21072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(easy)</a:t>
            </a:r>
            <a:endParaRPr/>
          </a:p>
        </p:txBody>
      </p:sp>
      <p:sp>
        <p:nvSpPr>
          <p:cNvPr id="121" name="Google Shape;12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sz="1600"/>
              <a:t>Query: As of August 2024, who was president of the United States the last time The Beach Boys topped the chart on the Billboard Hot 100?</a:t>
            </a:r>
            <a:endParaRPr b="1" sz="1600"/>
          </a:p>
          <a:p>
            <a:pPr indent="0" lvl="0" marL="0" rtl="0" algn="l">
              <a:spcBef>
                <a:spcPts val="1200"/>
              </a:spcBef>
              <a:spcAft>
                <a:spcPts val="0"/>
              </a:spcAft>
              <a:buClr>
                <a:schemeClr val="dk1"/>
              </a:buClr>
              <a:buSzPts val="1100"/>
              <a:buFont typeface="Arial"/>
              <a:buNone/>
            </a:pPr>
            <a:r>
              <a:rPr lang="en-GB" sz="1600"/>
              <a:t>Ensemble Answers: ['Ronald Reagan', 'Ronald Reagan', 'Ronald Reagan', 'Ronald Reagan']</a:t>
            </a:r>
            <a:endParaRPr sz="1600"/>
          </a:p>
          <a:p>
            <a:pPr indent="0" lvl="0" marL="0" rtl="0" algn="l">
              <a:spcBef>
                <a:spcPts val="1200"/>
              </a:spcBef>
              <a:spcAft>
                <a:spcPts val="0"/>
              </a:spcAft>
              <a:buClr>
                <a:schemeClr val="dk1"/>
              </a:buClr>
              <a:buSzPts val="1100"/>
              <a:buFont typeface="Arial"/>
              <a:buNone/>
            </a:pPr>
            <a:r>
              <a:rPr b="1" lang="en-GB" sz="1600">
                <a:solidFill>
                  <a:srgbClr val="6AA84F"/>
                </a:solidFill>
              </a:rPr>
              <a:t>Final Result: Ronald Reagan</a:t>
            </a:r>
            <a:endParaRPr b="1">
              <a:solidFill>
                <a:srgbClr val="6AA84F"/>
              </a:solidFil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(hard)</a:t>
            </a:r>
            <a:endParaRPr/>
          </a:p>
        </p:txBody>
      </p:sp>
      <p:sp>
        <p:nvSpPr>
          <p:cNvPr id="127" name="Google Shape;12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a:t>Query</a:t>
            </a:r>
            <a:r>
              <a:rPr lang="en-GB"/>
              <a:t>: </a:t>
            </a:r>
            <a:r>
              <a:rPr b="1" lang="en-GB"/>
              <a:t>I can't recall who I'm trying to think of. This person was the partner of someone in the 1984 Olympic keelboat competition. Their partner's sister was the only American who placed in the 2003 Pan American Games for sailing in the men's or women's competition (not including the open events).</a:t>
            </a:r>
            <a:endParaRPr b="1"/>
          </a:p>
          <a:p>
            <a:pPr indent="0" lvl="0" marL="0" rtl="0" algn="l">
              <a:spcBef>
                <a:spcPts val="1200"/>
              </a:spcBef>
              <a:spcAft>
                <a:spcPts val="0"/>
              </a:spcAft>
              <a:buNone/>
            </a:pPr>
            <a:r>
              <a:rPr lang="en-GB"/>
              <a:t>Answers: ['Richard Coxon', 'Stephen Erickson', 'Richard Coxon', 'Richard Coxon', 'Diane Crocker', 'Colin Beashel', 'Stevie Erickson', 'Unknown, but possibly the sister of William E. Buchan', 'Richard Coxon']</a:t>
            </a:r>
            <a:endParaRPr/>
          </a:p>
          <a:p>
            <a:pPr indent="0" lvl="0" marL="0" rtl="0" algn="l">
              <a:spcBef>
                <a:spcPts val="1200"/>
              </a:spcBef>
              <a:spcAft>
                <a:spcPts val="0"/>
              </a:spcAft>
              <a:buNone/>
            </a:pPr>
            <a:r>
              <a:rPr b="1" lang="en-GB">
                <a:solidFill>
                  <a:srgbClr val="6AA84F"/>
                </a:solidFill>
              </a:rPr>
              <a:t>Final Result: Richard Coxon</a:t>
            </a:r>
            <a:endParaRPr b="1" sz="1600">
              <a:solidFill>
                <a:srgbClr val="6AA84F"/>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(hard)</a:t>
            </a:r>
            <a:endParaRPr/>
          </a:p>
        </p:txBody>
      </p:sp>
      <p:sp>
        <p:nvSpPr>
          <p:cNvPr id="133" name="Google Shape;13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a:t>Query</a:t>
            </a:r>
            <a:r>
              <a:rPr lang="en-GB"/>
              <a:t>: </a:t>
            </a:r>
            <a:r>
              <a:rPr b="1" lang="en-GB"/>
              <a:t>I can't recall who I'm trying to think of. This person was the partner of someone in the 1984 Olympic keelboat competition. Their partner's sister was the only American who placed in the 2003 Pan American Games for sailing in the men's or women's competition (not including the open events).</a:t>
            </a:r>
            <a:endParaRPr b="1"/>
          </a:p>
          <a:p>
            <a:pPr indent="0" lvl="0" marL="0" rtl="0" algn="l">
              <a:spcBef>
                <a:spcPts val="1200"/>
              </a:spcBef>
              <a:spcAft>
                <a:spcPts val="0"/>
              </a:spcAft>
              <a:buNone/>
            </a:pPr>
            <a:r>
              <a:rPr lang="en-GB"/>
              <a:t>Answers: ['Richard Coxon', 'Stephen Erickson', 'Richard Coxon', 'Richard Coxon', 'Diane Crocker', 'Colin Beashel', 'Stevie Erickson', 'Unknown, but possibly the sister of William E. Buchan', 'Richard Coxon']</a:t>
            </a:r>
            <a:endParaRPr/>
          </a:p>
          <a:p>
            <a:pPr indent="0" lvl="0" marL="0" rtl="0" algn="l">
              <a:spcBef>
                <a:spcPts val="1200"/>
              </a:spcBef>
              <a:spcAft>
                <a:spcPts val="0"/>
              </a:spcAft>
              <a:buNone/>
            </a:pPr>
            <a:r>
              <a:rPr b="1" lang="en-GB">
                <a:solidFill>
                  <a:srgbClr val="6AA84F"/>
                </a:solidFill>
              </a:rPr>
              <a:t>Final Result: Richard Coxon</a:t>
            </a:r>
            <a:endParaRPr b="1" sz="1600">
              <a:solidFill>
                <a:srgbClr val="6AA84F"/>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