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7_C39961E.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5634A9-2224-6BB3-803E-EAFA8AB25FBD}" name="Ruben Santos" initials="RS" userId="9bedd277f407e7e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96E5B7-1AF3-4157-ACEF-114451B669AD}" v="1" dt="2022-10-11T14:33:50.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microsoft.com/office/2018/10/relationships/authors" Target="author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en Santos" userId="9bedd277f407e7ee" providerId="LiveId" clId="{7196E5B7-1AF3-4157-ACEF-114451B669AD}"/>
    <pc:docChg chg="addSld delSld modSld">
      <pc:chgData name="Ruben Santos" userId="9bedd277f407e7ee" providerId="LiveId" clId="{7196E5B7-1AF3-4157-ACEF-114451B669AD}" dt="2022-10-11T14:33:56.681" v="2" actId="2696"/>
      <pc:docMkLst>
        <pc:docMk/>
      </pc:docMkLst>
      <pc:sldChg chg="new del">
        <pc:chgData name="Ruben Santos" userId="9bedd277f407e7ee" providerId="LiveId" clId="{7196E5B7-1AF3-4157-ACEF-114451B669AD}" dt="2022-10-11T14:33:56.681" v="2" actId="2696"/>
        <pc:sldMkLst>
          <pc:docMk/>
          <pc:sldMk cId="1505018794" sldId="256"/>
        </pc:sldMkLst>
      </pc:sldChg>
      <pc:sldChg chg="add">
        <pc:chgData name="Ruben Santos" userId="9bedd277f407e7ee" providerId="LiveId" clId="{7196E5B7-1AF3-4157-ACEF-114451B669AD}" dt="2022-10-11T14:33:50.877" v="1"/>
        <pc:sldMkLst>
          <pc:docMk/>
          <pc:sldMk cId="205100574" sldId="263"/>
        </pc:sldMkLst>
      </pc:sldChg>
    </pc:docChg>
  </pc:docChgLst>
</pc:chgInfo>
</file>

<file path=ppt/comments/modernComment_107_C39961E.xml><?xml version="1.0" encoding="utf-8"?>
<p188:cmLst xmlns:a="http://schemas.openxmlformats.org/drawingml/2006/main" xmlns:r="http://schemas.openxmlformats.org/officeDocument/2006/relationships" xmlns:p188="http://schemas.microsoft.com/office/powerpoint/2018/8/main">
  <p188:cm id="{252AACC1-59A9-40BF-B4CE-29FE61FE2756}" authorId="{265634A9-2224-6BB3-803E-EAFA8AB25FBD}" created="2022-10-06T08:47:07.718">
    <ac:deMkLst xmlns:ac="http://schemas.microsoft.com/office/drawing/2013/main/command">
      <pc:docMk xmlns:pc="http://schemas.microsoft.com/office/powerpoint/2013/main/command"/>
      <pc:sldMk xmlns:pc="http://schemas.microsoft.com/office/powerpoint/2013/main/command" cId="205100574" sldId="263"/>
      <ac:spMk id="8" creationId="{933AD3CC-1394-9FDE-6D1C-D79308B52D76}"/>
    </ac:deMkLst>
    <p188:txBody>
      <a:bodyPr/>
      <a:lstStyle/>
      <a:p>
        <a:r>
          <a:rPr lang="pt-PT"/>
          <a:t>AF's = appplication functions -&gt; A network function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B89CE-5510-9EE4-85B0-097F528BE891}"/>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425BEB6D-559C-5C42-FF5D-324EE6F569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B93E63C9-6553-A762-B5FD-78FBA63AB8DD}"/>
              </a:ext>
            </a:extLst>
          </p:cNvPr>
          <p:cNvSpPr>
            <a:spLocks noGrp="1"/>
          </p:cNvSpPr>
          <p:nvPr>
            <p:ph type="dt" sz="half" idx="10"/>
          </p:nvPr>
        </p:nvSpPr>
        <p:spPr/>
        <p:txBody>
          <a:bodyPr/>
          <a:lstStyle/>
          <a:p>
            <a:fld id="{C7DCB158-DAD9-46AD-8030-DD65AC2F4BF4}" type="datetimeFigureOut">
              <a:rPr lang="pt-PT" smtClean="0"/>
              <a:t>13/10/2022</a:t>
            </a:fld>
            <a:endParaRPr lang="pt-PT"/>
          </a:p>
        </p:txBody>
      </p:sp>
      <p:sp>
        <p:nvSpPr>
          <p:cNvPr id="5" name="Marcador de Posição do Rodapé 4">
            <a:extLst>
              <a:ext uri="{FF2B5EF4-FFF2-40B4-BE49-F238E27FC236}">
                <a16:creationId xmlns:a16="http://schemas.microsoft.com/office/drawing/2014/main" id="{49AB14AF-82DA-9BD1-91DF-CE8DFB1E978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19C081A-E2CC-36FA-8D95-C51500C709AF}"/>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370615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9775C-9954-838E-08D5-F2E4FA118BB6}"/>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CFF369A1-CF77-4655-742E-4D67E6082F02}"/>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AE3054D3-DEEE-0C67-ABF4-007EDD1A5CA4}"/>
              </a:ext>
            </a:extLst>
          </p:cNvPr>
          <p:cNvSpPr>
            <a:spLocks noGrp="1"/>
          </p:cNvSpPr>
          <p:nvPr>
            <p:ph type="dt" sz="half" idx="10"/>
          </p:nvPr>
        </p:nvSpPr>
        <p:spPr/>
        <p:txBody>
          <a:bodyPr/>
          <a:lstStyle/>
          <a:p>
            <a:fld id="{C7DCB158-DAD9-46AD-8030-DD65AC2F4BF4}" type="datetimeFigureOut">
              <a:rPr lang="pt-PT" smtClean="0"/>
              <a:t>13/10/2022</a:t>
            </a:fld>
            <a:endParaRPr lang="pt-PT"/>
          </a:p>
        </p:txBody>
      </p:sp>
      <p:sp>
        <p:nvSpPr>
          <p:cNvPr id="5" name="Marcador de Posição do Rodapé 4">
            <a:extLst>
              <a:ext uri="{FF2B5EF4-FFF2-40B4-BE49-F238E27FC236}">
                <a16:creationId xmlns:a16="http://schemas.microsoft.com/office/drawing/2014/main" id="{5A827A0E-531F-E4B5-A97A-D4BC259B3FFA}"/>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01994B5-1949-2DE3-4BD5-B0018656CFF7}"/>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2288366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97E0FBA-296A-AFCC-A854-DC8256849A3D}"/>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222890C-06DB-3D95-4A8A-5105519EC1CA}"/>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EDB632E-CB89-ABB6-6F61-EFB73B72DCA5}"/>
              </a:ext>
            </a:extLst>
          </p:cNvPr>
          <p:cNvSpPr>
            <a:spLocks noGrp="1"/>
          </p:cNvSpPr>
          <p:nvPr>
            <p:ph type="dt" sz="half" idx="10"/>
          </p:nvPr>
        </p:nvSpPr>
        <p:spPr/>
        <p:txBody>
          <a:bodyPr/>
          <a:lstStyle/>
          <a:p>
            <a:fld id="{C7DCB158-DAD9-46AD-8030-DD65AC2F4BF4}" type="datetimeFigureOut">
              <a:rPr lang="pt-PT" smtClean="0"/>
              <a:t>13/10/2022</a:t>
            </a:fld>
            <a:endParaRPr lang="pt-PT"/>
          </a:p>
        </p:txBody>
      </p:sp>
      <p:sp>
        <p:nvSpPr>
          <p:cNvPr id="5" name="Marcador de Posição do Rodapé 4">
            <a:extLst>
              <a:ext uri="{FF2B5EF4-FFF2-40B4-BE49-F238E27FC236}">
                <a16:creationId xmlns:a16="http://schemas.microsoft.com/office/drawing/2014/main" id="{4E2C643E-79FE-0426-1A66-2F1A5D592AC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C2025F3-2741-4BEC-04AF-46880A8A479A}"/>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185506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1ED88-CE4C-B751-6DEE-53BDEA10F8D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5D5BF63B-1D75-DA3D-C51B-758C82CD9102}"/>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3799327-E616-6DAD-C0A2-5BF87B123CA8}"/>
              </a:ext>
            </a:extLst>
          </p:cNvPr>
          <p:cNvSpPr>
            <a:spLocks noGrp="1"/>
          </p:cNvSpPr>
          <p:nvPr>
            <p:ph type="dt" sz="half" idx="10"/>
          </p:nvPr>
        </p:nvSpPr>
        <p:spPr/>
        <p:txBody>
          <a:bodyPr/>
          <a:lstStyle/>
          <a:p>
            <a:fld id="{C7DCB158-DAD9-46AD-8030-DD65AC2F4BF4}" type="datetimeFigureOut">
              <a:rPr lang="pt-PT" smtClean="0"/>
              <a:t>13/10/2022</a:t>
            </a:fld>
            <a:endParaRPr lang="pt-PT"/>
          </a:p>
        </p:txBody>
      </p:sp>
      <p:sp>
        <p:nvSpPr>
          <p:cNvPr id="5" name="Marcador de Posição do Rodapé 4">
            <a:extLst>
              <a:ext uri="{FF2B5EF4-FFF2-40B4-BE49-F238E27FC236}">
                <a16:creationId xmlns:a16="http://schemas.microsoft.com/office/drawing/2014/main" id="{E3C9160A-5052-90F5-8B04-A93740F9056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833BD50-8D4D-417F-AB30-0C61C1FCCB94}"/>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183386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359E0-7C60-3A2C-DFB7-B564255CFD27}"/>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2EA9779F-898D-F5BB-9C1D-5EEAA95DED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E6F19B87-ADFE-C78A-D41F-2C6E44FEFFEF}"/>
              </a:ext>
            </a:extLst>
          </p:cNvPr>
          <p:cNvSpPr>
            <a:spLocks noGrp="1"/>
          </p:cNvSpPr>
          <p:nvPr>
            <p:ph type="dt" sz="half" idx="10"/>
          </p:nvPr>
        </p:nvSpPr>
        <p:spPr/>
        <p:txBody>
          <a:bodyPr/>
          <a:lstStyle/>
          <a:p>
            <a:fld id="{C7DCB158-DAD9-46AD-8030-DD65AC2F4BF4}" type="datetimeFigureOut">
              <a:rPr lang="pt-PT" smtClean="0"/>
              <a:t>13/10/2022</a:t>
            </a:fld>
            <a:endParaRPr lang="pt-PT"/>
          </a:p>
        </p:txBody>
      </p:sp>
      <p:sp>
        <p:nvSpPr>
          <p:cNvPr id="5" name="Marcador de Posição do Rodapé 4">
            <a:extLst>
              <a:ext uri="{FF2B5EF4-FFF2-40B4-BE49-F238E27FC236}">
                <a16:creationId xmlns:a16="http://schemas.microsoft.com/office/drawing/2014/main" id="{C437D790-87FE-4301-555B-F9415194BB7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CD391AE-147A-E557-9093-0395B35789F7}"/>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359317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00371-6342-3AAF-1890-D97E75B2BAF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FCCD763-6126-5973-EB2A-923119081E26}"/>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2D7F27AA-25EB-47F4-99E7-86BEE772F1E8}"/>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8CA6E691-D7C6-EA35-7F6F-157637897089}"/>
              </a:ext>
            </a:extLst>
          </p:cNvPr>
          <p:cNvSpPr>
            <a:spLocks noGrp="1"/>
          </p:cNvSpPr>
          <p:nvPr>
            <p:ph type="dt" sz="half" idx="10"/>
          </p:nvPr>
        </p:nvSpPr>
        <p:spPr/>
        <p:txBody>
          <a:bodyPr/>
          <a:lstStyle/>
          <a:p>
            <a:fld id="{C7DCB158-DAD9-46AD-8030-DD65AC2F4BF4}" type="datetimeFigureOut">
              <a:rPr lang="pt-PT" smtClean="0"/>
              <a:t>13/10/2022</a:t>
            </a:fld>
            <a:endParaRPr lang="pt-PT"/>
          </a:p>
        </p:txBody>
      </p:sp>
      <p:sp>
        <p:nvSpPr>
          <p:cNvPr id="6" name="Marcador de Posição do Rodapé 5">
            <a:extLst>
              <a:ext uri="{FF2B5EF4-FFF2-40B4-BE49-F238E27FC236}">
                <a16:creationId xmlns:a16="http://schemas.microsoft.com/office/drawing/2014/main" id="{354CF07C-1435-CDF8-3127-70A7A7B1DC9C}"/>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6A9A6990-2A35-E563-DD9E-5E57B2507EF0}"/>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420784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31943-B0BC-F83F-FDD6-9BB5358D2610}"/>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AD80C36-F2AB-2A30-1D9D-95E7102E5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DD1C8355-C5B8-29E3-9256-9B97757B1661}"/>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85C1F66F-317A-D49F-73DD-5F1117FBF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63BBBFAB-CCB8-9CC3-3A88-42A1C41852EA}"/>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551235CF-8346-1E92-919B-87FFFDEEB26A}"/>
              </a:ext>
            </a:extLst>
          </p:cNvPr>
          <p:cNvSpPr>
            <a:spLocks noGrp="1"/>
          </p:cNvSpPr>
          <p:nvPr>
            <p:ph type="dt" sz="half" idx="10"/>
          </p:nvPr>
        </p:nvSpPr>
        <p:spPr/>
        <p:txBody>
          <a:bodyPr/>
          <a:lstStyle/>
          <a:p>
            <a:fld id="{C7DCB158-DAD9-46AD-8030-DD65AC2F4BF4}" type="datetimeFigureOut">
              <a:rPr lang="pt-PT" smtClean="0"/>
              <a:t>13/10/2022</a:t>
            </a:fld>
            <a:endParaRPr lang="pt-PT"/>
          </a:p>
        </p:txBody>
      </p:sp>
      <p:sp>
        <p:nvSpPr>
          <p:cNvPr id="8" name="Marcador de Posição do Rodapé 7">
            <a:extLst>
              <a:ext uri="{FF2B5EF4-FFF2-40B4-BE49-F238E27FC236}">
                <a16:creationId xmlns:a16="http://schemas.microsoft.com/office/drawing/2014/main" id="{F896DFAF-6DDD-396C-6AD5-88729775F644}"/>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4FE09C05-8D21-4628-1E2B-2AD43AC57457}"/>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266722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91CB8-401E-EA92-3227-1212F71FF53C}"/>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20E1225D-8AD3-98C4-71BE-61E7FCF419A0}"/>
              </a:ext>
            </a:extLst>
          </p:cNvPr>
          <p:cNvSpPr>
            <a:spLocks noGrp="1"/>
          </p:cNvSpPr>
          <p:nvPr>
            <p:ph type="dt" sz="half" idx="10"/>
          </p:nvPr>
        </p:nvSpPr>
        <p:spPr/>
        <p:txBody>
          <a:bodyPr/>
          <a:lstStyle/>
          <a:p>
            <a:fld id="{C7DCB158-DAD9-46AD-8030-DD65AC2F4BF4}" type="datetimeFigureOut">
              <a:rPr lang="pt-PT" smtClean="0"/>
              <a:t>13/10/2022</a:t>
            </a:fld>
            <a:endParaRPr lang="pt-PT"/>
          </a:p>
        </p:txBody>
      </p:sp>
      <p:sp>
        <p:nvSpPr>
          <p:cNvPr id="4" name="Marcador de Posição do Rodapé 3">
            <a:extLst>
              <a:ext uri="{FF2B5EF4-FFF2-40B4-BE49-F238E27FC236}">
                <a16:creationId xmlns:a16="http://schemas.microsoft.com/office/drawing/2014/main" id="{7BF73746-1393-D0AF-FF56-B5A6486BF58E}"/>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0FF408CA-A58C-C9EF-1E72-F54B68CDDD5D}"/>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288924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E3E231AF-3E76-83DA-D570-1408BB570D16}"/>
              </a:ext>
            </a:extLst>
          </p:cNvPr>
          <p:cNvSpPr>
            <a:spLocks noGrp="1"/>
          </p:cNvSpPr>
          <p:nvPr>
            <p:ph type="dt" sz="half" idx="10"/>
          </p:nvPr>
        </p:nvSpPr>
        <p:spPr/>
        <p:txBody>
          <a:bodyPr/>
          <a:lstStyle/>
          <a:p>
            <a:fld id="{C7DCB158-DAD9-46AD-8030-DD65AC2F4BF4}" type="datetimeFigureOut">
              <a:rPr lang="pt-PT" smtClean="0"/>
              <a:t>13/10/2022</a:t>
            </a:fld>
            <a:endParaRPr lang="pt-PT"/>
          </a:p>
        </p:txBody>
      </p:sp>
      <p:sp>
        <p:nvSpPr>
          <p:cNvPr id="3" name="Marcador de Posição do Rodapé 2">
            <a:extLst>
              <a:ext uri="{FF2B5EF4-FFF2-40B4-BE49-F238E27FC236}">
                <a16:creationId xmlns:a16="http://schemas.microsoft.com/office/drawing/2014/main" id="{0FB3DF15-BC2B-92F4-9A29-8ED39DEA00D2}"/>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1A20780F-8F86-D5A2-6AB8-36541C3C7511}"/>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326410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69A9E6-5A89-FC3E-F26E-AEE5E2D86CB3}"/>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3A6CB1A-03C3-9402-F74F-B399D4241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7944589A-F416-D55E-3DCB-DE47AF4F3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1E40EDB8-AEDE-BB6F-7D43-EEA5B24C6225}"/>
              </a:ext>
            </a:extLst>
          </p:cNvPr>
          <p:cNvSpPr>
            <a:spLocks noGrp="1"/>
          </p:cNvSpPr>
          <p:nvPr>
            <p:ph type="dt" sz="half" idx="10"/>
          </p:nvPr>
        </p:nvSpPr>
        <p:spPr/>
        <p:txBody>
          <a:bodyPr/>
          <a:lstStyle/>
          <a:p>
            <a:fld id="{C7DCB158-DAD9-46AD-8030-DD65AC2F4BF4}" type="datetimeFigureOut">
              <a:rPr lang="pt-PT" smtClean="0"/>
              <a:t>13/10/2022</a:t>
            </a:fld>
            <a:endParaRPr lang="pt-PT"/>
          </a:p>
        </p:txBody>
      </p:sp>
      <p:sp>
        <p:nvSpPr>
          <p:cNvPr id="6" name="Marcador de Posição do Rodapé 5">
            <a:extLst>
              <a:ext uri="{FF2B5EF4-FFF2-40B4-BE49-F238E27FC236}">
                <a16:creationId xmlns:a16="http://schemas.microsoft.com/office/drawing/2014/main" id="{AB403686-627D-42D5-4B74-2D9664408C49}"/>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0602CE7-4121-D7F9-A4D0-92FC5E59DF5A}"/>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945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5D625-6A62-51FE-5936-3A8E526B2D4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209FA5C3-E1F9-CE58-03B7-AEAA16399B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64BB054F-BCDC-0545-9257-5F253E98C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3387CB5-7FE0-42B3-1885-B48D6F49B3C5}"/>
              </a:ext>
            </a:extLst>
          </p:cNvPr>
          <p:cNvSpPr>
            <a:spLocks noGrp="1"/>
          </p:cNvSpPr>
          <p:nvPr>
            <p:ph type="dt" sz="half" idx="10"/>
          </p:nvPr>
        </p:nvSpPr>
        <p:spPr/>
        <p:txBody>
          <a:bodyPr/>
          <a:lstStyle/>
          <a:p>
            <a:fld id="{C7DCB158-DAD9-46AD-8030-DD65AC2F4BF4}" type="datetimeFigureOut">
              <a:rPr lang="pt-PT" smtClean="0"/>
              <a:t>13/10/2022</a:t>
            </a:fld>
            <a:endParaRPr lang="pt-PT"/>
          </a:p>
        </p:txBody>
      </p:sp>
      <p:sp>
        <p:nvSpPr>
          <p:cNvPr id="6" name="Marcador de Posição do Rodapé 5">
            <a:extLst>
              <a:ext uri="{FF2B5EF4-FFF2-40B4-BE49-F238E27FC236}">
                <a16:creationId xmlns:a16="http://schemas.microsoft.com/office/drawing/2014/main" id="{CF299CF7-83CF-AB21-C166-77571BD2A86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7CA12DF-F650-6AE8-BBE2-0645811484B4}"/>
              </a:ext>
            </a:extLst>
          </p:cNvPr>
          <p:cNvSpPr>
            <a:spLocks noGrp="1"/>
          </p:cNvSpPr>
          <p:nvPr>
            <p:ph type="sldNum" sz="quarter" idx="12"/>
          </p:nvPr>
        </p:nvSpPr>
        <p:spPr/>
        <p:txBody>
          <a:bodyPr/>
          <a:lstStyle/>
          <a:p>
            <a:fld id="{D5494569-A4CD-45B7-BE1B-C14450BF8AB0}" type="slidenum">
              <a:rPr lang="pt-PT" smtClean="0"/>
              <a:t>‹nº›</a:t>
            </a:fld>
            <a:endParaRPr lang="pt-PT"/>
          </a:p>
        </p:txBody>
      </p:sp>
    </p:spTree>
    <p:extLst>
      <p:ext uri="{BB962C8B-B14F-4D97-AF65-F5344CB8AC3E}">
        <p14:creationId xmlns:p14="http://schemas.microsoft.com/office/powerpoint/2010/main" val="24897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2F1A224A-6E5A-0289-79E1-9B94074FD2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EF7F4E1-4E5D-7A12-1A83-AC2190156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A63B30B5-C574-D196-7CC9-798FE1D94A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CB158-DAD9-46AD-8030-DD65AC2F4BF4}" type="datetimeFigureOut">
              <a:rPr lang="pt-PT" smtClean="0"/>
              <a:t>13/10/2022</a:t>
            </a:fld>
            <a:endParaRPr lang="pt-PT"/>
          </a:p>
        </p:txBody>
      </p:sp>
      <p:sp>
        <p:nvSpPr>
          <p:cNvPr id="5" name="Marcador de Posição do Rodapé 4">
            <a:extLst>
              <a:ext uri="{FF2B5EF4-FFF2-40B4-BE49-F238E27FC236}">
                <a16:creationId xmlns:a16="http://schemas.microsoft.com/office/drawing/2014/main" id="{47A202CF-1217-064D-1F93-68A0D4D83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6E7CE8CD-94C0-4187-8226-89215161D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4569-A4CD-45B7-BE1B-C14450BF8AB0}" type="slidenum">
              <a:rPr lang="pt-PT" smtClean="0"/>
              <a:t>‹nº›</a:t>
            </a:fld>
            <a:endParaRPr lang="pt-PT"/>
          </a:p>
        </p:txBody>
      </p:sp>
    </p:spTree>
    <p:extLst>
      <p:ext uri="{BB962C8B-B14F-4D97-AF65-F5344CB8AC3E}">
        <p14:creationId xmlns:p14="http://schemas.microsoft.com/office/powerpoint/2010/main" val="1838675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7_C39961E.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E1C662E-FA92-C693-293E-FDE817573FE9}"/>
              </a:ext>
            </a:extLst>
          </p:cNvPr>
          <p:cNvSpPr txBox="1"/>
          <p:nvPr/>
        </p:nvSpPr>
        <p:spPr>
          <a:xfrm>
            <a:off x="2564091" y="358218"/>
            <a:ext cx="7077695" cy="584775"/>
          </a:xfrm>
          <a:prstGeom prst="rect">
            <a:avLst/>
          </a:prstGeom>
          <a:noFill/>
        </p:spPr>
        <p:txBody>
          <a:bodyPr wrap="square" rtlCol="0">
            <a:spAutoFit/>
          </a:bodyPr>
          <a:lstStyle/>
          <a:p>
            <a:pPr algn="ctr"/>
            <a:r>
              <a:rPr lang="pt-PT" sz="3200" dirty="0">
                <a:latin typeface="+mj-lt"/>
              </a:rPr>
              <a:t>NWDAF </a:t>
            </a:r>
            <a:r>
              <a:rPr lang="pt-PT" sz="3200" dirty="0" err="1">
                <a:latin typeface="+mj-lt"/>
              </a:rPr>
              <a:t>and</a:t>
            </a:r>
            <a:r>
              <a:rPr lang="pt-PT" sz="3200" dirty="0">
                <a:latin typeface="+mj-lt"/>
              </a:rPr>
              <a:t> </a:t>
            </a:r>
            <a:r>
              <a:rPr lang="pt-PT" sz="3200" dirty="0" err="1">
                <a:latin typeface="+mj-lt"/>
              </a:rPr>
              <a:t>UE’s</a:t>
            </a:r>
            <a:r>
              <a:rPr lang="pt-PT" sz="3200" dirty="0">
                <a:latin typeface="+mj-lt"/>
              </a:rPr>
              <a:t> </a:t>
            </a:r>
            <a:r>
              <a:rPr lang="pt-PT" sz="3200" dirty="0" err="1">
                <a:latin typeface="+mj-lt"/>
              </a:rPr>
              <a:t>analytics</a:t>
            </a:r>
            <a:r>
              <a:rPr lang="pt-PT" sz="3200" dirty="0">
                <a:latin typeface="+mj-lt"/>
              </a:rPr>
              <a:t> </a:t>
            </a:r>
            <a:r>
              <a:rPr lang="pt-PT" sz="3200" dirty="0" err="1">
                <a:latin typeface="+mj-lt"/>
              </a:rPr>
              <a:t>collection</a:t>
            </a:r>
            <a:endParaRPr lang="pt-PT" sz="3200" dirty="0">
              <a:latin typeface="+mj-lt"/>
            </a:endParaRPr>
          </a:p>
        </p:txBody>
      </p:sp>
      <p:sp>
        <p:nvSpPr>
          <p:cNvPr id="3" name="CaixaDeTexto 2">
            <a:extLst>
              <a:ext uri="{FF2B5EF4-FFF2-40B4-BE49-F238E27FC236}">
                <a16:creationId xmlns:a16="http://schemas.microsoft.com/office/drawing/2014/main" id="{B719A649-43E4-CA2C-8115-E3F80613E6AA}"/>
              </a:ext>
            </a:extLst>
          </p:cNvPr>
          <p:cNvSpPr txBox="1"/>
          <p:nvPr/>
        </p:nvSpPr>
        <p:spPr>
          <a:xfrm>
            <a:off x="1080941" y="961847"/>
            <a:ext cx="5090474" cy="2308324"/>
          </a:xfrm>
          <a:prstGeom prst="rect">
            <a:avLst/>
          </a:prstGeom>
          <a:noFill/>
        </p:spPr>
        <p:txBody>
          <a:bodyPr wrap="square" rtlCol="0">
            <a:spAutoFit/>
          </a:bodyPr>
          <a:lstStyle/>
          <a:p>
            <a:pPr marL="285750" indent="-285750">
              <a:buFont typeface="Arial" panose="020B0604020202020204" pitchFamily="34" charset="0"/>
              <a:buChar char="•"/>
            </a:pPr>
            <a:r>
              <a:rPr lang="pt-PT" dirty="0"/>
              <a:t>NWDAF </a:t>
            </a:r>
            <a:r>
              <a:rPr lang="pt-PT" dirty="0" err="1"/>
              <a:t>provides</a:t>
            </a:r>
            <a:r>
              <a:rPr lang="pt-PT" dirty="0"/>
              <a:t> </a:t>
            </a:r>
            <a:r>
              <a:rPr lang="pt-PT" dirty="0" err="1"/>
              <a:t>analytics</a:t>
            </a:r>
            <a:r>
              <a:rPr lang="pt-PT" dirty="0"/>
              <a:t> </a:t>
            </a:r>
            <a:r>
              <a:rPr lang="pt-PT" dirty="0" err="1"/>
              <a:t>about</a:t>
            </a:r>
            <a:r>
              <a:rPr lang="pt-PT" dirty="0"/>
              <a:t> UE </a:t>
            </a:r>
            <a:r>
              <a:rPr lang="pt-PT" dirty="0" err="1"/>
              <a:t>behaviour</a:t>
            </a:r>
            <a:r>
              <a:rPr lang="pt-PT" dirty="0"/>
              <a:t> </a:t>
            </a:r>
            <a:r>
              <a:rPr lang="pt-PT" dirty="0" err="1"/>
              <a:t>such</a:t>
            </a:r>
            <a:r>
              <a:rPr lang="pt-PT" dirty="0"/>
              <a:t> as:</a:t>
            </a:r>
          </a:p>
          <a:p>
            <a:pPr marL="285750" indent="-285750">
              <a:buFont typeface="Arial" panose="020B0604020202020204" pitchFamily="34" charset="0"/>
              <a:buChar char="•"/>
            </a:pPr>
            <a:endParaRPr lang="pt-PT" dirty="0"/>
          </a:p>
          <a:p>
            <a:pPr marL="742950" lvl="1" indent="-285750">
              <a:buFont typeface="Wingdings" panose="05000000000000000000" pitchFamily="2" charset="2"/>
              <a:buChar char="Ø"/>
            </a:pPr>
            <a:r>
              <a:rPr lang="pt-PT" dirty="0"/>
              <a:t>UE </a:t>
            </a:r>
            <a:r>
              <a:rPr lang="pt-PT" dirty="0" err="1"/>
              <a:t>mobility</a:t>
            </a:r>
            <a:r>
              <a:rPr lang="pt-PT" dirty="0"/>
              <a:t> </a:t>
            </a:r>
          </a:p>
          <a:p>
            <a:pPr marL="742950" lvl="1" indent="-285750">
              <a:buFont typeface="Wingdings" panose="05000000000000000000" pitchFamily="2" charset="2"/>
              <a:buChar char="Ø"/>
            </a:pPr>
            <a:r>
              <a:rPr lang="pt-PT" dirty="0"/>
              <a:t>UE </a:t>
            </a:r>
            <a:r>
              <a:rPr lang="pt-PT" dirty="0" err="1"/>
              <a:t>communication</a:t>
            </a:r>
            <a:r>
              <a:rPr lang="pt-PT" dirty="0"/>
              <a:t> </a:t>
            </a:r>
          </a:p>
          <a:p>
            <a:pPr marL="742950" lvl="1" indent="-285750">
              <a:buFont typeface="Wingdings" panose="05000000000000000000" pitchFamily="2" charset="2"/>
              <a:buChar char="Ø"/>
            </a:pPr>
            <a:r>
              <a:rPr lang="pt-PT" dirty="0" err="1"/>
              <a:t>Expected</a:t>
            </a:r>
            <a:r>
              <a:rPr lang="pt-PT" dirty="0"/>
              <a:t> UE </a:t>
            </a:r>
            <a:r>
              <a:rPr lang="pt-PT" dirty="0" err="1"/>
              <a:t>parameters</a:t>
            </a:r>
            <a:r>
              <a:rPr lang="pt-PT" dirty="0"/>
              <a:t> </a:t>
            </a:r>
            <a:r>
              <a:rPr lang="pt-PT" dirty="0" err="1"/>
              <a:t>related</a:t>
            </a:r>
            <a:r>
              <a:rPr lang="pt-PT" dirty="0"/>
              <a:t> to </a:t>
            </a:r>
            <a:r>
              <a:rPr lang="pt-PT" dirty="0" err="1"/>
              <a:t>the</a:t>
            </a:r>
            <a:r>
              <a:rPr lang="pt-PT" dirty="0"/>
              <a:t> network</a:t>
            </a:r>
          </a:p>
          <a:p>
            <a:pPr marL="742950" lvl="1" indent="-285750">
              <a:buFont typeface="Wingdings" panose="05000000000000000000" pitchFamily="2" charset="2"/>
              <a:buChar char="Ø"/>
            </a:pPr>
            <a:r>
              <a:rPr lang="pt-PT" dirty="0"/>
              <a:t>Abnormal </a:t>
            </a:r>
            <a:r>
              <a:rPr lang="pt-PT" dirty="0" err="1"/>
              <a:t>behaviour</a:t>
            </a:r>
            <a:endParaRPr lang="pt-PT" dirty="0"/>
          </a:p>
        </p:txBody>
      </p:sp>
      <p:sp>
        <p:nvSpPr>
          <p:cNvPr id="4" name="CaixaDeTexto 3">
            <a:extLst>
              <a:ext uri="{FF2B5EF4-FFF2-40B4-BE49-F238E27FC236}">
                <a16:creationId xmlns:a16="http://schemas.microsoft.com/office/drawing/2014/main" id="{2A720930-D8DF-6F28-3DEC-29706F05EE59}"/>
              </a:ext>
            </a:extLst>
          </p:cNvPr>
          <p:cNvSpPr txBox="1"/>
          <p:nvPr/>
        </p:nvSpPr>
        <p:spPr>
          <a:xfrm>
            <a:off x="1058944" y="3279294"/>
            <a:ext cx="4983638" cy="646331"/>
          </a:xfrm>
          <a:prstGeom prst="rect">
            <a:avLst/>
          </a:prstGeom>
          <a:noFill/>
        </p:spPr>
        <p:txBody>
          <a:bodyPr wrap="square" rtlCol="0">
            <a:spAutoFit/>
          </a:bodyPr>
          <a:lstStyle/>
          <a:p>
            <a:pPr marL="285750" indent="-285750">
              <a:buFont typeface="Arial" panose="020B0604020202020204" pitchFamily="34" charset="0"/>
              <a:buChar char="•"/>
            </a:pPr>
            <a:r>
              <a:rPr lang="pt-PT" dirty="0"/>
              <a:t>NWDAF </a:t>
            </a:r>
            <a:r>
              <a:rPr lang="pt-PT" dirty="0" err="1"/>
              <a:t>service</a:t>
            </a:r>
            <a:r>
              <a:rPr lang="pt-PT" dirty="0"/>
              <a:t> </a:t>
            </a:r>
            <a:r>
              <a:rPr lang="pt-PT" dirty="0" err="1"/>
              <a:t>consumers</a:t>
            </a:r>
            <a:r>
              <a:rPr lang="pt-PT" dirty="0"/>
              <a:t> can </a:t>
            </a:r>
            <a:r>
              <a:rPr lang="pt-PT" dirty="0" err="1"/>
              <a:t>have</a:t>
            </a:r>
            <a:r>
              <a:rPr lang="pt-PT" dirty="0"/>
              <a:t> </a:t>
            </a:r>
            <a:r>
              <a:rPr lang="pt-PT" dirty="0" err="1"/>
              <a:t>access</a:t>
            </a:r>
            <a:r>
              <a:rPr lang="pt-PT" dirty="0"/>
              <a:t> to </a:t>
            </a:r>
            <a:r>
              <a:rPr lang="pt-PT" dirty="0" err="1"/>
              <a:t>these</a:t>
            </a:r>
            <a:r>
              <a:rPr lang="pt-PT" dirty="0"/>
              <a:t> </a:t>
            </a:r>
            <a:r>
              <a:rPr lang="pt-PT" dirty="0" err="1"/>
              <a:t>informations</a:t>
            </a:r>
            <a:r>
              <a:rPr lang="pt-PT" dirty="0"/>
              <a:t> </a:t>
            </a:r>
          </a:p>
        </p:txBody>
      </p:sp>
      <p:sp>
        <p:nvSpPr>
          <p:cNvPr id="6" name="CaixaDeTexto 5">
            <a:extLst>
              <a:ext uri="{FF2B5EF4-FFF2-40B4-BE49-F238E27FC236}">
                <a16:creationId xmlns:a16="http://schemas.microsoft.com/office/drawing/2014/main" id="{F6248832-A30E-0DFE-3260-561CDC8EB5C4}"/>
              </a:ext>
            </a:extLst>
          </p:cNvPr>
          <p:cNvSpPr txBox="1"/>
          <p:nvPr/>
        </p:nvSpPr>
        <p:spPr>
          <a:xfrm>
            <a:off x="1005526" y="4020518"/>
            <a:ext cx="5090474" cy="646331"/>
          </a:xfrm>
          <a:prstGeom prst="rect">
            <a:avLst/>
          </a:prstGeom>
          <a:noFill/>
        </p:spPr>
        <p:txBody>
          <a:bodyPr wrap="square" rtlCol="0">
            <a:spAutoFit/>
          </a:bodyPr>
          <a:lstStyle/>
          <a:p>
            <a:pPr marL="285750" indent="-285750">
              <a:buFont typeface="Arial" panose="020B0604020202020204" pitchFamily="34" charset="0"/>
              <a:buChar char="•"/>
            </a:pPr>
            <a:r>
              <a:rPr lang="pt-PT" dirty="0"/>
              <a:t>NWDAF </a:t>
            </a:r>
            <a:r>
              <a:rPr lang="pt-PT" dirty="0" err="1"/>
              <a:t>retrieves</a:t>
            </a:r>
            <a:r>
              <a:rPr lang="pt-PT" dirty="0"/>
              <a:t> </a:t>
            </a:r>
            <a:r>
              <a:rPr lang="pt-PT" dirty="0" err="1"/>
              <a:t>user</a:t>
            </a:r>
            <a:r>
              <a:rPr lang="pt-PT" dirty="0"/>
              <a:t> </a:t>
            </a:r>
            <a:r>
              <a:rPr lang="pt-PT" dirty="0" err="1"/>
              <a:t>consent</a:t>
            </a:r>
            <a:r>
              <a:rPr lang="pt-PT" dirty="0"/>
              <a:t> for </a:t>
            </a:r>
            <a:r>
              <a:rPr lang="pt-PT" dirty="0" err="1"/>
              <a:t>the</a:t>
            </a:r>
            <a:r>
              <a:rPr lang="pt-PT" dirty="0"/>
              <a:t> UE </a:t>
            </a:r>
            <a:r>
              <a:rPr lang="pt-PT" dirty="0" err="1"/>
              <a:t>with</a:t>
            </a:r>
            <a:r>
              <a:rPr lang="pt-PT" dirty="0"/>
              <a:t> UDM prior to data </a:t>
            </a:r>
            <a:r>
              <a:rPr lang="pt-PT" dirty="0" err="1"/>
              <a:t>collection</a:t>
            </a:r>
            <a:r>
              <a:rPr lang="pt-PT" dirty="0"/>
              <a:t>  </a:t>
            </a:r>
          </a:p>
        </p:txBody>
      </p:sp>
      <p:sp>
        <p:nvSpPr>
          <p:cNvPr id="8" name="CaixaDeTexto 7">
            <a:extLst>
              <a:ext uri="{FF2B5EF4-FFF2-40B4-BE49-F238E27FC236}">
                <a16:creationId xmlns:a16="http://schemas.microsoft.com/office/drawing/2014/main" id="{933AD3CC-1394-9FDE-6D1C-D79308B52D76}"/>
              </a:ext>
            </a:extLst>
          </p:cNvPr>
          <p:cNvSpPr txBox="1"/>
          <p:nvPr/>
        </p:nvSpPr>
        <p:spPr>
          <a:xfrm>
            <a:off x="1005526" y="4835647"/>
            <a:ext cx="9841584" cy="1754326"/>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The NWDAF shall be able to collect </a:t>
            </a:r>
            <a:r>
              <a:rPr lang="en-US" sz="1800" b="0" i="0" u="sng" strike="noStrike" baseline="0" dirty="0">
                <a:latin typeface="Times New Roman" panose="02020603050405020304" pitchFamily="18" charset="0"/>
              </a:rPr>
              <a:t>UE mobility information</a:t>
            </a:r>
            <a:r>
              <a:rPr lang="en-US" sz="1800" b="0" i="0" strike="noStrike" baseline="0" dirty="0">
                <a:latin typeface="Times New Roman" panose="02020603050405020304" pitchFamily="18" charset="0"/>
              </a:rPr>
              <a:t> from</a:t>
            </a:r>
            <a:r>
              <a:rPr lang="en-US" sz="1800" b="0" i="0" u="none" strike="noStrike" baseline="0" dirty="0">
                <a:latin typeface="Times New Roman" panose="02020603050405020304" pitchFamily="18" charset="0"/>
              </a:rPr>
              <a:t> </a:t>
            </a:r>
            <a:r>
              <a:rPr lang="en-US" sz="1800" b="1" i="0" u="none" strike="noStrike" baseline="0" dirty="0">
                <a:latin typeface="Times New Roman" panose="02020603050405020304" pitchFamily="18" charset="0"/>
              </a:rPr>
              <a:t>OAM</a:t>
            </a:r>
            <a:r>
              <a:rPr lang="en-US" sz="1800" b="0" i="0" u="none" strike="noStrike" baseline="0" dirty="0">
                <a:latin typeface="Times New Roman" panose="02020603050405020304" pitchFamily="18" charset="0"/>
              </a:rPr>
              <a:t>, from 5GC (via </a:t>
            </a:r>
            <a:r>
              <a:rPr lang="en-US" sz="1800" b="1" i="0" u="none" strike="noStrike" baseline="0" dirty="0">
                <a:latin typeface="Times New Roman" panose="02020603050405020304" pitchFamily="18" charset="0"/>
              </a:rPr>
              <a:t>AMF</a:t>
            </a:r>
            <a:r>
              <a:rPr lang="en-US" sz="1800" b="0" i="0" u="none" strike="noStrike" baseline="0" dirty="0">
                <a:latin typeface="Times New Roman" panose="02020603050405020304" pitchFamily="18" charset="0"/>
              </a:rPr>
              <a:t>) and from application function (</a:t>
            </a:r>
            <a:r>
              <a:rPr lang="en-US" sz="1800" b="1" i="0" u="none" strike="noStrike" baseline="0" dirty="0">
                <a:latin typeface="Times New Roman" panose="02020603050405020304" pitchFamily="18" charset="0"/>
              </a:rPr>
              <a:t>AF</a:t>
            </a:r>
            <a:r>
              <a:rPr lang="en-US" sz="1800" b="0" i="0" strike="noStrike" baseline="0" dirty="0">
                <a:latin typeface="Times New Roman" panose="02020603050405020304" pitchFamily="18" charset="0"/>
              </a:rPr>
              <a:t>).</a:t>
            </a:r>
            <a:r>
              <a:rPr lang="en-US" sz="1800" b="0" i="0" u="none" strike="noStrike" baseline="0" dirty="0">
                <a:latin typeface="Times New Roman" panose="02020603050405020304" pitchFamily="18" charset="0"/>
              </a:rPr>
              <a:t> </a:t>
            </a:r>
          </a:p>
          <a:p>
            <a:pPr marL="285750" indent="-285750" algn="l">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The NWDAF shall be able to collect </a:t>
            </a:r>
            <a:r>
              <a:rPr lang="en-US" sz="1800" b="0" i="0" u="sng" strike="noStrike" baseline="0" dirty="0">
                <a:latin typeface="Times New Roman" panose="02020603050405020304" pitchFamily="18" charset="0"/>
              </a:rPr>
              <a:t>UE communication information</a:t>
            </a:r>
            <a:r>
              <a:rPr lang="en-US" sz="1800" b="0" i="0" strike="noStrike" baseline="0" dirty="0">
                <a:latin typeface="Times New Roman" panose="02020603050405020304" pitchFamily="18" charset="0"/>
              </a:rPr>
              <a:t> from</a:t>
            </a:r>
            <a:r>
              <a:rPr lang="en-US" sz="1800" b="0" i="0" u="none" strike="noStrike" baseline="0" dirty="0">
                <a:latin typeface="Times New Roman" panose="02020603050405020304" pitchFamily="18" charset="0"/>
              </a:rPr>
              <a:t> </a:t>
            </a:r>
            <a:r>
              <a:rPr lang="en-US" b="1" dirty="0">
                <a:latin typeface="Times New Roman" panose="02020603050405020304" pitchFamily="18" charset="0"/>
              </a:rPr>
              <a:t>SMF</a:t>
            </a:r>
            <a:r>
              <a:rPr lang="en-US" sz="1800" b="0" i="0" u="none" strike="noStrike" baseline="0" dirty="0">
                <a:latin typeface="Times New Roman" panose="02020603050405020304" pitchFamily="18" charset="0"/>
              </a:rPr>
              <a:t>, from 5GC (via </a:t>
            </a:r>
            <a:r>
              <a:rPr lang="en-US" sz="1800" b="1" i="0" u="none" strike="noStrike" baseline="0" dirty="0">
                <a:latin typeface="Times New Roman" panose="02020603050405020304" pitchFamily="18" charset="0"/>
              </a:rPr>
              <a:t>AMF</a:t>
            </a:r>
            <a:r>
              <a:rPr lang="en-US" sz="1800" b="0" i="0" u="none" strike="noStrike" baseline="0" dirty="0">
                <a:latin typeface="Times New Roman" panose="02020603050405020304" pitchFamily="18" charset="0"/>
              </a:rPr>
              <a:t>) and from application function (</a:t>
            </a:r>
            <a:r>
              <a:rPr lang="en-US" sz="1800" b="1" i="0" u="none" strike="noStrike" baseline="0" dirty="0">
                <a:latin typeface="Times New Roman" panose="02020603050405020304" pitchFamily="18" charset="0"/>
              </a:rPr>
              <a:t>AF</a:t>
            </a:r>
            <a:r>
              <a:rPr lang="en-US" sz="1800" b="0" i="0" strike="noStrike" baseline="0" dirty="0">
                <a:latin typeface="Times New Roman" panose="02020603050405020304" pitchFamily="18" charset="0"/>
              </a:rPr>
              <a:t>) and from </a:t>
            </a:r>
            <a:r>
              <a:rPr lang="en-US" sz="1800" b="1" i="0" u="sng" strike="noStrike" baseline="0" dirty="0">
                <a:latin typeface="Times New Roman" panose="02020603050405020304" pitchFamily="18" charset="0"/>
              </a:rPr>
              <a:t>UPF</a:t>
            </a:r>
            <a:r>
              <a:rPr lang="en-US" sz="1800" b="0" i="0" strike="noStrike" baseline="0" dirty="0">
                <a:latin typeface="Times New Roman" panose="02020603050405020304" pitchFamily="18" charset="0"/>
              </a:rPr>
              <a:t>.</a:t>
            </a:r>
            <a:r>
              <a:rPr lang="en-US" sz="1800" b="0" i="0" u="none" strike="noStrike" baseline="0" dirty="0">
                <a:latin typeface="Times New Roman" panose="02020603050405020304" pitchFamily="18" charset="0"/>
              </a:rPr>
              <a:t> </a:t>
            </a:r>
          </a:p>
          <a:p>
            <a:pPr algn="l"/>
            <a:endParaRPr lang="en-US" sz="1800" b="0" i="0" u="none" strike="noStrike" baseline="0" dirty="0">
              <a:latin typeface="Times New Roman" panose="02020603050405020304" pitchFamily="18" charset="0"/>
            </a:endParaRPr>
          </a:p>
        </p:txBody>
      </p:sp>
      <p:pic>
        <p:nvPicPr>
          <p:cNvPr id="11" name="Imagem 10">
            <a:extLst>
              <a:ext uri="{FF2B5EF4-FFF2-40B4-BE49-F238E27FC236}">
                <a16:creationId xmlns:a16="http://schemas.microsoft.com/office/drawing/2014/main" id="{66FDA8CD-C876-C65A-472A-D94F268B5999}"/>
              </a:ext>
            </a:extLst>
          </p:cNvPr>
          <p:cNvPicPr>
            <a:picLocks noChangeAspect="1"/>
          </p:cNvPicPr>
          <p:nvPr/>
        </p:nvPicPr>
        <p:blipFill>
          <a:blip r:embed="rId3"/>
          <a:stretch>
            <a:fillRect/>
          </a:stretch>
        </p:blipFill>
        <p:spPr>
          <a:xfrm>
            <a:off x="6096000" y="1168924"/>
            <a:ext cx="5698874" cy="3657600"/>
          </a:xfrm>
          <a:prstGeom prst="rect">
            <a:avLst/>
          </a:prstGeom>
        </p:spPr>
      </p:pic>
    </p:spTree>
    <p:extLst>
      <p:ext uri="{BB962C8B-B14F-4D97-AF65-F5344CB8AC3E}">
        <p14:creationId xmlns:p14="http://schemas.microsoft.com/office/powerpoint/2010/main" val="205100574"/>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D8176050-AD6B-3223-4E42-5281A66C1E46}"/>
              </a:ext>
            </a:extLst>
          </p:cNvPr>
          <p:cNvSpPr>
            <a:spLocks noGrp="1"/>
          </p:cNvSpPr>
          <p:nvPr>
            <p:ph idx="1"/>
          </p:nvPr>
        </p:nvSpPr>
        <p:spPr>
          <a:xfrm>
            <a:off x="838200" y="443060"/>
            <a:ext cx="10515600" cy="5733903"/>
          </a:xfrm>
        </p:spPr>
        <p:txBody>
          <a:bodyPr>
            <a:normAutofit fontScale="40000" lnSpcReduction="20000"/>
          </a:bodyPr>
          <a:lstStyle/>
          <a:p>
            <a:r>
              <a:rPr lang="en-US" dirty="0"/>
              <a:t>7.5.2 Providing Multiple Classes of Service  Perhaps the simplest enhancement to the one-size-fits-all best-effort service in today’s Internet is to divide traffic into classes, and provide different levels of service to these different classes of traffic. For example, an ISP might well want to provide a higher class of service to delay-sensitive Voice-over-IP or teleconferencing traffic (and charge more for this service!) than to elastic traffic such as </a:t>
            </a:r>
            <a:r>
              <a:rPr lang="en-US"/>
              <a:t>email or HTTP</a:t>
            </a:r>
            <a:r>
              <a:rPr lang="en-US" dirty="0"/>
              <a:t>. Alternatively, an ISP may simply want to provide a higher quality of service</a:t>
            </a:r>
          </a:p>
          <a:p>
            <a:r>
              <a:rPr lang="en-US" dirty="0"/>
              <a:t>to customers willing to pay more for this improved service. A number of residential</a:t>
            </a:r>
          </a:p>
          <a:p>
            <a:r>
              <a:rPr lang="en-US" dirty="0"/>
              <a:t>wired-access ISPs and cellular wireless-access ISPs have adopted such tiered levels</a:t>
            </a:r>
          </a:p>
          <a:p>
            <a:r>
              <a:rPr lang="en-US" dirty="0"/>
              <a:t>of service—with platinum-service subscribers receiving better performance than</a:t>
            </a:r>
          </a:p>
          <a:p>
            <a:r>
              <a:rPr lang="en-US" dirty="0"/>
              <a:t>gold- or silver-service subscribers.</a:t>
            </a:r>
          </a:p>
          <a:p>
            <a:r>
              <a:rPr lang="en-US" dirty="0"/>
              <a:t>We’re all familiar with different classes of service from our everyday lives—</a:t>
            </a:r>
          </a:p>
          <a:p>
            <a:r>
              <a:rPr lang="en-US" dirty="0"/>
              <a:t>first-class airline passengers get better service than business-class passengers, who</a:t>
            </a:r>
          </a:p>
          <a:p>
            <a:r>
              <a:rPr lang="en-US" dirty="0"/>
              <a:t>in turn get better service than those of us who fly economy class; VIPs are provided</a:t>
            </a:r>
          </a:p>
          <a:p>
            <a:r>
              <a:rPr lang="en-US" dirty="0"/>
              <a:t>immediate entry to events while everyone else waits in line; elders are revered in</a:t>
            </a:r>
          </a:p>
          <a:p>
            <a:r>
              <a:rPr lang="en-US" dirty="0"/>
              <a:t>some countries and provided seats of honor and the finest food at a table. It’s important</a:t>
            </a:r>
          </a:p>
          <a:p>
            <a:r>
              <a:rPr lang="en-US" dirty="0"/>
              <a:t>to note that such differential service is provided among aggregates of traffic,</a:t>
            </a:r>
          </a:p>
          <a:p>
            <a:r>
              <a:rPr lang="en-US" dirty="0"/>
              <a:t>that is, among classes of traffic, not among individual connections. For example, all</a:t>
            </a:r>
          </a:p>
          <a:p>
            <a:r>
              <a:rPr lang="en-US" dirty="0"/>
              <a:t>first-class passengers are handled the same (with no first-class passenger receiving</a:t>
            </a:r>
          </a:p>
          <a:p>
            <a:r>
              <a:rPr lang="en-US" dirty="0"/>
              <a:t>any better treatment than any other first-class passenger), just as all VoIP packets</a:t>
            </a:r>
          </a:p>
          <a:p>
            <a:r>
              <a:rPr lang="en-US" dirty="0"/>
              <a:t>would receive the same treatment within the network, independent of the particular</a:t>
            </a:r>
          </a:p>
          <a:p>
            <a:r>
              <a:rPr lang="en-US" dirty="0"/>
              <a:t>end-to-end connection to which they belong. As we will see, by dealing with a small</a:t>
            </a:r>
          </a:p>
          <a:p>
            <a:r>
              <a:rPr lang="en-US" dirty="0"/>
              <a:t>number of traffic aggregates, rather than a large number of individual connections,</a:t>
            </a:r>
          </a:p>
          <a:p>
            <a:r>
              <a:rPr lang="en-US" dirty="0"/>
              <a:t>the new network mechanisms required to provide better-than-best service can be</a:t>
            </a:r>
          </a:p>
          <a:p>
            <a:r>
              <a:rPr lang="en-US" dirty="0"/>
              <a:t>kept relatively simple.</a:t>
            </a:r>
          </a:p>
          <a:p>
            <a:r>
              <a:rPr lang="en-US" dirty="0"/>
              <a:t>The early Internet designers clearly had this notion of multiple classes of service</a:t>
            </a:r>
          </a:p>
          <a:p>
            <a:r>
              <a:rPr lang="en-US" dirty="0"/>
              <a:t>in mind. Recall the type-of-service (</a:t>
            </a:r>
            <a:r>
              <a:rPr lang="en-US" dirty="0" err="1"/>
              <a:t>ToS</a:t>
            </a:r>
            <a:r>
              <a:rPr lang="en-US" dirty="0"/>
              <a:t>) field in the IPv4 header in Figure 4.13.</a:t>
            </a:r>
            <a:endParaRPr lang="pt-PT" dirty="0"/>
          </a:p>
        </p:txBody>
      </p:sp>
    </p:spTree>
    <p:extLst>
      <p:ext uri="{BB962C8B-B14F-4D97-AF65-F5344CB8AC3E}">
        <p14:creationId xmlns:p14="http://schemas.microsoft.com/office/powerpoint/2010/main" val="157001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FAFAF-8A0D-7C9B-14C7-D9B469D7B0E7}"/>
              </a:ext>
            </a:extLst>
          </p:cNvPr>
          <p:cNvSpPr>
            <a:spLocks noGrp="1"/>
          </p:cNvSpPr>
          <p:nvPr>
            <p:ph type="title"/>
          </p:nvPr>
        </p:nvSpPr>
        <p:spPr>
          <a:xfrm>
            <a:off x="838200" y="365125"/>
            <a:ext cx="10515600" cy="577555"/>
          </a:xfrm>
        </p:spPr>
        <p:txBody>
          <a:bodyPr>
            <a:normAutofit/>
          </a:bodyPr>
          <a:lstStyle/>
          <a:p>
            <a:pPr algn="ctr"/>
            <a:r>
              <a:rPr lang="pt-PT" sz="3200" dirty="0"/>
              <a:t>QOS insights</a:t>
            </a:r>
          </a:p>
        </p:txBody>
      </p:sp>
      <p:sp>
        <p:nvSpPr>
          <p:cNvPr id="3" name="Marcador de Posição de Conteúdo 2">
            <a:extLst>
              <a:ext uri="{FF2B5EF4-FFF2-40B4-BE49-F238E27FC236}">
                <a16:creationId xmlns:a16="http://schemas.microsoft.com/office/drawing/2014/main" id="{D6545D1E-4A03-6496-BE11-EA4839445199}"/>
              </a:ext>
            </a:extLst>
          </p:cNvPr>
          <p:cNvSpPr>
            <a:spLocks noGrp="1"/>
          </p:cNvSpPr>
          <p:nvPr>
            <p:ph idx="1"/>
          </p:nvPr>
        </p:nvSpPr>
        <p:spPr>
          <a:xfrm>
            <a:off x="838200" y="1093509"/>
            <a:ext cx="10515600" cy="5083454"/>
          </a:xfrm>
        </p:spPr>
        <p:txBody>
          <a:bodyPr>
            <a:normAutofit/>
          </a:bodyPr>
          <a:lstStyle/>
          <a:p>
            <a:r>
              <a:rPr lang="en-US" sz="2000" dirty="0"/>
              <a:t>Insight 1: Packet marking allows a router to distinguish among packets belonging to different classes of traffic.</a:t>
            </a:r>
          </a:p>
          <a:p>
            <a:r>
              <a:rPr lang="en-US" sz="2000" dirty="0"/>
              <a:t>Insight 2: It is desirable to provide a degree of traffic isolation among classes so that one class is not adversely affected by another class of traffic that misbehaves.</a:t>
            </a:r>
          </a:p>
          <a:p>
            <a:r>
              <a:rPr lang="en-US" sz="2000" dirty="0"/>
              <a:t>Insight 3: While providing isolation among classes or flows, it is desirable to use resources (for example, link bandwidth and buffers) as </a:t>
            </a:r>
            <a:r>
              <a:rPr lang="en-US" sz="2000"/>
              <a:t>efficiently as possible</a:t>
            </a:r>
            <a:r>
              <a:rPr lang="en-US" sz="2000" dirty="0"/>
              <a:t>.</a:t>
            </a:r>
          </a:p>
          <a:p>
            <a:r>
              <a:rPr lang="en-US" sz="2000" dirty="0"/>
              <a:t>Insight 4: If sufficient resources will not always be available, and QoS is to be guaranteed, a call admission process is needed in which flows declare their QoS requirements and are then either admitted to the network (at the required QoS) or blocked from the network (if the required QoS cannot be provided by the network).</a:t>
            </a:r>
            <a:endParaRPr lang="pt-PT" sz="2000" dirty="0"/>
          </a:p>
        </p:txBody>
      </p:sp>
    </p:spTree>
    <p:extLst>
      <p:ext uri="{BB962C8B-B14F-4D97-AF65-F5344CB8AC3E}">
        <p14:creationId xmlns:p14="http://schemas.microsoft.com/office/powerpoint/2010/main" val="325569707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602</Words>
  <Application>Microsoft Office PowerPoint</Application>
  <PresentationFormat>Ecrã Panorâmico</PresentationFormat>
  <Paragraphs>38</Paragraphs>
  <Slides>3</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3</vt:i4>
      </vt:variant>
    </vt:vector>
  </HeadingPairs>
  <TitlesOfParts>
    <vt:vector size="9" baseType="lpstr">
      <vt:lpstr>Arial</vt:lpstr>
      <vt:lpstr>Calibri</vt:lpstr>
      <vt:lpstr>Calibri Light</vt:lpstr>
      <vt:lpstr>Times New Roman</vt:lpstr>
      <vt:lpstr>Wingdings</vt:lpstr>
      <vt:lpstr>Tema do Office</vt:lpstr>
      <vt:lpstr>Apresentação do PowerPoint</vt:lpstr>
      <vt:lpstr>Apresentação do PowerPoint</vt:lpstr>
      <vt:lpstr>QOS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Ruben Santos</dc:creator>
  <cp:lastModifiedBy>Ruben Santos</cp:lastModifiedBy>
  <cp:revision>3</cp:revision>
  <dcterms:created xsi:type="dcterms:W3CDTF">2022-10-11T14:33:40Z</dcterms:created>
  <dcterms:modified xsi:type="dcterms:W3CDTF">2022-10-13T07:15:17Z</dcterms:modified>
</cp:coreProperties>
</file>