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77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4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8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F1C7-D4BE-470A-8D47-1BFF0CAE0CC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094E-A477-4080-96A9-B8A509C7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7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Автоматизовані доведення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Числення секвенцій, предикатів та висловлювань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ЕКСПЕРИМЕНТ В ЧИСЛЕННІ ВИСЛОВЛЮВАНЬ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4746" t="17331" r="4322" b="9083"/>
          <a:stretch/>
        </p:blipFill>
        <p:spPr bwMode="auto">
          <a:xfrm>
            <a:off x="573553" y="2849080"/>
            <a:ext cx="9908359" cy="3513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 flipH="1">
                <a:off x="2723949" y="2114979"/>
                <a:ext cx="54295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dirty="0" smtClean="0">
                          <a:latin typeface="Cambria Math" panose="02040503050406030204" pitchFamily="18" charset="0"/>
                          <a:ea typeface="Arial Unicode MS"/>
                          <a:cs typeface="Cambria Math" panose="02040503050406030204" pitchFamily="18" charset="0"/>
                        </a:rPr>
                        <m:t>⊢</m:t>
                      </m:r>
                      <m:d>
                        <m:dPr>
                          <m:ctrlPr>
                            <a:rPr lang="uk-UA" sz="2400" i="1" dirty="0" smtClean="0">
                              <a:latin typeface="Cambria Math" panose="02040503050406030204" pitchFamily="18" charset="0"/>
                              <a:ea typeface="Arial Unicode M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uk-UA" sz="2400" i="1" dirty="0" smtClean="0">
                                  <a:latin typeface="Cambria Math" panose="02040503050406030204" pitchFamily="18" charset="0"/>
                                  <a:ea typeface="Arial Unicode MS"/>
                                </a:rPr>
                              </m:ctrlPr>
                            </m:dPr>
                            <m:e>
                              <m:r>
                                <a:rPr lang="uk-UA" sz="2400" i="1" dirty="0" smtClean="0">
                                  <a:latin typeface="Cambria Math" panose="02040503050406030204" pitchFamily="18" charset="0"/>
                                  <a:ea typeface="Arial Unicode MS"/>
                                </a:rPr>
                                <m:t>𝑝</m:t>
                              </m:r>
                              <m:r>
                                <a:rPr lang="uk-UA" sz="2400" i="1" dirty="0">
                                  <a:latin typeface="Cambria Math" panose="02040503050406030204" pitchFamily="18" charset="0"/>
                                  <a:ea typeface="Arial Unicode MS"/>
                                </a:rPr>
                                <m:t>→</m:t>
                              </m:r>
                              <m:r>
                                <a:rPr lang="uk-UA" sz="2400" i="1" dirty="0" smtClean="0">
                                  <a:latin typeface="Cambria Math" panose="02040503050406030204" pitchFamily="18" charset="0"/>
                                  <a:ea typeface="Arial Unicode MS"/>
                                </a:rPr>
                                <m:t>𝑟</m:t>
                              </m:r>
                            </m:e>
                          </m:d>
                          <m:r>
                            <a:rPr lang="uk-UA" sz="2400" i="1" dirty="0">
                              <a:latin typeface="Cambria Math" panose="02040503050406030204" pitchFamily="18" charset="0"/>
                              <a:ea typeface="Arial Unicode MS"/>
                              <a:cs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uk-UA" sz="2400" i="1" dirty="0" smtClean="0">
                                  <a:latin typeface="Cambria Math" panose="02040503050406030204" pitchFamily="18" charset="0"/>
                                  <a:ea typeface="Arial Unicode MS"/>
                                </a:rPr>
                              </m:ctrlPr>
                            </m:dPr>
                            <m:e>
                              <m:r>
                                <a:rPr lang="uk-UA" sz="2400" i="1" dirty="0" smtClean="0">
                                  <a:latin typeface="Cambria Math" panose="02040503050406030204" pitchFamily="18" charset="0"/>
                                  <a:ea typeface="Arial Unicode MS"/>
                                </a:rPr>
                                <m:t>𝑞</m:t>
                              </m:r>
                              <m:r>
                                <a:rPr lang="uk-UA" sz="2400" i="1" dirty="0" smtClean="0">
                                  <a:latin typeface="Cambria Math" panose="02040503050406030204" pitchFamily="18" charset="0"/>
                                  <a:ea typeface="Arial Unicode MS"/>
                                </a:rPr>
                                <m:t> → </m:t>
                              </m:r>
                              <m:r>
                                <a:rPr lang="uk-UA" sz="2400" i="1" dirty="0" smtClean="0">
                                  <a:latin typeface="Cambria Math" panose="02040503050406030204" pitchFamily="18" charset="0"/>
                                  <a:ea typeface="Arial Unicode MS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uk-UA" sz="2400" i="1" dirty="0">
                          <a:latin typeface="Cambria Math" panose="02040503050406030204" pitchFamily="18" charset="0"/>
                          <a:ea typeface="Arial Unicode MS"/>
                        </a:rPr>
                        <m:t>→</m:t>
                      </m:r>
                      <m:d>
                        <m:dPr>
                          <m:ctrlPr>
                            <a:rPr lang="uk-UA" sz="2400" i="1" dirty="0" smtClean="0">
                              <a:latin typeface="Cambria Math" panose="02040503050406030204" pitchFamily="18" charset="0"/>
                              <a:ea typeface="Arial Unicode M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uk-UA" sz="2400" i="1" dirty="0" smtClean="0">
                                  <a:latin typeface="Cambria Math" panose="02040503050406030204" pitchFamily="18" charset="0"/>
                                  <a:ea typeface="Arial Unicode MS"/>
                                </a:rPr>
                              </m:ctrlPr>
                            </m:dPr>
                            <m:e>
                              <m:r>
                                <a:rPr lang="uk-UA" sz="2400" i="1" dirty="0" smtClean="0">
                                  <a:latin typeface="Cambria Math" panose="02040503050406030204" pitchFamily="18" charset="0"/>
                                  <a:ea typeface="Arial Unicode MS"/>
                                </a:rPr>
                                <m:t>𝑝</m:t>
                              </m:r>
                              <m:r>
                                <a:rPr lang="uk-UA" sz="2400" i="1" dirty="0">
                                  <a:latin typeface="Cambria Math" panose="02040503050406030204" pitchFamily="18" charset="0"/>
                                  <a:ea typeface="Arial Unicode MS"/>
                                  <a:cs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uk-UA" sz="2400" i="1" dirty="0" smtClean="0">
                                  <a:latin typeface="Cambria Math" panose="02040503050406030204" pitchFamily="18" charset="0"/>
                                  <a:ea typeface="Arial Unicode MS"/>
                                </a:rPr>
                                <m:t>𝑞</m:t>
                              </m:r>
                            </m:e>
                          </m:d>
                          <m:r>
                            <a:rPr lang="uk-UA" sz="2400" i="1" dirty="0">
                              <a:latin typeface="Cambria Math" panose="02040503050406030204" pitchFamily="18" charset="0"/>
                              <a:ea typeface="Arial Unicode MS"/>
                            </a:rPr>
                            <m:t>→</m:t>
                          </m:r>
                          <m:r>
                            <a:rPr lang="uk-UA" sz="2400" i="1" dirty="0" smtClean="0">
                              <a:latin typeface="Cambria Math" panose="02040503050406030204" pitchFamily="18" charset="0"/>
                              <a:ea typeface="Arial Unicode MS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23949" y="2114979"/>
                <a:ext cx="5429500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7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ЕКСПЕРИМЕНТ В ЧИСЛЕННІ </a:t>
            </a:r>
            <a:r>
              <a:rPr lang="uk-UA" dirty="0" smtClean="0"/>
              <a:t>ПРЕДИКАТІВ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11564" y="2067365"/>
                <a:ext cx="6567501" cy="7335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⊢∀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uk-UA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uk-UA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uk-UA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/>
                  <a:t>: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1564" y="2067365"/>
                <a:ext cx="6567501" cy="733586"/>
              </a:xfrm>
              <a:blipFill>
                <a:blip r:embed="rId2"/>
                <a:stretch>
                  <a:fillRect r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11564" y="2800951"/>
            <a:ext cx="6583629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984471" cy="4362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  У </a:t>
            </a:r>
            <a:r>
              <a:rPr lang="uk-UA" dirty="0"/>
              <a:t>результаті цієї роботи вдалося створити застосунок, який дозволяє користувачу перевіряти дерева доведень у </a:t>
            </a:r>
            <a:r>
              <a:rPr lang="uk-UA" dirty="0" smtClean="0"/>
              <a:t>численнях предикатів та висловлювань.</a:t>
            </a:r>
            <a:r>
              <a:rPr lang="uk-UA" dirty="0"/>
              <a:t> Ця програма буде хорошим помічником як і науковцям, які стикнулися з перевіркою доведення певної теореми, так і викладачам та студентам, які вивчають новий матеріал чи викладають матеріал.</a:t>
            </a:r>
            <a:r>
              <a:rPr lang="uk-UA" dirty="0" smtClean="0"/>
              <a:t> Вона </a:t>
            </a:r>
            <a:r>
              <a:rPr lang="uk-UA" dirty="0"/>
              <a:t>особливо корисна у випадку коли довжина доведення є значною і ймовірність допустити монотонну помилку є </a:t>
            </a:r>
            <a:r>
              <a:rPr lang="uk-UA" dirty="0" smtClean="0"/>
              <a:t>високою. Не </a:t>
            </a:r>
            <a:r>
              <a:rPr lang="uk-UA" dirty="0"/>
              <a:t>зважаючи на це, інтерфейс програми не достатньо </a:t>
            </a:r>
            <a:r>
              <a:rPr lang="uk-UA" dirty="0" smtClean="0"/>
              <a:t>зручний.</a:t>
            </a:r>
            <a:r>
              <a:rPr lang="uk-UA" dirty="0"/>
              <a:t> Одним із можливих подальших кроків може бути створення легкого в користуванні інтерфейсу для швидкої побудови доведень. 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   </a:t>
            </a:r>
            <a:r>
              <a:rPr lang="uk-UA" dirty="0"/>
              <a:t>Проте найбільш очевидним і гармонійним продовженням даної роботи є створення системи автоматичної генерації доведень. Це можна зробити на базі алгоритмів машинного навчання. Найбільш перспективною є можливість застосування технологій, які працюють з нейронними мережами.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ВСТУП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   Проблема </a:t>
            </a:r>
            <a:r>
              <a:rPr lang="uk-UA" dirty="0"/>
              <a:t>перевірки правильності доведення теорем була актуальною від часу появи першого доведення. Для того, щоб доведення теореми було визнано правильним, потрібно, щоб достатня кількість професійних математиків провела перевірку і підтвердила коректність запропонованого доведення. 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 </a:t>
            </a:r>
            <a:r>
              <a:rPr lang="uk-UA" dirty="0" smtClean="0"/>
              <a:t>  Останніми </a:t>
            </a:r>
            <a:r>
              <a:rPr lang="uk-UA" dirty="0"/>
              <a:t>роками розміри доведень </a:t>
            </a:r>
            <a:r>
              <a:rPr lang="uk-UA" dirty="0" smtClean="0"/>
              <a:t>зростають. </a:t>
            </a:r>
            <a:r>
              <a:rPr lang="uk-UA" dirty="0"/>
              <a:t>Тенденція до збільшення обсягів доведень змушує розглянути можливість автоматизації та навіть генерації доведень теорем</a:t>
            </a:r>
            <a:r>
              <a:rPr lang="en-US" dirty="0" smtClean="0"/>
              <a:t>.</a:t>
            </a:r>
            <a:r>
              <a:rPr lang="uk-UA" dirty="0"/>
              <a:t> Системи автоматизованої перевірки надають набагато швидший і надійніший спосіб перевірки доведень, оскільки майже повністю виключають людський фактор з процесу перевірки.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ЛОГІКА ВИСЛОВЛЮВАНЬ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Висловлювання – це розповідне речення, про яке можна сказати, чи істинне воно, чи хибне, але не одне й інше </a:t>
            </a:r>
            <a:r>
              <a:rPr lang="uk-UA" dirty="0" smtClean="0"/>
              <a:t>водночас.</a:t>
            </a:r>
          </a:p>
          <a:p>
            <a:pPr marL="0" indent="0">
              <a:buNone/>
            </a:pPr>
            <a:r>
              <a:rPr lang="uk-UA" dirty="0" smtClean="0"/>
              <a:t>Існує 5 </a:t>
            </a:r>
            <a:r>
              <a:rPr lang="uk-UA" dirty="0"/>
              <a:t>логічних </a:t>
            </a:r>
            <a:r>
              <a:rPr lang="uk-UA" dirty="0" smtClean="0"/>
              <a:t>операцій на множині висловлювань:</a:t>
            </a:r>
            <a:endParaRPr lang="en-US" dirty="0"/>
          </a:p>
          <a:p>
            <a:pPr marL="539750" lvl="0">
              <a:tabLst>
                <a:tab pos="355600" algn="l"/>
              </a:tabLst>
            </a:pPr>
            <a:r>
              <a:rPr lang="uk-UA" dirty="0"/>
              <a:t>З</a:t>
            </a:r>
            <a:r>
              <a:rPr lang="uk-UA" dirty="0" smtClean="0"/>
              <a:t>аперечення (¬);</a:t>
            </a:r>
            <a:endParaRPr lang="en-US" dirty="0"/>
          </a:p>
          <a:p>
            <a:pPr marL="539750" lvl="0">
              <a:tabLst>
                <a:tab pos="355600" algn="l"/>
              </a:tabLst>
            </a:pPr>
            <a:r>
              <a:rPr lang="uk-UA" dirty="0" smtClean="0"/>
              <a:t>Кон’юнкція (∧);</a:t>
            </a:r>
            <a:endParaRPr lang="en-US" dirty="0"/>
          </a:p>
          <a:p>
            <a:pPr marL="539750" lvl="0">
              <a:tabLst>
                <a:tab pos="355600" algn="l"/>
              </a:tabLst>
            </a:pPr>
            <a:r>
              <a:rPr lang="uk-UA" dirty="0" smtClean="0"/>
              <a:t>Диз'юнкція (∨);</a:t>
            </a:r>
            <a:endParaRPr lang="en-US" dirty="0"/>
          </a:p>
          <a:p>
            <a:pPr marL="539750" lvl="0">
              <a:tabLst>
                <a:tab pos="355600" algn="l"/>
              </a:tabLst>
            </a:pPr>
            <a:r>
              <a:rPr lang="uk-UA" dirty="0" smtClean="0"/>
              <a:t>Імплікація (→);</a:t>
            </a:r>
            <a:endParaRPr lang="en-US" dirty="0"/>
          </a:p>
          <a:p>
            <a:pPr marL="539750" lvl="0">
              <a:tabLst>
                <a:tab pos="355600" algn="l"/>
              </a:tabLst>
            </a:pPr>
            <a:r>
              <a:rPr lang="uk-UA" dirty="0"/>
              <a:t>Е</a:t>
            </a:r>
            <a:r>
              <a:rPr lang="uk-UA" dirty="0" smtClean="0"/>
              <a:t>квівалентність (~).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ЛОГІКА ПРЕДИКАТІВ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Предикат – це твердження про те, чи має об’єкт з предметної області певну властивість</a:t>
            </a:r>
            <a:r>
              <a:rPr lang="uk-UA" dirty="0" smtClean="0"/>
              <a:t>. </a:t>
            </a:r>
            <a:r>
              <a:rPr lang="uk-UA" dirty="0"/>
              <a:t>Структура логіки предикатів складається з: </a:t>
            </a:r>
            <a:endParaRPr lang="uk-UA" dirty="0" smtClean="0"/>
          </a:p>
          <a:p>
            <a:pPr marL="539750"/>
            <a:r>
              <a:rPr lang="uk-UA" dirty="0" smtClean="0"/>
              <a:t>Змінних;</a:t>
            </a:r>
          </a:p>
          <a:p>
            <a:pPr marL="539750"/>
            <a:r>
              <a:rPr lang="uk-UA" dirty="0" smtClean="0"/>
              <a:t>Констант</a:t>
            </a:r>
            <a:r>
              <a:rPr lang="uk-UA" dirty="0"/>
              <a:t>;</a:t>
            </a:r>
            <a:r>
              <a:rPr lang="uk-UA" dirty="0" smtClean="0"/>
              <a:t> </a:t>
            </a:r>
          </a:p>
          <a:p>
            <a:pPr marL="539750"/>
            <a:r>
              <a:rPr lang="uk-UA" dirty="0" smtClean="0"/>
              <a:t>Функцій</a:t>
            </a:r>
            <a:r>
              <a:rPr lang="uk-UA" dirty="0"/>
              <a:t>;</a:t>
            </a:r>
            <a:r>
              <a:rPr lang="uk-UA" dirty="0" smtClean="0"/>
              <a:t> </a:t>
            </a:r>
          </a:p>
          <a:p>
            <a:pPr marL="539750"/>
            <a:r>
              <a:rPr lang="uk-UA" dirty="0" smtClean="0"/>
              <a:t>Термів</a:t>
            </a:r>
            <a:r>
              <a:rPr lang="uk-UA" dirty="0"/>
              <a:t>;</a:t>
            </a:r>
            <a:r>
              <a:rPr lang="uk-UA" dirty="0" smtClean="0"/>
              <a:t> </a:t>
            </a:r>
          </a:p>
          <a:p>
            <a:pPr marL="539750"/>
            <a:r>
              <a:rPr lang="uk-UA" dirty="0"/>
              <a:t>А</a:t>
            </a:r>
            <a:r>
              <a:rPr lang="uk-UA" dirty="0" smtClean="0"/>
              <a:t>томарних формул;</a:t>
            </a:r>
          </a:p>
          <a:p>
            <a:pPr marL="539750"/>
            <a:r>
              <a:rPr lang="uk-UA" dirty="0" smtClean="0"/>
              <a:t>Формул;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ПОНЯТТЯ ФОРМУЛИ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Числення висловлювань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0322" y="3030008"/>
                <a:ext cx="4698355" cy="327453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uk-UA" sz="2100" dirty="0"/>
                  <a:t>   </a:t>
                </a:r>
                <a:r>
                  <a:rPr lang="uk-UA" sz="2600" dirty="0"/>
                  <a:t>Формули в логіці висловлювань позначають такими чином:</a:t>
                </a:r>
              </a:p>
              <a:p>
                <a:pPr>
                  <a:lnSpc>
                    <a:spcPct val="110000"/>
                  </a:lnSpc>
                </a:pPr>
                <a:r>
                  <a:rPr lang="uk-UA" sz="2600" dirty="0"/>
                  <a:t>Висловлювання — це формула;</a:t>
                </a:r>
              </a:p>
              <a:p>
                <a:pPr>
                  <a:lnSpc>
                    <a:spcPct val="110000"/>
                  </a:lnSpc>
                </a:pPr>
                <a:r>
                  <a:rPr lang="uk-UA" sz="2600" dirty="0"/>
                  <a:t>Якщо p — це формула то </a:t>
                </a:r>
                <a14:m>
                  <m:oMath xmlns:m="http://schemas.openxmlformats.org/officeDocument/2006/math">
                    <m:r>
                      <a:rPr lang="uk-UA" sz="26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uk-UA" sz="2600" dirty="0"/>
                  <a:t>p теж формула;</a:t>
                </a:r>
              </a:p>
              <a:p>
                <a:pPr>
                  <a:lnSpc>
                    <a:spcPct val="110000"/>
                  </a:lnSpc>
                </a:pPr>
                <a:r>
                  <a:rPr lang="uk-UA" sz="2600" dirty="0"/>
                  <a:t>Якщо p, q  це формули то p </a:t>
                </a:r>
                <a14:m>
                  <m:oMath xmlns:m="http://schemas.openxmlformats.org/officeDocument/2006/math">
                    <m:r>
                      <a:rPr lang="uk-UA" sz="260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uk-UA" sz="2600" dirty="0"/>
                  <a:t>q, p </a:t>
                </a:r>
                <a14:m>
                  <m:oMath xmlns:m="http://schemas.openxmlformats.org/officeDocument/2006/math">
                    <m:r>
                      <a:rPr lang="uk-UA" sz="2600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uk-UA" sz="2600" dirty="0"/>
                  <a:t>q, p </a:t>
                </a:r>
                <a14:m>
                  <m:oMath xmlns:m="http://schemas.openxmlformats.org/officeDocument/2006/math">
                    <m:r>
                      <a:rPr lang="uk-UA" sz="260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uk-UA" sz="2600" dirty="0"/>
                  <a:t>q теж формули;</a:t>
                </a:r>
              </a:p>
              <a:p>
                <a:pPr>
                  <a:lnSpc>
                    <a:spcPct val="110000"/>
                  </a:lnSpc>
                </a:pPr>
                <a:r>
                  <a:rPr lang="uk-UA" sz="2600" dirty="0"/>
                  <a:t>Формули можуть бути породжені тільки скінченною кількістю застосувань вказаних правил.</a:t>
                </a:r>
                <a:endParaRPr lang="en-US" sz="2600" dirty="0"/>
              </a:p>
              <a:p>
                <a:pPr>
                  <a:buFontTx/>
                  <a:buChar char="-"/>
                </a:pPr>
                <a:endParaRPr lang="uk-UA" dirty="0"/>
              </a:p>
              <a:p>
                <a:pPr>
                  <a:buFontTx/>
                  <a:buChar char="-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0322" y="3030008"/>
                <a:ext cx="4698355" cy="3274539"/>
              </a:xfrm>
              <a:blipFill>
                <a:blip r:embed="rId2"/>
                <a:stretch>
                  <a:fillRect l="-1169" t="-1862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Числення предикатів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594123" y="3030008"/>
                <a:ext cx="4830037" cy="33419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1800" dirty="0"/>
                  <a:t> </a:t>
                </a:r>
                <a:r>
                  <a:rPr lang="uk-UA" sz="1800" dirty="0" smtClean="0"/>
                  <a:t> Формули </a:t>
                </a:r>
                <a:r>
                  <a:rPr lang="uk-UA" sz="1800" dirty="0"/>
                  <a:t>в логіці предикатів</a:t>
                </a:r>
                <a:r>
                  <a:rPr lang="uk-UA" sz="1800" dirty="0" smtClean="0"/>
                  <a:t> </a:t>
                </a:r>
                <a:r>
                  <a:rPr lang="uk-UA" sz="1800" dirty="0"/>
                  <a:t>позначають такими чином</a:t>
                </a:r>
                <a:r>
                  <a:rPr lang="uk-UA" sz="1800" dirty="0" smtClean="0"/>
                  <a:t>:</a:t>
                </a:r>
              </a:p>
              <a:p>
                <a:pPr lvl="0"/>
                <a:r>
                  <a:rPr lang="uk-UA" sz="1800" dirty="0"/>
                  <a:t>Будь-яка атомарна формула є </a:t>
                </a:r>
                <a:r>
                  <a:rPr lang="uk-UA" sz="1800" i="1" dirty="0"/>
                  <a:t>формулою</a:t>
                </a:r>
                <a:r>
                  <a:rPr lang="uk-UA" sz="1800" dirty="0"/>
                  <a:t>;</a:t>
                </a:r>
                <a:endParaRPr lang="en-US" sz="1800" dirty="0"/>
              </a:p>
              <a:p>
                <a:pPr lvl="0"/>
                <a:r>
                  <a:rPr lang="uk-UA" sz="1800" dirty="0"/>
                  <a:t>Якщо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sz="1800" dirty="0"/>
                  <a:t> – це формула, тоді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sz="1800" dirty="0"/>
                  <a:t> також є формулою;</a:t>
                </a:r>
                <a:endParaRPr lang="en-US" sz="1800" dirty="0"/>
              </a:p>
              <a:p>
                <a:pPr lvl="0"/>
                <a:r>
                  <a:rPr lang="uk-UA" sz="1800" dirty="0"/>
                  <a:t>Якщо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 і 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uk-UA" sz="1800" dirty="0"/>
                  <a:t> – це формули, тоді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uk-UA" sz="1800">
                        <a:latin typeface="Cambria Math" panose="02040503050406030204" pitchFamily="18" charset="0"/>
                      </a:rPr>
                      <m:t>~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uk-UA" sz="1800" dirty="0"/>
                  <a:t> також є формулами;</a:t>
                </a:r>
                <a:endParaRPr lang="en-US" sz="1800" dirty="0"/>
              </a:p>
              <a:p>
                <a:pPr lvl="0"/>
                <a:r>
                  <a:rPr lang="uk-UA" sz="1800" dirty="0"/>
                  <a:t>Якщо 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sz="1800" dirty="0"/>
                  <a:t> – це формула, а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sz="1800" dirty="0"/>
                  <a:t> – змінна, то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uk-UA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uk-UA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uk-UA" sz="1800" i="1">
                        <a:latin typeface="Cambria Math" panose="02040503050406030204" pitchFamily="18" charset="0"/>
                      </a:rPr>
                      <m:t> і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uk-UA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uk-UA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uk-UA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1800" dirty="0"/>
                  <a:t> також є формулами.</a:t>
                </a:r>
                <a:endParaRPr lang="en-US" sz="1800" dirty="0"/>
              </a:p>
              <a:p>
                <a:pPr marL="0" indent="0">
                  <a:buNone/>
                </a:pPr>
                <a:endParaRPr lang="uk-UA" sz="1800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594123" y="3030008"/>
                <a:ext cx="4830037" cy="3341916"/>
              </a:xfrm>
              <a:blipFill>
                <a:blip r:embed="rId3"/>
                <a:stretch>
                  <a:fillRect l="-1136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ЧИСЛЕННЯ СЕКВЕНЦІЙ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sz="3200" dirty="0"/>
                  <a:t>Секвенція – це рядок вигляду:</a:t>
                </a:r>
                <a:endParaRPr lang="en-US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sz="3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uk-UA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3200">
                        <a:latin typeface="Cambria Math" panose="02040503050406030204" pitchFamily="18" charset="0"/>
                      </a:rPr>
                      <m:t>⊢</m:t>
                    </m:r>
                    <m:r>
                      <a:rPr lang="uk-UA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sz="3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uk-UA" sz="3200" dirty="0"/>
                  <a:t>,</a:t>
                </a:r>
                <a:endParaRPr lang="en-US" sz="3200" dirty="0"/>
              </a:p>
              <a:p>
                <a:pPr marL="0" indent="0" algn="ctr">
                  <a:buNone/>
                </a:pPr>
                <a:r>
                  <a:rPr lang="uk-UA" sz="3200" dirty="0"/>
                  <a:t>де </a:t>
                </a:r>
                <a14:m>
                  <m:oMath xmlns:m="http://schemas.openxmlformats.org/officeDocument/2006/math">
                    <m:r>
                      <a:rPr lang="uk-UA" sz="32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uk-UA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uk-UA" sz="3200" i="1">
                        <a:latin typeface="Cambria Math" panose="02040503050406030204" pitchFamily="18" charset="0"/>
                      </a:rPr>
                      <m:t>=1:</m:t>
                    </m:r>
                    <m:r>
                      <a:rPr lang="uk-UA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uk-UA" sz="3200" i="1">
                        <a:latin typeface="Cambria Math" panose="02040503050406030204" pitchFamily="18" charset="0"/>
                      </a:rPr>
                      <m:t>,∀ </m:t>
                    </m:r>
                    <m:r>
                      <a:rPr lang="uk-UA" sz="3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uk-UA" sz="3200" i="1">
                        <a:latin typeface="Cambria Math" panose="02040503050406030204" pitchFamily="18" charset="0"/>
                      </a:rPr>
                      <m:t>=1:</m:t>
                    </m:r>
                    <m:r>
                      <a:rPr lang="uk-UA" sz="3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uk-UA" sz="3200" i="1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uk-UA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uk-UA" sz="3200" i="1">
                        <a:latin typeface="Cambria Math" panose="02040503050406030204" pitchFamily="18" charset="0"/>
                      </a:rPr>
                      <m:t>− формули</m:t>
                    </m:r>
                  </m:oMath>
                </a14:m>
                <a:r>
                  <a:rPr lang="uk-UA" sz="3200" i="1" dirty="0"/>
                  <a:t>, </a:t>
                </a:r>
                <a:r>
                  <a:rPr lang="uk-UA" sz="3200" dirty="0"/>
                  <a:t>і має таку інтерпретацію</a:t>
                </a:r>
                <a:r>
                  <a:rPr lang="uk-UA" sz="3200" i="1" dirty="0"/>
                  <a:t>:</a:t>
                </a: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uk-UA" sz="3200" i="1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⋁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uk-U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9" t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7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ВИВЕДЕННЯ СЕКВЕНЦІЙ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62488"/>
            <a:ext cx="108108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ПРОГРАМ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933514" y="2059455"/>
            <a:ext cx="4069911" cy="450437"/>
          </a:xfrm>
        </p:spPr>
        <p:txBody>
          <a:bodyPr/>
          <a:lstStyle/>
          <a:p>
            <a:r>
              <a:rPr lang="uk-UA" dirty="0" smtClean="0"/>
              <a:t>Числення висловлювань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432" t="464" r="7643"/>
          <a:stretch/>
        </p:blipFill>
        <p:spPr>
          <a:xfrm>
            <a:off x="1068404" y="2509891"/>
            <a:ext cx="3561348" cy="3827462"/>
          </a:xfrm>
          <a:prstGeom prst="rect">
            <a:avLst/>
          </a:prstGeom>
        </p:spPr>
      </p:pic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Текст 5"/>
          <p:cNvSpPr txBox="1">
            <a:spLocks/>
          </p:cNvSpPr>
          <p:nvPr/>
        </p:nvSpPr>
        <p:spPr>
          <a:xfrm>
            <a:off x="5594123" y="2059454"/>
            <a:ext cx="4069911" cy="450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Числення предикатів</a:t>
            </a:r>
            <a:endParaRPr lang="en-US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502" y="2509890"/>
            <a:ext cx="3838635" cy="38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ПРОВЕДЕНІ ЕКСПЕРИМЕНТИ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141</TotalTime>
  <Words>478</Words>
  <Application>Microsoft Office PowerPoint</Application>
  <PresentationFormat>Широкоэкранный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Cambria Math</vt:lpstr>
      <vt:lpstr>Trebuchet MS</vt:lpstr>
      <vt:lpstr>Берлин</vt:lpstr>
      <vt:lpstr>Автоматизовані доведення</vt:lpstr>
      <vt:lpstr>ВСТУП</vt:lpstr>
      <vt:lpstr>ЛОГІКА ВИСЛОВЛЮВАНЬ</vt:lpstr>
      <vt:lpstr>ЛОГІКА ПРЕДИКАТІВ</vt:lpstr>
      <vt:lpstr>ПОНЯТТЯ ФОРМУЛИ</vt:lpstr>
      <vt:lpstr>ЧИСЛЕННЯ СЕКВЕНЦІЙ</vt:lpstr>
      <vt:lpstr>ПРАВИЛА ВИВЕДЕННЯ СЕКВЕНЦІЙ</vt:lpstr>
      <vt:lpstr>СТРУКТУРА ПРОГРАМ</vt:lpstr>
      <vt:lpstr>ПРОВЕДЕНІ ЕКСПЕРИМЕНТИ</vt:lpstr>
      <vt:lpstr>ЕКСПЕРИМЕНТ В ЧИСЛЕННІ ВИСЛОВЛЮВАНЬ</vt:lpstr>
      <vt:lpstr>ЕКСПЕРИМЕНТ В ЧИСЛЕННІ ПРЕДИКАТІВ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Автоматизовані доведення</dc:title>
  <dc:creator>danielbrecko@gmail.com</dc:creator>
  <cp:lastModifiedBy>danielbrecko@gmail.com</cp:lastModifiedBy>
  <cp:revision>19</cp:revision>
  <dcterms:created xsi:type="dcterms:W3CDTF">2020-05-25T10:12:16Z</dcterms:created>
  <dcterms:modified xsi:type="dcterms:W3CDTF">2020-05-25T12:38:24Z</dcterms:modified>
</cp:coreProperties>
</file>