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8" r:id="rId4"/>
    <p:sldId id="269" r:id="rId5"/>
    <p:sldId id="261" r:id="rId6"/>
    <p:sldId id="270" r:id="rId7"/>
    <p:sldId id="271" r:id="rId8"/>
    <p:sldId id="262" r:id="rId9"/>
    <p:sldId id="259" r:id="rId10"/>
    <p:sldId id="272" r:id="rId11"/>
    <p:sldId id="274" r:id="rId12"/>
    <p:sldId id="275" r:id="rId13"/>
    <p:sldId id="276" r:id="rId14"/>
    <p:sldId id="277" r:id="rId15"/>
    <p:sldId id="27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04327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8230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0194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583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11/18/2024</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20051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5242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973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11/18/2024</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0955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45982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5644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11/18/2024</a:t>
            </a:fld>
            <a:endParaRPr lang="en-US" dirty="0"/>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6964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11/18/2024</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558033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56756"/>
            <a:ext cx="7772400" cy="1470025"/>
          </a:xfrm>
        </p:spPr>
        <p:txBody>
          <a:bodyPr/>
          <a:lstStyle/>
          <a:p>
            <a:r>
              <a:rPr dirty="0"/>
              <a:t>Network Anomaly Detection</a:t>
            </a:r>
          </a:p>
        </p:txBody>
      </p:sp>
      <p:sp>
        <p:nvSpPr>
          <p:cNvPr id="3" name="Subtitle 2"/>
          <p:cNvSpPr>
            <a:spLocks noGrp="1"/>
          </p:cNvSpPr>
          <p:nvPr>
            <p:ph type="subTitle" idx="1"/>
          </p:nvPr>
        </p:nvSpPr>
        <p:spPr>
          <a:xfrm>
            <a:off x="835741" y="2310581"/>
            <a:ext cx="7502013" cy="1776555"/>
          </a:xfrm>
        </p:spPr>
        <p:txBody>
          <a:bodyPr>
            <a:normAutofit lnSpcReduction="10000"/>
          </a:bodyPr>
          <a:lstStyle/>
          <a:p>
            <a:r>
              <a:rPr dirty="0"/>
              <a:t>Submitted by: Reetam Dan (E23CSEU0283)</a:t>
            </a:r>
          </a:p>
          <a:p>
            <a:r>
              <a:rPr dirty="0"/>
              <a:t>Statistical Machine Learning (CSET211)</a:t>
            </a:r>
          </a:p>
          <a:p>
            <a:r>
              <a:rPr dirty="0"/>
              <a:t>Instructor: Dr. Ashima Yadav</a:t>
            </a:r>
            <a:endParaRPr lang="en-US" dirty="0"/>
          </a:p>
          <a:p>
            <a:r>
              <a:rPr lang="en-US" dirty="0"/>
              <a:t>GitHub Repo:  https://github.com/RD945/Network-Anomaly-Detection</a:t>
            </a:r>
          </a:p>
          <a:p>
            <a:endParaRPr dirty="0"/>
          </a:p>
        </p:txBody>
      </p:sp>
      <p:pic>
        <p:nvPicPr>
          <p:cNvPr id="4" name="Picture 3" descr="A close-up of a logo&#10;&#10;Description automatically generated">
            <a:extLst>
              <a:ext uri="{FF2B5EF4-FFF2-40B4-BE49-F238E27FC236}">
                <a16:creationId xmlns:a16="http://schemas.microsoft.com/office/drawing/2014/main" id="{3704B4F5-6095-60CA-0F8B-D7C089DA4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2699" y="4709815"/>
            <a:ext cx="3916045" cy="16662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4E93D-C8C8-B7DE-D6BC-D166E2FE8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D4785-82CE-5D10-7231-DC3AA069D7FF}"/>
              </a:ext>
            </a:extLst>
          </p:cNvPr>
          <p:cNvSpPr>
            <a:spLocks noGrp="1"/>
          </p:cNvSpPr>
          <p:nvPr>
            <p:ph type="title"/>
          </p:nvPr>
        </p:nvSpPr>
        <p:spPr>
          <a:xfrm>
            <a:off x="115529" y="140503"/>
            <a:ext cx="3247103" cy="429768"/>
          </a:xfrm>
        </p:spPr>
        <p:txBody>
          <a:bodyPr>
            <a:normAutofit/>
          </a:bodyPr>
          <a:lstStyle/>
          <a:p>
            <a:r>
              <a:rPr lang="en-US" sz="2000" dirty="0"/>
              <a:t>Encoding categorical variables</a:t>
            </a:r>
            <a:endParaRPr sz="2000" dirty="0"/>
          </a:p>
        </p:txBody>
      </p:sp>
      <p:sp>
        <p:nvSpPr>
          <p:cNvPr id="8" name="TextBox 7">
            <a:extLst>
              <a:ext uri="{FF2B5EF4-FFF2-40B4-BE49-F238E27FC236}">
                <a16:creationId xmlns:a16="http://schemas.microsoft.com/office/drawing/2014/main" id="{8427CD0C-12C8-ECDB-7635-608EED94CC20}"/>
              </a:ext>
            </a:extLst>
          </p:cNvPr>
          <p:cNvSpPr txBox="1"/>
          <p:nvPr/>
        </p:nvSpPr>
        <p:spPr>
          <a:xfrm>
            <a:off x="115529" y="2236839"/>
            <a:ext cx="8900652" cy="1335237"/>
          </a:xfrm>
          <a:prstGeom prst="rect">
            <a:avLst/>
          </a:prstGeom>
          <a:noFill/>
        </p:spPr>
        <p:txBody>
          <a:bodyPr wrap="square">
            <a:spAutoFit/>
          </a:bodyPr>
          <a:lstStyle/>
          <a:p>
            <a:pP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Converts categorical variables into numerical representations using LabelEncoder.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Models like Random Forest or Logistic Regression require numerical inputs, as they cannot process string categories.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DF1ABAF1-069F-30BE-78DF-8EBD7B305B65}"/>
              </a:ext>
            </a:extLst>
          </p:cNvPr>
          <p:cNvSpPr txBox="1">
            <a:spLocks/>
          </p:cNvSpPr>
          <p:nvPr/>
        </p:nvSpPr>
        <p:spPr>
          <a:xfrm>
            <a:off x="0" y="3572076"/>
            <a:ext cx="3247103" cy="42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a:t>Dropping unnecessary columns</a:t>
            </a:r>
          </a:p>
        </p:txBody>
      </p:sp>
      <p:sp>
        <p:nvSpPr>
          <p:cNvPr id="16" name="TextBox 15">
            <a:extLst>
              <a:ext uri="{FF2B5EF4-FFF2-40B4-BE49-F238E27FC236}">
                <a16:creationId xmlns:a16="http://schemas.microsoft.com/office/drawing/2014/main" id="{D1729CCE-0C64-6D1D-1141-60DA5C7B8068}"/>
              </a:ext>
            </a:extLst>
          </p:cNvPr>
          <p:cNvSpPr txBox="1"/>
          <p:nvPr/>
        </p:nvSpPr>
        <p:spPr>
          <a:xfrm>
            <a:off x="115529" y="4654891"/>
            <a:ext cx="8821994" cy="923843"/>
          </a:xfrm>
          <a:prstGeom prst="rect">
            <a:avLst/>
          </a:prstGeom>
          <a:noFill/>
        </p:spPr>
        <p:txBody>
          <a:bodyPr wrap="square">
            <a:spAutoFit/>
          </a:bodyPr>
          <a:lstStyle/>
          <a:p>
            <a:pPr>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Removes columns that do not contribute meaningful information or have negligible variance (num_outbound_cmds in this case).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A2E60BC-391F-E78B-8788-4CFE6F4EC3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919" y="570271"/>
            <a:ext cx="4492625" cy="1693545"/>
          </a:xfrm>
          <a:prstGeom prst="rect">
            <a:avLst/>
          </a:prstGeom>
          <a:noFill/>
          <a:ln>
            <a:noFill/>
          </a:ln>
        </p:spPr>
      </p:pic>
      <p:pic>
        <p:nvPicPr>
          <p:cNvPr id="4" name="Picture 3">
            <a:extLst>
              <a:ext uri="{FF2B5EF4-FFF2-40B4-BE49-F238E27FC236}">
                <a16:creationId xmlns:a16="http://schemas.microsoft.com/office/drawing/2014/main" id="{EA36ADB2-EF97-D7D8-CAE0-64B67D51A6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529" y="4121877"/>
            <a:ext cx="3792855" cy="445135"/>
          </a:xfrm>
          <a:prstGeom prst="rect">
            <a:avLst/>
          </a:prstGeom>
          <a:noFill/>
          <a:ln>
            <a:noFill/>
          </a:ln>
        </p:spPr>
      </p:pic>
      <p:sp>
        <p:nvSpPr>
          <p:cNvPr id="5" name="Title 1">
            <a:extLst>
              <a:ext uri="{FF2B5EF4-FFF2-40B4-BE49-F238E27FC236}">
                <a16:creationId xmlns:a16="http://schemas.microsoft.com/office/drawing/2014/main" id="{D8237F61-F09A-F534-1AE2-9B2D79B91CED}"/>
              </a:ext>
            </a:extLst>
          </p:cNvPr>
          <p:cNvSpPr txBox="1">
            <a:spLocks/>
          </p:cNvSpPr>
          <p:nvPr/>
        </p:nvSpPr>
        <p:spPr>
          <a:xfrm>
            <a:off x="-1" y="5451729"/>
            <a:ext cx="3247103" cy="42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2000" dirty="0"/>
          </a:p>
        </p:txBody>
      </p:sp>
    </p:spTree>
    <p:extLst>
      <p:ext uri="{BB962C8B-B14F-4D97-AF65-F5344CB8AC3E}">
        <p14:creationId xmlns:p14="http://schemas.microsoft.com/office/powerpoint/2010/main" val="403903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133EFC-3E9B-3CBF-D82A-941659BDCE74}"/>
              </a:ext>
            </a:extLst>
          </p:cNvPr>
          <p:cNvSpPr>
            <a:spLocks noGrp="1"/>
          </p:cNvSpPr>
          <p:nvPr>
            <p:ph type="title"/>
          </p:nvPr>
        </p:nvSpPr>
        <p:spPr>
          <a:xfrm>
            <a:off x="115529" y="140503"/>
            <a:ext cx="3247103" cy="429768"/>
          </a:xfrm>
        </p:spPr>
        <p:txBody>
          <a:bodyPr>
            <a:normAutofit/>
          </a:bodyPr>
          <a:lstStyle/>
          <a:p>
            <a:r>
              <a:rPr lang="en-US" sz="2000" dirty="0"/>
              <a:t>Splitting features and target</a:t>
            </a:r>
            <a:endParaRPr sz="2000" dirty="0"/>
          </a:p>
        </p:txBody>
      </p:sp>
      <p:pic>
        <p:nvPicPr>
          <p:cNvPr id="5" name="Picture 4">
            <a:extLst>
              <a:ext uri="{FF2B5EF4-FFF2-40B4-BE49-F238E27FC236}">
                <a16:creationId xmlns:a16="http://schemas.microsoft.com/office/drawing/2014/main" id="{D8206453-17C0-2DC4-1A8F-631234C76B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101" y="616974"/>
            <a:ext cx="2711450" cy="429260"/>
          </a:xfrm>
          <a:prstGeom prst="rect">
            <a:avLst/>
          </a:prstGeom>
          <a:noFill/>
          <a:ln>
            <a:noFill/>
          </a:ln>
        </p:spPr>
      </p:pic>
      <p:sp>
        <p:nvSpPr>
          <p:cNvPr id="7" name="TextBox 6">
            <a:extLst>
              <a:ext uri="{FF2B5EF4-FFF2-40B4-BE49-F238E27FC236}">
                <a16:creationId xmlns:a16="http://schemas.microsoft.com/office/drawing/2014/main" id="{56F28453-FC2B-7964-3417-53C29E18B78F}"/>
              </a:ext>
            </a:extLst>
          </p:cNvPr>
          <p:cNvSpPr txBox="1"/>
          <p:nvPr/>
        </p:nvSpPr>
        <p:spPr>
          <a:xfrm>
            <a:off x="115529" y="1092938"/>
            <a:ext cx="8910484" cy="1463478"/>
          </a:xfrm>
          <a:prstGeom prst="rect">
            <a:avLst/>
          </a:prstGeom>
          <a:noFill/>
        </p:spPr>
        <p:txBody>
          <a:bodyPr wrap="square">
            <a:spAutoFit/>
          </a:bodyPr>
          <a:lstStyle/>
          <a:p>
            <a:pP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Separates the dataset into: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Features (X_train)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Variables used for prediction.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Target (Y_train)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variable to be predicted (class labels).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3B9C0FF3-9F20-4B35-99AF-C5700EB5E90E}"/>
              </a:ext>
            </a:extLst>
          </p:cNvPr>
          <p:cNvSpPr txBox="1">
            <a:spLocks/>
          </p:cNvSpPr>
          <p:nvPr/>
        </p:nvSpPr>
        <p:spPr>
          <a:xfrm>
            <a:off x="115529" y="2603120"/>
            <a:ext cx="3247103" cy="42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a:t>Feature selecting</a:t>
            </a:r>
          </a:p>
        </p:txBody>
      </p:sp>
      <p:pic>
        <p:nvPicPr>
          <p:cNvPr id="9" name="Picture 8">
            <a:extLst>
              <a:ext uri="{FF2B5EF4-FFF2-40B4-BE49-F238E27FC236}">
                <a16:creationId xmlns:a16="http://schemas.microsoft.com/office/drawing/2014/main" id="{1DD7CAB7-8242-D4CF-189F-E68BCA2A731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101" y="3032888"/>
            <a:ext cx="2679700" cy="636270"/>
          </a:xfrm>
          <a:prstGeom prst="rect">
            <a:avLst/>
          </a:prstGeom>
          <a:noFill/>
          <a:ln>
            <a:noFill/>
          </a:ln>
        </p:spPr>
      </p:pic>
      <p:sp>
        <p:nvSpPr>
          <p:cNvPr id="11" name="TextBox 10">
            <a:extLst>
              <a:ext uri="{FF2B5EF4-FFF2-40B4-BE49-F238E27FC236}">
                <a16:creationId xmlns:a16="http://schemas.microsoft.com/office/drawing/2014/main" id="{E572A65C-76B2-1125-CEEA-1C727B1A77A1}"/>
              </a:ext>
            </a:extLst>
          </p:cNvPr>
          <p:cNvSpPr txBox="1"/>
          <p:nvPr/>
        </p:nvSpPr>
        <p:spPr>
          <a:xfrm>
            <a:off x="237101" y="3755923"/>
            <a:ext cx="8788912" cy="1746632"/>
          </a:xfrm>
          <a:prstGeom prst="rect">
            <a:avLst/>
          </a:prstGeom>
          <a:noFill/>
        </p:spPr>
        <p:txBody>
          <a:bodyPr wrap="square">
            <a:spAutoFit/>
          </a:bodyPr>
          <a:lstStyle/>
          <a:p>
            <a:pP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Uses Recursive Feature Elimination (RFE) with a Random Forest classifier to select the 10 most important features: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RFE iteratively removes less important features based on the model's performance.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helps reduce overfitting and improves model interpretability by focusing on relevant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05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E57DD-5D80-9C05-36F0-956D1C53B7C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F2F715B-A334-005C-2444-68576706F371}"/>
              </a:ext>
            </a:extLst>
          </p:cNvPr>
          <p:cNvSpPr>
            <a:spLocks noGrp="1"/>
          </p:cNvSpPr>
          <p:nvPr>
            <p:ph type="title"/>
          </p:nvPr>
        </p:nvSpPr>
        <p:spPr>
          <a:xfrm>
            <a:off x="115529" y="140503"/>
            <a:ext cx="3247103" cy="429768"/>
          </a:xfrm>
        </p:spPr>
        <p:txBody>
          <a:bodyPr>
            <a:normAutofit/>
          </a:bodyPr>
          <a:lstStyle/>
          <a:p>
            <a:r>
              <a:rPr lang="en-US" sz="2000" dirty="0"/>
              <a:t>Scaling the data</a:t>
            </a:r>
            <a:endParaRPr sz="2000" dirty="0"/>
          </a:p>
        </p:txBody>
      </p:sp>
      <p:sp>
        <p:nvSpPr>
          <p:cNvPr id="7" name="TextBox 6">
            <a:extLst>
              <a:ext uri="{FF2B5EF4-FFF2-40B4-BE49-F238E27FC236}">
                <a16:creationId xmlns:a16="http://schemas.microsoft.com/office/drawing/2014/main" id="{DCD4353F-07FC-495A-70AD-C76EDCF35B7F}"/>
              </a:ext>
            </a:extLst>
          </p:cNvPr>
          <p:cNvSpPr txBox="1"/>
          <p:nvPr/>
        </p:nvSpPr>
        <p:spPr>
          <a:xfrm>
            <a:off x="115529" y="1239217"/>
            <a:ext cx="8910484" cy="1335237"/>
          </a:xfrm>
          <a:prstGeom prst="rect">
            <a:avLst/>
          </a:prstGeom>
          <a:noFill/>
        </p:spPr>
        <p:txBody>
          <a:bodyPr wrap="square">
            <a:spAutoFit/>
          </a:bodyPr>
          <a:lstStyle/>
          <a:p>
            <a:pP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Applies StandardScaler to standardize the dataset by removing the mean and scaling to unit variance: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Ensures all features have similar magnitudes, which is crucial for algorithms like SVM, KNN, or gradient-based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A5F1065B-0818-852E-3EC2-B77D994B79F8}"/>
              </a:ext>
            </a:extLst>
          </p:cNvPr>
          <p:cNvSpPr txBox="1">
            <a:spLocks/>
          </p:cNvSpPr>
          <p:nvPr/>
        </p:nvSpPr>
        <p:spPr>
          <a:xfrm>
            <a:off x="115529" y="2603120"/>
            <a:ext cx="3247103" cy="42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a:t>Train-test split</a:t>
            </a:r>
          </a:p>
        </p:txBody>
      </p:sp>
      <p:sp>
        <p:nvSpPr>
          <p:cNvPr id="11" name="TextBox 10">
            <a:extLst>
              <a:ext uri="{FF2B5EF4-FFF2-40B4-BE49-F238E27FC236}">
                <a16:creationId xmlns:a16="http://schemas.microsoft.com/office/drawing/2014/main" id="{1EE3076B-4447-A275-E6F2-3511C826A166}"/>
              </a:ext>
            </a:extLst>
          </p:cNvPr>
          <p:cNvSpPr txBox="1"/>
          <p:nvPr/>
        </p:nvSpPr>
        <p:spPr>
          <a:xfrm>
            <a:off x="115529" y="3444198"/>
            <a:ext cx="8788912" cy="1463478"/>
          </a:xfrm>
          <a:prstGeom prst="rect">
            <a:avLst/>
          </a:prstGeom>
          <a:noFill/>
        </p:spPr>
        <p:txBody>
          <a:bodyPr wrap="square">
            <a:spAutoFit/>
          </a:bodyPr>
          <a:lstStyle/>
          <a:p>
            <a:pP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Splits the training data into: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Training set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70% of the data for model training.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Validation set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30% of the data for evaluating model performance before testing on unseen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1D7FDF5-9D87-095D-4A6C-7B5571E56B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529" y="544044"/>
            <a:ext cx="2655570" cy="668020"/>
          </a:xfrm>
          <a:prstGeom prst="rect">
            <a:avLst/>
          </a:prstGeom>
          <a:noFill/>
          <a:ln>
            <a:noFill/>
          </a:ln>
        </p:spPr>
      </p:pic>
      <p:grpSp>
        <p:nvGrpSpPr>
          <p:cNvPr id="3" name="Group 2">
            <a:extLst>
              <a:ext uri="{FF2B5EF4-FFF2-40B4-BE49-F238E27FC236}">
                <a16:creationId xmlns:a16="http://schemas.microsoft.com/office/drawing/2014/main" id="{4913E5A4-5D74-CB65-958E-E317FBF01DAA}"/>
              </a:ext>
            </a:extLst>
          </p:cNvPr>
          <p:cNvGrpSpPr/>
          <p:nvPr/>
        </p:nvGrpSpPr>
        <p:grpSpPr>
          <a:xfrm>
            <a:off x="115529" y="3084330"/>
            <a:ext cx="7038975" cy="285115"/>
            <a:chOff x="0" y="0"/>
            <a:chExt cx="7039069" cy="285184"/>
          </a:xfrm>
        </p:grpSpPr>
        <p:sp>
          <p:nvSpPr>
            <p:cNvPr id="6" name="Rectangle 5">
              <a:extLst>
                <a:ext uri="{FF2B5EF4-FFF2-40B4-BE49-F238E27FC236}">
                  <a16:creationId xmlns:a16="http://schemas.microsoft.com/office/drawing/2014/main" id="{CA8463CD-741A-3D80-97A9-7CEAD1835FD6}"/>
                </a:ext>
              </a:extLst>
            </p:cNvPr>
            <p:cNvSpPr/>
            <p:nvPr/>
          </p:nvSpPr>
          <p:spPr>
            <a:xfrm>
              <a:off x="0" y="0"/>
              <a:ext cx="7039069" cy="285184"/>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pic>
          <p:nvPicPr>
            <p:cNvPr id="10" name="Picture 9">
              <a:extLst>
                <a:ext uri="{FF2B5EF4-FFF2-40B4-BE49-F238E27FC236}">
                  <a16:creationId xmlns:a16="http://schemas.microsoft.com/office/drawing/2014/main" id="{9501CD3B-676F-ACFE-2B12-04C62A6649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687" y="45267"/>
              <a:ext cx="5725160" cy="182880"/>
            </a:xfrm>
            <a:prstGeom prst="rect">
              <a:avLst/>
            </a:prstGeom>
            <a:noFill/>
            <a:ln>
              <a:noFill/>
            </a:ln>
          </p:spPr>
        </p:pic>
        <p:pic>
          <p:nvPicPr>
            <p:cNvPr id="12" name="Picture 11">
              <a:extLst>
                <a:ext uri="{FF2B5EF4-FFF2-40B4-BE49-F238E27FC236}">
                  <a16:creationId xmlns:a16="http://schemas.microsoft.com/office/drawing/2014/main" id="{494C191D-378B-D7A6-45F9-E5268888952B}"/>
                </a:ext>
              </a:extLst>
            </p:cNvPr>
            <p:cNvPicPr>
              <a:picLocks noChangeAspect="1"/>
            </p:cNvPicPr>
            <p:nvPr/>
          </p:nvPicPr>
          <p:blipFill rotWithShape="1">
            <a:blip r:embed="rId5">
              <a:extLst>
                <a:ext uri="{28A0092B-C50C-407E-A947-70E740481C1C}">
                  <a14:useLocalDpi xmlns:a14="http://schemas.microsoft.com/office/drawing/2010/main" val="0"/>
                </a:ext>
              </a:extLst>
            </a:blip>
            <a:srcRect t="17859"/>
            <a:stretch/>
          </p:blipFill>
          <p:spPr bwMode="auto">
            <a:xfrm>
              <a:off x="5753477" y="27160"/>
              <a:ext cx="1160780" cy="208280"/>
            </a:xfrm>
            <a:prstGeom prst="rect">
              <a:avLst/>
            </a:prstGeom>
            <a:noFill/>
            <a:ln>
              <a:noFill/>
            </a:ln>
            <a:extLst>
              <a:ext uri="{53640926-AAD7-44D8-BBD7-CCE9431645EC}">
                <a14:shadowObscured xmlns:a14="http://schemas.microsoft.com/office/drawing/2010/main"/>
              </a:ext>
            </a:extLst>
          </p:spPr>
        </p:pic>
      </p:grpSp>
      <p:sp>
        <p:nvSpPr>
          <p:cNvPr id="14" name="TextBox 13">
            <a:extLst>
              <a:ext uri="{FF2B5EF4-FFF2-40B4-BE49-F238E27FC236}">
                <a16:creationId xmlns:a16="http://schemas.microsoft.com/office/drawing/2014/main" id="{13CB7EDD-7FE5-164D-FDE1-3BA472B5E750}"/>
              </a:ext>
            </a:extLst>
          </p:cNvPr>
          <p:cNvSpPr txBox="1"/>
          <p:nvPr/>
        </p:nvSpPr>
        <p:spPr>
          <a:xfrm>
            <a:off x="329379" y="5422803"/>
            <a:ext cx="8575061" cy="357534"/>
          </a:xfrm>
          <a:prstGeom prst="rect">
            <a:avLst/>
          </a:prstGeom>
          <a:noFill/>
        </p:spPr>
        <p:txBody>
          <a:bodyPr wrap="square">
            <a:spAutoFit/>
          </a:bodyPr>
          <a:lstStyle/>
          <a:p>
            <a:pPr>
              <a:lnSpc>
                <a:spcPct val="115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 dataset is cleaned, structured, and optimized for machine learning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448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907ABC-F497-CB6F-F280-C1C21F172E8A}"/>
              </a:ext>
            </a:extLst>
          </p:cNvPr>
          <p:cNvPicPr>
            <a:picLocks noChangeAspect="1"/>
          </p:cNvPicPr>
          <p:nvPr/>
        </p:nvPicPr>
        <p:blipFill>
          <a:blip r:embed="rId2"/>
          <a:stretch>
            <a:fillRect/>
          </a:stretch>
        </p:blipFill>
        <p:spPr>
          <a:xfrm>
            <a:off x="2080996" y="267331"/>
            <a:ext cx="4982008" cy="3675405"/>
          </a:xfrm>
          <a:prstGeom prst="rect">
            <a:avLst/>
          </a:prstGeom>
        </p:spPr>
      </p:pic>
      <p:pic>
        <p:nvPicPr>
          <p:cNvPr id="7" name="Picture 6">
            <a:extLst>
              <a:ext uri="{FF2B5EF4-FFF2-40B4-BE49-F238E27FC236}">
                <a16:creationId xmlns:a16="http://schemas.microsoft.com/office/drawing/2014/main" id="{0D0F091E-918E-1217-899D-0F693C7ECD1B}"/>
              </a:ext>
            </a:extLst>
          </p:cNvPr>
          <p:cNvPicPr>
            <a:picLocks noChangeAspect="1"/>
          </p:cNvPicPr>
          <p:nvPr/>
        </p:nvPicPr>
        <p:blipFill>
          <a:blip r:embed="rId3"/>
          <a:stretch>
            <a:fillRect/>
          </a:stretch>
        </p:blipFill>
        <p:spPr>
          <a:xfrm>
            <a:off x="570756" y="3942736"/>
            <a:ext cx="4271132" cy="2669458"/>
          </a:xfrm>
          <a:prstGeom prst="rect">
            <a:avLst/>
          </a:prstGeom>
        </p:spPr>
      </p:pic>
      <p:pic>
        <p:nvPicPr>
          <p:cNvPr id="9" name="Picture 8">
            <a:extLst>
              <a:ext uri="{FF2B5EF4-FFF2-40B4-BE49-F238E27FC236}">
                <a16:creationId xmlns:a16="http://schemas.microsoft.com/office/drawing/2014/main" id="{636755EB-02D4-5C95-4E9E-E7B7BC45BF96}"/>
              </a:ext>
            </a:extLst>
          </p:cNvPr>
          <p:cNvPicPr>
            <a:picLocks noChangeAspect="1"/>
          </p:cNvPicPr>
          <p:nvPr/>
        </p:nvPicPr>
        <p:blipFill>
          <a:blip r:embed="rId4"/>
          <a:stretch>
            <a:fillRect/>
          </a:stretch>
        </p:blipFill>
        <p:spPr>
          <a:xfrm>
            <a:off x="4841888" y="5465718"/>
            <a:ext cx="4086795" cy="828791"/>
          </a:xfrm>
          <a:prstGeom prst="rect">
            <a:avLst/>
          </a:prstGeom>
        </p:spPr>
      </p:pic>
      <p:pic>
        <p:nvPicPr>
          <p:cNvPr id="11" name="Picture 10">
            <a:extLst>
              <a:ext uri="{FF2B5EF4-FFF2-40B4-BE49-F238E27FC236}">
                <a16:creationId xmlns:a16="http://schemas.microsoft.com/office/drawing/2014/main" id="{CE46532C-2E66-33D0-9FBE-B28DE38616DF}"/>
              </a:ext>
            </a:extLst>
          </p:cNvPr>
          <p:cNvPicPr>
            <a:picLocks noChangeAspect="1"/>
          </p:cNvPicPr>
          <p:nvPr/>
        </p:nvPicPr>
        <p:blipFill>
          <a:blip r:embed="rId5"/>
          <a:stretch>
            <a:fillRect/>
          </a:stretch>
        </p:blipFill>
        <p:spPr>
          <a:xfrm>
            <a:off x="4841888" y="4209243"/>
            <a:ext cx="4017243" cy="712148"/>
          </a:xfrm>
          <a:prstGeom prst="rect">
            <a:avLst/>
          </a:prstGeom>
        </p:spPr>
      </p:pic>
    </p:spTree>
    <p:extLst>
      <p:ext uri="{BB962C8B-B14F-4D97-AF65-F5344CB8AC3E}">
        <p14:creationId xmlns:p14="http://schemas.microsoft.com/office/powerpoint/2010/main" val="421754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8EE56-9A7A-383A-789B-693D44562EEA}"/>
              </a:ext>
            </a:extLst>
          </p:cNvPr>
          <p:cNvSpPr>
            <a:spLocks noGrp="1"/>
          </p:cNvSpPr>
          <p:nvPr>
            <p:ph idx="1"/>
          </p:nvPr>
        </p:nvSpPr>
        <p:spPr>
          <a:xfrm>
            <a:off x="285135" y="98322"/>
            <a:ext cx="8740878" cy="6449961"/>
          </a:xfrm>
        </p:spPr>
        <p:txBody>
          <a:bodyPr>
            <a:normAutofit fontScale="92500"/>
          </a:bodyPr>
          <a:lstStyle/>
          <a:p>
            <a:pPr marL="0" indent="0">
              <a:buNone/>
            </a:pPr>
            <a:r>
              <a:rPr lang="en-US" b="1" dirty="0"/>
              <a:t>Train Score</a:t>
            </a:r>
          </a:p>
          <a:p>
            <a:pPr marL="0" indent="0">
              <a:buNone/>
            </a:pPr>
            <a:r>
              <a:rPr lang="en-US" b="1" dirty="0"/>
              <a:t>Definition</a:t>
            </a:r>
            <a:r>
              <a:rPr lang="en-US" dirty="0"/>
              <a:t>: The model's performance on the </a:t>
            </a:r>
            <a:r>
              <a:rPr lang="en-US" b="1" dirty="0"/>
              <a:t>training data</a:t>
            </a:r>
            <a:r>
              <a:rPr lang="en-US" dirty="0"/>
              <a:t>, which it used to learn the patterns.</a:t>
            </a:r>
          </a:p>
          <a:p>
            <a:pPr>
              <a:buFont typeface="Arial" panose="020B0604020202020204" pitchFamily="34" charset="0"/>
              <a:buChar char="•"/>
            </a:pPr>
            <a:r>
              <a:rPr lang="en-US" b="1" dirty="0"/>
              <a:t>Purpose</a:t>
            </a:r>
            <a:r>
              <a:rPr lang="en-US" dirty="0"/>
              <a:t>: Measures how well the model fits the training data. A high train score may indicate that the model is capturing the data's structure well, but it could also suggest </a:t>
            </a:r>
            <a:r>
              <a:rPr lang="en-US" b="1" dirty="0"/>
              <a:t>overfitting</a:t>
            </a:r>
            <a:r>
              <a:rPr lang="en-US" dirty="0"/>
              <a:t> if the test score is significantly lower.</a:t>
            </a:r>
          </a:p>
          <a:p>
            <a:pPr marL="0" indent="0">
              <a:buNone/>
            </a:pPr>
            <a:r>
              <a:rPr lang="en-US" b="1" dirty="0"/>
              <a:t>Test Score</a:t>
            </a:r>
          </a:p>
          <a:p>
            <a:pPr marL="0" indent="0">
              <a:buNone/>
            </a:pPr>
            <a:r>
              <a:rPr lang="en-US" b="1" dirty="0"/>
              <a:t>Definition</a:t>
            </a:r>
            <a:r>
              <a:rPr lang="en-US" dirty="0"/>
              <a:t>: The model's performance on the </a:t>
            </a:r>
            <a:r>
              <a:rPr lang="en-US" b="1" dirty="0"/>
              <a:t>test data</a:t>
            </a:r>
            <a:r>
              <a:rPr lang="en-US" dirty="0"/>
              <a:t>, which the model has never seen during training.</a:t>
            </a:r>
          </a:p>
          <a:p>
            <a:pPr>
              <a:buFont typeface="Arial" panose="020B0604020202020204" pitchFamily="34" charset="0"/>
              <a:buChar char="•"/>
            </a:pPr>
            <a:r>
              <a:rPr lang="en-US" b="1" dirty="0"/>
              <a:t>Purpose</a:t>
            </a:r>
            <a:r>
              <a:rPr lang="en-US" dirty="0"/>
              <a:t>: Provides an unbiased evaluation of how the model generalizes to unseen data. A high test score indicates good generalization.</a:t>
            </a:r>
          </a:p>
          <a:p>
            <a:pPr marL="0" indent="0">
              <a:buNone/>
            </a:pPr>
            <a:r>
              <a:rPr lang="en-US" b="1" dirty="0"/>
              <a:t>Comparison of Train and Test Scores</a:t>
            </a:r>
          </a:p>
          <a:p>
            <a:pPr>
              <a:buFont typeface="Arial" panose="020B0604020202020204" pitchFamily="34" charset="0"/>
              <a:buChar char="•"/>
            </a:pPr>
            <a:r>
              <a:rPr lang="en-US" b="1" dirty="0"/>
              <a:t>Ideal Scenario</a:t>
            </a:r>
            <a:r>
              <a:rPr lang="en-US" dirty="0"/>
              <a:t>: Train and test scores are close and high, meaning the model generalizes well without overfitting or underfitting.</a:t>
            </a:r>
          </a:p>
          <a:p>
            <a:pPr>
              <a:buFont typeface="Arial" panose="020B0604020202020204" pitchFamily="34" charset="0"/>
              <a:buChar char="•"/>
            </a:pPr>
            <a:r>
              <a:rPr lang="en-US" b="1" dirty="0"/>
              <a:t>Overfitting</a:t>
            </a:r>
            <a:r>
              <a:rPr lang="en-US" dirty="0"/>
              <a:t>: Train score is significantly higher than the test score. The model has learned the training data too well, including noise and outliers, but doesn't perform well on new data.</a:t>
            </a:r>
          </a:p>
          <a:p>
            <a:pPr>
              <a:buFont typeface="Arial" panose="020B0604020202020204" pitchFamily="34" charset="0"/>
              <a:buChar char="•"/>
            </a:pPr>
            <a:r>
              <a:rPr lang="en-US" b="1" dirty="0"/>
              <a:t>Underfitting</a:t>
            </a:r>
            <a:r>
              <a:rPr lang="en-US" dirty="0"/>
              <a:t>: Both train and test scores are low, suggesting the model is too simple to capture the patterns in the data.</a:t>
            </a:r>
          </a:p>
          <a:p>
            <a:endParaRPr lang="en-IN" dirty="0"/>
          </a:p>
        </p:txBody>
      </p:sp>
    </p:spTree>
    <p:extLst>
      <p:ext uri="{BB962C8B-B14F-4D97-AF65-F5344CB8AC3E}">
        <p14:creationId xmlns:p14="http://schemas.microsoft.com/office/powerpoint/2010/main" val="2084756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C6E89-F619-C434-E7E6-2F64B644AD8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A858D306-B243-6B08-810D-C5BF4D2F1BA1}"/>
              </a:ext>
            </a:extLst>
          </p:cNvPr>
          <p:cNvPicPr>
            <a:picLocks noChangeAspect="1"/>
          </p:cNvPicPr>
          <p:nvPr/>
        </p:nvPicPr>
        <p:blipFill>
          <a:blip r:embed="rId2"/>
          <a:stretch>
            <a:fillRect/>
          </a:stretch>
        </p:blipFill>
        <p:spPr>
          <a:xfrm>
            <a:off x="1259" y="88490"/>
            <a:ext cx="4430233" cy="6858000"/>
          </a:xfrm>
          <a:prstGeom prst="rect">
            <a:avLst/>
          </a:prstGeom>
        </p:spPr>
      </p:pic>
      <p:pic>
        <p:nvPicPr>
          <p:cNvPr id="15" name="Picture 14">
            <a:extLst>
              <a:ext uri="{FF2B5EF4-FFF2-40B4-BE49-F238E27FC236}">
                <a16:creationId xmlns:a16="http://schemas.microsoft.com/office/drawing/2014/main" id="{DAC01707-022C-E311-93DB-A7208B3E53B4}"/>
              </a:ext>
            </a:extLst>
          </p:cNvPr>
          <p:cNvPicPr>
            <a:picLocks noChangeAspect="1"/>
          </p:cNvPicPr>
          <p:nvPr/>
        </p:nvPicPr>
        <p:blipFill>
          <a:blip r:embed="rId3"/>
          <a:stretch>
            <a:fillRect/>
          </a:stretch>
        </p:blipFill>
        <p:spPr>
          <a:xfrm>
            <a:off x="4712509" y="0"/>
            <a:ext cx="4468361" cy="6858000"/>
          </a:xfrm>
          <a:prstGeom prst="rect">
            <a:avLst/>
          </a:prstGeom>
        </p:spPr>
      </p:pic>
    </p:spTree>
    <p:extLst>
      <p:ext uri="{BB962C8B-B14F-4D97-AF65-F5344CB8AC3E}">
        <p14:creationId xmlns:p14="http://schemas.microsoft.com/office/powerpoint/2010/main" val="163785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Models used</a:t>
            </a:r>
            <a:endParaRPr dirty="0"/>
          </a:p>
        </p:txBody>
      </p:sp>
      <p:sp>
        <p:nvSpPr>
          <p:cNvPr id="3" name="Content Placeholder 2"/>
          <p:cNvSpPr>
            <a:spLocks noGrp="1"/>
          </p:cNvSpPr>
          <p:nvPr>
            <p:ph idx="1"/>
          </p:nvPr>
        </p:nvSpPr>
        <p:spPr>
          <a:xfrm>
            <a:off x="457200" y="1982193"/>
            <a:ext cx="8229600" cy="3976155"/>
          </a:xfrm>
        </p:spPr>
        <p:txBody>
          <a:bodyPr>
            <a:normAutofit/>
          </a:bodyPr>
          <a:lstStyle/>
          <a:p>
            <a:r>
              <a:rPr dirty="0"/>
              <a:t>This project focuses on detecting </a:t>
            </a:r>
            <a:r>
              <a:rPr lang="en-US" dirty="0"/>
              <a:t>N</a:t>
            </a:r>
            <a:r>
              <a:rPr dirty="0"/>
              <a:t>etwork </a:t>
            </a:r>
            <a:r>
              <a:rPr lang="en-US" dirty="0"/>
              <a:t>A</a:t>
            </a:r>
            <a:r>
              <a:rPr dirty="0"/>
              <a:t>nomalies using </a:t>
            </a:r>
            <a:r>
              <a:rPr lang="en-US" dirty="0"/>
              <a:t>M</a:t>
            </a:r>
            <a:r>
              <a:rPr dirty="0"/>
              <a:t>achine </a:t>
            </a:r>
            <a:r>
              <a:rPr lang="en-US" dirty="0"/>
              <a:t>L</a:t>
            </a:r>
            <a:r>
              <a:rPr dirty="0"/>
              <a:t>earning models. </a:t>
            </a:r>
            <a:endParaRPr lang="en-US" dirty="0"/>
          </a:p>
          <a:p>
            <a:r>
              <a:rPr dirty="0"/>
              <a:t>It explores algorithms such as Logistic Regression, Decision Trees, KNN, Random Forest, SVM, and Naive Bayes. </a:t>
            </a:r>
            <a:endParaRPr lang="en-US" dirty="0"/>
          </a:p>
          <a:p>
            <a:r>
              <a:rPr dirty="0"/>
              <a:t>Random Forest was identified as the best-performing model with an F1 score of 99.</a:t>
            </a:r>
            <a:r>
              <a:rPr lang="en-US" dirty="0"/>
              <a:t>56</a:t>
            </a:r>
            <a:r>
              <a:rPr dirty="0"/>
              <a:t>% and an average score of 99.</a:t>
            </a:r>
            <a:r>
              <a:rPr lang="en-US" dirty="0"/>
              <a:t>55</a:t>
            </a:r>
            <a:r>
              <a:rPr dirty="0"/>
              <a:t>%. </a:t>
            </a:r>
            <a:endParaRPr lang="en-US" dirty="0"/>
          </a:p>
          <a:p>
            <a:r>
              <a:rPr dirty="0"/>
              <a:t>The study includes data preprocessing, feature selection using Recursive Feature Elimination, and hyperparameter tuning with Optuna.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5BD339-D94B-0872-AB55-D002658485E5}"/>
              </a:ext>
            </a:extLst>
          </p:cNvPr>
          <p:cNvPicPr>
            <a:picLocks noChangeAspect="1"/>
          </p:cNvPicPr>
          <p:nvPr/>
        </p:nvPicPr>
        <p:blipFill>
          <a:blip r:embed="rId2"/>
          <a:stretch>
            <a:fillRect/>
          </a:stretch>
        </p:blipFill>
        <p:spPr>
          <a:xfrm>
            <a:off x="0" y="1609117"/>
            <a:ext cx="9144000" cy="4465674"/>
          </a:xfrm>
          <a:prstGeom prst="rect">
            <a:avLst/>
          </a:prstGeom>
        </p:spPr>
      </p:pic>
    </p:spTree>
    <p:extLst>
      <p:ext uri="{BB962C8B-B14F-4D97-AF65-F5344CB8AC3E}">
        <p14:creationId xmlns:p14="http://schemas.microsoft.com/office/powerpoint/2010/main" val="68569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82D46-1CD0-EC11-97C5-5D60020B7EB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20CB31A-04B6-28D5-76DE-27047D710F99}"/>
              </a:ext>
            </a:extLst>
          </p:cNvPr>
          <p:cNvPicPr>
            <a:picLocks noChangeAspect="1"/>
          </p:cNvPicPr>
          <p:nvPr/>
        </p:nvPicPr>
        <p:blipFill>
          <a:blip r:embed="rId2"/>
          <a:stretch>
            <a:fillRect/>
          </a:stretch>
        </p:blipFill>
        <p:spPr>
          <a:xfrm>
            <a:off x="0" y="1663882"/>
            <a:ext cx="9144000" cy="3530235"/>
          </a:xfrm>
          <a:prstGeom prst="rect">
            <a:avLst/>
          </a:prstGeom>
        </p:spPr>
      </p:pic>
    </p:spTree>
    <p:extLst>
      <p:ext uri="{BB962C8B-B14F-4D97-AF65-F5344CB8AC3E}">
        <p14:creationId xmlns:p14="http://schemas.microsoft.com/office/powerpoint/2010/main" val="71983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random forest gives best results?</a:t>
            </a:r>
            <a:endParaRPr dirty="0"/>
          </a:p>
        </p:txBody>
      </p:sp>
      <p:sp>
        <p:nvSpPr>
          <p:cNvPr id="3" name="Content Placeholder 2"/>
          <p:cNvSpPr>
            <a:spLocks noGrp="1"/>
          </p:cNvSpPr>
          <p:nvPr>
            <p:ph idx="1"/>
          </p:nvPr>
        </p:nvSpPr>
        <p:spPr>
          <a:xfrm>
            <a:off x="245806" y="2271252"/>
            <a:ext cx="8898194" cy="4333568"/>
          </a:xfrm>
        </p:spPr>
        <p:txBody>
          <a:bodyPr>
            <a:normAutofit fontScale="92500" lnSpcReduction="10000"/>
          </a:bodyPr>
          <a:lstStyle/>
          <a:p>
            <a:pPr>
              <a:lnSpc>
                <a:spcPct val="115000"/>
              </a:lnSpc>
              <a:spcAft>
                <a:spcPts val="1000"/>
              </a:spcAft>
            </a:pPr>
            <a:r>
              <a:rPr lang="en-US" sz="1800" u="sng" dirty="0">
                <a:effectLst/>
                <a:latin typeface="Cascadia Code SemiBold" panose="020B0609020000020004" pitchFamily="49" charset="0"/>
                <a:ea typeface="Calibri" panose="020F0502020204030204" pitchFamily="34" charset="0"/>
                <a:cs typeface="Times New Roman" panose="02020603050405020304" pitchFamily="18" charset="0"/>
              </a:rPr>
              <a:t>Built-in Feature Importance:</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ranks feature importance based on how much each feature improves splits across all trees. This allows it to focus on the most critical features for accurate predictions, enhancing precision and recall.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u="sng" dirty="0">
                <a:effectLst/>
                <a:latin typeface="Cascadia Code SemiBold" panose="020B0609020000020004" pitchFamily="49" charset="0"/>
                <a:ea typeface="Calibri" panose="020F0502020204030204" pitchFamily="34" charset="0"/>
                <a:cs typeface="Times New Roman" panose="02020603050405020304" pitchFamily="18" charset="0"/>
              </a:rPr>
              <a:t>Scalability and Efficiency</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scales well to large datasets with many features due to its parallel training of trees. This efficiency makes it a practical choice for datasets like yours, where high-dimensional feature spaces are common.</a:t>
            </a: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Forest’s combination of robustness, ability to handle complexity, and reduced overfitting makes it the highest-performing model across accuracy, precision, recall, and F1 score in the Network Anomaly Detection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0A3D7-F509-C079-17BC-D85AB047E83F}"/>
              </a:ext>
            </a:extLst>
          </p:cNvPr>
          <p:cNvSpPr>
            <a:spLocks noGrp="1"/>
          </p:cNvSpPr>
          <p:nvPr>
            <p:ph idx="1"/>
          </p:nvPr>
        </p:nvSpPr>
        <p:spPr>
          <a:xfrm>
            <a:off x="78659" y="117987"/>
            <a:ext cx="8957186" cy="6567948"/>
          </a:xfrm>
        </p:spPr>
        <p:txBody>
          <a:bodyPr>
            <a:normAutofit fontScale="92500" lnSpcReduction="10000"/>
          </a:bodyPr>
          <a:lstStyle/>
          <a:p>
            <a:pPr marL="0" indent="0">
              <a:lnSpc>
                <a:spcPct val="115000"/>
              </a:lnSpc>
              <a:spcAft>
                <a:spcPts val="1000"/>
              </a:spcAft>
              <a:buNone/>
            </a:pPr>
            <a:r>
              <a:rPr lang="en-US" sz="1800" u="sng" dirty="0">
                <a:effectLst/>
                <a:latin typeface="Cascadia Code SemiBold" panose="020B0609020000020004" pitchFamily="49" charset="0"/>
                <a:ea typeface="Calibri" panose="020F0502020204030204" pitchFamily="34" charset="0"/>
                <a:cs typeface="Times New Roman" panose="02020603050405020304" pitchFamily="18" charset="0"/>
              </a:rPr>
              <a:t>Handling Feature Interactions and Nonlinear Relationships</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models can naturally handle: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-Feature interactions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They can capture complex relationships between features that simpler models like Logistic Regression or KNN may miss.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-Nonlinear relationships: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Random Forest is non-parametric, meaning it doesn’t assume linear relationships between input features and the target variable.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0" dirty="0">
                <a:effectLst/>
                <a:latin typeface="Times New Roman" panose="02020603050405020304" pitchFamily="18" charset="0"/>
                <a:ea typeface="Calibri" panose="020F0502020204030204" pitchFamily="34" charset="0"/>
              </a:rPr>
              <a:t>In network anomaly detection, where patterns may involve intricate dependencies, this capability provides a significant edge.</a:t>
            </a:r>
          </a:p>
          <a:p>
            <a:pPr>
              <a:lnSpc>
                <a:spcPct val="115000"/>
              </a:lnSpc>
              <a:spcAft>
                <a:spcPts val="1000"/>
              </a:spcAft>
            </a:pPr>
            <a:r>
              <a:rPr lang="en-US" sz="1800" u="sng" dirty="0">
                <a:effectLst/>
                <a:latin typeface="Cascadia Code SemiBold" panose="020B0609020000020004" pitchFamily="49" charset="0"/>
                <a:ea typeface="Calibri" panose="020F0502020204030204" pitchFamily="34" charset="0"/>
                <a:cs typeface="Times New Roman" panose="02020603050405020304" pitchFamily="18" charset="0"/>
              </a:rPr>
              <a:t>Ensemble Learning</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Random Forest is an ensemble learning method that combines multiple decision trees: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Each tree is trained on a random subset of the training data and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final prediction is made by aggregating (majority voting for classification) the outputs of all trees.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approach reduces the likelihood of overfitting, a common issue with single decision trees, while enhancing the model’s robustness.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13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FB03-4B61-0705-A1F9-C5F607E9BE1A}"/>
              </a:ext>
            </a:extLst>
          </p:cNvPr>
          <p:cNvSpPr>
            <a:spLocks noGrp="1"/>
          </p:cNvSpPr>
          <p:nvPr>
            <p:ph type="title"/>
          </p:nvPr>
        </p:nvSpPr>
        <p:spPr/>
        <p:txBody>
          <a:bodyPr>
            <a:normAutofit fontScale="90000"/>
          </a:bodyPr>
          <a:lstStyle/>
          <a:p>
            <a:pPr>
              <a:lnSpc>
                <a:spcPct val="115000"/>
              </a:lnSpc>
              <a:spcAft>
                <a:spcPts val="1000"/>
              </a:spcAft>
            </a:pPr>
            <a:r>
              <a:rPr lang="en-US" sz="4400" dirty="0">
                <a:effectLst/>
                <a:latin typeface="Cascadia Code SemiBold" panose="020B0609020000020004" pitchFamily="49" charset="0"/>
                <a:ea typeface="Calibri" panose="020F0502020204030204" pitchFamily="34" charset="0"/>
                <a:cs typeface="Times New Roman" panose="02020603050405020304" pitchFamily="18" charset="0"/>
              </a:rPr>
              <a:t>Comparison to Other Models</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3D0F3D-E114-FEF4-61AB-048F519624CF}"/>
              </a:ext>
            </a:extLst>
          </p:cNvPr>
          <p:cNvSpPr>
            <a:spLocks noGrp="1"/>
          </p:cNvSpPr>
          <p:nvPr>
            <p:ph idx="1"/>
          </p:nvPr>
        </p:nvSpPr>
        <p:spPr>
          <a:xfrm>
            <a:off x="176981" y="1691148"/>
            <a:ext cx="8829367" cy="5004620"/>
          </a:xfrm>
        </p:spPr>
        <p:txBody>
          <a:bodyPr>
            <a:normAutofit/>
          </a:bodyPr>
          <a:lstStyle/>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Logistic Regression: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While effective for linear relationships, it struggles with the nonlinear and complex patterns in anomaly detection.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KNN: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is sensitive to noise and computationally expensive with large datasets, impacting precision and recall.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Decision Tree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Although interpretable, a single decision tree tends to overfit, leading to reduced generalization compared to Random Forest.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Naive Bayes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Assumes feature independence, which is unrealistic in network data, leading to lower performance.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-SVM: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Though powerful, it can be computationally expensive and challenging to tune for large, imbalanced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362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Preprocessing</a:t>
            </a:r>
          </a:p>
        </p:txBody>
      </p:sp>
      <p:sp>
        <p:nvSpPr>
          <p:cNvPr id="3" name="Content Placeholder 2"/>
          <p:cNvSpPr>
            <a:spLocks noGrp="1"/>
          </p:cNvSpPr>
          <p:nvPr>
            <p:ph idx="1"/>
          </p:nvPr>
        </p:nvSpPr>
        <p:spPr>
          <a:xfrm>
            <a:off x="422787" y="1700981"/>
            <a:ext cx="8190271" cy="4857135"/>
          </a:xfrm>
        </p:spPr>
        <p:txBody>
          <a:bodyPr>
            <a:normAutofit/>
          </a:bodyPr>
          <a:lstStyle/>
          <a:p>
            <a:r>
              <a:rPr dirty="0"/>
              <a:t>1. Handling missing values and duplicates</a:t>
            </a:r>
          </a:p>
          <a:p>
            <a:r>
              <a:rPr dirty="0"/>
              <a:t>2. Encoding categorical variables</a:t>
            </a:r>
          </a:p>
          <a:p>
            <a:r>
              <a:rPr dirty="0"/>
              <a:t>3. Scaling features using </a:t>
            </a:r>
            <a:r>
              <a:rPr dirty="0" err="1"/>
              <a:t>StandardScaler</a:t>
            </a:r>
            <a:endParaRPr dirty="0"/>
          </a:p>
          <a:p>
            <a:r>
              <a:rPr dirty="0"/>
              <a:t>4. Splitting data into training and testing sets</a:t>
            </a:r>
          </a:p>
          <a:p>
            <a:r>
              <a:rPr dirty="0"/>
              <a:t>5. Feature selection with Recursive Feature Elimination (RFE)</a:t>
            </a:r>
            <a:endParaRPr lang="en-US" dirty="0"/>
          </a:p>
          <a:p>
            <a:r>
              <a:rPr lang="en-US" dirty="0"/>
              <a:t>6. Hyperparamter tuning with Optuna</a:t>
            </a:r>
          </a:p>
          <a:p>
            <a:pPr marL="0" indent="0">
              <a:buNone/>
            </a:pPr>
            <a:r>
              <a:rPr lang="en-US" dirty="0"/>
              <a:t>Optuna is a hyperparameter optimization framework designed to automate the process of searching for the best hyperparameters for machine learning models. It uses </a:t>
            </a:r>
            <a:r>
              <a:rPr lang="en-US" b="1" dirty="0"/>
              <a:t>Bayesian optimization</a:t>
            </a:r>
            <a:r>
              <a:rPr lang="en-US" dirty="0"/>
              <a:t> to explore the hyperparameter space efficiently and finds the best parameters by balancing exploration and exploitation.</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29" y="140503"/>
            <a:ext cx="3247103" cy="429768"/>
          </a:xfrm>
        </p:spPr>
        <p:txBody>
          <a:bodyPr>
            <a:normAutofit/>
          </a:bodyPr>
          <a:lstStyle/>
          <a:p>
            <a:r>
              <a:rPr lang="en-US" sz="2000" dirty="0"/>
              <a:t>Checking for missing values</a:t>
            </a:r>
            <a:endParaRPr sz="2000" dirty="0"/>
          </a:p>
        </p:txBody>
      </p:sp>
      <p:pic>
        <p:nvPicPr>
          <p:cNvPr id="6" name="Picture 5">
            <a:extLst>
              <a:ext uri="{FF2B5EF4-FFF2-40B4-BE49-F238E27FC236}">
                <a16:creationId xmlns:a16="http://schemas.microsoft.com/office/drawing/2014/main" id="{5028EDAD-580F-4B3C-8BA7-A2B15F4462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529" y="656160"/>
            <a:ext cx="5534025" cy="1494790"/>
          </a:xfrm>
          <a:prstGeom prst="rect">
            <a:avLst/>
          </a:prstGeom>
          <a:noFill/>
          <a:ln>
            <a:noFill/>
          </a:ln>
        </p:spPr>
      </p:pic>
      <p:sp>
        <p:nvSpPr>
          <p:cNvPr id="8" name="TextBox 7">
            <a:extLst>
              <a:ext uri="{FF2B5EF4-FFF2-40B4-BE49-F238E27FC236}">
                <a16:creationId xmlns:a16="http://schemas.microsoft.com/office/drawing/2014/main" id="{A079A9B3-FD49-D037-8567-6AE243B148F6}"/>
              </a:ext>
            </a:extLst>
          </p:cNvPr>
          <p:cNvSpPr txBox="1"/>
          <p:nvPr/>
        </p:nvSpPr>
        <p:spPr>
          <a:xfrm>
            <a:off x="115529" y="2236839"/>
            <a:ext cx="8900652" cy="1335237"/>
          </a:xfrm>
          <a:prstGeom prst="rect">
            <a:avLst/>
          </a:prstGeom>
          <a:noFill/>
        </p:spPr>
        <p:txBody>
          <a:bodyPr wrap="square">
            <a:spAutoFit/>
          </a:bodyPr>
          <a:lstStyle/>
          <a:p>
            <a:pPr>
              <a:lnSpc>
                <a:spcPct val="115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Purpose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identifies and quantifies missing values in the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Helps determine whether to fill missing values (e.g., mean, median imputation) or remove affected columns.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ED3BBB79-CFE9-EBF1-BFB6-51DFB32B874B}"/>
              </a:ext>
            </a:extLst>
          </p:cNvPr>
          <p:cNvSpPr txBox="1">
            <a:spLocks/>
          </p:cNvSpPr>
          <p:nvPr/>
        </p:nvSpPr>
        <p:spPr>
          <a:xfrm>
            <a:off x="0" y="3572076"/>
            <a:ext cx="3247103" cy="4297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a:t>Removing duplicate rows</a:t>
            </a:r>
          </a:p>
        </p:txBody>
      </p:sp>
      <p:pic>
        <p:nvPicPr>
          <p:cNvPr id="14" name="Picture 13">
            <a:extLst>
              <a:ext uri="{FF2B5EF4-FFF2-40B4-BE49-F238E27FC236}">
                <a16:creationId xmlns:a16="http://schemas.microsoft.com/office/drawing/2014/main" id="{7E992BFD-1C07-1A66-0904-E8FE59C979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5529" y="4001844"/>
            <a:ext cx="4413250" cy="294005"/>
          </a:xfrm>
          <a:prstGeom prst="rect">
            <a:avLst/>
          </a:prstGeom>
          <a:noFill/>
          <a:ln>
            <a:noFill/>
          </a:ln>
        </p:spPr>
      </p:pic>
      <p:sp>
        <p:nvSpPr>
          <p:cNvPr id="16" name="TextBox 15">
            <a:extLst>
              <a:ext uri="{FF2B5EF4-FFF2-40B4-BE49-F238E27FC236}">
                <a16:creationId xmlns:a16="http://schemas.microsoft.com/office/drawing/2014/main" id="{2F039AF8-7D73-D51D-1804-2DED15C51748}"/>
              </a:ext>
            </a:extLst>
          </p:cNvPr>
          <p:cNvSpPr txBox="1"/>
          <p:nvPr/>
        </p:nvSpPr>
        <p:spPr>
          <a:xfrm>
            <a:off x="115529" y="4241910"/>
            <a:ext cx="8821994" cy="584775"/>
          </a:xfrm>
          <a:prstGeom prst="rect">
            <a:avLst/>
          </a:prstGeom>
          <a:noFill/>
        </p:spPr>
        <p:txBody>
          <a:bodyPr wrap="square">
            <a:spAutoFit/>
          </a:bodyPr>
          <a:lstStyle/>
          <a:p>
            <a:r>
              <a:rPr lang="en-US" sz="1600" b="1" kern="0" dirty="0">
                <a:effectLst/>
                <a:latin typeface="Times New Roman" panose="02020603050405020304" pitchFamily="18" charset="0"/>
                <a:ea typeface="Calibri" panose="020F0502020204030204" pitchFamily="34" charset="0"/>
              </a:rPr>
              <a:t>Purpose</a:t>
            </a:r>
            <a:r>
              <a:rPr lang="en-US" sz="1600" kern="0" dirty="0">
                <a:effectLst/>
                <a:latin typeface="Times New Roman" panose="02020603050405020304" pitchFamily="18" charset="0"/>
                <a:ea typeface="Calibri" panose="020F0502020204030204" pitchFamily="34" charset="0"/>
              </a:rPr>
              <a:t>:</a:t>
            </a:r>
            <a:br>
              <a:rPr lang="en-US" sz="1600" kern="0" dirty="0">
                <a:effectLst/>
                <a:latin typeface="Times New Roman" panose="02020603050405020304" pitchFamily="18" charset="0"/>
                <a:ea typeface="Calibri" panose="020F0502020204030204" pitchFamily="34" charset="0"/>
              </a:rPr>
            </a:br>
            <a:r>
              <a:rPr lang="en-US" sz="1600" kern="0" dirty="0">
                <a:effectLst/>
                <a:latin typeface="Times New Roman" panose="02020603050405020304" pitchFamily="18" charset="0"/>
                <a:ea typeface="Calibri" panose="020F0502020204030204" pitchFamily="34" charset="0"/>
              </a:rPr>
              <a:t>Duplicate rows can distort training results. Identifying and removing them ensures data integrity</a:t>
            </a:r>
            <a:endParaRPr lang="en-IN"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372</TotalTime>
  <Words>1093</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Cascadia Code SemiBold</vt:lpstr>
      <vt:lpstr>Rockwell</vt:lpstr>
      <vt:lpstr>Rockwell Condensed</vt:lpstr>
      <vt:lpstr>Symbol</vt:lpstr>
      <vt:lpstr>Times New Roman</vt:lpstr>
      <vt:lpstr>Wingdings</vt:lpstr>
      <vt:lpstr>Wood Type</vt:lpstr>
      <vt:lpstr>Network Anomaly Detection</vt:lpstr>
      <vt:lpstr>Machine learning Models used</vt:lpstr>
      <vt:lpstr>PowerPoint Presentation</vt:lpstr>
      <vt:lpstr>PowerPoint Presentation</vt:lpstr>
      <vt:lpstr>Why random forest gives best results?</vt:lpstr>
      <vt:lpstr>PowerPoint Presentation</vt:lpstr>
      <vt:lpstr>Comparison to Other Models </vt:lpstr>
      <vt:lpstr>Data Preprocessing</vt:lpstr>
      <vt:lpstr>Checking for missing values</vt:lpstr>
      <vt:lpstr>Encoding categorical variables</vt:lpstr>
      <vt:lpstr>Splitting features and target</vt:lpstr>
      <vt:lpstr>Scaling the data</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Reetam Dan</cp:lastModifiedBy>
  <cp:revision>5</cp:revision>
  <dcterms:created xsi:type="dcterms:W3CDTF">2013-01-27T09:14:16Z</dcterms:created>
  <dcterms:modified xsi:type="dcterms:W3CDTF">2024-11-18T15:44:29Z</dcterms:modified>
  <cp:category/>
</cp:coreProperties>
</file>