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73" r:id="rId4"/>
    <p:sldId id="260" r:id="rId5"/>
    <p:sldId id="272" r:id="rId6"/>
    <p:sldId id="263" r:id="rId7"/>
    <p:sldId id="282" r:id="rId8"/>
    <p:sldId id="287" r:id="rId9"/>
    <p:sldId id="284" r:id="rId10"/>
    <p:sldId id="285" r:id="rId11"/>
    <p:sldId id="286" r:id="rId12"/>
    <p:sldId id="274" r:id="rId13"/>
    <p:sldId id="278" r:id="rId14"/>
    <p:sldId id="277" r:id="rId15"/>
    <p:sldId id="279" r:id="rId16"/>
    <p:sldId id="280" r:id="rId17"/>
    <p:sldId id="281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Baracchi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AAF"/>
    <a:srgbClr val="BF7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90" y="-2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D33B5-B628-4D84-B154-40C0BE4AA01D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F521B-0218-40EE-A3CA-41BC5DD2D35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0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6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8D12-49F4-4E08-9494-2ACA700FE97B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https://rd-alliance.org/ - https://twitter.com/resdatall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E206-86D8-4344-B8DE-A794C73461E8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05FA-A509-4B97-9E89-E5A7256D1D8C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5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115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C10-884D-4E8A-8C4D-243B9EDB7D74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1E74-8058-44DA-A092-54F759F15134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245-AC9E-4BF5-9481-6C24F498292C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F003-159D-4C0D-91A7-A27918E81A19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66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F95-D929-4A7C-AFD0-A38140ED6D14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D041-934D-4059-B97B-C0B8DA69DF68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8ED017-96B9-47BE-82F0-D6C2FF3CA121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E9C-2198-490E-9B60-86B997BF10E0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C4FFA-DE61-44BA-B988-CFF3193F84AE}" type="datetime1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https://rd-alliance.org/ - https://twitter.com/resdatall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2C58C4-3789-4E0B-9A83-CA5475925250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llections.perseid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-reg.pidconsortium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ACollectionsWG/apidocs" TargetMode="External"/><Relationship Id="rId2" Type="http://schemas.openxmlformats.org/officeDocument/2006/relationships/hyperlink" Target="https://github.com/RDACollectionsWG/spec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811" y="470263"/>
            <a:ext cx="7007027" cy="3709851"/>
          </a:xfrm>
        </p:spPr>
        <p:txBody>
          <a:bodyPr>
            <a:normAutofit/>
          </a:bodyPr>
          <a:lstStyle/>
          <a:p>
            <a:pPr algn="r"/>
            <a:r>
              <a:rPr lang="en-US" sz="5400" b="1" noProof="0" dirty="0" smtClean="0"/>
              <a:t>WG Research Data Collections</a:t>
            </a:r>
            <a:br>
              <a:rPr lang="en-US" sz="5400" b="1" noProof="0" dirty="0" smtClean="0"/>
            </a:br>
            <a:r>
              <a:rPr lang="en-US" sz="5400" b="1" noProof="0" dirty="0" smtClean="0"/>
              <a:t/>
            </a:r>
            <a:br>
              <a:rPr lang="en-US" sz="5400" b="1" noProof="0" dirty="0" smtClean="0"/>
            </a:br>
            <a:r>
              <a:rPr lang="en-US" sz="3200" noProof="0" smtClean="0"/>
              <a:t/>
            </a:r>
            <a:br>
              <a:rPr lang="en-US" sz="3200" noProof="0" smtClean="0"/>
            </a:br>
            <a:r>
              <a:rPr lang="en-US" sz="3200" noProof="0" smtClean="0"/>
              <a:t>An overview of the recommendation</a:t>
            </a:r>
            <a:endParaRPr lang="en-US" sz="5400" b="1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1361811" cy="889907"/>
          </a:xfrm>
          <a:prstGeom prst="rect">
            <a:avLst/>
          </a:prstGeom>
        </p:spPr>
      </p:pic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2689414" y="6361612"/>
            <a:ext cx="5878285" cy="496388"/>
          </a:xfrm>
        </p:spPr>
        <p:txBody>
          <a:bodyPr/>
          <a:lstStyle/>
          <a:p>
            <a:pPr algn="l"/>
            <a:r>
              <a:rPr lang="en-GB" sz="1600" b="1" dirty="0" smtClean="0">
                <a:solidFill>
                  <a:schemeClr val="bg1"/>
                </a:solidFill>
              </a:rPr>
              <a:t>www.rd-alliance.org -  @</a:t>
            </a:r>
            <a:r>
              <a:rPr lang="en-GB" sz="1600" b="1" dirty="0" err="1" smtClean="0">
                <a:solidFill>
                  <a:schemeClr val="bg1"/>
                </a:solidFill>
              </a:rPr>
              <a:t>resdatall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9726" y="6691841"/>
            <a:ext cx="63190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900" smtClean="0">
                <a:solidFill>
                  <a:schemeClr val="bg2"/>
                </a:solidFill>
                <a:latin typeface="+mj-lt"/>
              </a:rPr>
              <a:t>CC-BY 4.0</a:t>
            </a:r>
            <a:endParaRPr lang="en-GB" sz="9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79667" y="4339989"/>
            <a:ext cx="681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mtClean="0">
                <a:latin typeface="+mj-lt"/>
              </a:rPr>
              <a:t>Tobias Weigel, Bridget Almas, Frederik Baumgardt, Thomas Zastrow, </a:t>
            </a:r>
            <a:br>
              <a:rPr lang="de-DE" smtClean="0">
                <a:latin typeface="+mj-lt"/>
              </a:rPr>
            </a:br>
            <a:r>
              <a:rPr lang="de-DE" smtClean="0">
                <a:latin typeface="+mj-lt"/>
              </a:rPr>
              <a:t>Ulrich Schwardmann, Maggie Hellstrom, Javier Quinteros, Dirk Fleischer</a:t>
            </a:r>
            <a:endParaRPr lang="de-DE">
              <a:latin typeface="+mj-lt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578" y="644228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noProof="0" dirty="0" smtClean="0"/>
              <a:t>API: Collections</a:t>
            </a:r>
            <a:br>
              <a:rPr lang="en-US" noProof="0" dirty="0" smtClean="0"/>
            </a:br>
            <a:r>
              <a:rPr lang="en-US" noProof="0" dirty="0" smtClean="0"/>
              <a:t>Create/Read/Update/Delete/List 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LIST		GET /collections</a:t>
            </a:r>
            <a:br>
              <a:rPr lang="en-US" noProof="0" dirty="0" smtClean="0"/>
            </a:br>
            <a:r>
              <a:rPr lang="en-US" noProof="0" dirty="0" smtClean="0"/>
              <a:t>CREATE		POST /collections</a:t>
            </a:r>
            <a:br>
              <a:rPr lang="en-US" noProof="0" dirty="0" smtClean="0"/>
            </a:br>
            <a:r>
              <a:rPr lang="en-US" noProof="0" dirty="0" smtClean="0"/>
              <a:t>READ		GET /collections/{id}</a:t>
            </a:r>
            <a:br>
              <a:rPr lang="en-US" noProof="0" dirty="0" smtClean="0"/>
            </a:br>
            <a:r>
              <a:rPr lang="en-US" noProof="0" dirty="0" smtClean="0"/>
              <a:t>UPDATE		PUT /collections/{id}</a:t>
            </a:r>
            <a:br>
              <a:rPr lang="en-US" noProof="0" dirty="0" smtClean="0"/>
            </a:br>
            <a:r>
              <a:rPr lang="en-US" noProof="0" dirty="0" smtClean="0"/>
              <a:t>DELETE		DELETE /collections/{id}</a:t>
            </a:r>
          </a:p>
        </p:txBody>
      </p:sp>
      <p:pic>
        <p:nvPicPr>
          <p:cNvPr id="9" name="Shape 138" descr="g39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07" y="3581966"/>
            <a:ext cx="7524854" cy="23447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1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API: Collection Member</a:t>
            </a:r>
            <a:br>
              <a:rPr lang="en-US" noProof="0" dirty="0" smtClean="0"/>
            </a:br>
            <a:r>
              <a:rPr lang="en-US" noProof="0" dirty="0" smtClean="0"/>
              <a:t>CRUD/L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LIST		GET /collections/{id}/members</a:t>
            </a:r>
            <a:br>
              <a:rPr lang="en-US" noProof="0" dirty="0" smtClean="0"/>
            </a:br>
            <a:r>
              <a:rPr lang="en-US" noProof="0" dirty="0" smtClean="0"/>
              <a:t>CREATE		POST /collections/{id}/members</a:t>
            </a:r>
            <a:br>
              <a:rPr lang="en-US" noProof="0" dirty="0" smtClean="0"/>
            </a:br>
            <a:r>
              <a:rPr lang="en-US" noProof="0" dirty="0" smtClean="0"/>
              <a:t>READ		GET /collections/{id}/members/{mid}</a:t>
            </a:r>
            <a:br>
              <a:rPr lang="en-US" noProof="0" dirty="0" smtClean="0"/>
            </a:br>
            <a:r>
              <a:rPr lang="en-US" noProof="0" dirty="0" smtClean="0"/>
              <a:t>UPDATE		PUT /collections/{id}/members/{mid}</a:t>
            </a:r>
            <a:br>
              <a:rPr lang="en-US" noProof="0" dirty="0" smtClean="0"/>
            </a:br>
            <a:r>
              <a:rPr lang="en-US" noProof="0" dirty="0" smtClean="0"/>
              <a:t>DELETE		DELETE /collections/{id}/members/{mid}</a:t>
            </a:r>
            <a:endParaRPr lang="en-US" noProof="0" dirty="0"/>
          </a:p>
        </p:txBody>
      </p:sp>
      <p:pic>
        <p:nvPicPr>
          <p:cNvPr id="10" name="Shape 152" descr="rect4589-3-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32" y="3888801"/>
            <a:ext cx="7577032" cy="18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9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Impact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Before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Incompatible silo approaches to collection management</a:t>
            </a:r>
          </a:p>
          <a:p>
            <a:pPr lvl="1"/>
            <a:r>
              <a:rPr lang="en-US" noProof="0" dirty="0" smtClean="0"/>
              <a:t>focus on describing collections, not CRUD operations</a:t>
            </a:r>
          </a:p>
          <a:p>
            <a:pPr lvl="1"/>
            <a:r>
              <a:rPr lang="en-US" noProof="0" dirty="0" smtClean="0"/>
              <a:t>missing conceptual framework, unclear scope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 smtClean="0"/>
              <a:t>after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 smtClean="0"/>
              <a:t>Clients:</a:t>
            </a:r>
          </a:p>
          <a:p>
            <a:pPr lvl="1"/>
            <a:r>
              <a:rPr lang="en-US" noProof="0" dirty="0" smtClean="0"/>
              <a:t>interaction with endpoints independent of domain/infrastructure etc.</a:t>
            </a:r>
          </a:p>
          <a:p>
            <a:pPr lvl="1"/>
            <a:r>
              <a:rPr lang="en-US" noProof="0" dirty="0" smtClean="0"/>
              <a:t>common toolset ecosystems</a:t>
            </a:r>
          </a:p>
          <a:p>
            <a:r>
              <a:rPr lang="en-US" noProof="0" dirty="0" smtClean="0"/>
              <a:t>Servers:</a:t>
            </a:r>
          </a:p>
          <a:p>
            <a:pPr lvl="1"/>
            <a:r>
              <a:rPr lang="en-US" noProof="0" dirty="0" smtClean="0"/>
              <a:t>balance: conformance with basic functionality vs. extensions</a:t>
            </a:r>
          </a:p>
          <a:p>
            <a:pPr lvl="1"/>
            <a:r>
              <a:rPr lang="en-US" noProof="0" dirty="0" smtClean="0"/>
              <a:t>multi-domain service building, reusability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6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Implementations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noProof="0" dirty="0" smtClean="0"/>
              <a:t>Source code available at </a:t>
            </a:r>
            <a:r>
              <a:rPr lang="en-US" b="1" noProof="0" dirty="0" smtClean="0"/>
              <a:t>GitHub.com/</a:t>
            </a:r>
            <a:r>
              <a:rPr lang="en-US" b="1" noProof="0" dirty="0" err="1" smtClean="0"/>
              <a:t>RDACollectionsWG</a:t>
            </a:r>
            <a:endParaRPr lang="en-US" b="1" noProof="0" dirty="0" smtClean="0"/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API mockup (Swagger-based, Python)</a:t>
            </a:r>
          </a:p>
          <a:p>
            <a:pPr lvl="1"/>
            <a:r>
              <a:rPr lang="en-US" noProof="0" dirty="0" smtClean="0"/>
              <a:t>Ruby Collections client (Swagger </a:t>
            </a:r>
            <a:r>
              <a:rPr lang="en-US" noProof="0" dirty="0" err="1" smtClean="0"/>
              <a:t>Codegen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err="1" smtClean="0"/>
              <a:t>Reptor</a:t>
            </a:r>
            <a:r>
              <a:rPr lang="en-US" noProof="0" dirty="0" smtClean="0"/>
              <a:t>: PHP-based modern data repository demonstrator</a:t>
            </a:r>
          </a:p>
          <a:p>
            <a:pPr lvl="2"/>
            <a:r>
              <a:rPr lang="en-US" noProof="0" dirty="0" smtClean="0"/>
              <a:t>PID handling, independent of particular systems</a:t>
            </a:r>
          </a:p>
          <a:p>
            <a:pPr lvl="2"/>
            <a:r>
              <a:rPr lang="en-US" noProof="0" dirty="0" smtClean="0"/>
              <a:t>file system storage of object </a:t>
            </a:r>
            <a:r>
              <a:rPr lang="en-US" noProof="0" dirty="0" err="1" smtClean="0"/>
              <a:t>bitstreams</a:t>
            </a:r>
            <a:endParaRPr lang="en-US" noProof="0" dirty="0" smtClean="0"/>
          </a:p>
          <a:p>
            <a:pPr lvl="2"/>
            <a:r>
              <a:rPr lang="en-US" noProof="0" dirty="0" smtClean="0"/>
              <a:t>Support for DTR, OAI-PMH, </a:t>
            </a:r>
            <a:r>
              <a:rPr lang="en-US" noProof="0" dirty="0" err="1" smtClean="0"/>
              <a:t>ResourceSync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Perseids</a:t>
            </a:r>
            <a:r>
              <a:rPr lang="en-US" noProof="0" dirty="0" smtClean="0"/>
              <a:t> Manifold: Python/Flask-based + LDP</a:t>
            </a:r>
          </a:p>
          <a:p>
            <a:pPr lvl="2"/>
            <a:r>
              <a:rPr lang="en-US" noProof="0" dirty="0" smtClean="0"/>
              <a:t>multiple data </a:t>
            </a:r>
            <a:r>
              <a:rPr lang="en-US" noProof="0" dirty="0" err="1" smtClean="0"/>
              <a:t>backends</a:t>
            </a:r>
            <a:r>
              <a:rPr lang="en-US" noProof="0" dirty="0" smtClean="0"/>
              <a:t>: file system, RDF/LDP, MongoDB</a:t>
            </a:r>
          </a:p>
          <a:p>
            <a:pPr lvl="2"/>
            <a:r>
              <a:rPr lang="en-US" noProof="0" dirty="0" smtClean="0"/>
              <a:t>deployed at </a:t>
            </a:r>
            <a:r>
              <a:rPr lang="en-US" noProof="0" dirty="0" smtClean="0">
                <a:hlinkClick r:id="rId2"/>
              </a:rPr>
              <a:t>http://collections.perseids.org</a:t>
            </a:r>
            <a:endParaRPr lang="en-US" noProof="0" dirty="0" smtClean="0"/>
          </a:p>
          <a:p>
            <a:pPr lvl="1"/>
            <a:r>
              <a:rPr lang="en-US" noProof="0" dirty="0" smtClean="0"/>
              <a:t>GEOFON implementation: Python/</a:t>
            </a:r>
            <a:r>
              <a:rPr lang="en-US" noProof="0" dirty="0" err="1" smtClean="0"/>
              <a:t>cherrypy</a:t>
            </a:r>
            <a:r>
              <a:rPr lang="en-US" noProof="0" dirty="0" smtClean="0"/>
              <a:t> + MySQL</a:t>
            </a:r>
          </a:p>
          <a:p>
            <a:pPr lvl="2"/>
            <a:r>
              <a:rPr lang="en-US" noProof="0" dirty="0" smtClean="0"/>
              <a:t>members identified by PID or URL</a:t>
            </a:r>
          </a:p>
          <a:p>
            <a:pPr lvl="2"/>
            <a:r>
              <a:rPr lang="en-US" noProof="0" dirty="0" smtClean="0"/>
              <a:t>extended with download methods for collections and members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pic>
        <p:nvPicPr>
          <p:cNvPr id="3074" name="Picture 2" descr="C:\Users\Tobias Weigel\Downloads\dchandlr-dchandlr-work-3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37" y="3591916"/>
            <a:ext cx="1592480" cy="15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 and future efforts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Comprehensive approach for Data Type Registry integration included in the recommendation</a:t>
            </a:r>
          </a:p>
          <a:p>
            <a:pPr lvl="2"/>
            <a:r>
              <a:rPr lang="en-US" noProof="0" dirty="0" smtClean="0"/>
              <a:t>Needs further practical evaluation as part of </a:t>
            </a:r>
            <a:r>
              <a:rPr lang="en-US" noProof="0" smtClean="0"/>
              <a:t>test beds</a:t>
            </a:r>
          </a:p>
          <a:p>
            <a:pPr lvl="2"/>
            <a:r>
              <a:rPr lang="en-US" smtClean="0"/>
              <a:t>Some first steps done as part of adoption</a:t>
            </a:r>
            <a:endParaRPr lang="en-US" noProof="0" dirty="0" smtClean="0"/>
          </a:p>
          <a:p>
            <a:pPr lvl="1"/>
            <a:r>
              <a:rPr lang="en-US" noProof="0" smtClean="0"/>
              <a:t>Fedora Commons</a:t>
            </a:r>
            <a:r>
              <a:rPr lang="en-US" noProof="0" dirty="0" smtClean="0"/>
              <a:t>: Possible support for API via Fedora </a:t>
            </a:r>
            <a:r>
              <a:rPr lang="en-US" noProof="0" smtClean="0"/>
              <a:t>API-X service</a:t>
            </a:r>
          </a:p>
          <a:p>
            <a:pPr lvl="1"/>
            <a:endParaRPr lang="en-US"/>
          </a:p>
          <a:p>
            <a:pPr lvl="1"/>
            <a:r>
              <a:rPr lang="en-US" noProof="0" smtClean="0"/>
              <a:t>Specification offers extension points to explore</a:t>
            </a:r>
          </a:p>
          <a:p>
            <a:pPr lvl="2"/>
            <a:r>
              <a:rPr lang="en-US" smtClean="0"/>
              <a:t>More operations</a:t>
            </a:r>
          </a:p>
          <a:p>
            <a:pPr lvl="2"/>
            <a:r>
              <a:rPr lang="en-US" noProof="0" smtClean="0"/>
              <a:t>Maturing the conceptual framework</a:t>
            </a:r>
          </a:p>
          <a:p>
            <a:pPr lvl="1"/>
            <a:r>
              <a:rPr lang="en-US" smtClean="0"/>
              <a:t>Feedback through RDA processes desired!</a:t>
            </a:r>
            <a:endParaRPr lang="en-US" noProof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pic>
        <p:nvPicPr>
          <p:cNvPr id="1026" name="Picture 2" descr="C:\Users\Tobias Weigel\Downloads\ben-Jigsaw-Puzzle-3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95" y="3999439"/>
            <a:ext cx="2754388" cy="18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Adoption</a:t>
            </a:r>
            <a:r>
              <a:rPr lang="en-US" noProof="0" smtClean="0"/>
              <a:t>: GEOFON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Create big pre-assembled datasets (collections) without the need to instantiate them due to storage limitations</a:t>
            </a:r>
          </a:p>
          <a:p>
            <a:pPr lvl="1"/>
            <a:r>
              <a:rPr lang="en-US" noProof="0" dirty="0" smtClean="0"/>
              <a:t>PIDs for data files were </a:t>
            </a:r>
            <a:r>
              <a:rPr lang="en-US" noProof="0" smtClean="0"/>
              <a:t>already available </a:t>
            </a:r>
            <a:r>
              <a:rPr lang="en-US" noProof="0" dirty="0" smtClean="0"/>
              <a:t>and should be used to identify members of the collections</a:t>
            </a:r>
          </a:p>
          <a:p>
            <a:pPr lvl="1"/>
            <a:r>
              <a:rPr lang="en-US" noProof="0" dirty="0" smtClean="0"/>
              <a:t>Extension to the specification </a:t>
            </a:r>
            <a:r>
              <a:rPr lang="en-US" noProof="0" smtClean="0"/>
              <a:t>with “download” </a:t>
            </a:r>
            <a:r>
              <a:rPr lang="en-US" noProof="0" dirty="0" smtClean="0"/>
              <a:t>methods for collections and members</a:t>
            </a:r>
          </a:p>
          <a:p>
            <a:pPr lvl="1"/>
            <a:r>
              <a:rPr lang="en-US" noProof="0" smtClean="0"/>
              <a:t>Interoperability with data storage sytem (iRODS), Handle Server and AAI system.</a:t>
            </a:r>
          </a:p>
          <a:p>
            <a:pPr lvl="1"/>
            <a:r>
              <a:rPr lang="en-US" smtClean="0"/>
              <a:t>6000+ collections and 1.5+ million members</a:t>
            </a:r>
          </a:p>
          <a:p>
            <a:pPr lvl="1"/>
            <a:endParaRPr lang="en-US" noProof="0"/>
          </a:p>
          <a:p>
            <a:pPr lvl="1"/>
            <a:r>
              <a:rPr lang="en-US" b="1" smtClean="0"/>
              <a:t>Contact: Javier Quinteros</a:t>
            </a:r>
            <a:endParaRPr lang="en-US" b="1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9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Adoption: Perseids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mtClean="0"/>
              <a:t>Collections of Textual and Linguistic Annotations</a:t>
            </a:r>
          </a:p>
          <a:p>
            <a:pPr lvl="1"/>
            <a:r>
              <a:rPr lang="de-DE" smtClean="0"/>
              <a:t>Annotation documents belong to multiple collections</a:t>
            </a:r>
          </a:p>
          <a:p>
            <a:pPr lvl="2"/>
            <a:r>
              <a:rPr lang="de-DE" smtClean="0"/>
              <a:t>User, Subject, Community, Review Board</a:t>
            </a:r>
          </a:p>
          <a:p>
            <a:pPr lvl="2"/>
            <a:r>
              <a:rPr lang="de-DE" smtClean="0"/>
              <a:t>Collection membership changes throughout the research/publication lifecycle</a:t>
            </a:r>
          </a:p>
          <a:p>
            <a:pPr lvl="2"/>
            <a:r>
              <a:rPr lang="de-DE" smtClean="0"/>
              <a:t>Collections add and set the context for the data</a:t>
            </a:r>
          </a:p>
          <a:p>
            <a:pPr lvl="1"/>
            <a:r>
              <a:rPr lang="de-DE" smtClean="0"/>
              <a:t>Currently: CRUD operations used. Goals require addition of Query and Set based operations.</a:t>
            </a:r>
          </a:p>
          <a:p>
            <a:pPr lvl="1"/>
            <a:r>
              <a:rPr lang="de-DE" smtClean="0"/>
              <a:t>Want to combine with PID Kernel and DTR outputs to have persistently identified annotations asserted with machine actionable formalized datatypes</a:t>
            </a:r>
          </a:p>
          <a:p>
            <a:pPr lvl="1"/>
            <a:endParaRPr lang="de-DE"/>
          </a:p>
          <a:p>
            <a:pPr lvl="1"/>
            <a:r>
              <a:rPr lang="de-DE" b="1" smtClean="0"/>
              <a:t>Contact: Bridget Almas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Adoption: ePIC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mtClean="0"/>
              <a:t>ePIC Collection Registry: Flask-based, uses registered types (DTR)</a:t>
            </a:r>
          </a:p>
          <a:p>
            <a:pPr lvl="1"/>
            <a:r>
              <a:rPr lang="de-DE" smtClean="0"/>
              <a:t>allows multiple prefix-based registries</a:t>
            </a:r>
          </a:p>
          <a:p>
            <a:pPr lvl="1"/>
            <a:r>
              <a:rPr lang="de-DE" smtClean="0"/>
              <a:t>backend: Handle System and file system</a:t>
            </a:r>
          </a:p>
          <a:p>
            <a:pPr lvl="1"/>
            <a:endParaRPr lang="de-DE"/>
          </a:p>
          <a:p>
            <a:pPr lvl="1"/>
            <a:r>
              <a:rPr lang="de-DE" smtClean="0"/>
              <a:t>Ready-to-use service – to be available soon under: </a:t>
            </a:r>
            <a:br>
              <a:rPr lang="de-DE" smtClean="0"/>
            </a:br>
            <a:r>
              <a:rPr lang="de-DE" smtClean="0">
                <a:hlinkClick r:id="rId2"/>
              </a:rPr>
              <a:t>https://coll-reg.pidconsortium.eu</a:t>
            </a:r>
            <a:endParaRPr lang="de-DE" smtClean="0"/>
          </a:p>
          <a:p>
            <a:pPr lvl="1"/>
            <a:endParaRPr lang="de-DE" smtClean="0"/>
          </a:p>
          <a:p>
            <a:pPr lvl="1"/>
            <a:r>
              <a:rPr lang="de-DE" b="1" smtClean="0"/>
              <a:t>Contact: Ulrich Schwardmann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3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548629" y="1966930"/>
            <a:ext cx="952184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u="sng">
                <a:solidFill>
                  <a:srgbClr val="000000"/>
                </a:solidFill>
              </a:rPr>
              <a:t>C</a:t>
            </a:r>
            <a:r>
              <a:rPr lang="de-DE">
                <a:solidFill>
                  <a:srgbClr val="000000"/>
                </a:solidFill>
              </a:rPr>
              <a:t>reate</a:t>
            </a:r>
          </a:p>
          <a:p>
            <a:r>
              <a:rPr lang="de-DE" u="sng">
                <a:solidFill>
                  <a:srgbClr val="000000"/>
                </a:solidFill>
              </a:rPr>
              <a:t>R</a:t>
            </a:r>
            <a:r>
              <a:rPr lang="de-DE">
                <a:solidFill>
                  <a:srgbClr val="000000"/>
                </a:solidFill>
              </a:rPr>
              <a:t>ead</a:t>
            </a:r>
          </a:p>
          <a:p>
            <a:r>
              <a:rPr lang="de-DE" u="sng">
                <a:solidFill>
                  <a:srgbClr val="000000"/>
                </a:solidFill>
              </a:rPr>
              <a:t>U</a:t>
            </a:r>
            <a:r>
              <a:rPr lang="de-DE">
                <a:solidFill>
                  <a:srgbClr val="000000"/>
                </a:solidFill>
              </a:rPr>
              <a:t>pdate</a:t>
            </a:r>
          </a:p>
          <a:p>
            <a:r>
              <a:rPr lang="de-DE" u="sng">
                <a:solidFill>
                  <a:srgbClr val="000000"/>
                </a:solidFill>
              </a:rPr>
              <a:t>D</a:t>
            </a:r>
            <a:r>
              <a:rPr lang="de-DE">
                <a:solidFill>
                  <a:srgbClr val="000000"/>
                </a:solidFill>
              </a:rPr>
              <a:t>elete</a:t>
            </a:r>
          </a:p>
          <a:p>
            <a:r>
              <a:rPr lang="de-DE" u="sng">
                <a:solidFill>
                  <a:srgbClr val="000000"/>
                </a:solidFill>
              </a:rPr>
              <a:t>L</a:t>
            </a:r>
            <a:r>
              <a:rPr lang="de-DE">
                <a:solidFill>
                  <a:srgbClr val="000000"/>
                </a:solidFill>
              </a:rPr>
              <a:t>ist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22959" y="1845734"/>
            <a:ext cx="6576131" cy="4023360"/>
          </a:xfrm>
        </p:spPr>
        <p:txBody>
          <a:bodyPr/>
          <a:lstStyle/>
          <a:p>
            <a:r>
              <a:rPr lang="en-US" noProof="0" dirty="0" smtClean="0"/>
              <a:t>(Research) data management beyond single objects</a:t>
            </a:r>
          </a:p>
          <a:p>
            <a:r>
              <a:rPr lang="en-US" noProof="0" dirty="0" smtClean="0"/>
              <a:t>Not just describe collections, but enable </a:t>
            </a:r>
            <a:r>
              <a:rPr lang="en-US" b="1" noProof="0" dirty="0" smtClean="0"/>
              <a:t>actions </a:t>
            </a:r>
            <a:r>
              <a:rPr lang="en-US" noProof="0" dirty="0" smtClean="0"/>
              <a:t>on them</a:t>
            </a:r>
          </a:p>
          <a:p>
            <a:pPr lvl="1"/>
            <a:r>
              <a:rPr lang="en-US" noProof="0" dirty="0" smtClean="0"/>
              <a:t>Create, Read, Update, Delete, List plus some others</a:t>
            </a:r>
          </a:p>
          <a:p>
            <a:pPr lvl="1"/>
            <a:r>
              <a:rPr lang="en-US" noProof="0" dirty="0" smtClean="0"/>
              <a:t>Machine agents as primary users</a:t>
            </a:r>
          </a:p>
          <a:p>
            <a:r>
              <a:rPr lang="en-US" noProof="0" dirty="0" smtClean="0"/>
              <a:t>Contribute an essential component to the Data Fabric</a:t>
            </a:r>
          </a:p>
          <a:p>
            <a:r>
              <a:rPr lang="en-US" noProof="0" dirty="0" smtClean="0"/>
              <a:t>API specification against which tools and services can be built across community boundaries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Motivation for </a:t>
            </a:r>
            <a:br>
              <a:rPr lang="en-US" noProof="0" dirty="0" smtClean="0"/>
            </a:br>
            <a:r>
              <a:rPr lang="en-US" noProof="0" dirty="0" smtClean="0"/>
              <a:t>Research Data Collections</a:t>
            </a:r>
            <a:endParaRPr lang="en-US" noProof="0" dirty="0"/>
          </a:p>
        </p:txBody>
      </p:sp>
      <p:pic>
        <p:nvPicPr>
          <p:cNvPr id="5" name="Picture 2" descr="C:\Users\Tobias Weigel\temp\Gear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59" y="3110243"/>
            <a:ext cx="917258" cy="9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4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the output?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1585521" y="2375478"/>
            <a:ext cx="5721290" cy="7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1. Collection recommendation document</a:t>
            </a:r>
            <a:endParaRPr lang="de-DE" sz="2400"/>
          </a:p>
        </p:txBody>
      </p:sp>
      <p:sp>
        <p:nvSpPr>
          <p:cNvPr id="8" name="Rechteck 7"/>
          <p:cNvSpPr/>
          <p:nvPr/>
        </p:nvSpPr>
        <p:spPr>
          <a:xfrm>
            <a:off x="1585521" y="3240943"/>
            <a:ext cx="5721290" cy="7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2. API specification (Swagger / OpenAPI)</a:t>
            </a:r>
            <a:endParaRPr lang="de-DE" sz="2400"/>
          </a:p>
        </p:txBody>
      </p:sp>
      <p:sp>
        <p:nvSpPr>
          <p:cNvPr id="9" name="Rechteck 8"/>
          <p:cNvSpPr/>
          <p:nvPr/>
        </p:nvSpPr>
        <p:spPr>
          <a:xfrm>
            <a:off x="1585521" y="4106408"/>
            <a:ext cx="5721290" cy="7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3. Reference implementations</a:t>
            </a:r>
            <a:endParaRPr lang="de-DE" sz="2400"/>
          </a:p>
        </p:txBody>
      </p:sp>
      <p:sp>
        <p:nvSpPr>
          <p:cNvPr id="3" name="Textfeld 2"/>
          <p:cNvSpPr txBox="1"/>
          <p:nvPr/>
        </p:nvSpPr>
        <p:spPr>
          <a:xfrm>
            <a:off x="1852153" y="5209563"/>
            <a:ext cx="543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>
                <a:hlinkClick r:id="rId2"/>
              </a:rPr>
              <a:t>https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github.com/RDACollectionsWG/specification</a:t>
            </a:r>
            <a:endParaRPr lang="de-DE" smtClean="0"/>
          </a:p>
          <a:p>
            <a:pPr marL="342900" indent="-342900">
              <a:buAutoNum type="arabicPeriod"/>
            </a:pPr>
            <a:r>
              <a:rPr lang="de-DE">
                <a:hlinkClick r:id="rId3"/>
              </a:rPr>
              <a:t>https://</a:t>
            </a:r>
            <a:r>
              <a:rPr lang="de-DE" smtClean="0">
                <a:hlinkClick r:id="rId3"/>
              </a:rPr>
              <a:t>github.com/RDACollectionsWG/apidocs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19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noProof="0" dirty="0" smtClean="0"/>
              <a:t>Support for PIDs, but not mandatory</a:t>
            </a:r>
          </a:p>
          <a:p>
            <a:pPr lvl="1"/>
            <a:r>
              <a:rPr lang="en-US" noProof="0" dirty="0" smtClean="0"/>
              <a:t>Support for non-recursive </a:t>
            </a:r>
            <a:r>
              <a:rPr lang="en-US" noProof="0" dirty="0" err="1" smtClean="0"/>
              <a:t>subcollections</a:t>
            </a:r>
            <a:endParaRPr lang="en-US" noProof="0" dirty="0" smtClean="0"/>
          </a:p>
          <a:p>
            <a:pPr lvl="1"/>
            <a:r>
              <a:rPr lang="en-US" noProof="0" dirty="0" smtClean="0"/>
              <a:t>Objects may belong to more than one collection</a:t>
            </a:r>
          </a:p>
          <a:p>
            <a:pPr lvl="1"/>
            <a:r>
              <a:rPr lang="en-US" noProof="0" dirty="0" smtClean="0"/>
              <a:t>Object properties specific within a collection‘s context</a:t>
            </a:r>
          </a:p>
          <a:p>
            <a:pPr lvl="1"/>
            <a:r>
              <a:rPr lang="en-US" noProof="0" dirty="0" smtClean="0"/>
              <a:t>Cross-repository collections supported, separation of object location from collection membership</a:t>
            </a:r>
          </a:p>
          <a:p>
            <a:pPr lvl="1"/>
            <a:r>
              <a:rPr lang="en-US" noProof="0" dirty="0" smtClean="0"/>
              <a:t>No limitation to particular back-ends</a:t>
            </a:r>
          </a:p>
          <a:p>
            <a:pPr lvl="1"/>
            <a:r>
              <a:rPr lang="en-US" noProof="0" dirty="0" smtClean="0"/>
              <a:t>Advertised service/object operations for machine consumption</a:t>
            </a:r>
          </a:p>
          <a:p>
            <a:pPr lvl="1"/>
            <a:r>
              <a:rPr lang="en-US" noProof="0" dirty="0" smtClean="0"/>
              <a:t>Advertised collection capabilities (usage, </a:t>
            </a:r>
            <a:r>
              <a:rPr lang="en-US" noProof="0" dirty="0" err="1" smtClean="0"/>
              <a:t>behavioural</a:t>
            </a:r>
            <a:r>
              <a:rPr lang="en-US" noProof="0" dirty="0" smtClean="0"/>
              <a:t> restrictions)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Key API requirements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37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High-level conceptual model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444049" y="2437109"/>
            <a:ext cx="8305763" cy="1766785"/>
            <a:chOff x="733981" y="793183"/>
            <a:chExt cx="8305763" cy="1766785"/>
          </a:xfrm>
        </p:grpSpPr>
        <p:sp>
          <p:nvSpPr>
            <p:cNvPr id="23" name="Rechteck 22"/>
            <p:cNvSpPr/>
            <p:nvPr/>
          </p:nvSpPr>
          <p:spPr>
            <a:xfrm>
              <a:off x="4067944" y="2199928"/>
              <a:ext cx="1728192" cy="3600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Member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3995936" y="2109963"/>
              <a:ext cx="1728192" cy="3600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Member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733981" y="1490326"/>
              <a:ext cx="741675" cy="36004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907704" y="980728"/>
              <a:ext cx="1728192" cy="36004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Capabilities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907704" y="1484784"/>
              <a:ext cx="1728192" cy="36004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Properties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07704" y="1997224"/>
              <a:ext cx="1728192" cy="36004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Membership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923928" y="1997224"/>
              <a:ext cx="1728192" cy="36004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Member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084168" y="793183"/>
              <a:ext cx="123681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location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description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ontology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datatype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mappings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596336" y="1337599"/>
              <a:ext cx="14434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role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index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date added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date updated</a:t>
              </a:r>
            </a:p>
          </p:txBody>
        </p:sp>
        <p:cxnSp>
          <p:nvCxnSpPr>
            <p:cNvPr id="32" name="Gerade Verbindung 31"/>
            <p:cNvCxnSpPr/>
            <p:nvPr/>
          </p:nvCxnSpPr>
          <p:spPr>
            <a:xfrm>
              <a:off x="6084168" y="836712"/>
              <a:ext cx="0" cy="17232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Gerade Verbindung 32"/>
            <p:cNvCxnSpPr/>
            <p:nvPr/>
          </p:nvCxnSpPr>
          <p:spPr>
            <a:xfrm>
              <a:off x="7607950" y="1402640"/>
              <a:ext cx="0" cy="11352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" name="Gerade Verbindung 33"/>
            <p:cNvCxnSpPr/>
            <p:nvPr/>
          </p:nvCxnSpPr>
          <p:spPr>
            <a:xfrm>
              <a:off x="7164288" y="2357264"/>
              <a:ext cx="4320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Gerade Verbindung 34"/>
            <p:cNvCxnSpPr/>
            <p:nvPr/>
          </p:nvCxnSpPr>
          <p:spPr>
            <a:xfrm>
              <a:off x="5652120" y="2177244"/>
              <a:ext cx="4320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Gerade Verbindung 35"/>
            <p:cNvCxnSpPr>
              <a:endCxn id="29" idx="1"/>
            </p:cNvCxnSpPr>
            <p:nvPr/>
          </p:nvCxnSpPr>
          <p:spPr>
            <a:xfrm>
              <a:off x="3635896" y="2177244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Gerade Verbindung 36"/>
            <p:cNvCxnSpPr/>
            <p:nvPr/>
          </p:nvCxnSpPr>
          <p:spPr>
            <a:xfrm>
              <a:off x="1475656" y="1664804"/>
              <a:ext cx="4320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Gewinkelte Verbindung 37"/>
            <p:cNvCxnSpPr>
              <a:stCxn id="26" idx="1"/>
              <a:endCxn id="28" idx="1"/>
            </p:cNvCxnSpPr>
            <p:nvPr/>
          </p:nvCxnSpPr>
          <p:spPr>
            <a:xfrm rot="10800000" flipV="1">
              <a:off x="1907704" y="1160748"/>
              <a:ext cx="12700" cy="1016496"/>
            </a:xfrm>
            <a:prstGeom prst="bentConnector3">
              <a:avLst>
                <a:gd name="adj1" fmla="val 180000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12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smtClean="0"/>
              <a:t>API: Structure</a:t>
            </a:r>
            <a:endParaRPr lang="en-US" noProof="0" dirty="0"/>
          </a:p>
        </p:txBody>
      </p:sp>
      <p:pic>
        <p:nvPicPr>
          <p:cNvPr id="4" name="Shape 125" descr="image43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30132"/>
            <a:ext cx="8229600" cy="30200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API: Details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Service:</a:t>
            </a:r>
          </a:p>
          <a:p>
            <a:pPr lvl="1"/>
            <a:r>
              <a:rPr lang="de-DE" smtClean="0"/>
              <a:t>Understand service features</a:t>
            </a:r>
            <a:endParaRPr lang="de-DE"/>
          </a:p>
          <a:p>
            <a:r>
              <a:rPr lang="de-DE" b="1" smtClean="0"/>
              <a:t>Collection:</a:t>
            </a:r>
          </a:p>
          <a:p>
            <a:pPr lvl="1"/>
            <a:r>
              <a:rPr lang="de-DE" smtClean="0"/>
              <a:t>CRUD/L</a:t>
            </a:r>
          </a:p>
          <a:p>
            <a:pPr lvl="1"/>
            <a:r>
              <a:rPr lang="de-DE" smtClean="0"/>
              <a:t>Understand capabilities</a:t>
            </a:r>
          </a:p>
          <a:p>
            <a:r>
              <a:rPr lang="de-DE" b="1" smtClean="0"/>
              <a:t>Member:</a:t>
            </a:r>
          </a:p>
          <a:p>
            <a:pPr lvl="1"/>
            <a:r>
              <a:rPr lang="de-DE" smtClean="0"/>
              <a:t>CRUD/L</a:t>
            </a:r>
          </a:p>
          <a:p>
            <a:pPr lvl="1"/>
            <a:r>
              <a:rPr lang="de-DE" smtClean="0"/>
              <a:t>Location, datatype, mappings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pic>
        <p:nvPicPr>
          <p:cNvPr id="4098" name="Picture 6" descr="schemaDatastructures-SCM"/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32" y="1936102"/>
            <a:ext cx="3548336" cy="302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55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API: Details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  <p:pic>
        <p:nvPicPr>
          <p:cNvPr id="7" name="Shape 125" descr="image43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2230132"/>
            <a:ext cx="8229600" cy="302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0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 smtClean="0"/>
              <a:t>API: Service Features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GET /features</a:t>
            </a:r>
            <a:endParaRPr lang="en-US" noProof="0" dirty="0"/>
          </a:p>
        </p:txBody>
      </p:sp>
      <p:pic>
        <p:nvPicPr>
          <p:cNvPr id="9" name="Shape 131" descr="rect458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12" y="2741434"/>
            <a:ext cx="7544426" cy="1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 smtClean="0"/>
              <a:t>https://rd-alliance.org/ - https://twitter.com/resdatall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760</Words>
  <Application>Microsoft Office PowerPoint</Application>
  <PresentationFormat>Bildschirmpräsentation (4:3)</PresentationFormat>
  <Paragraphs>146</Paragraphs>
  <Slides>17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Retrospect</vt:lpstr>
      <vt:lpstr>WG Research Data Collections   An overview of the recommendation</vt:lpstr>
      <vt:lpstr>Motivation for  Research Data Collections</vt:lpstr>
      <vt:lpstr>What is the output?</vt:lpstr>
      <vt:lpstr>Key API requirements</vt:lpstr>
      <vt:lpstr>High-level conceptual model</vt:lpstr>
      <vt:lpstr>API: Structure</vt:lpstr>
      <vt:lpstr>API: Details</vt:lpstr>
      <vt:lpstr>API: Details</vt:lpstr>
      <vt:lpstr>API: Service Features</vt:lpstr>
      <vt:lpstr>API: Collections Create/Read/Update/Delete/List </vt:lpstr>
      <vt:lpstr>API: Collection Member CRUD/L</vt:lpstr>
      <vt:lpstr>Impact</vt:lpstr>
      <vt:lpstr>Reference Implementations</vt:lpstr>
      <vt:lpstr>Open and future efforts</vt:lpstr>
      <vt:lpstr>Adoption: GEOFON</vt:lpstr>
      <vt:lpstr>Adoption: Perseids</vt:lpstr>
      <vt:lpstr>Adoption: ePIC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RDA Europe &amp; National initiatives</dc:title>
  <dc:creator>Hilary Hanahoe</dc:creator>
  <cp:lastModifiedBy>Tobias Weigel</cp:lastModifiedBy>
  <cp:revision>306</cp:revision>
  <cp:lastPrinted>2015-07-13T16:26:35Z</cp:lastPrinted>
  <dcterms:created xsi:type="dcterms:W3CDTF">2015-07-13T11:05:11Z</dcterms:created>
  <dcterms:modified xsi:type="dcterms:W3CDTF">2017-11-10T08:58:59Z</dcterms:modified>
</cp:coreProperties>
</file>