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6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4"/>
    <p:restoredTop sz="94676"/>
  </p:normalViewPr>
  <p:slideViewPr>
    <p:cSldViewPr snapToGrid="0" snapToObjects="1">
      <p:cViewPr varScale="1">
        <p:scale>
          <a:sx n="127" d="100"/>
          <a:sy n="127" d="100"/>
        </p:scale>
        <p:origin x="11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EF2E-12DA-2D43-9954-979BBC0C2216}" type="datetimeFigureOut">
              <a:rPr lang="it-IT" smtClean="0"/>
              <a:t>22/03/18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F7FF-738E-274D-B650-E266A7AE2C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5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91900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98124"/>
            <a:ext cx="6858000" cy="1537138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28AE-F611-499D-B572-C41AB47D2CE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33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653A-A43F-4050-902C-1CD8BB1BA6B5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70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069-0482-4EAD-96A6-6C70105D6D29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04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38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733-9694-4A4C-AA0B-2E2A943009D1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05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53A-C361-49D7-8F14-9225E945F01F}" type="datetime1">
              <a:rPr lang="en-GB" smtClean="0"/>
              <a:t>22/03/2018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72CF-53A8-4745-9FB4-CC5BF20FC4AB}" type="datetime1">
              <a:rPr lang="en-GB" smtClean="0"/>
              <a:t>22/03/2018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04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67D0-3104-494A-9296-AE5630905D21}" type="datetime1">
              <a:rPr lang="en-GB" smtClean="0"/>
              <a:t>22/03/2018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01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B24E-8D53-462D-BD66-4F4D32F5392E}" type="datetime1">
              <a:rPr lang="en-GB" smtClean="0"/>
              <a:t>22/03/2018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E8EC-88FC-433B-9751-ED678897C013}" type="datetime1">
              <a:rPr lang="en-GB" smtClean="0"/>
              <a:t>22/03/2018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45DA-5C55-4528-A9F1-B7CC2C4FCCE4}" type="datetime1">
              <a:rPr lang="en-GB" smtClean="0"/>
              <a:t>22/03/2018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076" y="0"/>
            <a:ext cx="7422274" cy="8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0523"/>
            <a:ext cx="7886700" cy="508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2277C415-CCC4-470C-A7FF-E677587E0BC7}" type="datetime1">
              <a:rPr lang="en-GB" smtClean="0"/>
              <a:t>22/03/2018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www.rd-alliance.org -  @resdatall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61BA5777-89E2-0C42-9BCE-298721AA9BBD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Picture 2" descr="Creative Commons Licens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6525521"/>
            <a:ext cx="594651" cy="2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 bwMode="auto">
          <a:xfrm>
            <a:off x="8448675" y="6688584"/>
            <a:ext cx="7280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chemeClr val="bg2"/>
                </a:solidFill>
                <a:latin typeface="+mj-lt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680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DAProvIG/WGplanning/tree/master/CaseCont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AProvPatWG" TargetMode="External"/><Relationship Id="rId2" Type="http://schemas.openxmlformats.org/officeDocument/2006/relationships/hyperlink" Target="http://patterns.promsn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atterns.promsn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 dirty="0"/>
              <a:t>Provenance Patterns WG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Plenary 11 session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9E4D-F14D-44F7-86C4-AF187F987ED5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146525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AC11-9AF5-ED43-80DE-A7AFF1C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Charter Activity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3542-D438-F34F-B579-377FDD45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>
                <a:hlinkClick r:id="rId2"/>
              </a:rPr>
              <a:t>https://github.com/RDAProvIG/WGplanning/tree/master/CaseContent</a:t>
            </a:r>
            <a:endParaRPr lang="en-AU"/>
          </a:p>
          <a:p>
            <a:endParaRPr lang="en-AU"/>
          </a:p>
          <a:p>
            <a:r>
              <a:rPr lang="en-AU"/>
              <a:t>The two activity areas of the Working Group will be: </a:t>
            </a:r>
          </a:p>
          <a:p>
            <a:pPr lvl="1"/>
            <a:r>
              <a:rPr lang="en-AU"/>
              <a:t>Common provenance Use Cases </a:t>
            </a:r>
          </a:p>
          <a:p>
            <a:pPr lvl="1"/>
            <a:r>
              <a:rPr lang="en-AU"/>
              <a:t>Provenance design patterns </a:t>
            </a:r>
          </a:p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89AA-1A3D-DE4C-B421-2AE80734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A2D5-D646-6946-9122-71F38660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327763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AC11-9AF5-ED43-80DE-A7AFF1C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Charter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3542-D438-F34F-B579-377FDD45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/>
              <a:t>Medium-term (M12) </a:t>
            </a:r>
          </a:p>
          <a:p>
            <a:pPr lvl="1"/>
            <a:r>
              <a:rPr lang="en-AU"/>
              <a:t>A provenance use case recording system</a:t>
            </a:r>
          </a:p>
          <a:p>
            <a:pPr lvl="1"/>
            <a:r>
              <a:rPr lang="en-AU"/>
              <a:t>An initial collection of provenance use cases, elicited from other interest groups and working groups</a:t>
            </a:r>
          </a:p>
          <a:p>
            <a:pPr lvl="1"/>
            <a:r>
              <a:rPr lang="en-AU"/>
              <a:t>First documented provenance design patterns generalised from use cases</a:t>
            </a:r>
          </a:p>
          <a:p>
            <a:pPr lvl="1"/>
            <a:endParaRPr lang="en-AU"/>
          </a:p>
          <a:p>
            <a:r>
              <a:rPr lang="en-AU"/>
              <a:t>Long-term (M18) </a:t>
            </a:r>
          </a:p>
          <a:p>
            <a:pPr lvl="1"/>
            <a:r>
              <a:rPr lang="en-AU"/>
              <a:t>A taxonomy for provenance use cases</a:t>
            </a:r>
          </a:p>
          <a:p>
            <a:pPr lvl="1"/>
            <a:r>
              <a:rPr lang="en-AU"/>
              <a:t>Recommendations for aligning new use cases with provenance design patterns</a:t>
            </a:r>
          </a:p>
          <a:p>
            <a:pPr lvl="1"/>
            <a:r>
              <a:rPr lang="en-AU"/>
              <a:t>A sustainability plan for ongoing data and document custodianship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89AA-1A3D-DE4C-B421-2AE80734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A2D5-D646-6946-9122-71F38660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381217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AC11-9AF5-ED43-80DE-A7AFF1C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Charter Work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3542-D438-F34F-B579-377FDD45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/>
              <a:t>Sep 17</a:t>
            </a:r>
            <a:r>
              <a:rPr lang="en-AU"/>
              <a:t>: Meeting WGs and summary of activity at Plenary 10</a:t>
            </a:r>
          </a:p>
          <a:p>
            <a:r>
              <a:rPr lang="en-AU" b="1"/>
              <a:t>Nov 17 - Apr 18</a:t>
            </a:r>
            <a:r>
              <a:rPr lang="en-AU"/>
              <a:t>: Medium-term goals</a:t>
            </a:r>
          </a:p>
          <a:p>
            <a:r>
              <a:rPr lang="en-AU" b="1">
                <a:solidFill>
                  <a:schemeClr val="accent6"/>
                </a:solidFill>
              </a:rPr>
              <a:t>Mar 18</a:t>
            </a:r>
            <a:r>
              <a:rPr lang="en-AU">
                <a:solidFill>
                  <a:schemeClr val="accent6"/>
                </a:solidFill>
              </a:rPr>
              <a:t>: Progress report presentation at Plenary 11 </a:t>
            </a:r>
          </a:p>
          <a:p>
            <a:r>
              <a:rPr lang="en-AU" b="1"/>
              <a:t>May 18 - Oct 18</a:t>
            </a:r>
            <a:r>
              <a:rPr lang="en-AU"/>
              <a:t>: Long-term goals</a:t>
            </a:r>
          </a:p>
          <a:p>
            <a:r>
              <a:rPr lang="en-AU" b="1"/>
              <a:t>Sep 18</a:t>
            </a:r>
            <a:r>
              <a:rPr lang="en-AU"/>
              <a:t>: Draft deliverables at Plenary 12</a:t>
            </a:r>
          </a:p>
          <a:p>
            <a:r>
              <a:rPr lang="en-AU" b="1"/>
              <a:t>Mar 19</a:t>
            </a:r>
            <a:r>
              <a:rPr lang="en-AU"/>
              <a:t>: Presentation of final reports at Plenary 13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89AA-1A3D-DE4C-B421-2AE80734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A2D5-D646-6946-9122-71F38660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29999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AC11-9AF5-ED43-80DE-A7AFF1C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meeting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3542-D438-F34F-B579-377FDD45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/>
              <a:t>Patterns DB</a:t>
            </a:r>
          </a:p>
          <a:p>
            <a:pPr lvl="1"/>
            <a:r>
              <a:rPr lang="en-AU">
                <a:hlinkClick r:id="rId2"/>
              </a:rPr>
              <a:t>http://patterns.promsns.org</a:t>
            </a:r>
            <a:endParaRPr lang="en-AU"/>
          </a:p>
          <a:p>
            <a:pPr lvl="1"/>
            <a:endParaRPr lang="en-AU"/>
          </a:p>
          <a:p>
            <a:r>
              <a:rPr lang="en-AU"/>
              <a:t>GitHub</a:t>
            </a:r>
          </a:p>
          <a:p>
            <a:pPr lvl="1"/>
            <a:r>
              <a:rPr lang="en-AU">
                <a:hlinkClick r:id="rId3"/>
              </a:rPr>
              <a:t>https://github.com/RDAProvPatWG</a:t>
            </a:r>
            <a:endParaRPr lang="en-AU"/>
          </a:p>
          <a:p>
            <a:pPr lvl="2"/>
            <a:r>
              <a:rPr lang="en-AU"/>
              <a:t>Meeting minutes</a:t>
            </a:r>
          </a:p>
          <a:p>
            <a:pPr lvl="2"/>
            <a:r>
              <a:rPr lang="en-AU"/>
              <a:t>This session proposal</a:t>
            </a:r>
          </a:p>
          <a:p>
            <a:pPr lvl="2"/>
            <a:endParaRPr lang="en-AU"/>
          </a:p>
          <a:p>
            <a:r>
              <a:rPr lang="en-AU"/>
              <a:t>Meeting schedule</a:t>
            </a:r>
          </a:p>
          <a:p>
            <a:pPr lvl="1"/>
            <a:r>
              <a:rPr lang="en-AU"/>
              <a:t>Every 2 weeks: an Australian Friendly &amp; a Europe Friendly timeslot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89AA-1A3D-DE4C-B421-2AE80734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A2D5-D646-6946-9122-71F38660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366523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B60-E7C4-6345-BC4B-CDA75F02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Initial Deliverables: presentations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CDF0-0FA3-2E47-93DE-B08FDE84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Use case database</a:t>
            </a:r>
          </a:p>
          <a:p>
            <a:r>
              <a:rPr lang="en-AU"/>
              <a:t>Initial provenance patterns</a:t>
            </a:r>
          </a:p>
          <a:p>
            <a:endParaRPr lang="en-AU"/>
          </a:p>
          <a:p>
            <a:r>
              <a:rPr lang="en-AU">
                <a:hlinkClick r:id="rId2"/>
              </a:rPr>
              <a:t>http://patterns.promsns.org</a:t>
            </a:r>
            <a:endParaRPr lang="en-AU"/>
          </a:p>
          <a:p>
            <a:pPr marL="0" indent="0">
              <a:buNone/>
            </a:pPr>
            <a:endParaRPr lang="en-AU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0547-40B0-8442-A15E-88AE154E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F3B2-2CD8-D845-B19F-427C60FC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310864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F70B-56FC-144F-A906-57CCF572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Adoption: guidelines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5DCC-C561-EB4F-A214-A67ACEFA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Presentation: What is a provenance pattern?</a:t>
            </a:r>
          </a:p>
          <a:p>
            <a:endParaRPr lang="en-AU"/>
          </a:p>
          <a:p>
            <a:r>
              <a:rPr lang="en-AU"/>
              <a:t>Presentation: How patterns are implemented as solutions (Car)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980DC-1B28-B24C-859F-4FC6094E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3F25-1056-1E42-9057-33EE86C6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104028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D8B2-0789-B742-8382-09C83B22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Open discussion on 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212A-67DA-F048-9830-810DC3DC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for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6040-2309-B440-8B0E-ABCC9BA6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75FA-809C-784E-A462-1B30E764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275342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Update attendees on group status</a:t>
            </a:r>
          </a:p>
          <a:p>
            <a:pPr marL="0" indent="0">
              <a:buNone/>
            </a:pPr>
            <a:endParaRPr lang="en-AU"/>
          </a:p>
          <a:p>
            <a:r>
              <a:rPr lang="en-AU"/>
              <a:t>Introduce our group's systems, especially our recording system for use cases and provenance patterns</a:t>
            </a:r>
          </a:p>
          <a:p>
            <a:pPr marL="0" indent="0">
              <a:buNone/>
            </a:pPr>
            <a:endParaRPr lang="en-AU"/>
          </a:p>
          <a:p>
            <a:r>
              <a:rPr lang="en-AU"/>
              <a:t>Discuss and critique group's first medium term deliverables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760-A8A8-48C1-A71E-0D4DFA5BE076}" type="datetime1">
              <a:rPr lang="en-GB" smtClean="0"/>
              <a:t>22/03/2018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www.rd-alliance.org</a:t>
            </a:r>
            <a:r>
              <a:rPr lang="it-IT" dirty="0"/>
              <a:t> -  @</a:t>
            </a:r>
            <a:r>
              <a:rPr lang="it-IT" dirty="0" err="1"/>
              <a:t>resdatall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162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Session Objectives – Group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Update attendees on group status</a:t>
            </a:r>
          </a:p>
          <a:p>
            <a:pPr lvl="1"/>
            <a:r>
              <a:rPr lang="en-AU"/>
              <a:t>Charter officially approved in January</a:t>
            </a:r>
          </a:p>
          <a:p>
            <a:pPr lvl="1"/>
            <a:r>
              <a:rPr lang="en-AU"/>
              <a:t>Have been working for many months before this (1 yr)</a:t>
            </a:r>
          </a:p>
          <a:p>
            <a:pPr lvl="1"/>
            <a:r>
              <a:rPr lang="en-AU"/>
              <a:t>Have implemented some of the points on our Charter’s Deliverables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760-A8A8-48C1-A71E-0D4DFA5BE076}" type="datetime1">
              <a:rPr lang="en-GB" smtClean="0"/>
              <a:t>22/03/2018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www.rd-alliance.org</a:t>
            </a:r>
            <a:r>
              <a:rPr lang="it-IT" dirty="0"/>
              <a:t> -  @</a:t>
            </a:r>
            <a:r>
              <a:rPr lang="it-IT" dirty="0" err="1"/>
              <a:t>resdatall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974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Session Objectives – Group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Update attendees on group status</a:t>
            </a:r>
          </a:p>
          <a:p>
            <a:pPr lvl="1"/>
            <a:r>
              <a:rPr lang="en-AU"/>
              <a:t>Charter officially approved in January</a:t>
            </a:r>
          </a:p>
          <a:p>
            <a:pPr lvl="1"/>
            <a:r>
              <a:rPr lang="en-AU"/>
              <a:t>Have been working for many months before this (1 yr)</a:t>
            </a:r>
          </a:p>
          <a:p>
            <a:pPr lvl="1"/>
            <a:r>
              <a:rPr lang="en-AU"/>
              <a:t>Have implemented some of the points on our Charter’s Deliverables</a:t>
            </a:r>
          </a:p>
          <a:p>
            <a:pPr lvl="2"/>
            <a:r>
              <a:rPr lang="en-AU"/>
              <a:t>Medium-term Deliverables (M12)</a:t>
            </a:r>
          </a:p>
          <a:p>
            <a:pPr lvl="3"/>
            <a:r>
              <a:rPr lang="en-AU"/>
              <a:t>A provenance use case recording system </a:t>
            </a:r>
          </a:p>
          <a:p>
            <a:pPr lvl="3"/>
            <a:r>
              <a:rPr lang="en-AU"/>
              <a:t>An initial collection of provenance use cases, elicited from other interest groups and working groups</a:t>
            </a:r>
          </a:p>
          <a:p>
            <a:pPr lvl="3"/>
            <a:r>
              <a:rPr lang="en-AU"/>
              <a:t>First documented provenance design patterns generalised from use cases</a:t>
            </a:r>
          </a:p>
          <a:p>
            <a:pPr lvl="3"/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760-A8A8-48C1-A71E-0D4DFA5BE076}" type="datetime1">
              <a:rPr lang="en-GB" smtClean="0"/>
              <a:t>22/03/2018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www.rd-alliance.org</a:t>
            </a:r>
            <a:r>
              <a:rPr lang="it-IT" dirty="0"/>
              <a:t> -  @</a:t>
            </a:r>
            <a:r>
              <a:rPr lang="it-IT" dirty="0" err="1"/>
              <a:t>resdatall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63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Session Objectives – Group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Update attendees on group status</a:t>
            </a:r>
          </a:p>
          <a:p>
            <a:pPr lvl="1"/>
            <a:r>
              <a:rPr lang="en-AU"/>
              <a:t>Charter officially approved in January</a:t>
            </a:r>
          </a:p>
          <a:p>
            <a:pPr lvl="1"/>
            <a:r>
              <a:rPr lang="en-AU"/>
              <a:t>Have been working for many months before this (1 yr)</a:t>
            </a:r>
          </a:p>
          <a:p>
            <a:pPr lvl="1"/>
            <a:r>
              <a:rPr lang="en-AU"/>
              <a:t>Have implemented some of the points on our Charter’s Deliverables</a:t>
            </a:r>
          </a:p>
          <a:p>
            <a:pPr lvl="2"/>
            <a:r>
              <a:rPr lang="en-AU"/>
              <a:t>Medium-term Deliverables (M12)</a:t>
            </a:r>
          </a:p>
          <a:p>
            <a:pPr lvl="3"/>
            <a:r>
              <a:rPr lang="en-AU"/>
              <a:t>A provenance use case recording system</a:t>
            </a:r>
          </a:p>
          <a:p>
            <a:pPr lvl="3"/>
            <a:r>
              <a:rPr lang="en-AU"/>
              <a:t>An initial collection of provenance use cases, elicited from other interest groups and working groups</a:t>
            </a:r>
          </a:p>
          <a:p>
            <a:pPr lvl="3"/>
            <a:r>
              <a:rPr lang="en-AU"/>
              <a:t>First documented provenance design patterns generalised from use cases</a:t>
            </a:r>
          </a:p>
          <a:p>
            <a:pPr lvl="3"/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760-A8A8-48C1-A71E-0D4DFA5BE076}" type="datetime1">
              <a:rPr lang="en-GB" smtClean="0"/>
              <a:t>22/03/2018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www.rd-alliance.org</a:t>
            </a:r>
            <a:r>
              <a:rPr lang="it-IT" dirty="0"/>
              <a:t> -  @</a:t>
            </a:r>
            <a:r>
              <a:rPr lang="it-IT" dirty="0" err="1"/>
              <a:t>resdatall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92D9A-0CFB-6F45-85EA-48EA49AC7453}"/>
              </a:ext>
            </a:extLst>
          </p:cNvPr>
          <p:cNvSpPr txBox="1"/>
          <p:nvPr/>
        </p:nvSpPr>
        <p:spPr>
          <a:xfrm>
            <a:off x="6029011" y="3072450"/>
            <a:ext cx="607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>
                <a:solidFill>
                  <a:schemeClr val="accent6"/>
                </a:solidFill>
              </a:rPr>
              <a:t>✓</a:t>
            </a:r>
            <a:endParaRPr lang="en-US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Session Objectives – Group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Update attendees on group status</a:t>
            </a:r>
          </a:p>
          <a:p>
            <a:pPr lvl="1"/>
            <a:r>
              <a:rPr lang="en-AU"/>
              <a:t>Charter officially approved in January</a:t>
            </a:r>
          </a:p>
          <a:p>
            <a:pPr lvl="1"/>
            <a:r>
              <a:rPr lang="en-AU"/>
              <a:t>Have been working for many months before this (1 yr)</a:t>
            </a:r>
          </a:p>
          <a:p>
            <a:pPr lvl="1"/>
            <a:r>
              <a:rPr lang="en-AU"/>
              <a:t>Have implemented some of the points on our Charter’s Deliverables</a:t>
            </a:r>
          </a:p>
          <a:p>
            <a:pPr lvl="2"/>
            <a:r>
              <a:rPr lang="en-AU"/>
              <a:t>Medium-term Deliverables (M12)</a:t>
            </a:r>
          </a:p>
          <a:p>
            <a:pPr lvl="3"/>
            <a:r>
              <a:rPr lang="en-AU"/>
              <a:t>A provenance use case recording system</a:t>
            </a:r>
          </a:p>
          <a:p>
            <a:pPr lvl="3"/>
            <a:r>
              <a:rPr lang="en-AU"/>
              <a:t>An initial collection of provenance use cases, elicited from other interest groups and working groups</a:t>
            </a:r>
          </a:p>
          <a:p>
            <a:pPr lvl="3"/>
            <a:r>
              <a:rPr lang="en-AU"/>
              <a:t>First documented provenance design patterns generalised from use cases</a:t>
            </a:r>
          </a:p>
          <a:p>
            <a:pPr lvl="3"/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760-A8A8-48C1-A71E-0D4DFA5BE076}" type="datetime1">
              <a:rPr lang="en-GB" smtClean="0"/>
              <a:t>22/03/2018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www.rd-alliance.org</a:t>
            </a:r>
            <a:r>
              <a:rPr lang="it-IT" dirty="0"/>
              <a:t> -  @</a:t>
            </a:r>
            <a:r>
              <a:rPr lang="it-IT" dirty="0" err="1"/>
              <a:t>resdatall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92D9A-0CFB-6F45-85EA-48EA49AC7453}"/>
              </a:ext>
            </a:extLst>
          </p:cNvPr>
          <p:cNvSpPr txBox="1"/>
          <p:nvPr/>
        </p:nvSpPr>
        <p:spPr>
          <a:xfrm>
            <a:off x="6029011" y="3072450"/>
            <a:ext cx="607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>
                <a:solidFill>
                  <a:schemeClr val="accent6"/>
                </a:solidFill>
              </a:rPr>
              <a:t>✓</a:t>
            </a:r>
            <a:endParaRPr lang="en-US" b="1">
              <a:solidFill>
                <a:schemeClr val="accent6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B504D-1169-7A41-87D8-9D6DEE4ADBD1}"/>
              </a:ext>
            </a:extLst>
          </p:cNvPr>
          <p:cNvGrpSpPr/>
          <p:nvPr/>
        </p:nvGrpSpPr>
        <p:grpSpPr>
          <a:xfrm>
            <a:off x="8211420" y="3584026"/>
            <a:ext cx="607859" cy="769441"/>
            <a:chOff x="8211420" y="3584026"/>
            <a:chExt cx="607859" cy="7694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C0FC3E-8B41-634E-908E-029C95ADE71E}"/>
                </a:ext>
              </a:extLst>
            </p:cNvPr>
            <p:cNvSpPr txBox="1"/>
            <p:nvPr/>
          </p:nvSpPr>
          <p:spPr>
            <a:xfrm>
              <a:off x="8211420" y="3584026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b="1">
                  <a:solidFill>
                    <a:schemeClr val="accent6"/>
                  </a:solidFill>
                </a:rPr>
                <a:t>✓</a:t>
              </a:r>
              <a:endParaRPr lang="en-US" b="1">
                <a:solidFill>
                  <a:schemeClr val="accent6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4C3FFC-38A2-4B4C-B470-4191F30E0D21}"/>
                </a:ext>
              </a:extLst>
            </p:cNvPr>
            <p:cNvSpPr txBox="1"/>
            <p:nvPr/>
          </p:nvSpPr>
          <p:spPr>
            <a:xfrm>
              <a:off x="8383859" y="3618785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6"/>
                  </a:solidFill>
                </a:rPr>
                <a:t>\</a:t>
              </a:r>
              <a:endParaRPr lang="en-US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43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Session Objectives – Group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Update attendees on group status</a:t>
            </a:r>
          </a:p>
          <a:p>
            <a:pPr lvl="1"/>
            <a:r>
              <a:rPr lang="en-AU"/>
              <a:t>Charter officially approved in January</a:t>
            </a:r>
          </a:p>
          <a:p>
            <a:pPr lvl="1"/>
            <a:r>
              <a:rPr lang="en-AU"/>
              <a:t>Have been working for many months before this (1 yr)</a:t>
            </a:r>
          </a:p>
          <a:p>
            <a:pPr lvl="1"/>
            <a:r>
              <a:rPr lang="en-AU"/>
              <a:t>Have implemented some of the points on our Charter’s Deliverables</a:t>
            </a:r>
          </a:p>
          <a:p>
            <a:pPr lvl="2"/>
            <a:r>
              <a:rPr lang="en-AU"/>
              <a:t>Medium-term Deliverables (M12)</a:t>
            </a:r>
          </a:p>
          <a:p>
            <a:pPr lvl="3"/>
            <a:r>
              <a:rPr lang="en-AU"/>
              <a:t>A provenance use case recording system</a:t>
            </a:r>
          </a:p>
          <a:p>
            <a:pPr lvl="3"/>
            <a:r>
              <a:rPr lang="en-AU"/>
              <a:t>An initial collection of provenance use cases, elicited from other interest groups and working groups</a:t>
            </a:r>
          </a:p>
          <a:p>
            <a:pPr lvl="3"/>
            <a:r>
              <a:rPr lang="en-AU"/>
              <a:t>First documented provenance design patterns generalised from use cases</a:t>
            </a:r>
          </a:p>
          <a:p>
            <a:pPr lvl="3"/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760-A8A8-48C1-A71E-0D4DFA5BE076}" type="datetime1">
              <a:rPr lang="en-GB" smtClean="0"/>
              <a:t>22/03/2018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www.rd-alliance.org</a:t>
            </a:r>
            <a:r>
              <a:rPr lang="it-IT" dirty="0"/>
              <a:t> -  @</a:t>
            </a:r>
            <a:r>
              <a:rPr lang="it-IT" dirty="0" err="1"/>
              <a:t>resdatall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92D9A-0CFB-6F45-85EA-48EA49AC7453}"/>
              </a:ext>
            </a:extLst>
          </p:cNvPr>
          <p:cNvSpPr txBox="1"/>
          <p:nvPr/>
        </p:nvSpPr>
        <p:spPr>
          <a:xfrm>
            <a:off x="6029011" y="3072450"/>
            <a:ext cx="607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>
                <a:solidFill>
                  <a:schemeClr val="accent6"/>
                </a:solidFill>
              </a:rPr>
              <a:t>✓</a:t>
            </a:r>
            <a:endParaRPr lang="en-US" b="1">
              <a:solidFill>
                <a:schemeClr val="accent6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B504D-1169-7A41-87D8-9D6DEE4ADBD1}"/>
              </a:ext>
            </a:extLst>
          </p:cNvPr>
          <p:cNvGrpSpPr/>
          <p:nvPr/>
        </p:nvGrpSpPr>
        <p:grpSpPr>
          <a:xfrm>
            <a:off x="8211420" y="3584026"/>
            <a:ext cx="607859" cy="769441"/>
            <a:chOff x="8211420" y="3584026"/>
            <a:chExt cx="607859" cy="7694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C0FC3E-8B41-634E-908E-029C95ADE71E}"/>
                </a:ext>
              </a:extLst>
            </p:cNvPr>
            <p:cNvSpPr txBox="1"/>
            <p:nvPr/>
          </p:nvSpPr>
          <p:spPr>
            <a:xfrm>
              <a:off x="8211420" y="3584026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b="1">
                  <a:solidFill>
                    <a:schemeClr val="accent6"/>
                  </a:solidFill>
                </a:rPr>
                <a:t>✓</a:t>
              </a:r>
              <a:endParaRPr lang="en-US" b="1">
                <a:solidFill>
                  <a:schemeClr val="accent6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4C3FFC-38A2-4B4C-B470-4191F30E0D21}"/>
                </a:ext>
              </a:extLst>
            </p:cNvPr>
            <p:cNvSpPr txBox="1"/>
            <p:nvPr/>
          </p:nvSpPr>
          <p:spPr>
            <a:xfrm>
              <a:off x="8383859" y="3618785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6"/>
                  </a:solidFill>
                </a:rPr>
                <a:t>\</a:t>
              </a:r>
              <a:endParaRPr 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A86C0A-2AF9-2543-A7D1-BCE37FA8F717}"/>
              </a:ext>
            </a:extLst>
          </p:cNvPr>
          <p:cNvGrpSpPr/>
          <p:nvPr/>
        </p:nvGrpSpPr>
        <p:grpSpPr>
          <a:xfrm>
            <a:off x="8059455" y="4207747"/>
            <a:ext cx="607859" cy="769441"/>
            <a:chOff x="8211420" y="3584026"/>
            <a:chExt cx="607859" cy="7694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EF6512-E209-6141-ABE3-A34F01A96EA9}"/>
                </a:ext>
              </a:extLst>
            </p:cNvPr>
            <p:cNvSpPr txBox="1"/>
            <p:nvPr/>
          </p:nvSpPr>
          <p:spPr>
            <a:xfrm>
              <a:off x="8211420" y="3584026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b="1">
                  <a:solidFill>
                    <a:schemeClr val="accent6"/>
                  </a:solidFill>
                </a:rPr>
                <a:t>✓</a:t>
              </a:r>
              <a:endParaRPr lang="en-US" b="1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57851E-FD0A-2C42-858D-27A2D301C17C}"/>
                </a:ext>
              </a:extLst>
            </p:cNvPr>
            <p:cNvSpPr txBox="1"/>
            <p:nvPr/>
          </p:nvSpPr>
          <p:spPr>
            <a:xfrm>
              <a:off x="8383859" y="3618785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accent6"/>
                  </a:solidFill>
                </a:rPr>
                <a:t>\</a:t>
              </a:r>
              <a:endParaRPr lang="en-US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03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Update attendees on group status</a:t>
            </a:r>
          </a:p>
          <a:p>
            <a:pPr marL="0" indent="0">
              <a:buNone/>
            </a:pPr>
            <a:endParaRPr lang="en-AU"/>
          </a:p>
          <a:p>
            <a:r>
              <a:rPr lang="en-AU"/>
              <a:t>Introduce our group's systems, especially our recording system for use cases and provenance patterns</a:t>
            </a:r>
          </a:p>
          <a:p>
            <a:pPr marL="0" indent="0">
              <a:buNone/>
            </a:pPr>
            <a:endParaRPr lang="en-AU"/>
          </a:p>
          <a:p>
            <a:r>
              <a:rPr lang="en-AU"/>
              <a:t>Discuss and critique group's first medium term deliverables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760-A8A8-48C1-A71E-0D4DFA5BE076}" type="datetime1">
              <a:rPr lang="en-GB" smtClean="0"/>
              <a:t>22/03/2018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www.rd-alliance.org</a:t>
            </a:r>
            <a:r>
              <a:rPr lang="it-IT" dirty="0"/>
              <a:t> -  @</a:t>
            </a:r>
            <a:r>
              <a:rPr lang="it-IT" dirty="0" err="1"/>
              <a:t>resdatall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23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AC11-9AF5-ED43-80DE-A7AFF1C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3542-D438-F34F-B579-377FDD45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/>
              <a:t>Charter: Update on revision of charter statement and work plan</a:t>
            </a:r>
          </a:p>
          <a:p>
            <a:r>
              <a:rPr lang="en-AU"/>
              <a:t>Tools: Description of group's collaboration tools and meeting schedule</a:t>
            </a:r>
          </a:p>
          <a:p>
            <a:r>
              <a:rPr lang="en-AU"/>
              <a:t>Initial Deliverables: presentations: </a:t>
            </a:r>
          </a:p>
          <a:p>
            <a:pPr lvl="1"/>
            <a:r>
              <a:rPr lang="en-AU"/>
              <a:t>Use case database</a:t>
            </a:r>
          </a:p>
          <a:p>
            <a:pPr lvl="1"/>
            <a:r>
              <a:rPr lang="en-AU"/>
              <a:t>Initial provenance patterns</a:t>
            </a:r>
          </a:p>
          <a:p>
            <a:r>
              <a:rPr lang="en-AU"/>
              <a:t>Adoption: guidelines development: </a:t>
            </a:r>
          </a:p>
          <a:p>
            <a:pPr lvl="1"/>
            <a:r>
              <a:rPr lang="en-AU"/>
              <a:t>Presentation: What is a provenance pattern?</a:t>
            </a:r>
          </a:p>
          <a:p>
            <a:pPr lvl="1"/>
            <a:r>
              <a:rPr lang="en-AU"/>
              <a:t>Presentation: How patterns are implemented as solutions (Car)</a:t>
            </a:r>
          </a:p>
          <a:p>
            <a:r>
              <a:rPr lang="en-AU"/>
              <a:t>Open discussion on 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89AA-1A3D-DE4C-B421-2AE80734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22/03/2018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A2D5-D646-6946-9122-71F38660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</p:spTree>
    <p:extLst>
      <p:ext uri="{BB962C8B-B14F-4D97-AF65-F5344CB8AC3E}">
        <p14:creationId xmlns:p14="http://schemas.microsoft.com/office/powerpoint/2010/main" val="3459336087"/>
      </p:ext>
    </p:extLst>
  </p:cSld>
  <p:clrMapOvr>
    <a:masterClrMapping/>
  </p:clrMapOvr>
</p:sld>
</file>

<file path=ppt/theme/theme1.xml><?xml version="1.0" encoding="utf-8"?>
<a:theme xmlns:a="http://schemas.openxmlformats.org/drawingml/2006/main" name="RDA_PPT_2017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A_PPT_2017.potx" id="{4B07B317-A1C5-4306-AA47-6C84B350D8EC}" vid="{CBA11029-A05A-4E11-B413-1D50018DFB7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RDA_PPT_2017</Template>
  <TotalTime>49</TotalTime>
  <Words>860</Words>
  <Application>Microsoft Macintosh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Calibri Light</vt:lpstr>
      <vt:lpstr>RDA_PPT_2017</vt:lpstr>
      <vt:lpstr>Provenance Patterns WG</vt:lpstr>
      <vt:lpstr>Session Objectives</vt:lpstr>
      <vt:lpstr>Session Objectives – Group Status</vt:lpstr>
      <vt:lpstr>Session Objectives – Group Status</vt:lpstr>
      <vt:lpstr>Session Objectives – Group Status</vt:lpstr>
      <vt:lpstr>Session Objectives – Group Status</vt:lpstr>
      <vt:lpstr>Session Objectives – Group Status</vt:lpstr>
      <vt:lpstr>Session Objectives</vt:lpstr>
      <vt:lpstr>Session Agenda</vt:lpstr>
      <vt:lpstr>Charter Activity Areas</vt:lpstr>
      <vt:lpstr>Charter Deliverables</vt:lpstr>
      <vt:lpstr>Charter Work Plan</vt:lpstr>
      <vt:lpstr>Tools &amp; meeting schedule</vt:lpstr>
      <vt:lpstr>Initial Deliverables: presentations</vt:lpstr>
      <vt:lpstr>Adoption: guidelines development</vt:lpstr>
      <vt:lpstr>Open discussion on next steps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Timea</dc:creator>
  <cp:lastModifiedBy>Nicholas Car</cp:lastModifiedBy>
  <cp:revision>10</cp:revision>
  <dcterms:created xsi:type="dcterms:W3CDTF">2017-04-26T12:46:54Z</dcterms:created>
  <dcterms:modified xsi:type="dcterms:W3CDTF">2018-03-22T11:58:49Z</dcterms:modified>
</cp:coreProperties>
</file>