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sldIdLst>
    <p:sldId id="363" r:id="rId5"/>
    <p:sldId id="347" r:id="rId6"/>
    <p:sldId id="364" r:id="rId7"/>
    <p:sldId id="365" r:id="rId8"/>
    <p:sldId id="366" r:id="rId9"/>
    <p:sldId id="368" r:id="rId10"/>
    <p:sldId id="367" r:id="rId11"/>
  </p:sldIdLst>
  <p:sldSz cx="9144000" cy="6858000" type="screen4x3"/>
  <p:notesSz cx="6858000" cy="9144000"/>
  <p:defaultTextStyle>
    <a:defPPr>
      <a:defRPr lang="en-US"/>
    </a:defPPr>
    <a:lvl1pPr algn="ctr" defTabSz="457200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defTabSz="457200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defTabSz="457200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defTabSz="457200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defTabSz="457200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51">
          <p15:clr>
            <a:srgbClr val="A4A3A4"/>
          </p15:clr>
        </p15:guide>
        <p15:guide id="2" pos="2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39"/>
    <a:srgbClr val="0891D6"/>
    <a:srgbClr val="07A3E9"/>
    <a:srgbClr val="FF9966"/>
    <a:srgbClr val="DC8633"/>
    <a:srgbClr val="E6E7E9"/>
    <a:srgbClr val="FFFFFF"/>
    <a:srgbClr val="702082"/>
    <a:srgbClr val="FFA3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7" autoAdjust="0"/>
    <p:restoredTop sz="97301" autoAdjust="0"/>
  </p:normalViewPr>
  <p:slideViewPr>
    <p:cSldViewPr snapToGrid="0">
      <p:cViewPr varScale="1">
        <p:scale>
          <a:sx n="99" d="100"/>
          <a:sy n="99" d="100"/>
        </p:scale>
        <p:origin x="-1160" y="-104"/>
      </p:cViewPr>
      <p:guideLst>
        <p:guide orient="horz" pos="3851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E8398FF-E44B-41B3-9CF1-782FAE5F00DF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4F8E597-E40C-420D-8FFB-08EA9EDBF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03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0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7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1480" y="228600"/>
            <a:ext cx="832104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6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5257800"/>
          </a:xfrm>
        </p:spPr>
        <p:txBody>
          <a:bodyPr/>
          <a:lstStyle>
            <a:lvl1pPr>
              <a:spcBef>
                <a:spcPts val="1920"/>
              </a:spcBef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142999"/>
            <a:ext cx="3008313" cy="5257800"/>
          </a:xfrm>
        </p:spPr>
        <p:txBody>
          <a:bodyPr/>
          <a:lstStyle>
            <a:lvl1pPr marL="0" indent="0">
              <a:buNone/>
              <a:defRPr sz="1400">
                <a:solidFill>
                  <a:srgbClr val="07060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480" y="228600"/>
            <a:ext cx="832104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43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ote Layout">
    <p:bg>
      <p:bgPr>
        <a:solidFill>
          <a:srgbClr val="07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/>
          </p:cNvSpPr>
          <p:nvPr>
            <p:ph type="body" idx="1" hasCustomPrompt="1"/>
          </p:nvPr>
        </p:nvSpPr>
        <p:spPr>
          <a:xfrm>
            <a:off x="411163" y="1279525"/>
            <a:ext cx="5925312" cy="3794125"/>
          </a:xfrm>
          <a:noFill/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background (either image or solid fill).</a:t>
            </a:r>
          </a:p>
        </p:txBody>
      </p:sp>
      <p:sp>
        <p:nvSpPr>
          <p:cNvPr id="6" name="Rectangle 7"/>
          <p:cNvSpPr>
            <a:spLocks noGrp="1"/>
          </p:cNvSpPr>
          <p:nvPr>
            <p:ph type="title" hasCustomPrompt="1"/>
          </p:nvPr>
        </p:nvSpPr>
        <p:spPr>
          <a:xfrm>
            <a:off x="438912" y="5164138"/>
            <a:ext cx="4387850" cy="284162"/>
          </a:xfrm>
        </p:spPr>
        <p:txBody>
          <a:bodyPr/>
          <a:lstStyle/>
          <a:p>
            <a:r>
              <a:rPr lang="en-US" dirty="0" smtClean="0"/>
              <a:t>ENTER AUTHOR NAME IN TITLE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11" name="Rectangle 11"/>
          <p:cNvSpPr>
            <a:spLocks noGrp="1"/>
          </p:cNvSpPr>
          <p:nvPr>
            <p:ph type="body" idx="1" hasCustomPrompt="1"/>
          </p:nvPr>
        </p:nvSpPr>
        <p:spPr>
          <a:xfrm>
            <a:off x="411480" y="1279525"/>
            <a:ext cx="5926137" cy="3794125"/>
          </a:xfrm>
        </p:spPr>
        <p:txBody>
          <a:bodyPr/>
          <a:lstStyle/>
          <a:p>
            <a:r>
              <a:rPr lang="en-US" dirty="0" smtClean="0"/>
              <a:t>Enter quote text in text placeholder. Default text color 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33671"/>
            <a:ext cx="8814391" cy="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Grp="1"/>
          </p:cNvSpPr>
          <p:nvPr>
            <p:ph type="title" hasCustomPrompt="1"/>
          </p:nvPr>
        </p:nvSpPr>
        <p:spPr>
          <a:xfrm>
            <a:off x="438912" y="5164138"/>
            <a:ext cx="4387850" cy="284162"/>
          </a:xfrm>
        </p:spPr>
        <p:txBody>
          <a:bodyPr/>
          <a:lstStyle/>
          <a:p>
            <a:r>
              <a:rPr lang="en-US" dirty="0" smtClean="0"/>
              <a:t>ENTER AUTHOR NAME IN TITLE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11163" y="2194559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 smtClean="0"/>
              <a:t>TITLE CALIBRI 32PT, </a:t>
            </a:r>
            <a:br>
              <a:rPr lang="en-US" noProof="0" dirty="0" smtClean="0"/>
            </a:br>
            <a:r>
              <a:rPr lang="en-US" noProof="0" dirty="0" smtClean="0"/>
              <a:t>ALL CAPS, GRASS GREEN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274638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Subhead Calibri 14pt,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1163" y="4021138"/>
            <a:ext cx="2133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sz="1400"/>
            </a:lvl1pPr>
          </a:lstStyle>
          <a:p>
            <a:r>
              <a:rPr lang="en-US" smtClean="0">
                <a:solidFill>
                  <a:srgbClr val="070605"/>
                </a:solidFill>
              </a:rPr>
              <a:t>Date</a:t>
            </a:r>
            <a:endParaRPr lang="en-US">
              <a:solidFill>
                <a:srgbClr val="070605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0706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4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48130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11163" y="2194560"/>
            <a:ext cx="4113212" cy="1463040"/>
          </a:xfrm>
        </p:spPr>
        <p:txBody>
          <a:bodyPr anchor="b"/>
          <a:lstStyle>
            <a:lvl1pPr>
              <a:lnSpc>
                <a:spcPct val="85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DIVIDER TITLES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CALIBRI 32PT, ALL CAPS, WHITE</a:t>
            </a:r>
            <a:endParaRPr lang="en-US" noProof="0" dirty="0" smtClean="0"/>
          </a:p>
        </p:txBody>
      </p:sp>
      <p:sp>
        <p:nvSpPr>
          <p:cNvPr id="48131" name="Text Placeholder 2"/>
          <p:cNvSpPr>
            <a:spLocks noGrp="1"/>
          </p:cNvSpPr>
          <p:nvPr>
            <p:ph type="subTitle" idx="1" hasCustomPrompt="1"/>
          </p:nvPr>
        </p:nvSpPr>
        <p:spPr>
          <a:xfrm>
            <a:off x="411163" y="3702050"/>
            <a:ext cx="3656012" cy="696214"/>
          </a:xfrm>
        </p:spPr>
        <p:txBody>
          <a:bodyPr anchor="t"/>
          <a:lstStyle>
            <a:lvl1pPr>
              <a:defRPr sz="1400" baseline="0">
                <a:solidFill>
                  <a:srgbClr val="84BD00"/>
                </a:solidFill>
              </a:defRPr>
            </a:lvl1pPr>
          </a:lstStyle>
          <a:p>
            <a:pPr lvl="0"/>
            <a:r>
              <a:rPr lang="en-US" noProof="0" dirty="0" smtClean="0"/>
              <a:t>Subhead Calibri 14pt, Grass Green</a:t>
            </a:r>
          </a:p>
        </p:txBody>
      </p:sp>
    </p:spTree>
    <p:extLst>
      <p:ext uri="{BB962C8B-B14F-4D97-AF65-F5344CB8AC3E}">
        <p14:creationId xmlns:p14="http://schemas.microsoft.com/office/powerpoint/2010/main" val="312787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bVie Quot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0" y="6537325"/>
            <a:ext cx="9144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4570413" y="1530350"/>
            <a:ext cx="125412" cy="3797300"/>
          </a:xfrm>
          <a:custGeom>
            <a:avLst/>
            <a:gdLst>
              <a:gd name="T0" fmla="*/ 0 w 94692"/>
              <a:gd name="T1" fmla="*/ 0 h 3865545"/>
              <a:gd name="T2" fmla="*/ 0 w 94692"/>
              <a:gd name="T3" fmla="*/ 0 h 3865545"/>
              <a:gd name="T4" fmla="*/ 124765 w 94692"/>
              <a:gd name="T5" fmla="*/ 0 h 3865545"/>
              <a:gd name="T6" fmla="*/ 124765 w 94692"/>
              <a:gd name="T7" fmla="*/ 3797010 h 3865545"/>
              <a:gd name="T8" fmla="*/ 0 w 94692"/>
              <a:gd name="T9" fmla="*/ 3797010 h 3865545"/>
              <a:gd name="T10" fmla="*/ 0 w 94692"/>
              <a:gd name="T11" fmla="*/ 3797010 h 38655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92" h="3865545">
                <a:moveTo>
                  <a:pt x="0" y="0"/>
                </a:moveTo>
                <a:lnTo>
                  <a:pt x="0" y="0"/>
                </a:lnTo>
                <a:lnTo>
                  <a:pt x="94692" y="0"/>
                </a:lnTo>
                <a:lnTo>
                  <a:pt x="94692" y="3865545"/>
                </a:lnTo>
                <a:lnTo>
                  <a:pt x="0" y="3865545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11" name="Rectangle 11"/>
          <p:cNvSpPr>
            <a:spLocks noGrp="1"/>
          </p:cNvSpPr>
          <p:nvPr>
            <p:ph type="body" idx="1" hasCustomPrompt="1"/>
          </p:nvPr>
        </p:nvSpPr>
        <p:spPr>
          <a:xfrm>
            <a:off x="411163" y="1279525"/>
            <a:ext cx="5926137" cy="3794125"/>
          </a:xfrm>
        </p:spPr>
        <p:txBody>
          <a:bodyPr/>
          <a:lstStyle/>
          <a:p>
            <a:r>
              <a:rPr lang="en-US" dirty="0"/>
              <a:t>Enter quote text in text placeholder. Default text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title"/>
          </p:nvPr>
        </p:nvSpPr>
        <p:spPr>
          <a:xfrm>
            <a:off x="412750" y="5164138"/>
            <a:ext cx="4387850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7075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bbVie Quote"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 userDrawn="1"/>
        </p:nvSpPr>
        <p:spPr bwMode="auto">
          <a:xfrm>
            <a:off x="0" y="6537325"/>
            <a:ext cx="9144000" cy="3206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19" name="Rectangle 7"/>
          <p:cNvSpPr>
            <a:spLocks noGrp="1"/>
          </p:cNvSpPr>
          <p:nvPr>
            <p:ph type="title"/>
          </p:nvPr>
        </p:nvSpPr>
        <p:spPr>
          <a:xfrm>
            <a:off x="412750" y="5164138"/>
            <a:ext cx="4387850" cy="284162"/>
          </a:xfrm>
        </p:spPr>
        <p:txBody>
          <a:bodyPr/>
          <a:lstStyle/>
          <a:p>
            <a:r>
              <a:rPr lang="en-US" dirty="0"/>
              <a:t>ENTER AUTHOR NAME IN TITLE PLACEHOLDER</a:t>
            </a:r>
          </a:p>
        </p:txBody>
      </p:sp>
      <p:sp>
        <p:nvSpPr>
          <p:cNvPr id="20" name="Rectangle 8"/>
          <p:cNvSpPr>
            <a:spLocks noGrp="1"/>
          </p:cNvSpPr>
          <p:nvPr>
            <p:ph type="body" idx="1" hasCustomPrompt="1"/>
          </p:nvPr>
        </p:nvSpPr>
        <p:spPr>
          <a:xfrm>
            <a:off x="411163" y="1279525"/>
            <a:ext cx="5934075" cy="3794125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Enter quote text in text placeholder. Default text color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6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2999"/>
            <a:ext cx="8318500" cy="5257800"/>
          </a:xfrm>
        </p:spPr>
        <p:txBody>
          <a:bodyPr anchor="t"/>
          <a:lstStyle>
            <a:lvl1pPr>
              <a:spcBef>
                <a:spcPts val="1920"/>
              </a:spcBef>
              <a:defRPr sz="2200">
                <a:solidFill>
                  <a:srgbClr val="070605"/>
                </a:solidFill>
              </a:defRPr>
            </a:lvl1pPr>
            <a:lvl2pPr marL="457200" indent="-342900">
              <a:buFont typeface="Arial" pitchFamily="34" charset="0"/>
              <a:buChar char="•"/>
              <a:defRPr sz="2200">
                <a:solidFill>
                  <a:srgbClr val="070605"/>
                </a:solidFill>
              </a:defRPr>
            </a:lvl2pPr>
            <a:lvl3pPr>
              <a:defRPr sz="2200">
                <a:solidFill>
                  <a:srgbClr val="070605"/>
                </a:solidFill>
              </a:defRPr>
            </a:lvl3pPr>
            <a:lvl4pPr>
              <a:defRPr sz="2200">
                <a:solidFill>
                  <a:srgbClr val="070605"/>
                </a:solidFill>
              </a:defRPr>
            </a:lvl4pPr>
            <a:lvl5pPr>
              <a:defRPr sz="2200">
                <a:solidFill>
                  <a:srgbClr val="07060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 userDrawn="1"/>
        </p:nvSpPr>
        <p:spPr bwMode="auto">
          <a:xfrm>
            <a:off x="403606" y="225268"/>
            <a:ext cx="8318500" cy="66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>
              <a:solidFill>
                <a:srgbClr val="84BD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480" y="228600"/>
            <a:ext cx="832104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6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2999"/>
            <a:ext cx="4083050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292608">
              <a:buFont typeface="Arial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1900">
                <a:solidFill>
                  <a:srgbClr val="070605"/>
                </a:solidFill>
              </a:defRPr>
            </a:lvl3pPr>
            <a:lvl4pPr>
              <a:defRPr sz="1600">
                <a:solidFill>
                  <a:srgbClr val="070605"/>
                </a:solidFill>
              </a:defRPr>
            </a:lvl4pPr>
            <a:lvl5pPr>
              <a:defRPr sz="16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2999"/>
            <a:ext cx="4083050" cy="525780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292608">
              <a:buFont typeface="Arial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1900">
                <a:solidFill>
                  <a:srgbClr val="070605"/>
                </a:solidFill>
              </a:defRPr>
            </a:lvl3pPr>
            <a:lvl4pPr>
              <a:defRPr sz="1600">
                <a:solidFill>
                  <a:srgbClr val="070605"/>
                </a:solidFill>
              </a:defRPr>
            </a:lvl4pPr>
            <a:lvl5pPr>
              <a:defRPr sz="1600">
                <a:solidFill>
                  <a:srgbClr val="07060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480" y="228600"/>
            <a:ext cx="832104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8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83080"/>
            <a:ext cx="4040188" cy="461772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3080"/>
            <a:ext cx="4041775" cy="4617720"/>
          </a:xfrm>
        </p:spPr>
        <p:txBody>
          <a:bodyPr anchor="t"/>
          <a:lstStyle>
            <a:lvl1pPr>
              <a:defRPr sz="2000">
                <a:solidFill>
                  <a:srgbClr val="070605"/>
                </a:solidFill>
              </a:defRPr>
            </a:lvl1pPr>
            <a:lvl2pPr marL="457200" indent="-342900">
              <a:buFont typeface="Arial" pitchFamily="34" charset="0"/>
              <a:buChar char="•"/>
              <a:defRPr sz="2000">
                <a:solidFill>
                  <a:srgbClr val="070605"/>
                </a:solidFill>
              </a:defRPr>
            </a:lvl2pPr>
            <a:lvl3pPr>
              <a:defRPr sz="2000">
                <a:solidFill>
                  <a:srgbClr val="070605"/>
                </a:solidFill>
              </a:defRPr>
            </a:lvl3pPr>
            <a:lvl4pPr>
              <a:defRPr sz="2000">
                <a:solidFill>
                  <a:srgbClr val="070605"/>
                </a:solidFill>
              </a:defRPr>
            </a:lvl4pPr>
            <a:lvl5pPr>
              <a:defRPr sz="2000">
                <a:solidFill>
                  <a:srgbClr val="07060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1480" y="228600"/>
            <a:ext cx="8321040" cy="713232"/>
          </a:xfrm>
        </p:spPr>
        <p:txBody>
          <a:bodyPr anchor="b"/>
          <a:lstStyle>
            <a:lvl1pPr>
              <a:defRPr sz="2400">
                <a:solidFill>
                  <a:srgbClr val="84BD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2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1163" y="1279525"/>
            <a:ext cx="83185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6537325"/>
            <a:ext cx="9144000" cy="320675"/>
          </a:xfrm>
          <a:prstGeom prst="rect">
            <a:avLst/>
          </a:prstGeom>
          <a:solidFill>
            <a:srgbClr val="071D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47107" name="Title Placeholder 1"/>
          <p:cNvSpPr>
            <a:spLocks noGrp="1"/>
          </p:cNvSpPr>
          <p:nvPr>
            <p:ph type="title"/>
          </p:nvPr>
        </p:nvSpPr>
        <p:spPr bwMode="gray">
          <a:xfrm>
            <a:off x="412750" y="5164138"/>
            <a:ext cx="43878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12750" y="958850"/>
            <a:ext cx="8318500" cy="0"/>
          </a:xfrm>
          <a:prstGeom prst="line">
            <a:avLst/>
          </a:prstGeom>
          <a:noFill/>
          <a:ln w="9525">
            <a:solidFill>
              <a:srgbClr val="071D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70605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074540" y="6611112"/>
            <a:ext cx="5486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800" dirty="0" smtClean="0">
                <a:solidFill>
                  <a:srgbClr val="FFFFFF"/>
                </a:solidFill>
              </a:rPr>
              <a:t>Energy Inventory | RDCEP | Dec 1, 2015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485632" y="6611112"/>
            <a:ext cx="342900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0E0268C-F858-4CEA-8D60-A515A79D27AA}" type="slidenum">
              <a:rPr lang="en-US" sz="900" smtClean="0">
                <a:solidFill>
                  <a:srgbClr val="FFFFFF"/>
                </a:solidFill>
              </a:rPr>
              <a:pPr/>
              <a:t>‹#›</a:t>
            </a:fld>
            <a:endParaRPr lang="en-GB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hd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folHlink"/>
          </a:solidFill>
          <a:latin typeface="Calibri" pitchFamily="34" charset="0"/>
          <a:cs typeface="Arial" charset="0"/>
        </a:defRPr>
      </a:lvl9pPr>
    </p:titleStyle>
    <p:bodyStyle>
      <a:lvl1pPr algn="l" defTabSz="457200" rtl="0" fontAlgn="base">
        <a:lnSpc>
          <a:spcPct val="75000"/>
        </a:lnSpc>
        <a:spcBef>
          <a:spcPct val="80000"/>
        </a:spcBef>
        <a:spcAft>
          <a:spcPct val="0"/>
        </a:spcAft>
        <a:buFont typeface="Arial" charset="0"/>
        <a:defRPr sz="4000">
          <a:solidFill>
            <a:srgbClr val="071D49"/>
          </a:solidFill>
          <a:latin typeface="+mn-lt"/>
          <a:ea typeface="+mn-ea"/>
          <a:cs typeface="+mn-cs"/>
        </a:defRPr>
      </a:lvl1pPr>
      <a:lvl2pPr marL="114300" algn="l" defTabSz="457200" rtl="0" fontAlgn="base">
        <a:lnSpc>
          <a:spcPct val="75000"/>
        </a:lnSpc>
        <a:spcBef>
          <a:spcPct val="40000"/>
        </a:spcBef>
        <a:spcAft>
          <a:spcPct val="0"/>
        </a:spcAft>
        <a:defRPr sz="2000">
          <a:solidFill>
            <a:srgbClr val="071D49"/>
          </a:solidFill>
          <a:latin typeface="+mn-lt"/>
          <a:cs typeface="+mn-cs"/>
        </a:defRPr>
      </a:lvl2pPr>
      <a:lvl3pPr marL="7493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defTabSz="457200" rtl="0" fontAlgn="base">
        <a:spcBef>
          <a:spcPct val="1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485900" indent="-228600" algn="l" defTabSz="457200" rtl="0" fontAlgn="base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943100" indent="-228600" algn="l" defTabSz="457200" rtl="0" fontAlgn="base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400300" indent="-228600" algn="l" defTabSz="457200" rtl="0" fontAlgn="base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857500" indent="-228600" algn="l" defTabSz="457200" rtl="0" fontAlgn="base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314700" indent="-228600" algn="l" defTabSz="457200" rtl="0" fontAlgn="base">
        <a:spcBef>
          <a:spcPct val="1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4388" y="1257157"/>
            <a:ext cx="2268335" cy="4261801"/>
          </a:xfrm>
        </p:spPr>
        <p:txBody>
          <a:bodyPr/>
          <a:lstStyle/>
          <a:p>
            <a:r>
              <a:rPr lang="en-US" sz="1400" dirty="0"/>
              <a:t>Data will be online and interactive. Users </a:t>
            </a:r>
            <a:r>
              <a:rPr lang="en-US" sz="1400" dirty="0" smtClean="0"/>
              <a:t>can </a:t>
            </a:r>
            <a:r>
              <a:rPr lang="en-US" sz="1400" dirty="0"/>
              <a:t>explore costs, geographic distribution, and age of specific power infrastructures. </a:t>
            </a:r>
          </a:p>
          <a:p>
            <a:r>
              <a:rPr lang="en-US" sz="1400" dirty="0"/>
              <a:t>Site sections will include maps (users can select various layers and elements), history (including supply chain diagrams), and interactive cost graphs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Maps will include tooltips – for example, clicking on a coal mine will display a tab with information on mine production volume and planned retirement date.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4388" y="1257157"/>
            <a:ext cx="4387850" cy="284162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D7F39"/>
                </a:solidFill>
              </a:rPr>
              <a:t>ENERGY INVENTORY SITE:</a:t>
            </a:r>
            <a:endParaRPr lang="en-US" sz="1200" b="1" dirty="0">
              <a:solidFill>
                <a:srgbClr val="FD7F3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7007"/>
          <a:stretch/>
        </p:blipFill>
        <p:spPr>
          <a:xfrm>
            <a:off x="737756" y="128156"/>
            <a:ext cx="5195457" cy="62456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55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/>
          </p:cNvSpPr>
          <p:nvPr>
            <p:ph type="title"/>
          </p:nvPr>
        </p:nvSpPr>
        <p:spPr>
          <a:xfrm>
            <a:off x="344488" y="948561"/>
            <a:ext cx="4387850" cy="284162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US NATURAL GAS PIPELINES 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78" r="529" b="803"/>
          <a:stretch/>
        </p:blipFill>
        <p:spPr>
          <a:xfrm>
            <a:off x="427616" y="1267691"/>
            <a:ext cx="8323600" cy="4312228"/>
          </a:xfrm>
          <a:prstGeom prst="rect">
            <a:avLst/>
          </a:prstGeom>
        </p:spPr>
      </p:pic>
      <p:sp>
        <p:nvSpPr>
          <p:cNvPr id="8" name="Rectangle 6"/>
          <p:cNvSpPr txBox="1">
            <a:spLocks/>
          </p:cNvSpPr>
          <p:nvPr/>
        </p:nvSpPr>
        <p:spPr bwMode="gray">
          <a:xfrm>
            <a:off x="401197" y="5719988"/>
            <a:ext cx="8450939" cy="50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1200" kern="0" dirty="0" smtClean="0">
                <a:solidFill>
                  <a:schemeClr val="bg1"/>
                </a:solidFill>
              </a:rPr>
              <a:t>Maps were created using d3 and </a:t>
            </a:r>
            <a:r>
              <a:rPr lang="en-US" sz="1200" kern="0" dirty="0" err="1" smtClean="0">
                <a:solidFill>
                  <a:schemeClr val="bg1"/>
                </a:solidFill>
              </a:rPr>
              <a:t>geojson</a:t>
            </a:r>
            <a:r>
              <a:rPr lang="en-US" sz="1200" kern="0" dirty="0" smtClean="0">
                <a:solidFill>
                  <a:schemeClr val="bg1"/>
                </a:solidFill>
              </a:rPr>
              <a:t> file formatting. Map data is from the </a:t>
            </a:r>
            <a:r>
              <a:rPr lang="en-US" sz="1200" kern="0" dirty="0" smtClean="0">
                <a:solidFill>
                  <a:schemeClr val="bg1"/>
                </a:solidFill>
              </a:rPr>
              <a:t>US </a:t>
            </a:r>
            <a:r>
              <a:rPr lang="en-US" sz="1200" kern="0" dirty="0" smtClean="0">
                <a:solidFill>
                  <a:schemeClr val="bg1"/>
                </a:solidFill>
              </a:rPr>
              <a:t>Energy</a:t>
            </a:r>
            <a:r>
              <a:rPr lang="en-US" sz="1200" kern="0" dirty="0" smtClean="0">
                <a:solidFill>
                  <a:schemeClr val="bg1"/>
                </a:solidFill>
              </a:rPr>
              <a:t> Information Administration. Legends utilize Susie Lu’s d3-legends library and  map textures are from Riccardo </a:t>
            </a:r>
            <a:r>
              <a:rPr lang="en-US" sz="1200" kern="0" dirty="0" err="1" smtClean="0">
                <a:solidFill>
                  <a:schemeClr val="bg1"/>
                </a:solidFill>
              </a:rPr>
              <a:t>Scalco’s</a:t>
            </a:r>
            <a:r>
              <a:rPr lang="en-US" sz="1200" kern="0" dirty="0" smtClean="0">
                <a:solidFill>
                  <a:schemeClr val="bg1"/>
                </a:solidFill>
              </a:rPr>
              <a:t> </a:t>
            </a:r>
            <a:r>
              <a:rPr lang="en-US" sz="1200" kern="0" dirty="0" err="1" smtClean="0">
                <a:solidFill>
                  <a:schemeClr val="bg1"/>
                </a:solidFill>
              </a:rPr>
              <a:t>Textures.js</a:t>
            </a:r>
            <a:r>
              <a:rPr lang="en-US" sz="1200" kern="0" dirty="0" smtClean="0">
                <a:solidFill>
                  <a:schemeClr val="bg1"/>
                </a:solidFill>
              </a:rPr>
              <a:t> library.</a:t>
            </a:r>
            <a:endParaRPr lang="en-US" sz="1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5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222" r="341"/>
          <a:stretch/>
        </p:blipFill>
        <p:spPr>
          <a:xfrm>
            <a:off x="352809" y="1157613"/>
            <a:ext cx="8323600" cy="43391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052143" y="5548747"/>
            <a:ext cx="1904821" cy="201354"/>
          </a:xfrm>
        </p:spPr>
        <p:txBody>
          <a:bodyPr/>
          <a:lstStyle/>
          <a:p>
            <a:r>
              <a:rPr lang="en-US" sz="600" dirty="0" smtClean="0"/>
              <a:t>Source: Energy Information Administration, Office </a:t>
            </a:r>
            <a:endParaRPr lang="en-US" sz="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70" y="821496"/>
            <a:ext cx="4387850" cy="284162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D7F39"/>
                </a:solidFill>
              </a:rPr>
              <a:t>US CRUDE OIL AND PRODUCT PIPELINES:</a:t>
            </a:r>
            <a:endParaRPr lang="en-US" sz="1200" b="1" dirty="0">
              <a:solidFill>
                <a:srgbClr val="FD7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" y="1167426"/>
            <a:ext cx="8323600" cy="432936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052143" y="5548747"/>
            <a:ext cx="1904821" cy="201354"/>
          </a:xfrm>
        </p:spPr>
        <p:txBody>
          <a:bodyPr/>
          <a:lstStyle/>
          <a:p>
            <a:r>
              <a:rPr lang="en-US" sz="600" dirty="0" smtClean="0"/>
              <a:t>Source: Energy Information Administration, Office </a:t>
            </a:r>
            <a:endParaRPr lang="en-US" sz="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70" y="821496"/>
            <a:ext cx="4387850" cy="284162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D7F39"/>
                </a:solidFill>
              </a:rPr>
              <a:t>US POWER PLANTS (OIL, GAS, and COAL):</a:t>
            </a:r>
            <a:endParaRPr lang="en-US" sz="1200" b="1" dirty="0">
              <a:solidFill>
                <a:srgbClr val="FD7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52" y="141626"/>
            <a:ext cx="2968513" cy="833275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D7F39"/>
                </a:solidFill>
              </a:rPr>
              <a:t>LIQUID NATURAL GAS TERMINALS, NATURAL GAS PROCESSING, and PETROLEUM REFINERIES:</a:t>
            </a:r>
            <a:endParaRPr lang="en-US" sz="1200" b="1" dirty="0">
              <a:solidFill>
                <a:srgbClr val="FD7F39"/>
              </a:solidFill>
            </a:endParaRPr>
          </a:p>
        </p:txBody>
      </p:sp>
      <p:pic>
        <p:nvPicPr>
          <p:cNvPr id="4" name="Picture 3" descr="oil_gas_storage+bulk_terminals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05" y="3373676"/>
            <a:ext cx="5740879" cy="3002234"/>
          </a:xfrm>
          <a:prstGeom prst="rect">
            <a:avLst/>
          </a:prstGeom>
        </p:spPr>
      </p:pic>
      <p:pic>
        <p:nvPicPr>
          <p:cNvPr id="8" name="Picture 7" descr="LNG_Refineries_NG Processing_v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05" y="199235"/>
            <a:ext cx="5740880" cy="299298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gray">
          <a:xfrm>
            <a:off x="372046" y="3322371"/>
            <a:ext cx="3322759" cy="61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1200" b="1" dirty="0" smtClean="0">
                <a:solidFill>
                  <a:srgbClr val="FD7F39"/>
                </a:solidFill>
              </a:rPr>
              <a:t>OIL AND GAS STORAGE:</a:t>
            </a:r>
            <a:endParaRPr lang="en-US" sz="1200" b="1" dirty="0">
              <a:solidFill>
                <a:srgbClr val="FD7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al_min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/>
          <a:stretch/>
        </p:blipFill>
        <p:spPr>
          <a:xfrm>
            <a:off x="2982040" y="247750"/>
            <a:ext cx="5704664" cy="2992795"/>
          </a:xfrm>
          <a:prstGeom prst="rect">
            <a:avLst/>
          </a:prstGeom>
        </p:spPr>
      </p:pic>
      <p:pic>
        <p:nvPicPr>
          <p:cNvPr id="7" name="Picture 6" descr="all rail lines te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85" y="3460041"/>
            <a:ext cx="5704857" cy="296723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452" y="205765"/>
            <a:ext cx="2968513" cy="833275"/>
          </a:xfrm>
        </p:spPr>
        <p:txBody>
          <a:bodyPr/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COAL EXTRACTION: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372046" y="3386510"/>
            <a:ext cx="2444365" cy="83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folHlink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1200" b="1" dirty="0" smtClean="0">
                <a:solidFill>
                  <a:srgbClr val="FFFFFF"/>
                </a:solidFill>
              </a:rPr>
              <a:t>ALL US RAIL (will be COAL TRANSPORTATION): 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5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AbbVie Design 2">
  <a:themeElements>
    <a:clrScheme name="AbbVie Design 2 1">
      <a:dk1>
        <a:srgbClr val="070605"/>
      </a:dk1>
      <a:lt1>
        <a:srgbClr val="FFFFFF"/>
      </a:lt1>
      <a:dk2>
        <a:srgbClr val="DC8633"/>
      </a:dk2>
      <a:lt2>
        <a:srgbClr val="702082"/>
      </a:lt2>
      <a:accent1>
        <a:srgbClr val="7DA1C4"/>
      </a:accent1>
      <a:accent2>
        <a:srgbClr val="6BBBAE"/>
      </a:accent2>
      <a:accent3>
        <a:srgbClr val="FFFFFF"/>
      </a:accent3>
      <a:accent4>
        <a:srgbClr val="050403"/>
      </a:accent4>
      <a:accent5>
        <a:srgbClr val="BFCDDE"/>
      </a:accent5>
      <a:accent6>
        <a:srgbClr val="60A99D"/>
      </a:accent6>
      <a:hlink>
        <a:srgbClr val="84BD00"/>
      </a:hlink>
      <a:folHlink>
        <a:srgbClr val="0082BA"/>
      </a:folHlink>
    </a:clrScheme>
    <a:fontScheme name="AbbVie Design 2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bbVie Design 2 1">
        <a:dk1>
          <a:srgbClr val="070605"/>
        </a:dk1>
        <a:lt1>
          <a:srgbClr val="FFFFFF"/>
        </a:lt1>
        <a:dk2>
          <a:srgbClr val="DC8633"/>
        </a:dk2>
        <a:lt2>
          <a:srgbClr val="702082"/>
        </a:lt2>
        <a:accent1>
          <a:srgbClr val="7DA1C4"/>
        </a:accent1>
        <a:accent2>
          <a:srgbClr val="6BBBAE"/>
        </a:accent2>
        <a:accent3>
          <a:srgbClr val="FFFFFF"/>
        </a:accent3>
        <a:accent4>
          <a:srgbClr val="050403"/>
        </a:accent4>
        <a:accent5>
          <a:srgbClr val="BFCDDE"/>
        </a:accent5>
        <a:accent6>
          <a:srgbClr val="60A99D"/>
        </a:accent6>
        <a:hlink>
          <a:srgbClr val="84BD00"/>
        </a:hlink>
        <a:folHlink>
          <a:srgbClr val="008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112C757FDFE46A71400D86A8CD244" ma:contentTypeVersion="1" ma:contentTypeDescription="Create a new document." ma:contentTypeScope="" ma:versionID="6d84ac09a69e095191c5cf97a2910a8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CBB4B8-A047-4EB2-9199-FD064D2263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D9B613-B814-42CF-9C4A-69E294DE239E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961F87-B7D5-4658-ADBA-235F0F814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4726</TotalTime>
  <Words>190</Words>
  <Application>Microsoft Macintosh PowerPoint</Application>
  <PresentationFormat>On-screen Show (4:3)</PresentationFormat>
  <Paragraphs>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1_AbbVie Design 2</vt:lpstr>
      <vt:lpstr>ENERGY INVENTORY</vt:lpstr>
      <vt:lpstr>ENERGY INVENTORY SITE:</vt:lpstr>
      <vt:lpstr>US NATURAL GAS PIPELINES </vt:lpstr>
      <vt:lpstr>US CRUDE OIL AND PRODUCT PIPELINES:</vt:lpstr>
      <vt:lpstr>US POWER PLANTS (OIL, GAS, and COAL):</vt:lpstr>
      <vt:lpstr>LIQUID NATURAL GAS TERMINALS, NATURAL GAS PROCESSING, and PETROLEUM REFINERIES:</vt:lpstr>
      <vt:lpstr>COAL EXTRACTION: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CALIBRI 32PT,  ALL CAPS. MATCH TO BRACKET COLOR</dc:title>
  <dc:creator>T, Amalorpava Mary(Cognizant)</dc:creator>
  <cp:lastModifiedBy>Karen Krieb</cp:lastModifiedBy>
  <cp:revision>345</cp:revision>
  <dcterms:created xsi:type="dcterms:W3CDTF">2012-10-24T17:17:20Z</dcterms:created>
  <dcterms:modified xsi:type="dcterms:W3CDTF">2015-12-01T03:17:29Z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0x01010084D112C757FDFE46A71400D86A8CD244</vt:lpwstr>
  </property>
</Properties>
</file>