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9"/>
  </p:notesMasterIdLst>
  <p:sldIdLst>
    <p:sldId id="256" r:id="rId2"/>
    <p:sldId id="266" r:id="rId3"/>
    <p:sldId id="283" r:id="rId4"/>
    <p:sldId id="279" r:id="rId5"/>
    <p:sldId id="281" r:id="rId6"/>
    <p:sldId id="280" r:id="rId7"/>
    <p:sldId id="278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7" d="100"/>
          <a:sy n="127" d="100"/>
        </p:scale>
        <p:origin x="-106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4824E1-03C3-4700-AE6F-ED57492F8C55}" type="datetimeFigureOut">
              <a:rPr lang="en-US" smtClean="0"/>
              <a:pPr/>
              <a:t>5/11/2016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1F0C1F-E2FF-438D-BB6E-92B58FEEA4F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1" y="3539865"/>
            <a:ext cx="5114779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1" y="6557946"/>
            <a:ext cx="2927723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r>
              <a:rPr lang="en-US" dirty="0" smtClean="0"/>
              <a:t>Spring 2016 – Robert Driesch</a:t>
            </a:r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z="1000" smtClean="0">
                <a:solidFill>
                  <a:srgbClr val="FFFFFF"/>
                </a:solidFill>
              </a:defRPr>
            </a:lvl1pPr>
            <a:extLst/>
          </a:lstStyle>
          <a:p>
            <a:fld id="{BC5217A8-0E06-4059-AC45-433E2E67A85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algn="l"/>
            <a:r>
              <a:rPr lang="en-US" dirty="0" smtClean="0"/>
              <a:t>Spring 2016 – Robert Driesch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43800" y="6556248"/>
            <a:ext cx="588336" cy="228600"/>
          </a:xfrm>
        </p:spPr>
        <p:txBody>
          <a:bodyPr/>
          <a:lstStyle>
            <a:lvl1pPr>
              <a:defRPr sz="1000"/>
            </a:lvl1pPr>
            <a:extLst/>
          </a:lstStyle>
          <a:p>
            <a:fld id="{BC5217A8-0E06-4059-AC45-433E2E67A85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8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5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6200" y="6556248"/>
            <a:ext cx="3657600" cy="228600"/>
          </a:xfrm>
        </p:spPr>
        <p:txBody>
          <a:bodyPr/>
          <a:lstStyle>
            <a:extLst/>
          </a:lstStyle>
          <a:p>
            <a:pPr algn="l"/>
            <a:r>
              <a:rPr lang="en-US" dirty="0" smtClean="0"/>
              <a:t>Spring 2016 – Robert Driesch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43800" y="6553200"/>
            <a:ext cx="588336" cy="228600"/>
          </a:xfrm>
        </p:spPr>
        <p:txBody>
          <a:bodyPr/>
          <a:lstStyle>
            <a:lvl1pPr>
              <a:defRPr sz="1000">
                <a:solidFill>
                  <a:schemeClr val="tx2"/>
                </a:solidFill>
              </a:defRPr>
            </a:lvl1pPr>
            <a:extLst/>
          </a:lstStyle>
          <a:p>
            <a:fld id="{BC5217A8-0E06-4059-AC45-433E2E67A85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 anchorCtr="0"/>
          <a:lstStyle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6200" y="6557946"/>
            <a:ext cx="3657600" cy="228600"/>
          </a:xfrm>
        </p:spPr>
        <p:txBody>
          <a:bodyPr/>
          <a:lstStyle>
            <a:extLst/>
          </a:lstStyle>
          <a:p>
            <a:pPr algn="l"/>
            <a:r>
              <a:rPr lang="en-US" dirty="0" smtClean="0"/>
              <a:t>Spring 2016 – Robert Driesch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43800" y="6556248"/>
            <a:ext cx="588336" cy="228600"/>
          </a:xfrm>
        </p:spPr>
        <p:txBody>
          <a:bodyPr/>
          <a:lstStyle>
            <a:lvl1pPr>
              <a:defRPr sz="1000"/>
            </a:lvl1pPr>
            <a:extLst/>
          </a:lstStyle>
          <a:p>
            <a:fld id="{BC5217A8-0E06-4059-AC45-433E2E67A85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8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3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6200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pPr algn="l"/>
            <a:r>
              <a:rPr lang="en-US" dirty="0" smtClean="0"/>
              <a:t>Spring 2016 – Robert Driesch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43800" y="6555112"/>
            <a:ext cx="588336" cy="228600"/>
          </a:xfrm>
        </p:spPr>
        <p:txBody>
          <a:bodyPr/>
          <a:lstStyle>
            <a:lvl1pPr>
              <a:defRPr sz="1000"/>
            </a:lvl1pPr>
            <a:extLst/>
          </a:lstStyle>
          <a:p>
            <a:fld id="{BC5217A8-0E06-4059-AC45-433E2E67A85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3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3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6200" y="6557946"/>
            <a:ext cx="3657600" cy="228600"/>
          </a:xfrm>
        </p:spPr>
        <p:txBody>
          <a:bodyPr/>
          <a:lstStyle>
            <a:extLst/>
          </a:lstStyle>
          <a:p>
            <a:pPr algn="l"/>
            <a:r>
              <a:rPr lang="en-US" dirty="0" smtClean="0"/>
              <a:t>Spring 2016 – Robert Driesch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43800" y="6556248"/>
            <a:ext cx="588336" cy="228600"/>
          </a:xfrm>
        </p:spPr>
        <p:txBody>
          <a:bodyPr/>
          <a:lstStyle>
            <a:lvl1pPr>
              <a:defRPr sz="1000"/>
            </a:lvl1pPr>
            <a:extLst/>
          </a:lstStyle>
          <a:p>
            <a:fld id="{BC5217A8-0E06-4059-AC45-433E2E67A85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76200" y="6557946"/>
            <a:ext cx="3657600" cy="228600"/>
          </a:xfrm>
        </p:spPr>
        <p:txBody>
          <a:bodyPr/>
          <a:lstStyle>
            <a:extLst/>
          </a:lstStyle>
          <a:p>
            <a:pPr algn="l"/>
            <a:r>
              <a:rPr lang="en-US" dirty="0" smtClean="0"/>
              <a:t>Spring 2016 – Robert Driesch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43800" y="6556248"/>
            <a:ext cx="588336" cy="228600"/>
          </a:xfrm>
        </p:spPr>
        <p:txBody>
          <a:bodyPr/>
          <a:lstStyle>
            <a:lvl1pPr>
              <a:defRPr sz="1000"/>
            </a:lvl1pPr>
            <a:extLst/>
          </a:lstStyle>
          <a:p>
            <a:fld id="{BC5217A8-0E06-4059-AC45-433E2E67A85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t" anchorCtr="0"/>
          <a:lstStyle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" y="6557946"/>
            <a:ext cx="3657600" cy="228600"/>
          </a:xfrm>
        </p:spPr>
        <p:txBody>
          <a:bodyPr/>
          <a:lstStyle>
            <a:lvl1pPr algn="l">
              <a:defRPr/>
            </a:lvl1pPr>
            <a:extLst/>
          </a:lstStyle>
          <a:p>
            <a:r>
              <a:rPr lang="en-US" dirty="0" smtClean="0"/>
              <a:t>Spring 2016 – Robert Driesch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543800" y="6556248"/>
            <a:ext cx="588336" cy="228600"/>
          </a:xfrm>
        </p:spPr>
        <p:txBody>
          <a:bodyPr/>
          <a:lstStyle>
            <a:lvl1pPr>
              <a:defRPr sz="1000"/>
            </a:lvl1pPr>
            <a:extLst/>
          </a:lstStyle>
          <a:p>
            <a:fld id="{BC5217A8-0E06-4059-AC45-433E2E67A85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pPr algn="l"/>
            <a:r>
              <a:rPr lang="en-US" dirty="0" smtClean="0"/>
              <a:t>Spring 2016 – Robert Driesch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43800" y="6556248"/>
            <a:ext cx="588336" cy="228600"/>
          </a:xfrm>
        </p:spPr>
        <p:txBody>
          <a:bodyPr/>
          <a:lstStyle>
            <a:lvl1pPr>
              <a:defRPr sz="1000"/>
            </a:lvl1pPr>
            <a:extLst/>
          </a:lstStyle>
          <a:p>
            <a:fld id="{BC5217A8-0E06-4059-AC45-433E2E67A85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7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1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algn="l"/>
            <a:r>
              <a:rPr lang="en-US" dirty="0" smtClean="0"/>
              <a:t>Spring 2016 – Robert Driesch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43800" y="6556248"/>
            <a:ext cx="588336" cy="228600"/>
          </a:xfrm>
        </p:spPr>
        <p:txBody>
          <a:bodyPr/>
          <a:lstStyle>
            <a:lvl1pPr>
              <a:defRPr sz="1000"/>
            </a:lvl1pPr>
            <a:extLst/>
          </a:lstStyle>
          <a:p>
            <a:fld id="{BC5217A8-0E06-4059-AC45-433E2E67A85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73" y="1004671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8" y="998819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9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9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Spring 2016 – Robert Driesch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00"/>
            </a:lvl1pPr>
            <a:extLst/>
          </a:lstStyle>
          <a:p>
            <a:fld id="{BC5217A8-0E06-4059-AC45-433E2E67A85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3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76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800" i="1">
                <a:solidFill>
                  <a:schemeClr val="tx2"/>
                </a:solidFill>
              </a:defRPr>
            </a:lvl1pPr>
            <a:extLst/>
          </a:lstStyle>
          <a:p>
            <a:pPr algn="l"/>
            <a:r>
              <a:rPr lang="en-US" dirty="0" smtClean="0"/>
              <a:t>Spring 2016 – Robert Driesch</a:t>
            </a:r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7543800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50">
                <a:solidFill>
                  <a:schemeClr val="tx2"/>
                </a:solidFill>
              </a:defRPr>
            </a:lvl1pPr>
            <a:extLst/>
          </a:lstStyle>
          <a:p>
            <a:fld id="{BC5217A8-0E06-4059-AC45-433E2E67A85D}" type="slidenum">
              <a:rPr lang="en-US" smtClean="0"/>
              <a:pPr/>
              <a:t>‹#›</a:t>
            </a:fld>
            <a:endParaRPr lang="en-US" sz="11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895600" y="381000"/>
            <a:ext cx="5729068" cy="3172968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200" b="1" i="0" u="none" strike="noStrike" kern="1200" cap="all" spc="0" normalizeH="0" baseline="0" noProof="0" dirty="0" smtClean="0">
                <a:ln w="500">
                  <a:solidFill>
                    <a:schemeClr val="tx2">
                      <a:shade val="20000"/>
                      <a:satMod val="120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  <a:uLnTx/>
                <a:uFillTx/>
                <a:latin typeface="+mj-lt"/>
                <a:ea typeface="+mj-ea"/>
                <a:cs typeface="+mj-cs"/>
              </a:rPr>
              <a:t>Internet of things capstone project: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200" b="1" i="0" u="none" strike="noStrike" kern="1200" cap="all" spc="0" normalizeH="0" baseline="0" noProof="0" dirty="0" smtClean="0">
                <a:ln w="500">
                  <a:solidFill>
                    <a:schemeClr val="tx2">
                      <a:shade val="20000"/>
                      <a:satMod val="120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  <a:uLnTx/>
                <a:uFillTx/>
                <a:latin typeface="+mj-lt"/>
                <a:ea typeface="+mj-ea"/>
                <a:cs typeface="+mj-cs"/>
              </a:rPr>
              <a:t>Hotdog</a:t>
            </a:r>
            <a:br>
              <a:rPr kumimoji="0" lang="en-US" sz="4200" b="1" i="0" u="none" strike="noStrike" kern="1200" cap="all" spc="0" normalizeH="0" baseline="0" noProof="0" dirty="0" smtClean="0">
                <a:ln w="500">
                  <a:solidFill>
                    <a:schemeClr val="tx2">
                      <a:shade val="20000"/>
                      <a:satMod val="120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4200" b="1" i="0" u="none" strike="noStrike" kern="1200" cap="all" spc="0" normalizeH="0" baseline="0" noProof="0" dirty="0" smtClean="0">
                <a:ln w="500">
                  <a:solidFill>
                    <a:schemeClr val="tx2">
                      <a:shade val="20000"/>
                      <a:satMod val="120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2800" b="1" i="0" u="none" strike="noStrike" kern="1200" cap="all" spc="0" normalizeH="0" baseline="0" noProof="0" dirty="0" smtClean="0">
                <a:ln w="500">
                  <a:solidFill>
                    <a:schemeClr val="tx2">
                      <a:shade val="20000"/>
                      <a:satMod val="120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  <a:uLnTx/>
                <a:uFillTx/>
                <a:latin typeface="+mj-lt"/>
                <a:ea typeface="+mj-ea"/>
                <a:cs typeface="+mj-cs"/>
              </a:rPr>
              <a:t>SEIS 785-01</a:t>
            </a:r>
            <a:endParaRPr kumimoji="0" lang="en-US" sz="2800" b="1" i="0" u="none" strike="noStrike" kern="1200" cap="all" spc="0" normalizeH="0" baseline="0" noProof="0" dirty="0">
              <a:ln w="500">
                <a:solidFill>
                  <a:schemeClr val="tx2">
                    <a:shade val="20000"/>
                    <a:satMod val="120000"/>
                  </a:schemeClr>
                </a:solidFill>
              </a:ln>
              <a:gradFill>
                <a:gsLst>
                  <a:gs pos="0">
                    <a:schemeClr val="accent4">
                      <a:tint val="13000"/>
                    </a:schemeClr>
                  </a:gs>
                  <a:gs pos="10000">
                    <a:schemeClr val="accent4">
                      <a:tint val="20000"/>
                    </a:schemeClr>
                  </a:gs>
                  <a:gs pos="49000">
                    <a:schemeClr val="accent4">
                      <a:tint val="70000"/>
                    </a:schemeClr>
                  </a:gs>
                  <a:gs pos="50000">
                    <a:schemeClr val="accent4">
                      <a:tint val="97000"/>
                    </a:schemeClr>
                  </a:gs>
                  <a:gs pos="100000">
                    <a:schemeClr val="accent4">
                      <a:tint val="20000"/>
                    </a:schemeClr>
                  </a:gs>
                </a:gsLst>
                <a:lin ang="5400000" scaled="1"/>
              </a:gra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Robert Driesch</a:t>
            </a:r>
            <a:endParaRPr lang="en-US" dirty="0" smtClean="0"/>
          </a:p>
        </p:txBody>
      </p:sp>
      <p:pic>
        <p:nvPicPr>
          <p:cNvPr id="4" name="Picture 3" descr="ns3GkMuj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200" y="685800"/>
            <a:ext cx="1828800" cy="1828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RDCooter\AppData\Local\Microsoft\Windows\Temporary Internet Files\Content.IE5\G8CSO1UJ\GoDogGo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685800"/>
            <a:ext cx="1371600" cy="997935"/>
          </a:xfrm>
          <a:prstGeom prst="rect">
            <a:avLst/>
          </a:prstGeom>
          <a:noFill/>
        </p:spPr>
      </p:pic>
      <p:pic>
        <p:nvPicPr>
          <p:cNvPr id="7" name="Picture 2" descr="C:\Users\RDCooter\AppData\Local\Microsoft\Windows\Temporary Internet Files\Content.IE5\QV0AKP11\Dog-hot-dog-550x550[1]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05600" y="609600"/>
            <a:ext cx="1295400" cy="1295400"/>
          </a:xfrm>
          <a:prstGeom prst="rect">
            <a:avLst/>
          </a:prstGeom>
          <a:noFill/>
        </p:spPr>
      </p:pic>
      <p:pic>
        <p:nvPicPr>
          <p:cNvPr id="8" name="Picture 24" descr="C:\Users\RDCooter\AppData\Local\Microsoft\Windows\Temporary Internet Files\Content.IE5\M1KVI3OO\calor1-300x274[1]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70531" y="5318760"/>
            <a:ext cx="1601869" cy="1463040"/>
          </a:xfrm>
          <a:prstGeom prst="rect">
            <a:avLst/>
          </a:prstGeom>
          <a:noFill/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anchor="t">
            <a:normAutofit fontScale="90000"/>
          </a:bodyPr>
          <a:lstStyle/>
          <a:p>
            <a:r>
              <a:rPr lang="en-US" dirty="0" smtClean="0"/>
              <a:t>Project </a:t>
            </a:r>
            <a:r>
              <a:rPr lang="en-US" dirty="0" smtClean="0"/>
              <a:t>hotdog </a:t>
            </a:r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9416"/>
            <a:ext cx="7467600" cy="484632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A wearable (collar based) safety device for pets to warn when the Heat Index starts to approach dangerous levels</a:t>
            </a:r>
          </a:p>
          <a:p>
            <a:r>
              <a:rPr lang="en-US" dirty="0" smtClean="0"/>
              <a:t>Solicit help from neglectful owners and passers-by when a pet is in a dangerous situation</a:t>
            </a:r>
          </a:p>
          <a:p>
            <a:pPr lvl="1"/>
            <a:r>
              <a:rPr lang="en-US" dirty="0" smtClean="0"/>
              <a:t>For example: locked in a car</a:t>
            </a:r>
          </a:p>
          <a:p>
            <a:r>
              <a:rPr lang="en-US" dirty="0" smtClean="0"/>
              <a:t>Fully mobile &amp; independent solution to protect pets while in a car and not at home (e.g. no </a:t>
            </a:r>
            <a:r>
              <a:rPr lang="en-US" dirty="0" err="1" smtClean="0"/>
              <a:t>wifi</a:t>
            </a:r>
            <a:r>
              <a:rPr lang="en-US" dirty="0" smtClean="0"/>
              <a:t>)</a:t>
            </a:r>
          </a:p>
          <a:p>
            <a:r>
              <a:rPr lang="en-US" dirty="0" smtClean="0"/>
              <a:t>Waterproof and wearable on a collar but yet still visible enough to indicate when a dangerous situation is present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217A8-0E06-4059-AC45-433E2E67A85D}" type="slidenum">
              <a:rPr kumimoji="0" lang="en-US" smtClean="0"/>
              <a:pPr/>
              <a:t>2</a:t>
            </a:fld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kumimoji="0" lang="en-US" dirty="0" smtClean="0"/>
              <a:t>Spring 2015 - Team-03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1950720" y="5766340"/>
            <a:ext cx="6202680" cy="1091660"/>
            <a:chOff x="1828800" y="5766340"/>
            <a:chExt cx="6202680" cy="1091660"/>
          </a:xfrm>
        </p:grpSpPr>
        <p:pic>
          <p:nvPicPr>
            <p:cNvPr id="10" name="Picture 2" descr="C:\Users\RDCooter\AppData\Local\Microsoft\Windows\Temporary Internet Files\Content.IE5\G8CSO1UJ\hot-dog[1].jp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828800" y="5766340"/>
              <a:ext cx="1021080" cy="1091660"/>
            </a:xfrm>
            <a:prstGeom prst="rect">
              <a:avLst/>
            </a:prstGeom>
            <a:noFill/>
          </p:spPr>
        </p:pic>
        <p:pic>
          <p:nvPicPr>
            <p:cNvPr id="11" name="Picture 2" descr="C:\Users\RDCooter\AppData\Local\Microsoft\Windows\Temporary Internet Files\Content.IE5\G8CSO1UJ\hot-dog[1].jp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895600" y="5766340"/>
              <a:ext cx="1021080" cy="1091660"/>
            </a:xfrm>
            <a:prstGeom prst="rect">
              <a:avLst/>
            </a:prstGeom>
            <a:noFill/>
          </p:spPr>
        </p:pic>
        <p:pic>
          <p:nvPicPr>
            <p:cNvPr id="12" name="Picture 2" descr="C:\Users\RDCooter\AppData\Local\Microsoft\Windows\Temporary Internet Files\Content.IE5\G8CSO1UJ\hot-dog[1].jp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886200" y="5766340"/>
              <a:ext cx="1021080" cy="1091660"/>
            </a:xfrm>
            <a:prstGeom prst="rect">
              <a:avLst/>
            </a:prstGeom>
            <a:noFill/>
          </p:spPr>
        </p:pic>
        <p:pic>
          <p:nvPicPr>
            <p:cNvPr id="13" name="Picture 2" descr="C:\Users\RDCooter\AppData\Local\Microsoft\Windows\Temporary Internet Files\Content.IE5\G8CSO1UJ\hot-dog[1].jp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953000" y="5766340"/>
              <a:ext cx="1021080" cy="1091660"/>
            </a:xfrm>
            <a:prstGeom prst="rect">
              <a:avLst/>
            </a:prstGeom>
            <a:noFill/>
          </p:spPr>
        </p:pic>
        <p:pic>
          <p:nvPicPr>
            <p:cNvPr id="14" name="Picture 2" descr="C:\Users\RDCooter\AppData\Local\Microsoft\Windows\Temporary Internet Files\Content.IE5\G8CSO1UJ\hot-dog[1].jp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943600" y="5766340"/>
              <a:ext cx="1021080" cy="1091660"/>
            </a:xfrm>
            <a:prstGeom prst="rect">
              <a:avLst/>
            </a:prstGeom>
            <a:noFill/>
          </p:spPr>
        </p:pic>
        <p:pic>
          <p:nvPicPr>
            <p:cNvPr id="15" name="Picture 2" descr="C:\Users\RDCooter\AppData\Local\Microsoft\Windows\Temporary Internet Files\Content.IE5\G8CSO1UJ\hot-dog[1].jp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010400" y="5766340"/>
              <a:ext cx="1021080" cy="1091660"/>
            </a:xfrm>
            <a:prstGeom prst="rect">
              <a:avLst/>
            </a:prstGeom>
            <a:noFill/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543800" cy="1173480"/>
          </a:xfrm>
        </p:spPr>
        <p:txBody>
          <a:bodyPr anchor="t">
            <a:normAutofit fontScale="90000"/>
          </a:bodyPr>
          <a:lstStyle/>
          <a:p>
            <a:r>
              <a:rPr lang="en-US" sz="4000" dirty="0" smtClean="0"/>
              <a:t>Statistics &amp; Market Potential</a:t>
            </a:r>
            <a:endParaRPr lang="en-US" sz="40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447800"/>
            <a:ext cx="7543800" cy="5057553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 smtClean="0"/>
              <a:t>A dog can succumb to Heat Stroke in under 10 minutes in a vehicle</a:t>
            </a:r>
          </a:p>
          <a:p>
            <a:pPr lvl="1"/>
            <a:r>
              <a:rPr lang="en-US" sz="2000" dirty="0" smtClean="0"/>
              <a:t>Temperatures (Heat Index) can quickly rise 20 to 30 degrees  within a car even with the windows rolled down</a:t>
            </a:r>
          </a:p>
          <a:p>
            <a:r>
              <a:rPr lang="en-US" sz="2400" dirty="0" smtClean="0"/>
              <a:t>No official statistics are kept of dogs injured or dead because of Heat Stroke</a:t>
            </a:r>
          </a:p>
          <a:p>
            <a:pPr lvl="1"/>
            <a:r>
              <a:rPr lang="en-US" sz="2000" dirty="0" smtClean="0"/>
              <a:t>News is still littered with stories every year</a:t>
            </a:r>
          </a:p>
          <a:p>
            <a:r>
              <a:rPr lang="en-US" sz="2400" dirty="0" smtClean="0"/>
              <a:t>Estimated 70 – 80 million dogs owned in the U.S.</a:t>
            </a:r>
          </a:p>
          <a:p>
            <a:r>
              <a:rPr lang="en-US" sz="2400" dirty="0" err="1" smtClean="0"/>
              <a:t>Appx</a:t>
            </a:r>
            <a:r>
              <a:rPr lang="en-US" sz="2400" dirty="0" smtClean="0"/>
              <a:t>. 37% - 47% of all households have at least one dog</a:t>
            </a:r>
          </a:p>
          <a:p>
            <a:r>
              <a:rPr lang="en-US" sz="2400" dirty="0" smtClean="0"/>
              <a:t>Pet owners spent $60.28 Billion on products in 2015</a:t>
            </a:r>
          </a:p>
          <a:p>
            <a:pPr lvl="1"/>
            <a:r>
              <a:rPr lang="en-US" sz="2000" dirty="0" smtClean="0"/>
              <a:t>32% was spent on Pet Supplies and Services, continues to grow 4% annually</a:t>
            </a:r>
          </a:p>
          <a:p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</a:rPr>
              <a:t>How much would you spend to ensure the safety of your pet??</a:t>
            </a:r>
          </a:p>
          <a:p>
            <a:pPr lvl="1"/>
            <a:endParaRPr lang="en-US" sz="2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 smtClean="0"/>
              <a:t>Spring 2016 – Robert Driesch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217A8-0E06-4059-AC45-433E2E67A85D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239000" cy="1173480"/>
          </a:xfrm>
        </p:spPr>
        <p:txBody>
          <a:bodyPr anchor="t">
            <a:normAutofit/>
          </a:bodyPr>
          <a:lstStyle/>
          <a:p>
            <a:r>
              <a:rPr lang="en-US" sz="4000" dirty="0" smtClean="0"/>
              <a:t>Ingredients</a:t>
            </a:r>
            <a:endParaRPr lang="en-US" sz="40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495800" cy="4981353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 smtClean="0"/>
              <a:t>Particle Electron w/Breadboard</a:t>
            </a:r>
          </a:p>
          <a:p>
            <a:pPr lvl="1"/>
            <a:r>
              <a:rPr lang="en-US" sz="2000" dirty="0" smtClean="0"/>
              <a:t>Particle SIM Card</a:t>
            </a:r>
          </a:p>
          <a:p>
            <a:pPr lvl="1"/>
            <a:r>
              <a:rPr lang="en-US" sz="2000" dirty="0" smtClean="0"/>
              <a:t>Cellular Antenna</a:t>
            </a:r>
          </a:p>
          <a:p>
            <a:pPr lvl="1"/>
            <a:r>
              <a:rPr lang="en-US" sz="2000" dirty="0" smtClean="0"/>
              <a:t>2000mAh 3.7V </a:t>
            </a:r>
            <a:r>
              <a:rPr lang="en-US" sz="2000" dirty="0" err="1" smtClean="0"/>
              <a:t>LiPo</a:t>
            </a:r>
            <a:r>
              <a:rPr lang="en-US" sz="2000" dirty="0" smtClean="0"/>
              <a:t> Battery (rechargeable)</a:t>
            </a:r>
          </a:p>
          <a:p>
            <a:r>
              <a:rPr lang="en-US" sz="2400" dirty="0" smtClean="0"/>
              <a:t>Sensors</a:t>
            </a:r>
          </a:p>
          <a:p>
            <a:pPr lvl="1"/>
            <a:r>
              <a:rPr lang="en-US" sz="2000" dirty="0" smtClean="0"/>
              <a:t>DS18B20 Waterproof Temperature Sensor</a:t>
            </a:r>
          </a:p>
          <a:p>
            <a:pPr lvl="1"/>
            <a:r>
              <a:rPr lang="en-US" sz="2000" dirty="0" smtClean="0"/>
              <a:t>4.7k Resistors</a:t>
            </a:r>
          </a:p>
          <a:p>
            <a:pPr lvl="1"/>
            <a:r>
              <a:rPr lang="en-US" sz="2000" dirty="0" smtClean="0"/>
              <a:t>Various Jumpers</a:t>
            </a:r>
          </a:p>
          <a:p>
            <a:r>
              <a:rPr lang="en-US" sz="2400" dirty="0" smtClean="0"/>
              <a:t>Extras - Optional</a:t>
            </a:r>
          </a:p>
          <a:p>
            <a:pPr lvl="1"/>
            <a:r>
              <a:rPr lang="en-US" sz="2000" dirty="0" smtClean="0"/>
              <a:t>Particle Photon (instead)</a:t>
            </a:r>
          </a:p>
          <a:p>
            <a:pPr lvl="1"/>
            <a:r>
              <a:rPr lang="en-US" sz="2000" dirty="0" smtClean="0"/>
              <a:t>External RGB LED (e.g. </a:t>
            </a:r>
            <a:r>
              <a:rPr lang="en-US" sz="2000" dirty="0" err="1" smtClean="0"/>
              <a:t>NeoPixel</a:t>
            </a:r>
            <a:r>
              <a:rPr lang="en-US" sz="2000" dirty="0" smtClean="0"/>
              <a:t>)</a:t>
            </a:r>
          </a:p>
          <a:p>
            <a:pPr lvl="1"/>
            <a:r>
              <a:rPr lang="en-US" sz="2000" dirty="0" err="1" smtClean="0"/>
              <a:t>Piezo</a:t>
            </a:r>
            <a:r>
              <a:rPr lang="en-US" sz="2000" dirty="0" smtClean="0"/>
              <a:t> Buzzer</a:t>
            </a:r>
          </a:p>
          <a:p>
            <a:pPr lvl="1"/>
            <a:r>
              <a:rPr lang="en-US" sz="2000" dirty="0" smtClean="0"/>
              <a:t>Humidity Sensor</a:t>
            </a:r>
          </a:p>
          <a:p>
            <a:pPr lvl="1"/>
            <a:r>
              <a:rPr lang="en-US" sz="2000" dirty="0" smtClean="0"/>
              <a:t>Various Jumpers and Resistors</a:t>
            </a:r>
          </a:p>
          <a:p>
            <a:pPr lvl="1"/>
            <a:endParaRPr lang="en-US" sz="2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/>
              <a:t>Spring 2016 – Robert Driesch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217A8-0E06-4059-AC45-433E2E67A85D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7" name="Picture 6" descr="Parts_Electron_Sm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53000" y="228600"/>
            <a:ext cx="3048000" cy="3048000"/>
          </a:xfrm>
          <a:prstGeom prst="rect">
            <a:avLst/>
          </a:prstGeom>
          <a:ln>
            <a:solidFill>
              <a:schemeClr val="tx2">
                <a:lumMod val="50000"/>
              </a:schemeClr>
            </a:solidFill>
          </a:ln>
        </p:spPr>
      </p:pic>
      <p:pic>
        <p:nvPicPr>
          <p:cNvPr id="9" name="Picture 8" descr="Parts_Photon_Blue_Sm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953000" y="3581400"/>
            <a:ext cx="3044952" cy="3044952"/>
          </a:xfrm>
          <a:prstGeom prst="rect">
            <a:avLst/>
          </a:prstGeom>
          <a:ln>
            <a:solidFill>
              <a:schemeClr val="tx2">
                <a:lumMod val="50000"/>
              </a:schemeClr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239000" cy="1173480"/>
          </a:xfrm>
        </p:spPr>
        <p:txBody>
          <a:bodyPr anchor="t">
            <a:normAutofit/>
          </a:bodyPr>
          <a:lstStyle/>
          <a:p>
            <a:r>
              <a:rPr lang="en-US" sz="4000" dirty="0" smtClean="0"/>
              <a:t>How It Works</a:t>
            </a:r>
            <a:endParaRPr lang="en-US" sz="40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724400" cy="4981353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 smtClean="0"/>
              <a:t>Temperature &amp; Humidity sensor data is collected </a:t>
            </a:r>
          </a:p>
          <a:p>
            <a:pPr lvl="1"/>
            <a:r>
              <a:rPr lang="en-US" sz="2000" dirty="0" smtClean="0"/>
              <a:t>Heat Index is calculated and threat levels are determined</a:t>
            </a:r>
          </a:p>
          <a:p>
            <a:pPr lvl="2"/>
            <a:r>
              <a:rPr lang="en-US" sz="1600" dirty="0" smtClean="0"/>
              <a:t>Alert conditions are identified</a:t>
            </a:r>
          </a:p>
          <a:p>
            <a:pPr lvl="2"/>
            <a:r>
              <a:rPr lang="en-US" sz="1600" dirty="0" smtClean="0"/>
              <a:t>External events can also trigger alerts</a:t>
            </a:r>
          </a:p>
          <a:p>
            <a:r>
              <a:rPr lang="en-US" sz="2400" dirty="0" smtClean="0"/>
              <a:t>Feedback is Generated</a:t>
            </a:r>
          </a:p>
          <a:p>
            <a:pPr lvl="1"/>
            <a:r>
              <a:rPr lang="en-US" sz="2000" dirty="0" smtClean="0"/>
              <a:t>RGB LED’s are set from Heat Index threat levels</a:t>
            </a:r>
          </a:p>
          <a:p>
            <a:pPr lvl="2"/>
            <a:r>
              <a:rPr lang="en-US" sz="1600" dirty="0" smtClean="0"/>
              <a:t>Sliding color/intensity scale from </a:t>
            </a:r>
            <a:r>
              <a:rPr lang="en-US" sz="1600" b="1" dirty="0" smtClean="0">
                <a:solidFill>
                  <a:srgbClr val="0070C0"/>
                </a:solidFill>
              </a:rPr>
              <a:t>Blue</a:t>
            </a:r>
            <a:r>
              <a:rPr lang="en-US" sz="1600" dirty="0" smtClean="0"/>
              <a:t> to </a:t>
            </a:r>
            <a:r>
              <a:rPr lang="en-US" sz="1600" b="1" dirty="0" smtClean="0">
                <a:solidFill>
                  <a:srgbClr val="FF0000"/>
                </a:solidFill>
                <a:sym typeface="Wingdings" pitchFamily="2" charset="2"/>
              </a:rPr>
              <a:t>Red</a:t>
            </a:r>
          </a:p>
          <a:p>
            <a:pPr lvl="1"/>
            <a:r>
              <a:rPr lang="en-US" sz="2000" dirty="0" smtClean="0"/>
              <a:t>Data is published via </a:t>
            </a:r>
            <a:r>
              <a:rPr lang="en-US" sz="2000" dirty="0" err="1" smtClean="0"/>
              <a:t>Webhooks</a:t>
            </a:r>
            <a:endParaRPr lang="en-US" sz="2000" dirty="0" smtClean="0"/>
          </a:p>
          <a:p>
            <a:pPr lvl="1"/>
            <a:r>
              <a:rPr lang="en-US" sz="2000" dirty="0" smtClean="0"/>
              <a:t>SMS Text messages are sent to owner(s) for Alert conditions</a:t>
            </a:r>
          </a:p>
          <a:p>
            <a:r>
              <a:rPr lang="en-US" sz="2400" dirty="0" smtClean="0"/>
              <a:t>Activity is governed to minimize battery drawdown</a:t>
            </a:r>
          </a:p>
          <a:p>
            <a:pPr lvl="1"/>
            <a:endParaRPr lang="en-US" sz="2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/>
              <a:t>Spring 2016 – Robert Driesch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217A8-0E06-4059-AC45-433E2E67A85D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8" name="Picture 7" descr="Parts_Photon_Red_Lg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5181600" y="3962400"/>
            <a:ext cx="2895600" cy="2590800"/>
          </a:xfrm>
          <a:prstGeom prst="rect">
            <a:avLst/>
          </a:prstGeom>
          <a:ln>
            <a:solidFill>
              <a:schemeClr val="tx2">
                <a:lumMod val="50000"/>
              </a:schemeClr>
            </a:solidFill>
          </a:ln>
        </p:spPr>
      </p:pic>
      <p:pic>
        <p:nvPicPr>
          <p:cNvPr id="9" name="Picture 5" descr="C:\Users\RDCooter\AppData\Local\Microsoft\Windows\Temporary Internet Files\Content.IE5\G8CSO1UJ\ar125090246318494[1]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53200" y="2971800"/>
            <a:ext cx="1307306" cy="914400"/>
          </a:xfrm>
          <a:prstGeom prst="rect">
            <a:avLst/>
          </a:prstGeom>
          <a:noFill/>
        </p:spPr>
      </p:pic>
      <p:pic>
        <p:nvPicPr>
          <p:cNvPr id="10" name="Picture 9" descr="Parts_Photon_Blue_Sm.JP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>
          <a:xfrm>
            <a:off x="5178552" y="228600"/>
            <a:ext cx="2898648" cy="2590800"/>
          </a:xfrm>
          <a:prstGeom prst="rect">
            <a:avLst/>
          </a:prstGeom>
          <a:ln>
            <a:solidFill>
              <a:schemeClr val="tx2">
                <a:lumMod val="50000"/>
              </a:schemeClr>
            </a:solidFill>
          </a:ln>
        </p:spPr>
      </p:pic>
      <p:pic>
        <p:nvPicPr>
          <p:cNvPr id="11" name="Picture 12" descr="C:\Users\RDCooter\AppData\Local\Microsoft\Windows\Temporary Internet Files\Content.IE5\IB0TVF9O\Anonymous-fire-1[1]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491714" y="2895600"/>
            <a:ext cx="985286" cy="914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7239000" cy="1173480"/>
          </a:xfrm>
        </p:spPr>
        <p:txBody>
          <a:bodyPr anchor="t">
            <a:normAutofit/>
          </a:bodyPr>
          <a:lstStyle/>
          <a:p>
            <a:r>
              <a:rPr lang="en-US" sz="4000" dirty="0" smtClean="0"/>
              <a:t>Future Improvements</a:t>
            </a:r>
            <a:endParaRPr lang="en-US" sz="40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7239000" cy="4981353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 smtClean="0"/>
              <a:t>Hardware</a:t>
            </a:r>
          </a:p>
          <a:p>
            <a:pPr lvl="1"/>
            <a:r>
              <a:rPr lang="en-US" sz="2000" dirty="0" smtClean="0"/>
              <a:t>Continue to shrink the form factor &amp; components to make it wearable</a:t>
            </a:r>
          </a:p>
          <a:p>
            <a:pPr lvl="1"/>
            <a:r>
              <a:rPr lang="en-US" sz="2000" dirty="0" smtClean="0"/>
              <a:t>Develop a waterproof shell to contain the components</a:t>
            </a:r>
          </a:p>
          <a:p>
            <a:pPr lvl="1"/>
            <a:r>
              <a:rPr lang="en-US" sz="2000" dirty="0" smtClean="0"/>
              <a:t>Develop a recharging port for the battery</a:t>
            </a:r>
          </a:p>
          <a:p>
            <a:r>
              <a:rPr lang="en-US" sz="2400" dirty="0" smtClean="0"/>
              <a:t>Software</a:t>
            </a:r>
          </a:p>
          <a:p>
            <a:pPr lvl="1"/>
            <a:r>
              <a:rPr lang="en-US" sz="2000" dirty="0" smtClean="0"/>
              <a:t>Improve algorithm to conserve power &amp; data by controlling battery and publishing intervals</a:t>
            </a:r>
          </a:p>
          <a:p>
            <a:pPr lvl="1"/>
            <a:r>
              <a:rPr lang="en-US" sz="2000" dirty="0" smtClean="0"/>
              <a:t>Expand the functionality of the cellular interface (geo-location)</a:t>
            </a:r>
          </a:p>
          <a:p>
            <a:pPr lvl="1"/>
            <a:r>
              <a:rPr lang="en-US" sz="2000" dirty="0" smtClean="0"/>
              <a:t>Tie the data being generated into IBM’s </a:t>
            </a:r>
            <a:r>
              <a:rPr lang="en-US" sz="2000" dirty="0" err="1" smtClean="0"/>
              <a:t>BlueMix</a:t>
            </a:r>
            <a:r>
              <a:rPr lang="en-US" sz="2000" dirty="0" smtClean="0"/>
              <a:t> </a:t>
            </a:r>
            <a:r>
              <a:rPr lang="en-US" sz="2000" dirty="0" smtClean="0"/>
              <a:t>Suite</a:t>
            </a:r>
          </a:p>
          <a:p>
            <a:pPr lvl="1"/>
            <a:r>
              <a:rPr lang="en-US" sz="2000" dirty="0" smtClean="0"/>
              <a:t>Refine the external inputs (Weather Data) </a:t>
            </a:r>
          </a:p>
          <a:p>
            <a:r>
              <a:rPr lang="en-US" sz="2400" dirty="0" smtClean="0"/>
              <a:t>Mobile App</a:t>
            </a:r>
          </a:p>
          <a:p>
            <a:pPr lvl="1"/>
            <a:r>
              <a:rPr lang="en-US" sz="2000" dirty="0" smtClean="0"/>
              <a:t>Make it beautiful, elegant and clean</a:t>
            </a:r>
          </a:p>
          <a:p>
            <a:r>
              <a:rPr lang="en-US" sz="2400" dirty="0" smtClean="0"/>
              <a:t>Expand to support “</a:t>
            </a:r>
            <a:r>
              <a:rPr lang="en-US" sz="2400" i="1" dirty="0" smtClean="0"/>
              <a:t>Chilly Dog</a:t>
            </a:r>
            <a:r>
              <a:rPr lang="en-US" sz="2400" dirty="0" smtClean="0"/>
              <a:t>”</a:t>
            </a:r>
            <a:endParaRPr lang="en-US" sz="24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/>
              <a:t>Spring 2016 – Robert Driesch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217A8-0E06-4059-AC45-433E2E67A85D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7" name="Picture 6" descr="FitBark_Sample_Shell.jpg"/>
          <p:cNvPicPr>
            <a:picLocks noChangeAspect="1"/>
          </p:cNvPicPr>
          <p:nvPr/>
        </p:nvPicPr>
        <p:blipFill>
          <a:blip r:embed="rId2" cstate="print"/>
          <a:srcRect l="7767" r="27508"/>
          <a:stretch>
            <a:fillRect/>
          </a:stretch>
        </p:blipFill>
        <p:spPr>
          <a:xfrm>
            <a:off x="6172200" y="152400"/>
            <a:ext cx="1905000" cy="1552575"/>
          </a:xfrm>
          <a:prstGeom prst="rect">
            <a:avLst/>
          </a:prstGeom>
          <a:ln>
            <a:solidFill>
              <a:schemeClr val="tx2">
                <a:lumMod val="50000"/>
              </a:schemeClr>
            </a:solidFill>
          </a:ln>
        </p:spPr>
      </p:pic>
      <p:pic>
        <p:nvPicPr>
          <p:cNvPr id="3074" name="Picture 2" descr="C:\Users\RDCooter\AppData\Local\Microsoft\Windows\Temporary Internet Files\Content.IE5\QV0AKP11\cold-dogX[1]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12786" y="5791200"/>
            <a:ext cx="1397614" cy="93821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 smtClean="0"/>
              <a:t>Spring </a:t>
            </a:r>
            <a:r>
              <a:rPr lang="en-US" dirty="0" smtClean="0"/>
              <a:t>2016 – Robert Driesch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217A8-0E06-4059-AC45-433E2E67A85D}" type="slidenum">
              <a:rPr kumimoji="0" lang="en-US" smtClean="0"/>
              <a:pPr/>
              <a:t>7</a:t>
            </a:fld>
            <a:endParaRPr kumimoji="0" lang="en-US"/>
          </a:p>
        </p:txBody>
      </p:sp>
      <p:pic>
        <p:nvPicPr>
          <p:cNvPr id="1026" name="Picture 2" descr="http://static1.squarespace.com/static/53f381b3e4b0554a7ae9cdae/t/542ec97ce4b0e6fb85731e4e/1412352381610/QandA.jpg?format=1500w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685800"/>
            <a:ext cx="7924800" cy="5943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St Thomas Theme">
      <a:dk1>
        <a:sysClr val="windowText" lastClr="000000"/>
      </a:dk1>
      <a:lt1>
        <a:srgbClr val="FFFFFF"/>
      </a:lt1>
      <a:dk2>
        <a:srgbClr val="500778"/>
      </a:dk2>
      <a:lt2>
        <a:srgbClr val="53565A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315</TotalTime>
  <Words>464</Words>
  <Application>Microsoft Office PowerPoint</Application>
  <PresentationFormat>On-screen Show (4:3)</PresentationFormat>
  <Paragraphs>70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Opulent</vt:lpstr>
      <vt:lpstr>Slide 1</vt:lpstr>
      <vt:lpstr>Project hotdog requirements</vt:lpstr>
      <vt:lpstr>Statistics &amp; Market Potential</vt:lpstr>
      <vt:lpstr>Ingredients</vt:lpstr>
      <vt:lpstr>How It Works</vt:lpstr>
      <vt:lpstr>Future Improvements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RDCooter</dc:creator>
  <cp:lastModifiedBy>RDCooter</cp:lastModifiedBy>
  <cp:revision>61</cp:revision>
  <dcterms:created xsi:type="dcterms:W3CDTF">2015-05-11T02:07:08Z</dcterms:created>
  <dcterms:modified xsi:type="dcterms:W3CDTF">2016-05-11T19:52:23Z</dcterms:modified>
</cp:coreProperties>
</file>