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955"/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4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rdlon\OneDrive\Documents\Projects\Data-Projects\Udacity-Business-Analyst-Course\SQL\Query%20a%20Digital%20Music%20Store%20Database%20Project\Query%20result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rdlon\OneDrive\Documents\Projects\Data-Projects\Udacity-Business-Analyst-Course\SQL\Query%20a%20Digital%20Music%20Store%20Database%20Project\Query%20result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rdlon\OneDrive\Documents\Projects\Data-Projects\Udacity-Business-Analyst-Course\SQL\Query%20a%20Digital%20Music%20Store%20Database%20Project\Query%20results.csv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rdlon\OneDrive\Documents\Projects\Data-Projects\Udacity-Business-Analyst-Course\SQL\Query%20a%20Digital%20Music%20Store%20Database%20Project\Query%20results.csv" TargetMode="External"/><Relationship Id="rId4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'Query results'!$B$1</c:f>
              <c:strCache>
                <c:ptCount val="1"/>
                <c:pt idx="0">
                  <c:v>Average in Minutes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results'!$A$2:$A$21</c:f>
              <c:strCache>
                <c:ptCount val="20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Bossa Nova</c:v>
                </c:pt>
                <c:pt idx="4">
                  <c:v>Classical</c:v>
                </c:pt>
                <c:pt idx="5">
                  <c:v>Easy Listening</c:v>
                </c:pt>
                <c:pt idx="6">
                  <c:v>Electronica/Dance</c:v>
                </c:pt>
                <c:pt idx="7">
                  <c:v>Heavy Metal</c:v>
                </c:pt>
                <c:pt idx="8">
                  <c:v>Hip Hop/Rap</c:v>
                </c:pt>
                <c:pt idx="9">
                  <c:v>Jazz</c:v>
                </c:pt>
                <c:pt idx="10">
                  <c:v>Latin</c:v>
                </c:pt>
                <c:pt idx="11">
                  <c:v>Metal</c:v>
                </c:pt>
                <c:pt idx="12">
                  <c:v>Opera</c:v>
                </c:pt>
                <c:pt idx="13">
                  <c:v>Pop</c:v>
                </c:pt>
                <c:pt idx="14">
                  <c:v>R&amp;B/Soul</c:v>
                </c:pt>
                <c:pt idx="15">
                  <c:v>Reggae</c:v>
                </c:pt>
                <c:pt idx="16">
                  <c:v>Rock</c:v>
                </c:pt>
                <c:pt idx="17">
                  <c:v>Rock And Roll</c:v>
                </c:pt>
                <c:pt idx="18">
                  <c:v>Soundtrack</c:v>
                </c:pt>
                <c:pt idx="19">
                  <c:v>World</c:v>
                </c:pt>
              </c:strCache>
            </c:strRef>
          </c:cat>
          <c:val>
            <c:numRef>
              <c:f>'Query results'!$B$2:$B$21</c:f>
              <c:numCache>
                <c:formatCode>General</c:formatCode>
                <c:ptCount val="20"/>
                <c:pt idx="0">
                  <c:v>4.4000000000000004</c:v>
                </c:pt>
                <c:pt idx="1">
                  <c:v>3.91</c:v>
                </c:pt>
                <c:pt idx="2">
                  <c:v>4.51</c:v>
                </c:pt>
                <c:pt idx="3">
                  <c:v>3.66</c:v>
                </c:pt>
                <c:pt idx="4">
                  <c:v>4.9000000000000004</c:v>
                </c:pt>
                <c:pt idx="5">
                  <c:v>3.15</c:v>
                </c:pt>
                <c:pt idx="6">
                  <c:v>5.05</c:v>
                </c:pt>
                <c:pt idx="7">
                  <c:v>4.96</c:v>
                </c:pt>
                <c:pt idx="8">
                  <c:v>2.97</c:v>
                </c:pt>
                <c:pt idx="9">
                  <c:v>4.8600000000000003</c:v>
                </c:pt>
                <c:pt idx="10">
                  <c:v>3.88</c:v>
                </c:pt>
                <c:pt idx="11">
                  <c:v>5.16</c:v>
                </c:pt>
                <c:pt idx="12">
                  <c:v>2.91</c:v>
                </c:pt>
                <c:pt idx="13">
                  <c:v>3.82</c:v>
                </c:pt>
                <c:pt idx="14">
                  <c:v>3.67</c:v>
                </c:pt>
                <c:pt idx="15">
                  <c:v>4.12</c:v>
                </c:pt>
                <c:pt idx="16">
                  <c:v>4.7300000000000004</c:v>
                </c:pt>
                <c:pt idx="17">
                  <c:v>2.2400000000000002</c:v>
                </c:pt>
                <c:pt idx="18">
                  <c:v>4.07</c:v>
                </c:pt>
                <c:pt idx="19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2-4A75-90F7-99451D6B27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5933776"/>
        <c:axId val="175930864"/>
      </c:barChart>
      <c:catAx>
        <c:axId val="175933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accent2"/>
                    </a:solidFill>
                  </a:rPr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0864"/>
        <c:crosses val="autoZero"/>
        <c:auto val="1"/>
        <c:lblAlgn val="ctr"/>
        <c:lblOffset val="100"/>
        <c:noMultiLvlLbl val="0"/>
      </c:catAx>
      <c:valAx>
        <c:axId val="1759308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accent2"/>
                </a:solidFill>
              </a:rPr>
              <a:t>Top Sold Title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2'!$A$2:$B$2</c:f>
              <c:strCache>
                <c:ptCount val="2"/>
                <c:pt idx="0">
                  <c:v>USA</c:v>
                </c:pt>
                <c:pt idx="1">
                  <c:v>The Office, Season 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5-4499-A9C2-7BDC4A3B09AD}"/>
            </c:ext>
          </c:extLst>
        </c:ser>
        <c:ser>
          <c:idx val="1"/>
          <c:order val="1"/>
          <c:tx>
            <c:strRef>
              <c:f>'Query 2'!$A$3:$B$3</c:f>
              <c:strCache>
                <c:ptCount val="2"/>
                <c:pt idx="0">
                  <c:v>Canada</c:v>
                </c:pt>
                <c:pt idx="1">
                  <c:v>Arquivo II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2'!$C$3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5-4499-A9C2-7BDC4A3B09AD}"/>
            </c:ext>
          </c:extLst>
        </c:ser>
        <c:ser>
          <c:idx val="2"/>
          <c:order val="2"/>
          <c:tx>
            <c:strRef>
              <c:f>'Query 2'!$A$4:$B$4</c:f>
              <c:strCache>
                <c:ptCount val="2"/>
                <c:pt idx="0">
                  <c:v>Ireland</c:v>
                </c:pt>
                <c:pt idx="1">
                  <c:v>Lost, Season 2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2'!$C$4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5-4499-A9C2-7BDC4A3B09AD}"/>
            </c:ext>
          </c:extLst>
        </c:ser>
        <c:ser>
          <c:idx val="3"/>
          <c:order val="3"/>
          <c:tx>
            <c:strRef>
              <c:f>'Query 2'!$A$5:$B$5</c:f>
              <c:strCache>
                <c:ptCount val="2"/>
                <c:pt idx="0">
                  <c:v>France</c:v>
                </c:pt>
                <c:pt idx="1">
                  <c:v>Minha Historia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5-4499-A9C2-7BDC4A3B09AD}"/>
            </c:ext>
          </c:extLst>
        </c:ser>
        <c:ser>
          <c:idx val="4"/>
          <c:order val="4"/>
          <c:tx>
            <c:strRef>
              <c:f>'Query 2'!$A$6:$B$6</c:f>
              <c:strCache>
                <c:ptCount val="2"/>
                <c:pt idx="0">
                  <c:v>Brazil</c:v>
                </c:pt>
                <c:pt idx="1">
                  <c:v>Use Your Illusion 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2'!$C$6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5-4499-A9C2-7BDC4A3B09AD}"/>
            </c:ext>
          </c:extLst>
        </c:ser>
        <c:ser>
          <c:idx val="5"/>
          <c:order val="5"/>
          <c:tx>
            <c:strRef>
              <c:f>'Query 2'!$A$7:$B$7</c:f>
              <c:strCache>
                <c:ptCount val="2"/>
                <c:pt idx="0">
                  <c:v>India</c:v>
                </c:pt>
                <c:pt idx="1">
                  <c:v>Up An' Atom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2'!$C$7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5-4499-A9C2-7BDC4A3B09AD}"/>
            </c:ext>
          </c:extLst>
        </c:ser>
        <c:ser>
          <c:idx val="6"/>
          <c:order val="6"/>
          <c:tx>
            <c:strRef>
              <c:f>'Query 2'!$A$8:$B$8</c:f>
              <c:strCache>
                <c:ptCount val="2"/>
                <c:pt idx="0">
                  <c:v>United Kingdom</c:v>
                </c:pt>
                <c:pt idx="1">
                  <c:v>No Prayer For The Dying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2'!$C$8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5-4499-A9C2-7BDC4A3B09AD}"/>
            </c:ext>
          </c:extLst>
        </c:ser>
        <c:ser>
          <c:idx val="7"/>
          <c:order val="7"/>
          <c:tx>
            <c:strRef>
              <c:f>'Query 2'!$A$9:$B$9</c:f>
              <c:strCache>
                <c:ptCount val="2"/>
                <c:pt idx="0">
                  <c:v>Spain</c:v>
                </c:pt>
                <c:pt idx="1">
                  <c:v>My Generation - The Very Best Of The Who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2'!$C$9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E35-4499-A9C2-7BDC4A3B09AD}"/>
            </c:ext>
          </c:extLst>
        </c:ser>
        <c:ser>
          <c:idx val="8"/>
          <c:order val="8"/>
          <c:tx>
            <c:strRef>
              <c:f>'Query 2'!$A$10:$B$10</c:f>
              <c:strCache>
                <c:ptCount val="2"/>
                <c:pt idx="0">
                  <c:v>Germany</c:v>
                </c:pt>
                <c:pt idx="1">
                  <c:v>Djavan Ao Vivo - Vol. 1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2'!$C$10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35-4499-A9C2-7BDC4A3B09AD}"/>
            </c:ext>
          </c:extLst>
        </c:ser>
        <c:ser>
          <c:idx val="9"/>
          <c:order val="9"/>
          <c:tx>
            <c:strRef>
              <c:f>'Query 2'!$A$11:$B$11</c:f>
              <c:strCache>
                <c:ptCount val="2"/>
                <c:pt idx="0">
                  <c:v>Finland</c:v>
                </c:pt>
                <c:pt idx="1">
                  <c:v>Greatest Kiss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2'!$C$11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E35-4499-A9C2-7BDC4A3B09AD}"/>
            </c:ext>
          </c:extLst>
        </c:ser>
        <c:ser>
          <c:idx val="10"/>
          <c:order val="10"/>
          <c:tx>
            <c:strRef>
              <c:f>'Query 2'!$A$12:$B$12</c:f>
              <c:strCache>
                <c:ptCount val="2"/>
                <c:pt idx="0">
                  <c:v>Czech Republic</c:v>
                </c:pt>
                <c:pt idx="1">
                  <c:v>Prenda Minha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5-4499-A9C2-7BDC4A3B09AD}"/>
            </c:ext>
          </c:extLst>
        </c:ser>
        <c:ser>
          <c:idx val="11"/>
          <c:order val="11"/>
          <c:tx>
            <c:strRef>
              <c:f>'Query 2'!$A$13:$B$13</c:f>
              <c:strCache>
                <c:ptCount val="2"/>
                <c:pt idx="0">
                  <c:v>Sweden</c:v>
                </c:pt>
                <c:pt idx="1">
                  <c:v>Volume Dois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E35-4499-A9C2-7BDC4A3B09AD}"/>
            </c:ext>
          </c:extLst>
        </c:ser>
        <c:ser>
          <c:idx val="12"/>
          <c:order val="12"/>
          <c:tx>
            <c:strRef>
              <c:f>'Query 2'!$A$14:$B$14</c:f>
              <c:strCache>
                <c:ptCount val="2"/>
                <c:pt idx="0">
                  <c:v>Portugal</c:v>
                </c:pt>
                <c:pt idx="1">
                  <c:v>Raul Seixas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E35-4499-A9C2-7BDC4A3B09AD}"/>
            </c:ext>
          </c:extLst>
        </c:ser>
        <c:ser>
          <c:idx val="13"/>
          <c:order val="13"/>
          <c:tx>
            <c:strRef>
              <c:f>'Query 2'!$A$15:$B$15</c:f>
              <c:strCache>
                <c:ptCount val="2"/>
                <c:pt idx="0">
                  <c:v>Poland</c:v>
                </c:pt>
                <c:pt idx="1">
                  <c:v>Rattle And Hum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E35-4499-A9C2-7BDC4A3B09AD}"/>
            </c:ext>
          </c:extLst>
        </c:ser>
        <c:ser>
          <c:idx val="14"/>
          <c:order val="14"/>
          <c:tx>
            <c:strRef>
              <c:f>'Query 2'!$A$16:$B$16</c:f>
              <c:strCache>
                <c:ptCount val="2"/>
                <c:pt idx="0">
                  <c:v>Norway</c:v>
                </c:pt>
                <c:pt idx="1">
                  <c:v>For Those About To Rock We Salute You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E35-4499-A9C2-7BDC4A3B09AD}"/>
            </c:ext>
          </c:extLst>
        </c:ser>
        <c:ser>
          <c:idx val="15"/>
          <c:order val="15"/>
          <c:tx>
            <c:strRef>
              <c:f>'Query 2'!$A$17:$B$17</c:f>
              <c:strCache>
                <c:ptCount val="2"/>
                <c:pt idx="0">
                  <c:v>Netherlands</c:v>
                </c:pt>
                <c:pt idx="1">
                  <c:v>In Step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2'!$C$17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E35-4499-A9C2-7BDC4A3B09AD}"/>
            </c:ext>
          </c:extLst>
        </c:ser>
        <c:ser>
          <c:idx val="16"/>
          <c:order val="16"/>
          <c:tx>
            <c:strRef>
              <c:f>'Query 2'!$A$18:$B$18</c:f>
              <c:strCache>
                <c:ptCount val="2"/>
                <c:pt idx="0">
                  <c:v>Italy</c:v>
                </c:pt>
                <c:pt idx="1">
                  <c:v>Acústico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2'!$C$18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E35-4499-A9C2-7BDC4A3B09AD}"/>
            </c:ext>
          </c:extLst>
        </c:ser>
        <c:ser>
          <c:idx val="17"/>
          <c:order val="17"/>
          <c:tx>
            <c:strRef>
              <c:f>'Query 2'!$A$19:$B$19</c:f>
              <c:strCache>
                <c:ptCount val="2"/>
                <c:pt idx="0">
                  <c:v>Hungary</c:v>
                </c:pt>
                <c:pt idx="1">
                  <c:v>Pop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2'!$C$19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E35-4499-A9C2-7BDC4A3B09AD}"/>
            </c:ext>
          </c:extLst>
        </c:ser>
        <c:ser>
          <c:idx val="18"/>
          <c:order val="18"/>
          <c:tx>
            <c:strRef>
              <c:f>'Query 2'!$A$20:$B$20</c:f>
              <c:strCache>
                <c:ptCount val="2"/>
                <c:pt idx="0">
                  <c:v>Denmark</c:v>
                </c:pt>
                <c:pt idx="1">
                  <c:v>Chronicle, Vol. 1</c:v>
                </c:pt>
              </c:strCache>
            </c:strRef>
          </c:tx>
          <c:spPr>
            <a:solidFill>
              <a:schemeClr val="accent1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2'!$C$20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35-4499-A9C2-7BDC4A3B09AD}"/>
            </c:ext>
          </c:extLst>
        </c:ser>
        <c:ser>
          <c:idx val="19"/>
          <c:order val="19"/>
          <c:tx>
            <c:strRef>
              <c:f>'Query 2'!$A$21:$B$21</c:f>
              <c:strCache>
                <c:ptCount val="2"/>
                <c:pt idx="0">
                  <c:v>Belgium</c:v>
                </c:pt>
                <c:pt idx="1">
                  <c:v>Big Ones</c:v>
                </c:pt>
              </c:strCache>
            </c:strRef>
          </c:tx>
          <c:spPr>
            <a:solidFill>
              <a:schemeClr val="accent2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E35-4499-A9C2-7BDC4A3B09AD}"/>
            </c:ext>
          </c:extLst>
        </c:ser>
        <c:ser>
          <c:idx val="20"/>
          <c:order val="20"/>
          <c:tx>
            <c:strRef>
              <c:f>'Query 2'!$A$22:$B$22</c:f>
              <c:strCache>
                <c:ptCount val="2"/>
                <c:pt idx="0">
                  <c:v>Austria</c:v>
                </c:pt>
                <c:pt idx="1">
                  <c:v>My Generation - The Very Best Of The Who</c:v>
                </c:pt>
              </c:strCache>
            </c:strRef>
          </c:tx>
          <c:spPr>
            <a:solidFill>
              <a:schemeClr val="accent3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E35-4499-A9C2-7BDC4A3B09AD}"/>
            </c:ext>
          </c:extLst>
        </c:ser>
        <c:ser>
          <c:idx val="21"/>
          <c:order val="21"/>
          <c:tx>
            <c:strRef>
              <c:f>'Query 2'!$A$23:$B$23</c:f>
              <c:strCache>
                <c:ptCount val="2"/>
                <c:pt idx="0">
                  <c:v>Australia</c:v>
                </c:pt>
                <c:pt idx="1">
                  <c:v>The X Factor</c:v>
                </c:pt>
              </c:strCache>
            </c:strRef>
          </c:tx>
          <c:spPr>
            <a:solidFill>
              <a:schemeClr val="accent4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2'!$C$23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E35-4499-A9C2-7BDC4A3B09AD}"/>
            </c:ext>
          </c:extLst>
        </c:ser>
        <c:ser>
          <c:idx val="22"/>
          <c:order val="22"/>
          <c:tx>
            <c:strRef>
              <c:f>'Query 2'!$A$24:$B$24</c:f>
              <c:strCache>
                <c:ptCount val="2"/>
                <c:pt idx="0">
                  <c:v>Argentina</c:v>
                </c:pt>
                <c:pt idx="1">
                  <c:v>Acústico</c:v>
                </c:pt>
              </c:strCache>
            </c:strRef>
          </c:tx>
          <c:spPr>
            <a:solidFill>
              <a:schemeClr val="accent5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2'!$C$24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E35-4499-A9C2-7BDC4A3B09AD}"/>
            </c:ext>
          </c:extLst>
        </c:ser>
        <c:ser>
          <c:idx val="23"/>
          <c:order val="23"/>
          <c:tx>
            <c:strRef>
              <c:f>'Query 2'!$A$25:$B$25</c:f>
              <c:strCache>
                <c:ptCount val="2"/>
                <c:pt idx="0">
                  <c:v>Chile</c:v>
                </c:pt>
                <c:pt idx="1">
                  <c:v>Battlestar Galactica, Season 3</c:v>
                </c:pt>
              </c:strCache>
            </c:strRef>
          </c:tx>
          <c:spPr>
            <a:solidFill>
              <a:schemeClr val="accent6">
                <a:lumMod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2'!$C$1</c:f>
              <c:strCache>
                <c:ptCount val="1"/>
                <c:pt idx="0">
                  <c:v>Number Sold</c:v>
                </c:pt>
              </c:strCache>
            </c:strRef>
          </c:cat>
          <c:val>
            <c:numRef>
              <c:f>'Query 2'!$C$25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E35-4499-A9C2-7BDC4A3B09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23834080"/>
        <c:axId val="1823837408"/>
      </c:barChart>
      <c:catAx>
        <c:axId val="182383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accent2"/>
                    </a:solidFill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837408"/>
        <c:crosses val="autoZero"/>
        <c:auto val="1"/>
        <c:lblAlgn val="ctr"/>
        <c:lblOffset val="100"/>
        <c:noMultiLvlLbl val="0"/>
      </c:catAx>
      <c:valAx>
        <c:axId val="18238374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>
                    <a:solidFill>
                      <a:schemeClr val="accent2"/>
                    </a:solidFill>
                  </a:rPr>
                  <a:t>Number Sold</a:t>
                </a:r>
              </a:p>
            </c:rich>
          </c:tx>
          <c:layout>
            <c:manualLayout>
              <c:xMode val="edge"/>
              <c:yMode val="edge"/>
              <c:x val="1.1133143631578855E-2"/>
              <c:y val="0.297476658114364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2383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'Query 4'!$B$1</c:f>
              <c:strCache>
                <c:ptCount val="1"/>
                <c:pt idx="0">
                  <c:v>Number Sold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'Query 4'!$A$2:$A$11</c:f>
              <c:strCache>
                <c:ptCount val="10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R&amp;B/Soul</c:v>
                </c:pt>
                <c:pt idx="8">
                  <c:v>Classical</c:v>
                </c:pt>
                <c:pt idx="9">
                  <c:v>Reggae</c:v>
                </c:pt>
              </c:strCache>
            </c:strRef>
          </c:cat>
          <c:val>
            <c:numRef>
              <c:f>'Query 4'!$B$2:$B$11</c:f>
              <c:numCache>
                <c:formatCode>General</c:formatCode>
                <c:ptCount val="10"/>
                <c:pt idx="0">
                  <c:v>835</c:v>
                </c:pt>
                <c:pt idx="1">
                  <c:v>386</c:v>
                </c:pt>
                <c:pt idx="2">
                  <c:v>264</c:v>
                </c:pt>
                <c:pt idx="3">
                  <c:v>244</c:v>
                </c:pt>
                <c:pt idx="4">
                  <c:v>80</c:v>
                </c:pt>
                <c:pt idx="5">
                  <c:v>61</c:v>
                </c:pt>
                <c:pt idx="6">
                  <c:v>47</c:v>
                </c:pt>
                <c:pt idx="7">
                  <c:v>41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6-48C0-9CE1-240EEA90F44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79037152"/>
        <c:axId val="1579018016"/>
      </c:barChart>
      <c:catAx>
        <c:axId val="1579037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018016"/>
        <c:crosses val="autoZero"/>
        <c:auto val="1"/>
        <c:lblAlgn val="ctr"/>
        <c:lblOffset val="100"/>
        <c:noMultiLvlLbl val="0"/>
      </c:catAx>
      <c:valAx>
        <c:axId val="15790180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</a:rPr>
                  <a:t>Number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7903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'Query 3'!$A$2:$A$11</cx:f>
        <cx:lvl ptCount="10">
          <cx:pt idx="0">Prague</cx:pt>
          <cx:pt idx="1">Paris</cx:pt>
          <cx:pt idx="2">Mountain View</cx:pt>
          <cx:pt idx="3">São Paulo</cx:pt>
          <cx:pt idx="4">London</cx:pt>
          <cx:pt idx="5">Berlin</cx:pt>
          <cx:pt idx="6">Fort Worth</cx:pt>
          <cx:pt idx="7">Santiago</cx:pt>
          <cx:pt idx="8">Dublin</cx:pt>
          <cx:pt idx="9">Budapest</cx:pt>
        </cx:lvl>
      </cx:strDim>
      <cx:numDim type="val">
        <cx:f>'Query 3'!$B$2:$B$11</cx:f>
        <cx:lvl ptCount="10" formatCode="_(&quot;$&quot;* #,##0.00_);_(&quot;$&quot;* \(#,##0.00\);_(&quot;$&quot;* &quot;-&quot;??_);_(@_)">
          <cx:pt idx="0">90.239999999999995</cx:pt>
          <cx:pt idx="1">77.239999999999995</cx:pt>
          <cx:pt idx="2">77.239999999999995</cx:pt>
          <cx:pt idx="3">75.239999999999995</cx:pt>
          <cx:pt idx="4">75.239999999999995</cx:pt>
          <cx:pt idx="5">75.239999999999995</cx:pt>
          <cx:pt idx="6">47.619999999999997</cx:pt>
          <cx:pt idx="7">46.619999999999997</cx:pt>
          <cx:pt idx="8">45.619999999999997</cx:pt>
          <cx:pt idx="9">45.619999999999997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2400">
                <a:solidFill>
                  <a:schemeClr val="accent1"/>
                </a:solidFill>
              </a:defRPr>
            </a:pPr>
            <a:r>
              <a:rPr lang="en-US" sz="2400" b="1" i="0" u="none" strike="noStrike" baseline="0">
                <a:solidFill>
                  <a:schemeClr val="accent1"/>
                </a:solidFill>
                <a:latin typeface="Calibri" panose="020F0502020204030204"/>
              </a:rPr>
              <a:t>Total Spent</a:t>
            </a:r>
          </a:p>
          <a:p>
            <a:pPr algn="ctr" rtl="0">
              <a:defRPr sz="2400">
                <a:solidFill>
                  <a:schemeClr val="accent1"/>
                </a:solidFill>
              </a:defRPr>
            </a:pPr>
            <a:endParaRPr lang="en-US" sz="2400" b="1" i="0" u="none" strike="noStrike" baseline="0">
              <a:solidFill>
                <a:schemeClr val="accent1"/>
              </a:solidFill>
              <a:latin typeface="Calibri" panose="020F0502020204030204"/>
            </a:endParaRPr>
          </a:p>
        </cx:rich>
      </cx:tx>
    </cx:title>
    <cx:plotArea>
      <cx:plotAreaRegion>
        <cx:series layoutId="funnel" uniqueId="{E01ACF0D-14DE-4FA7-9A0A-522A1438307F}">
          <cx:tx>
            <cx:txData>
              <cx:f>'Query 3'!$B$1</cx:f>
              <cx:v> Total Spent 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150000006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>
                    <a:solidFill>
                      <a:schemeClr val="accent1"/>
                    </a:solidFill>
                  </a:defRPr>
                </a:pPr>
                <a:r>
                  <a:rPr lang="en-US" sz="1200" b="1" i="0" u="none" strike="noStrike" baseline="0">
                    <a:solidFill>
                      <a:schemeClr val="accent1"/>
                    </a:solidFill>
                    <a:latin typeface="Calibri" panose="020F0502020204030204"/>
                  </a:rPr>
                  <a:t>Countries</a:t>
                </a:r>
              </a:p>
              <a:p>
                <a:pPr algn="ctr" rtl="0">
                  <a:defRPr sz="1200" b="1">
                    <a:solidFill>
                      <a:schemeClr val="accent1"/>
                    </a:solidFill>
                  </a:defRPr>
                </a:pPr>
                <a:endParaRPr lang="en-US" sz="1200" b="1" i="0" u="none" strike="noStrike" baseline="0">
                  <a:solidFill>
                    <a:schemeClr val="accent1"/>
                  </a:solidFill>
                  <a:latin typeface="Calibri" panose="020F0502020204030204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 b="1">
                <a:solidFill>
                  <a:schemeClr val="accent1"/>
                </a:solidFill>
              </a:defRPr>
            </a:pPr>
            <a:endParaRPr lang="en-US" sz="1100" b="1" i="0" u="none" strike="noStrike" baseline="0">
              <a:solidFill>
                <a:schemeClr val="accent1"/>
              </a:solidFill>
              <a:latin typeface="Calibri" panose="020F0502020204030204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7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30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45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545178" y="736494"/>
            <a:ext cx="2598821" cy="4407006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As we can see, on average, Metal tracks are longer than any other Genre of music at 5.16 minutes. The shortest tracks on average were Rock and R</a:t>
            </a:r>
            <a:r>
              <a:rPr lang="en-US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o</a:t>
            </a:r>
            <a:r>
              <a:rPr lang="en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ll. </a:t>
            </a:r>
            <a:endParaRPr dirty="0">
              <a:solidFill>
                <a:srgbClr val="6A9955"/>
              </a:solidFill>
              <a:latin typeface="Amasis MT Pro Black" panose="02040A0405000502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649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Amasis MT Pro Black" panose="020B0604020202020204" pitchFamily="18" charset="0"/>
              </a:rPr>
              <a:t>Average Track Length in Minutes</a:t>
            </a:r>
            <a:endParaRPr dirty="0">
              <a:solidFill>
                <a:srgbClr val="FFFFFF"/>
              </a:solidFill>
              <a:latin typeface="Amasis MT Pro Black" panose="020B0604020202020204" pitchFamily="18" charset="0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F8D690-803D-22FB-36FA-441CF6422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398019"/>
              </p:ext>
            </p:extLst>
          </p:nvPr>
        </p:nvGraphicFramePr>
        <p:xfrm>
          <a:off x="0" y="736494"/>
          <a:ext cx="6571515" cy="4395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545178" y="682765"/>
            <a:ext cx="2598821" cy="4460736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We see that in the United States The Office Season 3  was the most popular seller. </a:t>
            </a:r>
            <a:r>
              <a:rPr lang="en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In Canada Arquivo II is the most popular. </a:t>
            </a:r>
            <a:endParaRPr dirty="0">
              <a:solidFill>
                <a:srgbClr val="6A9955"/>
              </a:solidFill>
              <a:latin typeface="Amasis MT Pro Black" panose="02040A0405000502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76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6A9955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Most Popular Albums By Country</a:t>
            </a:r>
            <a:endParaRPr dirty="0">
              <a:solidFill>
                <a:srgbClr val="FFFFFF"/>
              </a:solidFill>
              <a:latin typeface="Amasis MT Pro Black" panose="020B0604020202020204" pitchFamily="18" charset="0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685D58-49DF-1963-C454-89522150A7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69537"/>
              </p:ext>
            </p:extLst>
          </p:nvPr>
        </p:nvGraphicFramePr>
        <p:xfrm>
          <a:off x="0" y="682764"/>
          <a:ext cx="6545177" cy="4460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33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545178" y="647700"/>
            <a:ext cx="2598821" cy="44958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We see that at $90.24, Prague is the top spending city and rounding out the top 10 is Budapest at $45.62. </a:t>
            </a:r>
            <a:endParaRPr dirty="0">
              <a:solidFill>
                <a:srgbClr val="6A9955"/>
              </a:solidFill>
              <a:latin typeface="Amasis MT Pro Black" panose="02040A0405000502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6A9955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Top 10 Spending Cities</a:t>
            </a:r>
            <a:endParaRPr dirty="0">
              <a:solidFill>
                <a:srgbClr val="FFFFFF"/>
              </a:solidFill>
              <a:latin typeface="Amasis MT Pro Black" panose="020B0604020202020204" pitchFamily="18" charset="0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4863DE8-A952-1A98-B041-B6305E2904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7232844"/>
                  </p:ext>
                </p:extLst>
              </p:nvPr>
            </p:nvGraphicFramePr>
            <p:xfrm>
              <a:off x="0" y="647699"/>
              <a:ext cx="6545177" cy="44957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4863DE8-A952-1A98-B041-B6305E2904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47699"/>
                <a:ext cx="6545177" cy="4495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6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545178" y="657225"/>
            <a:ext cx="2598821" cy="4486275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The top Genre is R</a:t>
            </a:r>
            <a:r>
              <a:rPr lang="en-US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o</a:t>
            </a:r>
            <a:r>
              <a:rPr lang="en" dirty="0">
                <a:solidFill>
                  <a:srgbClr val="6A9955"/>
                </a:solidFill>
                <a:latin typeface="Amasis MT Pro Black" panose="02040A04050005020304" pitchFamily="18" charset="0"/>
                <a:ea typeface="Open Sans"/>
                <a:cs typeface="Open Sans"/>
                <a:sym typeface="Open Sans"/>
              </a:rPr>
              <a:t>ck at 835! More than double the next top Genre which is Latin (386)</a:t>
            </a:r>
            <a:endParaRPr dirty="0">
              <a:solidFill>
                <a:srgbClr val="6A9955"/>
              </a:solidFill>
              <a:latin typeface="Amasis MT Pro Black" panose="02040A0405000502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57225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6A9955"/>
                </a:solidFill>
                <a:latin typeface="Amasis MT Pro Black" panose="020B0604020202020204" pitchFamily="18" charset="0"/>
                <a:ea typeface="Open Sans"/>
                <a:cs typeface="Open Sans"/>
                <a:sym typeface="Open Sans"/>
              </a:rPr>
              <a:t>Top 10 Genres </a:t>
            </a:r>
            <a:endParaRPr dirty="0">
              <a:solidFill>
                <a:srgbClr val="FFFFFF"/>
              </a:solidFill>
              <a:latin typeface="Amasis MT Pro Black" panose="020B0604020202020204" pitchFamily="18" charset="0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85C4BC-DF4C-385D-0A96-9C7082CB0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472818"/>
              </p:ext>
            </p:extLst>
          </p:nvPr>
        </p:nvGraphicFramePr>
        <p:xfrm>
          <a:off x="0" y="657224"/>
          <a:ext cx="6545177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35364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149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Amasis MT Pro Black</vt:lpstr>
      <vt:lpstr>Simple Light</vt:lpstr>
      <vt:lpstr>  Average Track Length in Minutes</vt:lpstr>
      <vt:lpstr>  Most Popular Albums By Country</vt:lpstr>
      <vt:lpstr>  Top 10 Spending Cities</vt:lpstr>
      <vt:lpstr>  Top 10 Genres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dc:creator>Rashad Long</dc:creator>
  <cp:lastModifiedBy>Rashad Long</cp:lastModifiedBy>
  <cp:revision>11</cp:revision>
  <dcterms:modified xsi:type="dcterms:W3CDTF">2023-02-10T07:13:32Z</dcterms:modified>
</cp:coreProperties>
</file>