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301" r:id="rId3"/>
    <p:sldId id="293" r:id="rId4"/>
    <p:sldId id="294" r:id="rId5"/>
    <p:sldId id="295" r:id="rId6"/>
    <p:sldId id="296" r:id="rId7"/>
    <p:sldId id="298" r:id="rId8"/>
    <p:sldId id="300" r:id="rId9"/>
    <p:sldId id="29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pos="801" userDrawn="1">
          <p15:clr>
            <a:srgbClr val="A4A3A4"/>
          </p15:clr>
        </p15:guide>
        <p15:guide id="8" pos="6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0F5"/>
    <a:srgbClr val="223B7C"/>
    <a:srgbClr val="96C0E6"/>
    <a:srgbClr val="DEEBF7"/>
    <a:srgbClr val="55A0D3"/>
    <a:srgbClr val="2D3C8E"/>
    <a:srgbClr val="FF0000"/>
    <a:srgbClr val="B5CAF5"/>
    <a:srgbClr val="0B0D12"/>
    <a:srgbClr val="4B5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6631" autoAdjust="0"/>
  </p:normalViewPr>
  <p:slideViewPr>
    <p:cSldViewPr snapToGrid="0" showGuides="1">
      <p:cViewPr>
        <p:scale>
          <a:sx n="120" d="100"/>
          <a:sy n="120" d="100"/>
        </p:scale>
        <p:origin x="-462" y="72"/>
      </p:cViewPr>
      <p:guideLst>
        <p:guide orient="horz" pos="2183"/>
        <p:guide orient="horz" pos="663"/>
        <p:guide orient="horz" pos="3861"/>
        <p:guide pos="3863"/>
        <p:guide pos="211"/>
        <p:guide pos="7469"/>
        <p:guide pos="801"/>
        <p:guide pos="6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46067392233E-2"/>
          <c:y val="5.718952576087246E-2"/>
          <c:w val="0.39685259299603159"/>
          <c:h val="0.885620948478255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93B0F5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CA7-4140-AE65-FB9327F4228E}"/>
              </c:ext>
            </c:extLst>
          </c:dPt>
          <c:dPt>
            <c:idx val="1"/>
            <c:bubble3D val="0"/>
            <c:spPr>
              <a:solidFill>
                <a:srgbClr val="6B80B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A7-4140-AE65-FB9327F4228E}"/>
              </c:ext>
            </c:extLst>
          </c:dPt>
          <c:dPt>
            <c:idx val="2"/>
            <c:bubble3D val="0"/>
            <c:spPr>
              <a:solidFill>
                <a:srgbClr val="4B5A7D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CA7-4140-AE65-FB9327F4228E}"/>
              </c:ext>
            </c:extLst>
          </c:dPt>
          <c:dPt>
            <c:idx val="3"/>
            <c:bubble3D val="0"/>
            <c:spPr>
              <a:solidFill>
                <a:srgbClr val="0B0E1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A7-4140-AE65-FB9327F42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Answer1</c:v>
                </c:pt>
                <c:pt idx="1">
                  <c:v>Answer2</c:v>
                </c:pt>
                <c:pt idx="2">
                  <c:v>Answer3</c:v>
                </c:pt>
                <c:pt idx="3">
                  <c:v>Ответ4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A7-4140-AE65-FB9327F42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688581154269839"/>
          <c:y val="0.17803381837310742"/>
          <c:w val="0.19898644006794"/>
          <c:h val="0.6543300494728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46067392233E-2"/>
          <c:y val="5.718952576087246E-2"/>
          <c:w val="0.39685259299603159"/>
          <c:h val="0.885620948478255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93B0F5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CA7-4140-AE65-FB9327F4228E}"/>
              </c:ext>
            </c:extLst>
          </c:dPt>
          <c:dPt>
            <c:idx val="1"/>
            <c:bubble3D val="0"/>
            <c:spPr>
              <a:solidFill>
                <a:srgbClr val="6B80B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A7-4140-AE65-FB9327F4228E}"/>
              </c:ext>
            </c:extLst>
          </c:dPt>
          <c:dPt>
            <c:idx val="2"/>
            <c:bubble3D val="0"/>
            <c:spPr>
              <a:solidFill>
                <a:srgbClr val="4B5A7D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CA7-4140-AE65-FB9327F4228E}"/>
              </c:ext>
            </c:extLst>
          </c:dPt>
          <c:dPt>
            <c:idx val="3"/>
            <c:bubble3D val="0"/>
            <c:spPr>
              <a:solidFill>
                <a:srgbClr val="0B0E1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A7-4140-AE65-FB9327F42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Answer1</c:v>
                </c:pt>
                <c:pt idx="1">
                  <c:v>Answer2</c:v>
                </c:pt>
                <c:pt idx="2">
                  <c:v>Answer3</c:v>
                </c:pt>
                <c:pt idx="3">
                  <c:v>Ответ4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A7-4140-AE65-FB9327F42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688581154269839"/>
          <c:y val="0.17803381837310742"/>
          <c:w val="0.19898644006794"/>
          <c:h val="0.6543300494728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774596008314441"/>
          <c:y val="5.718952576087246E-2"/>
          <c:w val="0.39685259299603159"/>
          <c:h val="0.885620948478255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6"/>
            </a:solidFill>
            <a:ln w="3810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3B0F5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CA7-4140-AE65-FB9327F4228E}"/>
              </c:ext>
            </c:extLst>
          </c:dPt>
          <c:dPt>
            <c:idx val="1"/>
            <c:invertIfNegative val="0"/>
            <c:bubble3D val="0"/>
            <c:spPr>
              <a:solidFill>
                <a:srgbClr val="6B80B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A7-4140-AE65-FB9327F4228E}"/>
              </c:ext>
            </c:extLst>
          </c:dPt>
          <c:dPt>
            <c:idx val="2"/>
            <c:invertIfNegative val="0"/>
            <c:bubble3D val="0"/>
            <c:spPr>
              <a:solidFill>
                <a:srgbClr val="4B5A7D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CA7-4140-AE65-FB9327F4228E}"/>
              </c:ext>
            </c:extLst>
          </c:dPt>
          <c:dPt>
            <c:idx val="3"/>
            <c:invertIfNegative val="0"/>
            <c:bubble3D val="0"/>
            <c:spPr>
              <a:solidFill>
                <a:srgbClr val="0B0E1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A7-4140-AE65-FB9327F42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Answer1</c:v>
                </c:pt>
                <c:pt idx="1">
                  <c:v>Answer2</c:v>
                </c:pt>
                <c:pt idx="2">
                  <c:v>Answer3</c:v>
                </c:pt>
                <c:pt idx="3">
                  <c:v>Ответ4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A7-4140-AE65-FB9327F42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002432"/>
        <c:axId val="34000896"/>
      </c:barChart>
      <c:valAx>
        <c:axId val="340008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4002432"/>
        <c:crosses val="autoZero"/>
        <c:crossBetween val="between"/>
      </c:valAx>
      <c:catAx>
        <c:axId val="3400243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34000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96258-61EE-424A-B659-71CE89F79AE5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1EB08-AC38-4258-ABC5-952B4DB6F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1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>
            <a:extLst>
              <a:ext uri="{FF2B5EF4-FFF2-40B4-BE49-F238E27FC236}">
                <a16:creationId xmlns:a16="http://schemas.microsoft.com/office/drawing/2014/main" xmlns="" id="{4CD65C20-3520-467A-A99C-A00AE9FB05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5" t="2344" r="15674" b="381"/>
          <a:stretch/>
        </p:blipFill>
        <p:spPr>
          <a:xfrm flipH="1">
            <a:off x="6392519" y="0"/>
            <a:ext cx="5799481" cy="6858000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25946" y="605872"/>
            <a:ext cx="6675887" cy="717726"/>
            <a:chOff x="825946" y="605872"/>
            <a:chExt cx="6675887" cy="717726"/>
          </a:xfrm>
        </p:grpSpPr>
        <p:pic>
          <p:nvPicPr>
            <p:cNvPr id="12" name="Picture 2" descr="C:\Users\ddzuvao\Desktop\logo DZM_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46" y="605872"/>
              <a:ext cx="2427951" cy="71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xmlns="" id="{C9EB6127-6264-4B74-862D-A79F2B184A37}"/>
                </a:ext>
              </a:extLst>
            </p:cNvPr>
            <p:cNvGrpSpPr/>
            <p:nvPr userDrawn="1"/>
          </p:nvGrpSpPr>
          <p:grpSpPr>
            <a:xfrm>
              <a:off x="3545933" y="605872"/>
              <a:ext cx="3955900" cy="711693"/>
              <a:chOff x="950283" y="534361"/>
              <a:chExt cx="3190487" cy="573990"/>
            </a:xfrm>
          </p:grpSpPr>
          <p:pic>
            <p:nvPicPr>
              <p:cNvPr id="14" name="Рисунок 13">
                <a:extLst>
                  <a:ext uri="{FF2B5EF4-FFF2-40B4-BE49-F238E27FC236}">
                    <a16:creationId xmlns:a16="http://schemas.microsoft.com/office/drawing/2014/main" xmlns="" id="{15BAB012-93AA-4E20-A490-7B90E9EB8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283" y="534361"/>
                <a:ext cx="1492040" cy="573990"/>
              </a:xfrm>
              <a:prstGeom prst="rect">
                <a:avLst/>
              </a:prstGeom>
            </p:spPr>
          </p:pic>
          <p:pic>
            <p:nvPicPr>
              <p:cNvPr id="15" name="Рисунок 14">
                <a:extLst>
                  <a:ext uri="{FF2B5EF4-FFF2-40B4-BE49-F238E27FC236}">
                    <a16:creationId xmlns:a16="http://schemas.microsoft.com/office/drawing/2014/main" xmlns="" id="{06455EB7-405E-43D2-AD0F-3901B131F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4653" y="534361"/>
                <a:ext cx="1266117" cy="5739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33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>
            <a:extLst>
              <a:ext uri="{FF2B5EF4-FFF2-40B4-BE49-F238E27FC236}">
                <a16:creationId xmlns:a16="http://schemas.microsoft.com/office/drawing/2014/main" xmlns="" id="{A1CC7DFA-E0E8-4565-947C-0AEDACB5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  <p:pic>
        <p:nvPicPr>
          <p:cNvPr id="21" name="图片 7">
            <a:extLst>
              <a:ext uri="{FF2B5EF4-FFF2-40B4-BE49-F238E27FC236}">
                <a16:creationId xmlns:a16="http://schemas.microsoft.com/office/drawing/2014/main" xmlns="" id="{609C3275-4DC0-4F84-B2E2-E9B7B55DA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" r="2413" b="-918"/>
          <a:stretch/>
        </p:blipFill>
        <p:spPr>
          <a:xfrm>
            <a:off x="5816438" y="0"/>
            <a:ext cx="6375562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63182" y="6045570"/>
            <a:ext cx="589106" cy="589105"/>
          </a:xfr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B664773-9100-43FF-AA55-8F1149355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9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>
            <a:extLst>
              <a:ext uri="{FF2B5EF4-FFF2-40B4-BE49-F238E27FC236}">
                <a16:creationId xmlns:a16="http://schemas.microsoft.com/office/drawing/2014/main" xmlns="" id="{A1CC7DFA-E0E8-4565-947C-0AEDACB5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  <p:pic>
        <p:nvPicPr>
          <p:cNvPr id="21" name="图片 7">
            <a:extLst>
              <a:ext uri="{FF2B5EF4-FFF2-40B4-BE49-F238E27FC236}">
                <a16:creationId xmlns:a16="http://schemas.microsoft.com/office/drawing/2014/main" xmlns="" id="{609C3275-4DC0-4F84-B2E2-E9B7B55DA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" r="2413" b="-918"/>
          <a:stretch/>
        </p:blipFill>
        <p:spPr>
          <a:xfrm>
            <a:off x="5816438" y="0"/>
            <a:ext cx="6375562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63182" y="6045570"/>
            <a:ext cx="589106" cy="589105"/>
          </a:xfr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B664773-9100-43FF-AA55-8F1149355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4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>
            <a:extLst>
              <a:ext uri="{FF2B5EF4-FFF2-40B4-BE49-F238E27FC236}">
                <a16:creationId xmlns:a16="http://schemas.microsoft.com/office/drawing/2014/main" xmlns="" id="{A1CC7DFA-E0E8-4565-947C-0AEDACB5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  <p:pic>
        <p:nvPicPr>
          <p:cNvPr id="21" name="图片 7">
            <a:extLst>
              <a:ext uri="{FF2B5EF4-FFF2-40B4-BE49-F238E27FC236}">
                <a16:creationId xmlns:a16="http://schemas.microsoft.com/office/drawing/2014/main" xmlns="" id="{609C3275-4DC0-4F84-B2E2-E9B7B55DA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" r="2413" b="-918"/>
          <a:stretch/>
        </p:blipFill>
        <p:spPr>
          <a:xfrm>
            <a:off x="5816438" y="0"/>
            <a:ext cx="6375562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63182" y="6045570"/>
            <a:ext cx="589106" cy="589105"/>
          </a:xfr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B664773-9100-43FF-AA55-8F1149355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05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4773-9100-43FF-AA55-8F1149355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93054" y="1810287"/>
            <a:ext cx="5231891" cy="1884363"/>
          </a:xfrm>
        </p:spPr>
        <p:txBody>
          <a:bodyPr anchor="b">
            <a:normAutofit/>
          </a:bodyPr>
          <a:lstStyle/>
          <a:p>
            <a:r>
              <a:rPr lang="de-DE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REPORT TITLE 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93054" y="3969379"/>
            <a:ext cx="4909652" cy="584775"/>
          </a:xfr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Y</a:t>
            </a:r>
            <a:r>
              <a:rPr lang="de-DE" sz="16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oung Researchers </a:t>
            </a:r>
            <a:r>
              <a:rPr lang="en-US" sz="16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Competition</a:t>
            </a:r>
            <a:endParaRPr lang="ru-RU" sz="1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Forum </a:t>
            </a:r>
            <a:r>
              <a:rPr lang="de-DE" sz="1600" dirty="0" err="1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Sociology</a:t>
            </a:r>
            <a:r>
              <a:rPr lang="de-DE" sz="16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 err="1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Health</a:t>
            </a:r>
            <a:endParaRPr lang="ru-RU" sz="1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790932" y="3843580"/>
            <a:ext cx="422878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xmlns="" id="{AAFD3FF6-B955-4A32-B50A-21E3C8EC1AE7}"/>
              </a:ext>
            </a:extLst>
          </p:cNvPr>
          <p:cNvSpPr txBox="1">
            <a:spLocks/>
          </p:cNvSpPr>
          <p:nvPr/>
        </p:nvSpPr>
        <p:spPr>
          <a:xfrm>
            <a:off x="-315049" y="6138754"/>
            <a:ext cx="234667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xmlns="" id="{4C2A19A4-7CBE-4AC1-8DBB-85ECD73B59DF}"/>
              </a:ext>
            </a:extLst>
          </p:cNvPr>
          <p:cNvSpPr txBox="1">
            <a:spLocks/>
          </p:cNvSpPr>
          <p:nvPr/>
        </p:nvSpPr>
        <p:spPr>
          <a:xfrm>
            <a:off x="693054" y="4876591"/>
            <a:ext cx="4909652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Author’s full name</a:t>
            </a: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University</a:t>
            </a:r>
            <a:r>
              <a:rPr lang="ru-RU" sz="11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 </a:t>
            </a:r>
            <a:r>
              <a:rPr lang="en-US" sz="11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Organization</a:t>
            </a: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1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City</a:t>
            </a: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TECHNICAL</a:t>
            </a:r>
            <a:r>
              <a:rPr lang="ru-RU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SLIDE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ABA4E01E-4BF1-4F78-B473-ED9F1A73C79C}"/>
              </a:ext>
            </a:extLst>
          </p:cNvPr>
          <p:cNvSpPr/>
          <p:nvPr/>
        </p:nvSpPr>
        <p:spPr>
          <a:xfrm>
            <a:off x="566363" y="1211832"/>
            <a:ext cx="10330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entury Gothic" panose="020B0502020202020204" pitchFamily="34" charset="0"/>
              </a:rPr>
              <a:t>Main rules for </a:t>
            </a:r>
            <a:r>
              <a:rPr lang="en-US" dirty="0" smtClean="0">
                <a:latin typeface="Century Gothic" panose="020B0502020202020204" pitchFamily="34" charset="0"/>
              </a:rPr>
              <a:t>presentation design</a:t>
            </a:r>
            <a:r>
              <a:rPr lang="ru-RU" dirty="0" smtClean="0">
                <a:latin typeface="Century Gothic" panose="020B0502020202020204" pitchFamily="34" charset="0"/>
              </a:rPr>
              <a:t>: </a:t>
            </a:r>
            <a:endParaRPr lang="ru-RU" dirty="0">
              <a:latin typeface="Century Gothic" panose="020B0502020202020204" pitchFamily="34" charset="0"/>
            </a:endParaRP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All presentation slides have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titles and full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description of the required content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More than one slide may be used for any </a:t>
            </a:r>
            <a:r>
              <a:rPr lang="en-US" dirty="0" smtClean="0">
                <a:latin typeface="Century Gothic" panose="020B0502020202020204" pitchFamily="34" charset="0"/>
              </a:rPr>
              <a:t>section, </a:t>
            </a:r>
            <a:r>
              <a:rPr lang="en-US" dirty="0">
                <a:latin typeface="Century Gothic" panose="020B0502020202020204" pitchFamily="34" charset="0"/>
              </a:rPr>
              <a:t>if the content does not fit on one </a:t>
            </a:r>
            <a:r>
              <a:rPr lang="en-US" dirty="0" smtClean="0">
                <a:latin typeface="Century Gothic" panose="020B0502020202020204" pitchFamily="34" charset="0"/>
              </a:rPr>
              <a:t>slide. </a:t>
            </a:r>
            <a:r>
              <a:rPr lang="en-US" dirty="0" smtClean="0">
                <a:latin typeface="Century Gothic" panose="020B0502020202020204" pitchFamily="34" charset="0"/>
              </a:rPr>
              <a:t>However </a:t>
            </a:r>
            <a:r>
              <a:rPr lang="en-US" dirty="0" smtClean="0">
                <a:latin typeface="Century Gothic" panose="020B0502020202020204" pitchFamily="34" charset="0"/>
              </a:rPr>
              <a:t>the total amount of slides </a:t>
            </a:r>
            <a:r>
              <a:rPr lang="en-US" dirty="0" smtClean="0">
                <a:latin typeface="Century Gothic" panose="020B0502020202020204" pitchFamily="34" charset="0"/>
              </a:rPr>
              <a:t>should not </a:t>
            </a:r>
            <a:r>
              <a:rPr lang="en-US" dirty="0" smtClean="0">
                <a:latin typeface="Century Gothic" panose="020B0502020202020204" pitchFamily="34" charset="0"/>
              </a:rPr>
              <a:t>exceed 10 </a:t>
            </a:r>
            <a:r>
              <a:rPr lang="ru-RU" dirty="0" smtClean="0">
                <a:latin typeface="Century Gothic" panose="020B0502020202020204" pitchFamily="34" charset="0"/>
              </a:rPr>
              <a:t>(</a:t>
            </a:r>
            <a:r>
              <a:rPr lang="en-US" dirty="0" smtClean="0">
                <a:latin typeface="Century Gothic" panose="020B0502020202020204" pitchFamily="34" charset="0"/>
              </a:rPr>
              <a:t>excluding title and final slides</a:t>
            </a:r>
            <a:r>
              <a:rPr lang="ru-RU" dirty="0" smtClean="0">
                <a:latin typeface="Century Gothic" panose="020B0502020202020204" pitchFamily="34" charset="0"/>
              </a:rPr>
              <a:t>).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Text on the slides should be in Century Gothic </a:t>
            </a:r>
            <a:r>
              <a:rPr lang="en-US" dirty="0" smtClean="0">
                <a:latin typeface="Century Gothic" panose="020B0502020202020204" pitchFamily="34" charset="0"/>
              </a:rPr>
              <a:t>font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These are the templates. The structure can be altered if needed.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Slides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should contain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only research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information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r>
              <a:rPr lang="en-US" dirty="0" smtClean="0">
                <a:latin typeface="Century Gothic" panose="020B0502020202020204" pitchFamily="34" charset="0"/>
              </a:rPr>
              <a:t>All technical information </a:t>
            </a:r>
            <a:r>
              <a:rPr lang="ru-RU" dirty="0" smtClean="0">
                <a:latin typeface="Century Gothic" panose="020B0502020202020204" pitchFamily="34" charset="0"/>
              </a:rPr>
              <a:t>(</a:t>
            </a:r>
            <a:r>
              <a:rPr lang="en-US" dirty="0" smtClean="0">
                <a:latin typeface="Century Gothic" panose="020B0502020202020204" pitchFamily="34" charset="0"/>
              </a:rPr>
              <a:t>including this technical slide</a:t>
            </a:r>
            <a:r>
              <a:rPr lang="ru-RU" dirty="0" smtClean="0">
                <a:latin typeface="Century Gothic" panose="020B0502020202020204" pitchFamily="34" charset="0"/>
              </a:rPr>
              <a:t>, </a:t>
            </a:r>
            <a:r>
              <a:rPr lang="en-US" dirty="0" smtClean="0">
                <a:latin typeface="Century Gothic" panose="020B0502020202020204" pitchFamily="34" charset="0"/>
              </a:rPr>
              <a:t>examples of diagrams, schemes, </a:t>
            </a:r>
            <a:r>
              <a:rPr lang="en-US" dirty="0" err="1" smtClean="0">
                <a:latin typeface="Century Gothic" panose="020B0502020202020204" pitchFamily="34" charset="0"/>
              </a:rPr>
              <a:t>etc</a:t>
            </a:r>
            <a:r>
              <a:rPr lang="ru-RU" dirty="0" smtClean="0">
                <a:latin typeface="Century Gothic" panose="020B0502020202020204" pitchFamily="34" charset="0"/>
              </a:rPr>
              <a:t>.)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is to be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deleted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Some slides contain hints which formulate the main questions to be answered </a:t>
            </a:r>
            <a:r>
              <a:rPr lang="ru-RU" dirty="0" smtClean="0">
                <a:latin typeface="Century Gothic" panose="020B0502020202020204" pitchFamily="34" charset="0"/>
              </a:rPr>
              <a:t>(</a:t>
            </a:r>
            <a:r>
              <a:rPr lang="en-US" dirty="0" smtClean="0">
                <a:latin typeface="Century Gothic" panose="020B0502020202020204" pitchFamily="34" charset="0"/>
              </a:rPr>
              <a:t>grey and red square with a question mark</a:t>
            </a:r>
            <a:r>
              <a:rPr lang="ru-RU" dirty="0" smtClean="0">
                <a:latin typeface="Century Gothic" panose="020B0502020202020204" pitchFamily="34" charset="0"/>
              </a:rPr>
              <a:t> «?» </a:t>
            </a:r>
            <a:r>
              <a:rPr lang="en-US" dirty="0" smtClean="0">
                <a:latin typeface="Century Gothic" panose="020B0502020202020204" pitchFamily="34" charset="0"/>
              </a:rPr>
              <a:t>and a text message</a:t>
            </a:r>
            <a:r>
              <a:rPr lang="ru-RU" dirty="0" smtClean="0">
                <a:latin typeface="Century Gothic" panose="020B0502020202020204" pitchFamily="34" charset="0"/>
              </a:rPr>
              <a:t>). </a:t>
            </a:r>
            <a:r>
              <a:rPr lang="en-US" dirty="0" smtClean="0">
                <a:latin typeface="Century Gothic" panose="020B0502020202020204" pitchFamily="34" charset="0"/>
              </a:rPr>
              <a:t>These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hints are to be deleted </a:t>
            </a:r>
            <a:r>
              <a:rPr lang="ru-RU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by the author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RELEVANCE </a:t>
            </a:r>
            <a:endParaRPr lang="de-DE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xmlns="" id="{BC09A960-61CD-4DC0-B247-ECEDCE177D29}"/>
              </a:ext>
            </a:extLst>
          </p:cNvPr>
          <p:cNvGrpSpPr/>
          <p:nvPr/>
        </p:nvGrpSpPr>
        <p:grpSpPr>
          <a:xfrm>
            <a:off x="620693" y="1312694"/>
            <a:ext cx="2157893" cy="2195428"/>
            <a:chOff x="953653" y="2084915"/>
            <a:chExt cx="2157893" cy="2195428"/>
          </a:xfrm>
        </p:grpSpPr>
        <p:grpSp>
          <p:nvGrpSpPr>
            <p:cNvPr id="4" name="组合 50">
              <a:extLst>
                <a:ext uri="{FF2B5EF4-FFF2-40B4-BE49-F238E27FC236}">
                  <a16:creationId xmlns:a16="http://schemas.microsoft.com/office/drawing/2014/main" xmlns="" id="{E50C0521-C679-466C-BE05-8674E78853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3653" y="2084915"/>
              <a:ext cx="2157893" cy="2195428"/>
              <a:chOff x="5397500" y="5734050"/>
              <a:chExt cx="365125" cy="371476"/>
            </a:xfrm>
            <a:solidFill>
              <a:srgbClr val="93B0F5"/>
            </a:solidFill>
          </p:grpSpPr>
          <p:sp>
            <p:nvSpPr>
              <p:cNvPr id="8" name="Freeform 288">
                <a:extLst>
                  <a:ext uri="{FF2B5EF4-FFF2-40B4-BE49-F238E27FC236}">
                    <a16:creationId xmlns:a16="http://schemas.microsoft.com/office/drawing/2014/main" xmlns="" id="{F70AFB47-16FB-44CE-8DA5-F8FB704413B6}"/>
                  </a:ext>
                </a:extLst>
              </p:cNvPr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289">
                <a:extLst>
                  <a:ext uri="{FF2B5EF4-FFF2-40B4-BE49-F238E27FC236}">
                    <a16:creationId xmlns:a16="http://schemas.microsoft.com/office/drawing/2014/main" xmlns="" id="{DF2AB5C7-FFA9-450F-9966-8CB04518A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91">
                <a:extLst>
                  <a:ext uri="{FF2B5EF4-FFF2-40B4-BE49-F238E27FC236}">
                    <a16:creationId xmlns:a16="http://schemas.microsoft.com/office/drawing/2014/main" xmlns="" id="{1E06CD07-11B1-424F-A73D-58D260360AE1}"/>
                  </a:ext>
                </a:extLst>
              </p:cNvPr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B2670BA-DCB3-4FD7-9D8C-601936EFCB56}"/>
                </a:ext>
              </a:extLst>
            </p:cNvPr>
            <p:cNvSpPr txBox="1"/>
            <p:nvPr/>
          </p:nvSpPr>
          <p:spPr>
            <a:xfrm>
              <a:off x="1951114" y="2191095"/>
              <a:ext cx="9884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93B0F5"/>
                  </a:solidFill>
                  <a:latin typeface="Century Gothic" panose="020B0502020202020204" pitchFamily="34" charset="0"/>
                </a:rPr>
                <a:t>!</a:t>
              </a:r>
              <a:endParaRPr lang="ru-RU" sz="6600" b="1" dirty="0">
                <a:solidFill>
                  <a:srgbClr val="93B0F5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9" name="圆角矩形 23">
            <a:extLst>
              <a:ext uri="{FF2B5EF4-FFF2-40B4-BE49-F238E27FC236}">
                <a16:creationId xmlns:a16="http://schemas.microsoft.com/office/drawing/2014/main" xmlns="" id="{E8741685-DDBD-4AD4-A815-840B35F64572}"/>
              </a:ext>
            </a:extLst>
          </p:cNvPr>
          <p:cNvSpPr/>
          <p:nvPr/>
        </p:nvSpPr>
        <p:spPr>
          <a:xfrm>
            <a:off x="2552295" y="1862717"/>
            <a:ext cx="6480000" cy="220309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C4CF9D73-FEB2-4A03-8A77-06EB0C1A2A67}"/>
              </a:ext>
            </a:extLst>
          </p:cNvPr>
          <p:cNvSpPr/>
          <p:nvPr/>
        </p:nvSpPr>
        <p:spPr>
          <a:xfrm>
            <a:off x="2896088" y="1343148"/>
            <a:ext cx="4859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Century Gothic" panose="020B0502020202020204" pitchFamily="34" charset="0"/>
              </a:rPr>
              <a:t>Problem</a:t>
            </a:r>
            <a:r>
              <a:rPr lang="ru-RU" sz="2400" b="1" dirty="0" smtClean="0">
                <a:latin typeface="Century Gothic" panose="020B0502020202020204" pitchFamily="34" charset="0"/>
              </a:rPr>
              <a:t>/</a:t>
            </a:r>
            <a:r>
              <a:rPr lang="de-DE" sz="2400" b="1" dirty="0" err="1" smtClean="0">
                <a:latin typeface="Century Gothic" panose="020B0502020202020204" pitchFamily="34" charset="0"/>
              </a:rPr>
              <a:t>need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ABA4E01E-4BF1-4F78-B473-ED9F1A73C79C}"/>
              </a:ext>
            </a:extLst>
          </p:cNvPr>
          <p:cNvSpPr/>
          <p:nvPr/>
        </p:nvSpPr>
        <p:spPr>
          <a:xfrm>
            <a:off x="2892054" y="2130182"/>
            <a:ext cx="671238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</a:t>
            </a:r>
            <a:r>
              <a:rPr lang="en-US" dirty="0" smtClean="0">
                <a:latin typeface="Century Gothic" panose="020B0502020202020204" pitchFamily="34" charset="0"/>
              </a:rPr>
              <a:t>roblem</a:t>
            </a:r>
            <a:r>
              <a:rPr lang="ru-RU" dirty="0" smtClean="0">
                <a:latin typeface="Century Gothic" panose="020B0502020202020204" pitchFamily="34" charset="0"/>
              </a:rPr>
              <a:t>/ </a:t>
            </a:r>
            <a:r>
              <a:rPr lang="en-US" dirty="0" smtClean="0">
                <a:latin typeface="Century Gothic" panose="020B0502020202020204" pitchFamily="34" charset="0"/>
              </a:rPr>
              <a:t>need description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6619" y="3659083"/>
            <a:ext cx="10354691" cy="432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1911" y="3659083"/>
            <a:ext cx="622659" cy="432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FD481652-3375-44B4-824B-97E4FC99673F}"/>
              </a:ext>
            </a:extLst>
          </p:cNvPr>
          <p:cNvSpPr/>
          <p:nvPr/>
        </p:nvSpPr>
        <p:spPr>
          <a:xfrm>
            <a:off x="1124570" y="3721350"/>
            <a:ext cx="781838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What urgent problem/need does the conducted study solve</a:t>
            </a:r>
            <a:r>
              <a:rPr lang="ru-RU" sz="1400" dirty="0" smtClean="0">
                <a:latin typeface="Century Gothic" panose="020B0502020202020204" pitchFamily="34" charset="0"/>
              </a:rPr>
              <a:t>?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METHODOLOGY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Freeform 289">
            <a:extLst>
              <a:ext uri="{FF2B5EF4-FFF2-40B4-BE49-F238E27FC236}">
                <a16:creationId xmlns:a16="http://schemas.microsoft.com/office/drawing/2014/main" xmlns="" id="{DF2AB5C7-FFA9-450F-9966-8CB04518AA61}"/>
              </a:ext>
            </a:extLst>
          </p:cNvPr>
          <p:cNvSpPr>
            <a:spLocks noEditPoints="1"/>
          </p:cNvSpPr>
          <p:nvPr/>
        </p:nvSpPr>
        <p:spPr bwMode="auto">
          <a:xfrm>
            <a:off x="807287" y="1558608"/>
            <a:ext cx="1332264" cy="1332265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30 w 60"/>
              <a:gd name="T11" fmla="*/ 51 h 60"/>
              <a:gd name="T12" fmla="*/ 8 w 60"/>
              <a:gd name="T13" fmla="*/ 30 h 60"/>
              <a:gd name="T14" fmla="*/ 30 w 60"/>
              <a:gd name="T15" fmla="*/ 8 h 60"/>
              <a:gd name="T16" fmla="*/ 52 w 60"/>
              <a:gd name="T17" fmla="*/ 30 h 60"/>
              <a:gd name="T18" fmla="*/ 30 w 60"/>
              <a:gd name="T19" fmla="*/ 5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圆角矩形 23">
            <a:extLst>
              <a:ext uri="{FF2B5EF4-FFF2-40B4-BE49-F238E27FC236}">
                <a16:creationId xmlns:a16="http://schemas.microsoft.com/office/drawing/2014/main" xmlns="" id="{E8741685-DDBD-4AD4-A815-840B35F64572}"/>
              </a:ext>
            </a:extLst>
          </p:cNvPr>
          <p:cNvSpPr/>
          <p:nvPr/>
        </p:nvSpPr>
        <p:spPr>
          <a:xfrm>
            <a:off x="1967590" y="2108631"/>
            <a:ext cx="7920000" cy="220309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C4CF9D73-FEB2-4A03-8A77-06EB0C1A2A67}"/>
              </a:ext>
            </a:extLst>
          </p:cNvPr>
          <p:cNvSpPr/>
          <p:nvPr/>
        </p:nvSpPr>
        <p:spPr>
          <a:xfrm>
            <a:off x="2311383" y="1589062"/>
            <a:ext cx="8060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Methodology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ABA4E01E-4BF1-4F78-B473-ED9F1A73C79C}"/>
              </a:ext>
            </a:extLst>
          </p:cNvPr>
          <p:cNvSpPr/>
          <p:nvPr/>
        </p:nvSpPr>
        <p:spPr>
          <a:xfrm>
            <a:off x="2307348" y="2376096"/>
            <a:ext cx="806493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Methods, instruments and </a:t>
            </a:r>
            <a:r>
              <a:rPr lang="en-US" dirty="0" smtClean="0">
                <a:latin typeface="Century Gothic" panose="020B0502020202020204" pitchFamily="34" charset="0"/>
              </a:rPr>
              <a:t>sampling population </a:t>
            </a:r>
            <a:r>
              <a:rPr lang="en-US" dirty="0" smtClean="0">
                <a:latin typeface="Century Gothic" panose="020B0502020202020204" pitchFamily="34" charset="0"/>
              </a:rPr>
              <a:t>are briefly described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7" name="Freeform 289">
            <a:extLst>
              <a:ext uri="{FF2B5EF4-FFF2-40B4-BE49-F238E27FC236}">
                <a16:creationId xmlns:a16="http://schemas.microsoft.com/office/drawing/2014/main" xmlns="" id="{171102F5-D5AC-411F-9E4D-AF2AD3A51F4C}"/>
              </a:ext>
            </a:extLst>
          </p:cNvPr>
          <p:cNvSpPr>
            <a:spLocks noEditPoints="1"/>
          </p:cNvSpPr>
          <p:nvPr/>
        </p:nvSpPr>
        <p:spPr bwMode="auto">
          <a:xfrm>
            <a:off x="807290" y="4965827"/>
            <a:ext cx="1332265" cy="1332265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30 w 60"/>
              <a:gd name="T11" fmla="*/ 51 h 60"/>
              <a:gd name="T12" fmla="*/ 8 w 60"/>
              <a:gd name="T13" fmla="*/ 30 h 60"/>
              <a:gd name="T14" fmla="*/ 30 w 60"/>
              <a:gd name="T15" fmla="*/ 8 h 60"/>
              <a:gd name="T16" fmla="*/ 52 w 60"/>
              <a:gd name="T17" fmla="*/ 30 h 60"/>
              <a:gd name="T18" fmla="*/ 30 w 60"/>
              <a:gd name="T19" fmla="*/ 5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4B5A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 sz="2533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圆角矩形 23">
            <a:extLst>
              <a:ext uri="{FF2B5EF4-FFF2-40B4-BE49-F238E27FC236}">
                <a16:creationId xmlns:a16="http://schemas.microsoft.com/office/drawing/2014/main" xmlns="" id="{228C36AF-1D15-493A-9827-4AA54006757A}"/>
              </a:ext>
            </a:extLst>
          </p:cNvPr>
          <p:cNvSpPr/>
          <p:nvPr/>
        </p:nvSpPr>
        <p:spPr>
          <a:xfrm>
            <a:off x="1967590" y="5521805"/>
            <a:ext cx="7920000" cy="220309"/>
          </a:xfrm>
          <a:prstGeom prst="roundRect">
            <a:avLst>
              <a:gd name="adj" fmla="val 50000"/>
            </a:avLst>
          </a:prstGeom>
          <a:solidFill>
            <a:srgbClr val="4B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8BF63B4F-CD53-4B6B-AD5D-7B76415A5B5D}"/>
              </a:ext>
            </a:extLst>
          </p:cNvPr>
          <p:cNvSpPr/>
          <p:nvPr/>
        </p:nvSpPr>
        <p:spPr>
          <a:xfrm>
            <a:off x="2311383" y="4990030"/>
            <a:ext cx="7747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Dates and location of the study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BDA44809-3ED5-4602-8988-6C6D8BCFCE08}"/>
              </a:ext>
            </a:extLst>
          </p:cNvPr>
          <p:cNvSpPr/>
          <p:nvPr/>
        </p:nvSpPr>
        <p:spPr>
          <a:xfrm>
            <a:off x="2307348" y="5801331"/>
            <a:ext cx="75802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Description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7D41CB3-DC56-4EDA-8043-A793AB5D5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3" y="1788986"/>
            <a:ext cx="1088001" cy="864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DB74F84D-968F-4608-8489-4BF545E7F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0" y="5248994"/>
            <a:ext cx="816126" cy="7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STUDY RESULTS 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C4CF9D73-FEB2-4A03-8A77-06EB0C1A2A67}"/>
              </a:ext>
            </a:extLst>
          </p:cNvPr>
          <p:cNvSpPr/>
          <p:nvPr/>
        </p:nvSpPr>
        <p:spPr>
          <a:xfrm>
            <a:off x="376793" y="1125407"/>
            <a:ext cx="36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Question-1</a:t>
            </a:r>
            <a:r>
              <a:rPr lang="ru-RU" b="1" dirty="0" smtClean="0">
                <a:latin typeface="Century Gothic" panose="020B0502020202020204" pitchFamily="34" charset="0"/>
              </a:rPr>
              <a:t> 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xmlns="" id="{D679785A-04F1-42EF-BA99-3D5314238C03}"/>
              </a:ext>
            </a:extLst>
          </p:cNvPr>
          <p:cNvSpPr txBox="1">
            <a:spLocks/>
          </p:cNvSpPr>
          <p:nvPr/>
        </p:nvSpPr>
        <p:spPr>
          <a:xfrm>
            <a:off x="3907993" y="663467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xmlns="" id="{53EA6600-561C-4393-95A0-D13B19910453}"/>
              </a:ext>
            </a:extLst>
          </p:cNvPr>
          <p:cNvSpPr txBox="1">
            <a:spLocks/>
          </p:cNvSpPr>
          <p:nvPr/>
        </p:nvSpPr>
        <p:spPr>
          <a:xfrm>
            <a:off x="1875050" y="-4039372"/>
            <a:ext cx="404279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xmlns="" id="{D17BF2C0-BFA0-4E60-9714-DD8A5F630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020534"/>
              </p:ext>
            </p:extLst>
          </p:nvPr>
        </p:nvGraphicFramePr>
        <p:xfrm>
          <a:off x="475835" y="1406188"/>
          <a:ext cx="4351946" cy="244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10A4A364-672E-49FE-A3A8-612F94F9777C}"/>
              </a:ext>
            </a:extLst>
          </p:cNvPr>
          <p:cNvSpPr/>
          <p:nvPr/>
        </p:nvSpPr>
        <p:spPr>
          <a:xfrm>
            <a:off x="4333110" y="1125407"/>
            <a:ext cx="36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Question-2</a:t>
            </a:r>
            <a:r>
              <a:rPr lang="ru-RU" b="1" dirty="0" smtClean="0">
                <a:latin typeface="Century Gothic" panose="020B0502020202020204" pitchFamily="34" charset="0"/>
              </a:rPr>
              <a:t> 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xmlns="" id="{D51F07EC-9C98-488F-AA3C-958A719E67C1}"/>
              </a:ext>
            </a:extLst>
          </p:cNvPr>
          <p:cNvSpPr/>
          <p:nvPr/>
        </p:nvSpPr>
        <p:spPr>
          <a:xfrm>
            <a:off x="7858891" y="1125407"/>
            <a:ext cx="36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Question-3</a:t>
            </a:r>
            <a:r>
              <a:rPr lang="ru-RU" b="1" dirty="0" smtClean="0">
                <a:latin typeface="Century Gothic" panose="020B0502020202020204" pitchFamily="34" charset="0"/>
              </a:rPr>
              <a:t> 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1" name="Диаграмма 50">
            <a:extLst>
              <a:ext uri="{FF2B5EF4-FFF2-40B4-BE49-F238E27FC236}">
                <a16:creationId xmlns:a16="http://schemas.microsoft.com/office/drawing/2014/main" xmlns="" id="{FFE32ACA-A635-4495-86B2-5B6E4B4B1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596197"/>
              </p:ext>
            </p:extLst>
          </p:nvPr>
        </p:nvGraphicFramePr>
        <p:xfrm>
          <a:off x="4154952" y="1406188"/>
          <a:ext cx="4351946" cy="244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Диаграмма 51">
            <a:extLst>
              <a:ext uri="{FF2B5EF4-FFF2-40B4-BE49-F238E27FC236}">
                <a16:creationId xmlns:a16="http://schemas.microsoft.com/office/drawing/2014/main" xmlns="" id="{6F0D889E-F75D-45E9-B026-4A57D8FF0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03971"/>
              </p:ext>
            </p:extLst>
          </p:nvPr>
        </p:nvGraphicFramePr>
        <p:xfrm>
          <a:off x="6733335" y="1578680"/>
          <a:ext cx="4351946" cy="213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3F1E9F7C-3C43-4D13-90AD-22BBFF666BB7}"/>
              </a:ext>
            </a:extLst>
          </p:cNvPr>
          <p:cNvSpPr/>
          <p:nvPr/>
        </p:nvSpPr>
        <p:spPr>
          <a:xfrm>
            <a:off x="406703" y="3781064"/>
            <a:ext cx="10654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Description 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CF481F85-3D34-4E11-809A-BC4A58842E2C}"/>
              </a:ext>
            </a:extLst>
          </p:cNvPr>
          <p:cNvSpPr/>
          <p:nvPr/>
        </p:nvSpPr>
        <p:spPr>
          <a:xfrm>
            <a:off x="495780" y="5160423"/>
            <a:ext cx="286762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CONCLUSION</a:t>
            </a:r>
            <a:r>
              <a:rPr lang="ru-RU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ru-RU"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xmlns="" id="{DA522334-FF31-4C39-9320-4D487ACCA415}"/>
              </a:ext>
            </a:extLst>
          </p:cNvPr>
          <p:cNvSpPr/>
          <p:nvPr/>
        </p:nvSpPr>
        <p:spPr>
          <a:xfrm>
            <a:off x="501954" y="5834495"/>
            <a:ext cx="1035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The conclusion is described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1013DA3A-09F4-4EF7-B2AA-6A0114791772}"/>
              </a:ext>
            </a:extLst>
          </p:cNvPr>
          <p:cNvCxnSpPr/>
          <p:nvPr/>
        </p:nvCxnSpPr>
        <p:spPr>
          <a:xfrm>
            <a:off x="611378" y="5745198"/>
            <a:ext cx="10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01911" y="4228783"/>
            <a:ext cx="10354690" cy="533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912" y="4228783"/>
            <a:ext cx="622659" cy="533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FD481652-3375-44B4-824B-97E4FC99673F}"/>
              </a:ext>
            </a:extLst>
          </p:cNvPr>
          <p:cNvSpPr/>
          <p:nvPr/>
        </p:nvSpPr>
        <p:spPr>
          <a:xfrm>
            <a:off x="1124571" y="4239109"/>
            <a:ext cx="856896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The result of a sociological study is described (as illustratively as possible: in </a:t>
            </a:r>
            <a:r>
              <a:rPr lang="en-US" sz="1400" dirty="0" smtClean="0">
                <a:latin typeface="Century Gothic" panose="020B0502020202020204" pitchFamily="34" charset="0"/>
              </a:rPr>
              <a:t>diagrams, </a:t>
            </a:r>
            <a:r>
              <a:rPr lang="en-US" sz="1400" dirty="0">
                <a:latin typeface="Century Gothic" panose="020B0502020202020204" pitchFamily="34" charset="0"/>
              </a:rPr>
              <a:t>pictures, numbers)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5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B5B2E0E-787C-4D74-8036-C8EED9C7992D}"/>
              </a:ext>
            </a:extLst>
          </p:cNvPr>
          <p:cNvSpPr/>
          <p:nvPr/>
        </p:nvSpPr>
        <p:spPr>
          <a:xfrm>
            <a:off x="585038" y="2520416"/>
            <a:ext cx="10354690" cy="533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EC6E87F6-8FA3-4884-86DC-1632AF05B292}"/>
              </a:ext>
            </a:extLst>
          </p:cNvPr>
          <p:cNvSpPr/>
          <p:nvPr/>
        </p:nvSpPr>
        <p:spPr>
          <a:xfrm>
            <a:off x="475834" y="396843"/>
            <a:ext cx="11476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NOVELTY </a:t>
            </a:r>
            <a: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F</a:t>
            </a:r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OR </a:t>
            </a:r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PRACTICAL HEALTHCARE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xmlns="" id="{822D8D6F-CA5C-4196-AEA5-C2847AFC6A9A}"/>
              </a:ext>
            </a:extLst>
          </p:cNvPr>
          <p:cNvSpPr txBox="1">
            <a:spLocks/>
          </p:cNvSpPr>
          <p:nvPr/>
        </p:nvSpPr>
        <p:spPr>
          <a:xfrm>
            <a:off x="-4114800" y="41981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962" y="2520416"/>
            <a:ext cx="622659" cy="533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D481652-3375-44B4-824B-97E4FC99673F}"/>
              </a:ext>
            </a:extLst>
          </p:cNvPr>
          <p:cNvSpPr/>
          <p:nvPr/>
        </p:nvSpPr>
        <p:spPr>
          <a:xfrm>
            <a:off x="1181621" y="2530742"/>
            <a:ext cx="856896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What could  this study bring to practical healthcare, what methods have been used, what new methods have been applied</a:t>
            </a:r>
            <a:r>
              <a:rPr lang="ru-RU" sz="1400" dirty="0" smtClean="0">
                <a:latin typeface="Century Gothic" panose="020B0502020202020204" pitchFamily="34" charset="0"/>
              </a:rPr>
              <a:t>?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A69A0BBA-FDFF-4D69-9E09-E74BBF0589C7}"/>
              </a:ext>
            </a:extLst>
          </p:cNvPr>
          <p:cNvSpPr/>
          <p:nvPr/>
        </p:nvSpPr>
        <p:spPr>
          <a:xfrm>
            <a:off x="475834" y="2013494"/>
            <a:ext cx="1085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Description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6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AFDA21F5-1480-4ABB-9A04-36A8440CBBFF}"/>
              </a:ext>
            </a:extLst>
          </p:cNvPr>
          <p:cNvSpPr/>
          <p:nvPr/>
        </p:nvSpPr>
        <p:spPr>
          <a:xfrm>
            <a:off x="555735" y="6091547"/>
            <a:ext cx="10300866" cy="5187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7E5052A2-255E-421C-BFA1-C125B9EC2389}"/>
              </a:ext>
            </a:extLst>
          </p:cNvPr>
          <p:cNvSpPr/>
          <p:nvPr/>
        </p:nvSpPr>
        <p:spPr>
          <a:xfrm>
            <a:off x="546855" y="2174007"/>
            <a:ext cx="10309745" cy="6894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EC6E87F6-8FA3-4884-86DC-1632AF05B292}"/>
              </a:ext>
            </a:extLst>
          </p:cNvPr>
          <p:cNvSpPr/>
          <p:nvPr/>
        </p:nvSpPr>
        <p:spPr>
          <a:xfrm>
            <a:off x="475834" y="396843"/>
            <a:ext cx="11476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SUGGESTIONS </a:t>
            </a:r>
            <a:r>
              <a:rPr lang="de-DE" sz="4000" b="1" dirty="0" err="1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de-DE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IMPLEMENTATION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xmlns="" id="{B5D720B8-C27F-476E-BA6A-011AAF53F924}"/>
              </a:ext>
            </a:extLst>
          </p:cNvPr>
          <p:cNvSpPr txBox="1">
            <a:spLocks/>
          </p:cNvSpPr>
          <p:nvPr/>
        </p:nvSpPr>
        <p:spPr>
          <a:xfrm>
            <a:off x="1756059" y="7485702"/>
            <a:ext cx="8229600" cy="24768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xmlns="" id="{75B51745-7F6C-44B9-B30E-86F86B5A72C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68476" y="931641"/>
            <a:ext cx="7556161" cy="585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Прямоугольник 40"/>
          <p:cNvSpPr/>
          <p:nvPr/>
        </p:nvSpPr>
        <p:spPr>
          <a:xfrm>
            <a:off x="555735" y="6091547"/>
            <a:ext cx="618917" cy="528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FD481652-3375-44B4-824B-97E4FC99673F}"/>
              </a:ext>
            </a:extLst>
          </p:cNvPr>
          <p:cNvSpPr/>
          <p:nvPr/>
        </p:nvSpPr>
        <p:spPr>
          <a:xfrm>
            <a:off x="1174651" y="6096673"/>
            <a:ext cx="8811007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How will this implementation take place? (brief description of the project roadmap)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865" y="4423902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Implementation stage</a:t>
            </a:r>
            <a:r>
              <a:rPr lang="ru-RU" sz="1600" b="1" dirty="0" smtClean="0">
                <a:latin typeface="Century Gothic" panose="020B0502020202020204" pitchFamily="34" charset="0"/>
              </a:rPr>
              <a:t>-1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Description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2978250" y="4654219"/>
            <a:ext cx="284408" cy="1039694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45" name="Прямоугольник 44"/>
          <p:cNvSpPr/>
          <p:nvPr/>
        </p:nvSpPr>
        <p:spPr>
          <a:xfrm>
            <a:off x="3401244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Century Gothic" panose="020B0502020202020204" pitchFamily="34" charset="0"/>
              </a:rPr>
              <a:t>Implementation </a:t>
            </a:r>
            <a:r>
              <a:rPr lang="de-DE" sz="1600" b="1" dirty="0" smtClean="0">
                <a:latin typeface="Century Gothic" panose="020B0502020202020204" pitchFamily="34" charset="0"/>
              </a:rPr>
              <a:t>stage-2</a:t>
            </a:r>
            <a:endParaRPr lang="de-DE" sz="1600" b="1" dirty="0">
              <a:latin typeface="Century Gothic" panose="020B0502020202020204" pitchFamily="34" charset="0"/>
            </a:endParaRPr>
          </a:p>
          <a:p>
            <a:pPr algn="ctr"/>
            <a:r>
              <a:rPr lang="de-DE" sz="1600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46856" y="2174007"/>
            <a:ext cx="639403" cy="689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FD481652-3375-44B4-824B-97E4FC99673F}"/>
              </a:ext>
            </a:extLst>
          </p:cNvPr>
          <p:cNvSpPr/>
          <p:nvPr/>
        </p:nvSpPr>
        <p:spPr>
          <a:xfrm>
            <a:off x="1186259" y="2142776"/>
            <a:ext cx="8819886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WHAT HEALTHCARE AREA</a:t>
            </a:r>
            <a:endParaRPr lang="ru-RU" sz="1400" dirty="0">
              <a:latin typeface="Century Gothic" panose="020B0502020202020204" pitchFamily="34" charset="0"/>
            </a:endParaRPr>
          </a:p>
          <a:p>
            <a:r>
              <a:rPr lang="ru-RU" sz="1400" dirty="0" smtClean="0">
                <a:latin typeface="Century Gothic" panose="020B0502020202020204" pitchFamily="34" charset="0"/>
              </a:rPr>
              <a:t>(</a:t>
            </a:r>
            <a:r>
              <a:rPr lang="en-US" sz="1400" dirty="0" smtClean="0">
                <a:latin typeface="Century Gothic" panose="020B0502020202020204" pitchFamily="34" charset="0"/>
              </a:rPr>
              <a:t>what types of healthcare services, what </a:t>
            </a:r>
            <a:r>
              <a:rPr lang="en-US" sz="1400" dirty="0" err="1" smtClean="0">
                <a:latin typeface="Century Gothic" panose="020B0502020202020204" pitchFamily="34" charset="0"/>
              </a:rPr>
              <a:t>nosological</a:t>
            </a:r>
            <a:r>
              <a:rPr lang="en-US" sz="1400" dirty="0" smtClean="0">
                <a:latin typeface="Century Gothic" panose="020B0502020202020204" pitchFamily="34" charset="0"/>
              </a:rPr>
              <a:t> groups, etc.</a:t>
            </a:r>
            <a:r>
              <a:rPr lang="ru-RU" sz="1400" dirty="0" smtClean="0">
                <a:latin typeface="Century Gothic" panose="020B0502020202020204" pitchFamily="34" charset="0"/>
              </a:rPr>
              <a:t>) </a:t>
            </a:r>
            <a:r>
              <a:rPr lang="en-US" sz="1400" dirty="0" smtClean="0">
                <a:latin typeface="Century Gothic" panose="020B0502020202020204" pitchFamily="34" charset="0"/>
              </a:rPr>
              <a:t>COULD THESE RESULTS BE IMPLEMENTED IN</a:t>
            </a:r>
            <a:r>
              <a:rPr lang="ru-RU" sz="1400" dirty="0" smtClean="0">
                <a:latin typeface="Century Gothic" panose="020B0502020202020204" pitchFamily="34" charset="0"/>
              </a:rPr>
              <a:t>? 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50" name="Стрелка вправо 49"/>
          <p:cNvSpPr/>
          <p:nvPr/>
        </p:nvSpPr>
        <p:spPr>
          <a:xfrm>
            <a:off x="5812680" y="4654219"/>
            <a:ext cx="284408" cy="1039694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51" name="Прямоугольник 50"/>
          <p:cNvSpPr/>
          <p:nvPr/>
        </p:nvSpPr>
        <p:spPr>
          <a:xfrm>
            <a:off x="6262308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Century Gothic" panose="020B0502020202020204" pitchFamily="34" charset="0"/>
              </a:rPr>
              <a:t>Implementation </a:t>
            </a:r>
            <a:r>
              <a:rPr lang="de-DE" sz="1600" b="1" dirty="0" smtClean="0">
                <a:latin typeface="Century Gothic" panose="020B0502020202020204" pitchFamily="34" charset="0"/>
              </a:rPr>
              <a:t>stage-3</a:t>
            </a:r>
            <a:endParaRPr lang="de-DE" sz="1600" b="1" dirty="0">
              <a:latin typeface="Century Gothic" panose="020B0502020202020204" pitchFamily="34" charset="0"/>
            </a:endParaRPr>
          </a:p>
          <a:p>
            <a:pPr algn="ctr"/>
            <a:r>
              <a:rPr lang="de-DE" sz="1600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xmlns="" id="{A69A0BBA-FDFF-4D69-9E09-E74BBF0589C7}"/>
              </a:ext>
            </a:extLst>
          </p:cNvPr>
          <p:cNvSpPr/>
          <p:nvPr/>
        </p:nvSpPr>
        <p:spPr>
          <a:xfrm>
            <a:off x="475834" y="1740859"/>
            <a:ext cx="10728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Description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4" name="Стрелка вправо 53"/>
          <p:cNvSpPr/>
          <p:nvPr/>
        </p:nvSpPr>
        <p:spPr>
          <a:xfrm>
            <a:off x="8647884" y="4654219"/>
            <a:ext cx="284408" cy="1039694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55" name="Прямоугольник 54"/>
          <p:cNvSpPr/>
          <p:nvPr/>
        </p:nvSpPr>
        <p:spPr>
          <a:xfrm>
            <a:off x="9115268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Century Gothic" panose="020B0502020202020204" pitchFamily="34" charset="0"/>
              </a:rPr>
              <a:t>Implementation </a:t>
            </a:r>
            <a:r>
              <a:rPr lang="de-DE" sz="1600" b="1" dirty="0" smtClean="0">
                <a:latin typeface="Century Gothic" panose="020B0502020202020204" pitchFamily="34" charset="0"/>
              </a:rPr>
              <a:t>stage-4</a:t>
            </a:r>
            <a:endParaRPr lang="de-DE" sz="1600" b="1" dirty="0">
              <a:latin typeface="Century Gothic" panose="020B0502020202020204" pitchFamily="34" charset="0"/>
            </a:endParaRPr>
          </a:p>
          <a:p>
            <a:pPr algn="ctr"/>
            <a:r>
              <a:rPr lang="de-DE" sz="1600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60" name="圆角矩形 23">
            <a:extLst>
              <a:ext uri="{FF2B5EF4-FFF2-40B4-BE49-F238E27FC236}">
                <a16:creationId xmlns:a16="http://schemas.microsoft.com/office/drawing/2014/main" xmlns="" id="{E8741685-DDBD-4AD4-A815-840B35F64572}"/>
              </a:ext>
            </a:extLst>
          </p:cNvPr>
          <p:cNvSpPr/>
          <p:nvPr/>
        </p:nvSpPr>
        <p:spPr>
          <a:xfrm>
            <a:off x="555735" y="1582058"/>
            <a:ext cx="10512000" cy="54415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xmlns="" id="{C4CF9D73-FEB2-4A03-8A77-06EB0C1A2A67}"/>
              </a:ext>
            </a:extLst>
          </p:cNvPr>
          <p:cNvSpPr/>
          <p:nvPr/>
        </p:nvSpPr>
        <p:spPr>
          <a:xfrm>
            <a:off x="480451" y="1205132"/>
            <a:ext cx="806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Implementation of the project to Healthcare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62" name="圆角矩形 23">
            <a:extLst>
              <a:ext uri="{FF2B5EF4-FFF2-40B4-BE49-F238E27FC236}">
                <a16:creationId xmlns:a16="http://schemas.microsoft.com/office/drawing/2014/main" xmlns="" id="{228C36AF-1D15-493A-9827-4AA54006757A}"/>
              </a:ext>
            </a:extLst>
          </p:cNvPr>
          <p:cNvSpPr/>
          <p:nvPr/>
        </p:nvSpPr>
        <p:spPr>
          <a:xfrm>
            <a:off x="555735" y="4179467"/>
            <a:ext cx="10512000" cy="54415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xmlns="" id="{8BF63B4F-CD53-4B6B-AD5D-7B76415A5B5D}"/>
              </a:ext>
            </a:extLst>
          </p:cNvPr>
          <p:cNvSpPr/>
          <p:nvPr/>
        </p:nvSpPr>
        <p:spPr>
          <a:xfrm>
            <a:off x="480451" y="3719311"/>
            <a:ext cx="7747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Project implementation plan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E3F20D7-28A4-46DA-891A-3B0B28E1B983}"/>
              </a:ext>
            </a:extLst>
          </p:cNvPr>
          <p:cNvSpPr/>
          <p:nvPr/>
        </p:nvSpPr>
        <p:spPr>
          <a:xfrm>
            <a:off x="611377" y="1948054"/>
            <a:ext cx="10309745" cy="9644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C6E87F6-8FA3-4884-86DC-1632AF05B292}"/>
              </a:ext>
            </a:extLst>
          </p:cNvPr>
          <p:cNvSpPr/>
          <p:nvPr/>
        </p:nvSpPr>
        <p:spPr>
          <a:xfrm>
            <a:off x="475834" y="396843"/>
            <a:ext cx="11476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POTENTIAL IMPLEMENTATION EFFECTS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69A0BBA-FDFF-4D69-9E09-E74BBF0589C7}"/>
              </a:ext>
            </a:extLst>
          </p:cNvPr>
          <p:cNvSpPr/>
          <p:nvPr/>
        </p:nvSpPr>
        <p:spPr>
          <a:xfrm>
            <a:off x="510270" y="1489920"/>
            <a:ext cx="1085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Description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B69A35B-E20F-4ACE-AB06-DE9448DC6C16}"/>
              </a:ext>
            </a:extLst>
          </p:cNvPr>
          <p:cNvSpPr/>
          <p:nvPr/>
        </p:nvSpPr>
        <p:spPr>
          <a:xfrm>
            <a:off x="495780" y="5224540"/>
            <a:ext cx="30027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CONCLUSION</a:t>
            </a:r>
            <a:r>
              <a:rPr lang="ru-RU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ru-RU"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F7A9BCC-2723-4C32-840C-884365C7ADC2}"/>
              </a:ext>
            </a:extLst>
          </p:cNvPr>
          <p:cNvSpPr/>
          <p:nvPr/>
        </p:nvSpPr>
        <p:spPr>
          <a:xfrm>
            <a:off x="501954" y="5898612"/>
            <a:ext cx="1035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entury Gothic" panose="020B0502020202020204" pitchFamily="34" charset="0"/>
              </a:rPr>
              <a:t>The </a:t>
            </a:r>
            <a:r>
              <a:rPr lang="de-DE" dirty="0" err="1">
                <a:latin typeface="Century Gothic" panose="020B0502020202020204" pitchFamily="34" charset="0"/>
              </a:rPr>
              <a:t>conclusion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is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described</a:t>
            </a:r>
            <a:endParaRPr lang="de-DE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E6F4D6EE-A6C6-4C41-8B5A-57954001E5CD}"/>
              </a:ext>
            </a:extLst>
          </p:cNvPr>
          <p:cNvCxnSpPr/>
          <p:nvPr/>
        </p:nvCxnSpPr>
        <p:spPr>
          <a:xfrm>
            <a:off x="611378" y="5809315"/>
            <a:ext cx="10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11378" y="1948056"/>
            <a:ext cx="622659" cy="96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D481652-3375-44B4-824B-97E4FC99673F}"/>
              </a:ext>
            </a:extLst>
          </p:cNvPr>
          <p:cNvSpPr/>
          <p:nvPr/>
        </p:nvSpPr>
        <p:spPr>
          <a:xfrm>
            <a:off x="1234037" y="2056638"/>
            <a:ext cx="96225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The expected effects of the </a:t>
            </a:r>
            <a:r>
              <a:rPr lang="en-US" sz="1400" dirty="0" smtClean="0">
                <a:latin typeface="Century Gothic" panose="020B0502020202020204" pitchFamily="34" charset="0"/>
              </a:rPr>
              <a:t>results implementation. </a:t>
            </a:r>
            <a:r>
              <a:rPr lang="en-US" sz="1400" dirty="0">
                <a:latin typeface="Century Gothic" panose="020B0502020202020204" pitchFamily="34" charset="0"/>
              </a:rPr>
              <a:t>Briefly describe the possible effects: increasing public satisfaction, improving health statistics, economic benefits for </a:t>
            </a:r>
            <a:r>
              <a:rPr lang="en-US" sz="1400" dirty="0" smtClean="0">
                <a:latin typeface="Century Gothic" panose="020B0502020202020204" pitchFamily="34" charset="0"/>
              </a:rPr>
              <a:t>healthcare, </a:t>
            </a:r>
            <a:r>
              <a:rPr lang="en-US" sz="1400" dirty="0">
                <a:latin typeface="Century Gothic" panose="020B0502020202020204" pitchFamily="34" charset="0"/>
              </a:rPr>
              <a:t>etc. </a:t>
            </a:r>
            <a:r>
              <a:rPr lang="en-US" sz="1400" dirty="0" smtClean="0">
                <a:latin typeface="Century Gothic" panose="020B0502020202020204" pitchFamily="34" charset="0"/>
              </a:rPr>
              <a:t>Give logical proof.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858290" y="1412722"/>
            <a:ext cx="5612330" cy="1884363"/>
          </a:xfrm>
        </p:spPr>
        <p:txBody>
          <a:bodyPr anchor="b">
            <a:normAutofit/>
          </a:bodyPr>
          <a:lstStyle/>
          <a:p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THANK YOU</a:t>
            </a:r>
            <a:r>
              <a:rPr lang="ru-RU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FOR YOUR ATTENTION</a:t>
            </a:r>
            <a:r>
              <a:rPr lang="ru-RU" sz="4000" b="1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!</a:t>
            </a:r>
            <a:endParaRPr lang="ru-RU" sz="40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93054" y="3993233"/>
            <a:ext cx="4909652" cy="584775"/>
          </a:xfr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Young Researchers Work</a:t>
            </a:r>
            <a:r>
              <a:rPr lang="ru-RU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Competition</a:t>
            </a:r>
            <a:endParaRPr lang="ru-RU" sz="1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Forum </a:t>
            </a:r>
            <a:r>
              <a:rPr lang="de-DE" sz="1600" dirty="0" err="1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Sociology</a:t>
            </a:r>
            <a:r>
              <a:rPr lang="de-DE" sz="1600" dirty="0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 err="1" smtClean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Health</a:t>
            </a:r>
            <a:endParaRPr lang="ru-RU" sz="1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790932" y="3843580"/>
            <a:ext cx="422878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xmlns="" id="{AAFD3FF6-B955-4A32-B50A-21E3C8EC1AE7}"/>
              </a:ext>
            </a:extLst>
          </p:cNvPr>
          <p:cNvSpPr txBox="1">
            <a:spLocks/>
          </p:cNvSpPr>
          <p:nvPr/>
        </p:nvSpPr>
        <p:spPr>
          <a:xfrm>
            <a:off x="-315049" y="6138754"/>
            <a:ext cx="234667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xmlns="" id="{4C2A19A4-7CBE-4AC1-8DBB-85ECD73B59DF}"/>
              </a:ext>
            </a:extLst>
          </p:cNvPr>
          <p:cNvSpPr txBox="1">
            <a:spLocks/>
          </p:cNvSpPr>
          <p:nvPr/>
        </p:nvSpPr>
        <p:spPr>
          <a:xfrm>
            <a:off x="693054" y="4876591"/>
            <a:ext cx="4909652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Author’s full name</a:t>
            </a: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University</a:t>
            </a: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 </a:t>
            </a:r>
            <a:r>
              <a:rPr lang="en-US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Organization</a:t>
            </a: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City</a:t>
            </a: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37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395</Words>
  <Application>Microsoft Office PowerPoint</Application>
  <PresentationFormat>Произвольный</PresentationFormat>
  <Paragraphs>72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REPORT TITLE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</dc:creator>
  <cp:lastModifiedBy>ddzuvao</cp:lastModifiedBy>
  <cp:revision>183</cp:revision>
  <dcterms:created xsi:type="dcterms:W3CDTF">2019-02-26T08:53:09Z</dcterms:created>
  <dcterms:modified xsi:type="dcterms:W3CDTF">2019-08-28T13:43:11Z</dcterms:modified>
</cp:coreProperties>
</file>