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jpe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MAKS</a:t>
            </a:r>
          </a:p>
        </p:txBody>
      </p:sp>
      <p:sp>
        <p:nvSpPr>
          <p:cNvPr name="TextBox 10" id="10"/>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a:rPr>
              <a:t>BITCOIN</a:t>
            </a:r>
          </a:p>
        </p:txBody>
      </p:sp>
      <p:sp>
        <p:nvSpPr>
          <p:cNvPr name="TextBox 11" id="11"/>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PROJEKTS, ROBERTS RUNDANS 9.B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3424189"/>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PLANS</a:t>
            </a:r>
          </a:p>
          <a:p>
            <a:pPr algn="ctr">
              <a:lnSpc>
                <a:spcPts val="13774"/>
              </a:lnSpc>
            </a:pP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33313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APTAUJAS UN INTERVIJAS</a:t>
            </a:r>
          </a:p>
        </p:txBody>
      </p:sp>
      <p:sp>
        <p:nvSpPr>
          <p:cNvPr name="TextBox 16" id="16"/>
          <p:cNvSpPr txBox="true"/>
          <p:nvPr/>
        </p:nvSpPr>
        <p:spPr>
          <a:xfrm rot="0">
            <a:off x="6607430" y="4127355"/>
            <a:ext cx="8988655"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IDEJU MEKLĒŠANA UN RISINĀJUMA IZVĒLE</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PLĀNOŠANA</a:t>
            </a:r>
          </a:p>
        </p:txBody>
      </p:sp>
      <p:sp>
        <p:nvSpPr>
          <p:cNvPr name="TextBox 18" id="18"/>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IZSTRĀDE</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VĒRTĒŠANA</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TESTĒŠANA UNPILNVEIDE</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IEVIEŠANA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4"/>
            <a:stretch>
              <a:fillRect l="-49746" t="0" r="-49746" b="0"/>
            </a:stretch>
          </a:blipFill>
        </p:spPr>
      </p:sp>
      <p:grpSp>
        <p:nvGrpSpPr>
          <p:cNvPr name="Group 8" id="8"/>
          <p:cNvGrpSpPr/>
          <p:nvPr/>
        </p:nvGrpSpPr>
        <p:grpSpPr>
          <a:xfrm rot="0">
            <a:off x="2142191" y="3396305"/>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1793707" y="3655159"/>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3" id="13"/>
          <p:cNvGrpSpPr/>
          <p:nvPr/>
        </p:nvGrpSpPr>
        <p:grpSpPr>
          <a:xfrm rot="0">
            <a:off x="2142191" y="5777447"/>
            <a:ext cx="9610044" cy="1948998"/>
            <a:chOff x="0" y="0"/>
            <a:chExt cx="3682024" cy="746746"/>
          </a:xfrm>
        </p:grpSpPr>
        <p:sp>
          <p:nvSpPr>
            <p:cNvPr name="Freeform 14" id="14"/>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5" id="15"/>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6" id="16"/>
          <p:cNvSpPr/>
          <p:nvPr/>
        </p:nvSpPr>
        <p:spPr>
          <a:xfrm flipH="false" flipV="false" rot="0">
            <a:off x="1562464"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366706" y="366339"/>
            <a:ext cx="16592837"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INTERVIJAS UN APTAUJAS</a:t>
            </a:r>
          </a:p>
        </p:txBody>
      </p:sp>
      <p:sp>
        <p:nvSpPr>
          <p:cNvPr name="TextBox 18" id="18"/>
          <p:cNvSpPr txBox="true"/>
          <p:nvPr/>
        </p:nvSpPr>
        <p:spPr>
          <a:xfrm rot="0">
            <a:off x="3354981" y="3577163"/>
            <a:ext cx="7591142"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Es veicu daudzas intervijas par fintech jomas noderīgām lietām un idejām. Daži nezināja, kas tas ir, bet tagad, pateicoties pilnīgām atbildēm, es varu apkopot rezultātus.</a:t>
            </a:r>
          </a:p>
        </p:txBody>
      </p:sp>
      <p:sp>
        <p:nvSpPr>
          <p:cNvPr name="TextBox 19" id="19"/>
          <p:cNvSpPr txBox="true"/>
          <p:nvPr/>
        </p:nvSpPr>
        <p:spPr>
          <a:xfrm rot="0">
            <a:off x="3100736" y="5957712"/>
            <a:ext cx="8651499" cy="1902793"/>
          </a:xfrm>
          <a:prstGeom prst="rect">
            <a:avLst/>
          </a:prstGeom>
        </p:spPr>
        <p:txBody>
          <a:bodyPr anchor="t" rtlCol="false" tIns="0" lIns="0" bIns="0" rIns="0">
            <a:spAutoFit/>
          </a:bodyPr>
          <a:lstStyle/>
          <a:p>
            <a:pPr>
              <a:lnSpc>
                <a:spcPts val="2519"/>
              </a:lnSpc>
            </a:pPr>
            <a:r>
              <a:rPr lang="en-US" sz="2210" spc="311">
                <a:solidFill>
                  <a:srgbClr val="231F20"/>
                </a:solidFill>
                <a:latin typeface="DM Sans"/>
              </a:rPr>
              <a:t>Man bija dažādi jautājumi, piemēram: "Ko jūs zināt par kriptovalūtām?" un "Vai jūs esat dzirdējuši par Bitcoin?" Dažos gadījumos es saņēmu pozitīvas atbildes, bet lielākā daļa aptaujāto nepiedāvāja pilnīgas atbildes.</a:t>
            </a:r>
          </a:p>
          <a:p>
            <a:pPr algn="l" marL="0" indent="0" lvl="0">
              <a:lnSpc>
                <a:spcPts val="2519"/>
              </a:lnSpc>
            </a:pPr>
          </a:p>
        </p:txBody>
      </p:sp>
      <p:sp>
        <p:nvSpPr>
          <p:cNvPr name="Freeform 20" id="2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59135" y="6073532"/>
            <a:ext cx="9936429" cy="9482733"/>
            <a:chOff x="0" y="0"/>
            <a:chExt cx="13248572" cy="12643644"/>
          </a:xfrm>
        </p:grpSpPr>
        <p:sp>
          <p:nvSpPr>
            <p:cNvPr name="Freeform 4" id="4"/>
            <p:cNvSpPr/>
            <p:nvPr/>
          </p:nvSpPr>
          <p:spPr>
            <a:xfrm flipH="false" flipV="false" rot="0">
              <a:off x="1139867" y="1674805"/>
              <a:ext cx="10968839" cy="10968839"/>
            </a:xfrm>
            <a:custGeom>
              <a:avLst/>
              <a:gdLst/>
              <a:ahLst/>
              <a:cxnLst/>
              <a:rect r="r" b="b" t="t" l="l"/>
              <a:pathLst>
                <a:path h="10968839" w="10968839">
                  <a:moveTo>
                    <a:pt x="0" y="0"/>
                  </a:moveTo>
                  <a:lnTo>
                    <a:pt x="10968839" y="0"/>
                  </a:lnTo>
                  <a:lnTo>
                    <a:pt x="10968839" y="10968839"/>
                  </a:lnTo>
                  <a:lnTo>
                    <a:pt x="0" y="109688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024383" y="0"/>
              <a:ext cx="3199806" cy="3199806"/>
            </a:xfrm>
            <a:custGeom>
              <a:avLst/>
              <a:gdLst/>
              <a:ahLst/>
              <a:cxnLst/>
              <a:rect r="r" b="b" t="t" l="l"/>
              <a:pathLst>
                <a:path h="3199806" w="3199806">
                  <a:moveTo>
                    <a:pt x="0" y="0"/>
                  </a:moveTo>
                  <a:lnTo>
                    <a:pt x="3199806" y="0"/>
                  </a:lnTo>
                  <a:lnTo>
                    <a:pt x="3199806" y="3199806"/>
                  </a:lnTo>
                  <a:lnTo>
                    <a:pt x="0" y="3199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937626" y="816052"/>
              <a:ext cx="1373321" cy="1504635"/>
            </a:xfrm>
            <a:custGeom>
              <a:avLst/>
              <a:gdLst/>
              <a:ahLst/>
              <a:cxnLst/>
              <a:rect r="r" b="b" t="t" l="l"/>
              <a:pathLst>
                <a:path h="1504635" w="1373321">
                  <a:moveTo>
                    <a:pt x="0" y="0"/>
                  </a:moveTo>
                  <a:lnTo>
                    <a:pt x="1373321" y="0"/>
                  </a:lnTo>
                  <a:lnTo>
                    <a:pt x="1373321" y="1504635"/>
                  </a:lnTo>
                  <a:lnTo>
                    <a:pt x="0" y="15046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048766" y="2682411"/>
              <a:ext cx="3199806" cy="3199806"/>
            </a:xfrm>
            <a:custGeom>
              <a:avLst/>
              <a:gdLst/>
              <a:ahLst/>
              <a:cxnLst/>
              <a:rect r="r" b="b" t="t" l="l"/>
              <a:pathLst>
                <a:path h="3199806" w="3199806">
                  <a:moveTo>
                    <a:pt x="0" y="0"/>
                  </a:moveTo>
                  <a:lnTo>
                    <a:pt x="3199806" y="0"/>
                  </a:lnTo>
                  <a:lnTo>
                    <a:pt x="3199806" y="3199806"/>
                  </a:lnTo>
                  <a:lnTo>
                    <a:pt x="0" y="3199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2682411"/>
              <a:ext cx="3199806" cy="3199806"/>
            </a:xfrm>
            <a:custGeom>
              <a:avLst/>
              <a:gdLst/>
              <a:ahLst/>
              <a:cxnLst/>
              <a:rect r="r" b="b" t="t" l="l"/>
              <a:pathLst>
                <a:path h="3199806" w="3199806">
                  <a:moveTo>
                    <a:pt x="0" y="0"/>
                  </a:moveTo>
                  <a:lnTo>
                    <a:pt x="3199806" y="0"/>
                  </a:lnTo>
                  <a:lnTo>
                    <a:pt x="3199806" y="3199806"/>
                  </a:lnTo>
                  <a:lnTo>
                    <a:pt x="0" y="3199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693088" y="3416717"/>
              <a:ext cx="1813631" cy="1731193"/>
            </a:xfrm>
            <a:custGeom>
              <a:avLst/>
              <a:gdLst/>
              <a:ahLst/>
              <a:cxnLst/>
              <a:rect r="r" b="b" t="t" l="l"/>
              <a:pathLst>
                <a:path h="1731193" w="1813631">
                  <a:moveTo>
                    <a:pt x="0" y="0"/>
                  </a:moveTo>
                  <a:lnTo>
                    <a:pt x="1813631" y="0"/>
                  </a:lnTo>
                  <a:lnTo>
                    <a:pt x="1813631" y="1731193"/>
                  </a:lnTo>
                  <a:lnTo>
                    <a:pt x="0" y="17311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858996" y="3480984"/>
              <a:ext cx="1579347" cy="1602659"/>
            </a:xfrm>
            <a:custGeom>
              <a:avLst/>
              <a:gdLst/>
              <a:ahLst/>
              <a:cxnLst/>
              <a:rect r="r" b="b" t="t" l="l"/>
              <a:pathLst>
                <a:path h="1602659" w="1579347">
                  <a:moveTo>
                    <a:pt x="0" y="0"/>
                  </a:moveTo>
                  <a:lnTo>
                    <a:pt x="1579347" y="0"/>
                  </a:lnTo>
                  <a:lnTo>
                    <a:pt x="1579347" y="1602659"/>
                  </a:lnTo>
                  <a:lnTo>
                    <a:pt x="0" y="160265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11" id="11"/>
          <p:cNvGrpSpPr/>
          <p:nvPr/>
        </p:nvGrpSpPr>
        <p:grpSpPr>
          <a:xfrm rot="0">
            <a:off x="1774426" y="3206190"/>
            <a:ext cx="3474003" cy="647719"/>
            <a:chOff x="0" y="0"/>
            <a:chExt cx="914964" cy="170593"/>
          </a:xfrm>
        </p:grpSpPr>
        <p:sp>
          <p:nvSpPr>
            <p:cNvPr name="Freeform 12" id="12"/>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3" id="13"/>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Uzdotie jautājumi</a:t>
              </a:r>
            </a:p>
          </p:txBody>
        </p:sp>
      </p:grpSp>
      <p:sp>
        <p:nvSpPr>
          <p:cNvPr name="TextBox 14" id="14"/>
          <p:cNvSpPr txBox="true"/>
          <p:nvPr/>
        </p:nvSpPr>
        <p:spPr>
          <a:xfrm rot="0">
            <a:off x="138961" y="772582"/>
            <a:ext cx="18010079"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ANALĪZES REZULTĀTI UN IDEJU ĢENERĒŠANA</a:t>
            </a:r>
          </a:p>
        </p:txBody>
      </p:sp>
      <p:sp>
        <p:nvSpPr>
          <p:cNvPr name="TextBox 15" id="15"/>
          <p:cNvSpPr txBox="true"/>
          <p:nvPr/>
        </p:nvSpPr>
        <p:spPr>
          <a:xfrm rot="0">
            <a:off x="447338" y="4442579"/>
            <a:ext cx="4801091"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"Kas ir kriptovalūta?"; "Vai jūs zināt, kā strādā banka?"; "Vai esat dzirdējuši par nākotnes valūtu? Vai vēlaties to izmantot?" un citi</a:t>
            </a:r>
          </a:p>
        </p:txBody>
      </p:sp>
      <p:grpSp>
        <p:nvGrpSpPr>
          <p:cNvPr name="Group 16" id="16"/>
          <p:cNvGrpSpPr/>
          <p:nvPr/>
        </p:nvGrpSpPr>
        <p:grpSpPr>
          <a:xfrm rot="0">
            <a:off x="7218805" y="3206190"/>
            <a:ext cx="3474003" cy="647719"/>
            <a:chOff x="0" y="0"/>
            <a:chExt cx="914964" cy="170593"/>
          </a:xfrm>
        </p:grpSpPr>
        <p:sp>
          <p:nvSpPr>
            <p:cNvPr name="Freeform 17" id="17"/>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8" id="18"/>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Analīzes rezultāts</a:t>
              </a:r>
            </a:p>
          </p:txBody>
        </p:sp>
      </p:grpSp>
      <p:sp>
        <p:nvSpPr>
          <p:cNvPr name="TextBox 19" id="19"/>
          <p:cNvSpPr txBox="true"/>
          <p:nvPr/>
        </p:nvSpPr>
        <p:spPr>
          <a:xfrm rot="0">
            <a:off x="5861179" y="4319187"/>
            <a:ext cx="6254887" cy="20495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Pēc aptaujas apkopoju rezultātus. 88% aptaujāto nav dzirdējuši par nākotnes kriptovalūtām. No šiem 34% respondentu izrādīja interesi "pieskarties" Bitcoin sistēmai. Turklāt 12% apstiprināja, ka zina, kas ir Bitcoin, un arī to, kā to izmantot.</a:t>
            </a:r>
          </a:p>
        </p:txBody>
      </p:sp>
      <p:grpSp>
        <p:nvGrpSpPr>
          <p:cNvPr name="Group 20" id="20"/>
          <p:cNvGrpSpPr/>
          <p:nvPr/>
        </p:nvGrpSpPr>
        <p:grpSpPr>
          <a:xfrm rot="0">
            <a:off x="13284209" y="3206190"/>
            <a:ext cx="3474003" cy="647719"/>
            <a:chOff x="0" y="0"/>
            <a:chExt cx="914964" cy="170593"/>
          </a:xfrm>
        </p:grpSpPr>
        <p:sp>
          <p:nvSpPr>
            <p:cNvPr name="Freeform 21" id="2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2" id="2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Ideju ģenerēšana</a:t>
              </a:r>
            </a:p>
          </p:txBody>
        </p:sp>
      </p:grpSp>
      <p:sp>
        <p:nvSpPr>
          <p:cNvPr name="TextBox 23" id="23"/>
          <p:cNvSpPr txBox="true"/>
          <p:nvPr/>
        </p:nvSpPr>
        <p:spPr>
          <a:xfrm rot="0">
            <a:off x="12810580" y="4591050"/>
            <a:ext cx="4421261" cy="23924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Nolēmu izstrādāt programmu, kas darbosies ar kriptovalūtām, balstoties uz pārlūkprogrammu, taču mana galvenā prioritāte bija saprast, kādas funkcijas veiks mana aplikācija.</a:t>
            </a:r>
          </a:p>
        </p:txBody>
      </p:sp>
      <p:sp>
        <p:nvSpPr>
          <p:cNvPr name="Freeform 24" id="24"/>
          <p:cNvSpPr/>
          <p:nvPr/>
        </p:nvSpPr>
        <p:spPr>
          <a:xfrm flipH="false" flipV="false" rot="0">
            <a:off x="14732941" y="-4609307"/>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5" id="25"/>
          <p:cNvSpPr/>
          <p:nvPr/>
        </p:nvSpPr>
        <p:spPr>
          <a:xfrm flipH="false" flipV="false" rot="-4176364">
            <a:off x="10486654" y="7305723"/>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6893475" y="2639949"/>
            <a:ext cx="9034431" cy="3678546"/>
            <a:chOff x="0" y="0"/>
            <a:chExt cx="1744696" cy="710387"/>
          </a:xfrm>
        </p:grpSpPr>
        <p:sp>
          <p:nvSpPr>
            <p:cNvPr name="Freeform 4" id="4"/>
            <p:cNvSpPr/>
            <p:nvPr/>
          </p:nvSpPr>
          <p:spPr>
            <a:xfrm flipH="false" flipV="false" rot="0">
              <a:off x="0" y="0"/>
              <a:ext cx="1744696" cy="710387"/>
            </a:xfrm>
            <a:custGeom>
              <a:avLst/>
              <a:gdLst/>
              <a:ahLst/>
              <a:cxnLst/>
              <a:rect r="r" b="b" t="t" l="l"/>
              <a:pathLst>
                <a:path h="710387" w="1744696">
                  <a:moveTo>
                    <a:pt x="0" y="0"/>
                  </a:moveTo>
                  <a:lnTo>
                    <a:pt x="1744696" y="0"/>
                  </a:lnTo>
                  <a:lnTo>
                    <a:pt x="1744696" y="710387"/>
                  </a:lnTo>
                  <a:lnTo>
                    <a:pt x="0" y="710387"/>
                  </a:lnTo>
                  <a:close/>
                </a:path>
              </a:pathLst>
            </a:custGeom>
            <a:solidFill>
              <a:srgbClr val="000000">
                <a:alpha val="0"/>
              </a:srgbClr>
            </a:solidFill>
            <a:ln w="38100" cap="sq">
              <a:solidFill>
                <a:srgbClr val="000000"/>
              </a:solidFill>
              <a:prstDash val="solid"/>
              <a:miter/>
            </a:ln>
          </p:spPr>
        </p:sp>
        <p:sp>
          <p:nvSpPr>
            <p:cNvPr name="TextBox 5" id="5"/>
            <p:cNvSpPr txBox="true"/>
            <p:nvPr/>
          </p:nvSpPr>
          <p:spPr>
            <a:xfrm>
              <a:off x="0" y="-19050"/>
              <a:ext cx="1744696" cy="729437"/>
            </a:xfrm>
            <a:prstGeom prst="rect">
              <a:avLst/>
            </a:prstGeom>
          </p:spPr>
          <p:txBody>
            <a:bodyPr anchor="ctr" rtlCol="false" tIns="50800" lIns="50800" bIns="50800" rIns="50800"/>
            <a:lstStyle/>
            <a:p>
              <a:pPr algn="ctr">
                <a:lnSpc>
                  <a:spcPts val="2859"/>
                </a:lnSpc>
              </a:pPr>
              <a:r>
                <a:rPr lang="en-US" sz="2199">
                  <a:solidFill>
                    <a:srgbClr val="000000"/>
                  </a:solidFill>
                  <a:latin typeface="Open Sauce"/>
                </a:rPr>
                <a:t>Lai izveidotu programmu, ir svarīgi izstrādāt skaidru ideju. Kā pamatu es ņēmu kriptoprojektu "TRUST W", kas specializējas kriptovalūtu jomā un sniedz apmācību jaunajiem lietotājiem. Galvenie risinājumi, ko piedāvā uzņēmums TRUST W, ietver kriptovalūtas pārvaldīšanas maksājumu sistēmas, līdzekļu glabāšanu investoriem un Web3 izstrādi.</a:t>
              </a:r>
            </a:p>
          </p:txBody>
        </p:sp>
      </p:grpSp>
      <p:grpSp>
        <p:nvGrpSpPr>
          <p:cNvPr name="Group 6" id="6"/>
          <p:cNvGrpSpPr/>
          <p:nvPr/>
        </p:nvGrpSpPr>
        <p:grpSpPr>
          <a:xfrm rot="0">
            <a:off x="0" y="0"/>
            <a:ext cx="18288000" cy="3086100"/>
            <a:chOff x="0" y="0"/>
            <a:chExt cx="4816593" cy="812800"/>
          </a:xfrm>
        </p:grpSpPr>
        <p:sp>
          <p:nvSpPr>
            <p:cNvPr name="Freeform 7" id="7"/>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8" id="8"/>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2222643" y="3510391"/>
            <a:ext cx="4473739" cy="636748"/>
            <a:chOff x="0" y="0"/>
            <a:chExt cx="1178269" cy="167703"/>
          </a:xfrm>
        </p:grpSpPr>
        <p:sp>
          <p:nvSpPr>
            <p:cNvPr name="Freeform 12" id="12"/>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3" id="13"/>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Ideju meklēšana</a:t>
              </a:r>
            </a:p>
          </p:txBody>
        </p:sp>
      </p:grpSp>
      <p:sp>
        <p:nvSpPr>
          <p:cNvPr name="TextBox 14" id="14"/>
          <p:cNvSpPr txBox="true"/>
          <p:nvPr/>
        </p:nvSpPr>
        <p:spPr>
          <a:xfrm rot="0">
            <a:off x="988941" y="1118425"/>
            <a:ext cx="16310118" cy="1020297"/>
          </a:xfrm>
          <a:prstGeom prst="rect">
            <a:avLst/>
          </a:prstGeom>
        </p:spPr>
        <p:txBody>
          <a:bodyPr anchor="t" rtlCol="false" tIns="0" lIns="0" bIns="0" rIns="0">
            <a:spAutoFit/>
          </a:bodyPr>
          <a:lstStyle/>
          <a:p>
            <a:pPr algn="ctr">
              <a:lnSpc>
                <a:spcPts val="8339"/>
              </a:lnSpc>
            </a:pPr>
            <a:r>
              <a:rPr lang="en-US" sz="6043" spc="592">
                <a:solidFill>
                  <a:srgbClr val="FFFFFF"/>
                </a:solidFill>
                <a:latin typeface="Oswald Bold"/>
              </a:rPr>
              <a:t>IDEJU MEKLĒŠANA UN RISINĀJUMA IZVĒLE</a:t>
            </a:r>
          </a:p>
        </p:txBody>
      </p:sp>
      <p:grpSp>
        <p:nvGrpSpPr>
          <p:cNvPr name="Group 15" id="15"/>
          <p:cNvGrpSpPr/>
          <p:nvPr/>
        </p:nvGrpSpPr>
        <p:grpSpPr>
          <a:xfrm rot="0">
            <a:off x="11410691" y="6572062"/>
            <a:ext cx="4473739" cy="636748"/>
            <a:chOff x="0" y="0"/>
            <a:chExt cx="1178269" cy="167703"/>
          </a:xfrm>
        </p:grpSpPr>
        <p:sp>
          <p:nvSpPr>
            <p:cNvPr name="Freeform 16" id="16"/>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7" id="17"/>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Risinājuma izvēle</a:t>
              </a:r>
            </a:p>
          </p:txBody>
        </p:sp>
      </p:grpSp>
      <p:grpSp>
        <p:nvGrpSpPr>
          <p:cNvPr name="Group 18" id="18"/>
          <p:cNvGrpSpPr/>
          <p:nvPr/>
        </p:nvGrpSpPr>
        <p:grpSpPr>
          <a:xfrm rot="0">
            <a:off x="2179166" y="6572062"/>
            <a:ext cx="9034431" cy="3818560"/>
            <a:chOff x="0" y="0"/>
            <a:chExt cx="1744696" cy="737426"/>
          </a:xfrm>
        </p:grpSpPr>
        <p:sp>
          <p:nvSpPr>
            <p:cNvPr name="Freeform 19" id="19"/>
            <p:cNvSpPr/>
            <p:nvPr/>
          </p:nvSpPr>
          <p:spPr>
            <a:xfrm flipH="false" flipV="false" rot="0">
              <a:off x="0" y="0"/>
              <a:ext cx="1744696" cy="737426"/>
            </a:xfrm>
            <a:custGeom>
              <a:avLst/>
              <a:gdLst/>
              <a:ahLst/>
              <a:cxnLst/>
              <a:rect r="r" b="b" t="t" l="l"/>
              <a:pathLst>
                <a:path h="737426" w="1744696">
                  <a:moveTo>
                    <a:pt x="0" y="0"/>
                  </a:moveTo>
                  <a:lnTo>
                    <a:pt x="1744696" y="0"/>
                  </a:lnTo>
                  <a:lnTo>
                    <a:pt x="1744696" y="737426"/>
                  </a:lnTo>
                  <a:lnTo>
                    <a:pt x="0" y="737426"/>
                  </a:lnTo>
                  <a:close/>
                </a:path>
              </a:pathLst>
            </a:custGeom>
            <a:solidFill>
              <a:srgbClr val="000000">
                <a:alpha val="0"/>
              </a:srgbClr>
            </a:solidFill>
            <a:ln w="38100" cap="sq">
              <a:solidFill>
                <a:srgbClr val="000000"/>
              </a:solidFill>
              <a:prstDash val="solid"/>
              <a:miter/>
            </a:ln>
          </p:spPr>
        </p:sp>
        <p:sp>
          <p:nvSpPr>
            <p:cNvPr name="TextBox 20" id="20"/>
            <p:cNvSpPr txBox="true"/>
            <p:nvPr/>
          </p:nvSpPr>
          <p:spPr>
            <a:xfrm>
              <a:off x="0" y="-28575"/>
              <a:ext cx="1744696" cy="766001"/>
            </a:xfrm>
            <a:prstGeom prst="rect">
              <a:avLst/>
            </a:prstGeom>
          </p:spPr>
          <p:txBody>
            <a:bodyPr anchor="ctr" rtlCol="false" tIns="50800" lIns="50800" bIns="50800" rIns="50800"/>
            <a:lstStyle/>
            <a:p>
              <a:pPr algn="ctr">
                <a:lnSpc>
                  <a:spcPts val="2730"/>
                </a:lnSpc>
              </a:pPr>
              <a:r>
                <a:rPr lang="en-US" sz="2100">
                  <a:solidFill>
                    <a:srgbClr val="000000"/>
                  </a:solidFill>
                  <a:latin typeface="Open Sauce"/>
                </a:rPr>
                <a:t>Es nolēmu izveidot Bitcoin maku, kas darbosies patstāvīgi, bez nepieciešamības pēc interneta savienojuma. Šis mākonis darbosies lokālajā tīklā, nodrošinot lietotājiem piekļuvi savai Bitcoin glabātuvēi un veicot darījumus, izmantojot hešu tehnoloģijas. Tas ļaus lietotājiem droši un efektīvi pārvaldīt savus Bitcoin aktīvus, paturot tos vietā, kur piekļuve internetam var būt ierobežota vai nepastāvēt vispār. Šāds risinājums varētu būt noderīgs vietās ar vāju interneta infrastruktūru vai situācijās, kurās privātuma un drošības aspekti ir svarīgāki par tiešo tiešsaistes piekļuvi.</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5874564" y="-1214785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39304" y="-1754136"/>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31040" y="2616860"/>
            <a:ext cx="15287593" cy="5566877"/>
            <a:chOff x="0" y="0"/>
            <a:chExt cx="20383457" cy="7422503"/>
          </a:xfrm>
        </p:grpSpPr>
        <p:sp>
          <p:nvSpPr>
            <p:cNvPr name="TextBox 5" id="5"/>
            <p:cNvSpPr txBox="true"/>
            <p:nvPr/>
          </p:nvSpPr>
          <p:spPr>
            <a:xfrm rot="0">
              <a:off x="0" y="-171450"/>
              <a:ext cx="16076470" cy="2212873"/>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PLĀNOŠANA</a:t>
              </a:r>
            </a:p>
          </p:txBody>
        </p:sp>
        <p:sp>
          <p:nvSpPr>
            <p:cNvPr name="TextBox 6" id="6"/>
            <p:cNvSpPr txBox="true"/>
            <p:nvPr/>
          </p:nvSpPr>
          <p:spPr>
            <a:xfrm rot="0">
              <a:off x="0" y="2066972"/>
              <a:ext cx="20383457" cy="5355531"/>
            </a:xfrm>
            <a:prstGeom prst="rect">
              <a:avLst/>
            </a:prstGeom>
          </p:spPr>
          <p:txBody>
            <a:bodyPr anchor="t" rtlCol="false" tIns="0" lIns="0" bIns="0" rIns="0">
              <a:spAutoFit/>
            </a:bodyPr>
            <a:lstStyle/>
            <a:p>
              <a:pPr>
                <a:lnSpc>
                  <a:spcPts val="3999"/>
                </a:lnSpc>
              </a:pPr>
              <a:r>
                <a:rPr lang="en-US" sz="2898" spc="284">
                  <a:solidFill>
                    <a:srgbClr val="F5FFF5"/>
                  </a:solidFill>
                  <a:latin typeface="DM Sans"/>
                </a:rPr>
                <a:t>Projekta izstrādes un idejas plānošana ietver dažādu darbību sarakstīšanu un analīzi, kas nepieciešama, lai sāktu projektu. Tas ietver resursu un laika plānošanu, nepieciešamo tehnoloģiju un instrumentu identificēšanu, projektu mērķu un galveno funkciju noteikšanu, kā arī iespējamo risku un šķēršļu identificēšanu un to risināšanas stratēģiju izstrādi. Šī plānošana palīdz nodrošināt, ka projekts tiek īstenots efektīvi un saskaņā ar sākotnējiem mērķiem un prasībām.</a:t>
              </a:r>
            </a:p>
            <a:p>
              <a:pPr algn="l">
                <a:lnSpc>
                  <a:spcPts val="399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799999">
            <a:off x="-1463523" y="-5698449"/>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3542437" y="5240576"/>
            <a:ext cx="501082" cy="50108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9" id="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2059451" y="6537441"/>
            <a:ext cx="6235600" cy="190162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Ņemot vērā nepieciešamo informāciju, es izvēlējos izstrādāt tīmekļa lietojumprogrammu, izmantojot JavaScript valodu, lai nodrošinātu drošību un funkcionalitāti. Kā trešo pušu resursu transakciju apstrādei es izmantoju btc.js bibliotēku.</a:t>
            </a:r>
          </a:p>
        </p:txBody>
      </p:sp>
      <p:sp>
        <p:nvSpPr>
          <p:cNvPr name="TextBox 11" id="11"/>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TextBox 12" id="12"/>
          <p:cNvSpPr txBox="true"/>
          <p:nvPr/>
        </p:nvSpPr>
        <p:spPr>
          <a:xfrm rot="0">
            <a:off x="2059451" y="5941547"/>
            <a:ext cx="6235600"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NEPIECIEŠAMĀ INFORMĀCIJA </a:t>
            </a:r>
          </a:p>
        </p:txBody>
      </p:sp>
      <p:sp>
        <p:nvSpPr>
          <p:cNvPr name="Freeform 13" id="13"/>
          <p:cNvSpPr/>
          <p:nvPr/>
        </p:nvSpPr>
        <p:spPr>
          <a:xfrm flipH="false" flipV="false" rot="0">
            <a:off x="14045810"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0">
            <a:off x="14809042" y="5240576"/>
            <a:ext cx="501082" cy="5010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6" id="16"/>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7" id="17"/>
          <p:cNvSpPr txBox="true"/>
          <p:nvPr/>
        </p:nvSpPr>
        <p:spPr>
          <a:xfrm rot="0">
            <a:off x="14045810"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TextBox 18" id="18"/>
          <p:cNvSpPr txBox="true"/>
          <p:nvPr/>
        </p:nvSpPr>
        <p:spPr>
          <a:xfrm rot="0">
            <a:off x="9169572" y="6537441"/>
            <a:ext cx="6903783" cy="254003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Manā izstrādātajā aplikācijā būs iespējams izveidot un uzglabāt kriptovalūtas maku, veikt valūtas pārskaitījumus, nosūtīt un saņemt valūtu, apskatīt veiktos darījumus un pārskatīt pārskaitījumu komisijas maksas. Šīs funkcijas palīdzēs lietotājiem ērti un droši pārvaldīt savus kriptovalūtas aktīvus un veikt nepieciešamos darījumus tieši no vienas aplikācijas.</a:t>
            </a:r>
          </a:p>
        </p:txBody>
      </p:sp>
      <p:sp>
        <p:nvSpPr>
          <p:cNvPr name="TextBox 19" id="19"/>
          <p:cNvSpPr txBox="true"/>
          <p:nvPr/>
        </p:nvSpPr>
        <p:spPr>
          <a:xfrm rot="0">
            <a:off x="9169572" y="5941683"/>
            <a:ext cx="6903783" cy="999170"/>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FUNKCIONALITĀTES APRAKSTS</a:t>
            </a:r>
          </a:p>
          <a:p>
            <a:pPr algn="ctr">
              <a:lnSpc>
                <a:spcPts val="407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703050" y="6538853"/>
            <a:ext cx="5910811" cy="254003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Es izstrādāju plānu, sākot ar maketas un "skiču" izveidi, tad pieslēdzu trešo pušu moduļus, veicot alfa testēšanu, izveidoju drošības sistēmu un pabeidzu ar projekta dokumentāciju. Šāda pieeja nodrošināja efektīvu projekta izstrādi, saglabājot kvalitāti un drošību.</a:t>
            </a:r>
          </a:p>
          <a:p>
            <a:pPr algn="ctr">
              <a:lnSpc>
                <a:spcPts val="2545"/>
              </a:lnSpc>
            </a:pPr>
          </a:p>
        </p:txBody>
      </p:sp>
      <p:sp>
        <p:nvSpPr>
          <p:cNvPr name="TextBox 10" id="10"/>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Freeform 11" id="11"/>
          <p:cNvSpPr/>
          <p:nvPr/>
        </p:nvSpPr>
        <p:spPr>
          <a:xfrm flipH="false" flipV="false" rot="0">
            <a:off x="13248619"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4011851" y="5240576"/>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13248619"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04</a:t>
            </a:r>
          </a:p>
        </p:txBody>
      </p:sp>
      <p:sp>
        <p:nvSpPr>
          <p:cNvPr name="TextBox 16" id="16"/>
          <p:cNvSpPr txBox="true"/>
          <p:nvPr/>
        </p:nvSpPr>
        <p:spPr>
          <a:xfrm rot="0">
            <a:off x="10778848" y="5941683"/>
            <a:ext cx="6967088"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VĒRTĒŠANAS KRITĒRIJI</a:t>
            </a:r>
          </a:p>
        </p:txBody>
      </p:sp>
      <p:sp>
        <p:nvSpPr>
          <p:cNvPr name="Freeform 17" id="17"/>
          <p:cNvSpPr/>
          <p:nvPr/>
        </p:nvSpPr>
        <p:spPr>
          <a:xfrm flipH="false" flipV="false" rot="-10799999">
            <a:off x="-5055871" y="-8830951"/>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309434" y="5892337"/>
            <a:ext cx="6967088"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DARBAPLĀNS</a:t>
            </a:r>
          </a:p>
        </p:txBody>
      </p:sp>
      <p:sp>
        <p:nvSpPr>
          <p:cNvPr name="TextBox 19" id="19"/>
          <p:cNvSpPr txBox="true"/>
          <p:nvPr/>
        </p:nvSpPr>
        <p:spPr>
          <a:xfrm rot="0">
            <a:off x="11205804" y="6636132"/>
            <a:ext cx="5910811" cy="126322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Lorem ipsum dolor sit amet, consectetur adipiscing elit. Duis vulputate nulla at ante rhoncus, vel efficitur felis condimentum. Proin odio odio.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DAGCxynjiMg</dc:identifier>
  <dcterms:modified xsi:type="dcterms:W3CDTF">2011-08-01T06:04:30Z</dcterms:modified>
  <cp:revision>1</cp:revision>
  <dc:title>Non Text Magic Studio Magic Design for Presentations L&amp;P</dc:title>
</cp:coreProperties>
</file>