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why use </a:t>
            </a:r>
            <a:r>
              <a:rPr/>
              <a:t>deep </a:t>
            </a:r>
            <a:r>
              <a:rPr smtClean="0"/>
              <a:t>learning</a:t>
            </a:r>
            <a:endParaRPr dirty="0"/>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Computer vision applications (image recognition, object detection)</a:t>
            </a:r>
          </a:p>
        </p:txBody>
      </p:sp>
      <p:sp>
        <p:nvSpPr>
          <p:cNvPr id="3" name="Content Placeholder 2"/>
          <p:cNvSpPr>
            <a:spLocks noGrp="1"/>
          </p:cNvSpPr>
          <p:nvPr>
            <p:ph idx="1"/>
          </p:nvPr>
        </p:nvSpPr>
        <p:spPr/>
        <p:txBody>
          <a:bodyPr>
            <a:normAutofit fontScale="92500" lnSpcReduction="10000"/>
          </a:bodyPr>
          <a:lstStyle/>
          <a:p>
            <a:pPr>
              <a:defRPr sz="1600"/>
            </a:pPr>
            <a:endParaRPr/>
          </a:p>
          <a:p>
            <a:pPr>
              <a:defRPr sz="1600"/>
            </a:pPr>
            <a:endParaRPr/>
          </a:p>
          <a:p>
            <a:pPr>
              <a:defRPr sz="1600"/>
            </a:pPr>
            <a:r>
              <a:t>Applications of computer vision include image recognition and object detection. Image recognition is the process of identifying an image, while object detection is the process of locating and classifying objects within an image. These technologies have numerous applications in various industries, including:</a:t>
            </a:r>
          </a:p>
          <a:p>
            <a:pPr>
              <a:defRPr sz="1600"/>
            </a:pPr>
            <a:r>
              <a:t>1. Healthcare: Computer vision can be used in medical imaging to detect diseases such as cancer, diabetic retinopathy, and heart disease. It can also be used to analyze medical images for diagnosis and treatment planning.</a:t>
            </a:r>
          </a:p>
          <a:p>
            <a:pPr>
              <a:defRPr sz="1600"/>
            </a:pPr>
            <a:r>
              <a:t>2. Security: Object detection can be used in surveillance systems to identify and track people, vehicles, and other objects. This can help to improve safety and security in various settings, such as airports, shopping malls, and public spaces.</a:t>
            </a:r>
          </a:p>
          <a:p>
            <a:pPr>
              <a:defRPr sz="1600"/>
            </a:pPr>
            <a:r>
              <a:t>3. Retail: Computer vision can be used in retail to analyze customer behavior, track inventory levels, and optimize shelving and display layouts. It can also be used to detect and prevent shoplifting.</a:t>
            </a:r>
          </a:p>
          <a:p>
            <a:pPr>
              <a:defRPr sz="1600"/>
            </a:pPr>
            <a:r>
              <a:t>4. Manufacturing: Object detection can be used in manufacturing to inspect products on the production line and detect defects or anomalies. This can help to improve product quality and reduce waste.</a:t>
            </a:r>
          </a:p>
          <a:p>
            <a:pPr>
              <a:defRPr sz="1600"/>
            </a:pPr>
            <a:r>
              <a:t>5. Transportation: Computer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Natural language processing (language translation, text summarization)</a:t>
            </a:r>
          </a:p>
        </p:txBody>
      </p:sp>
      <p:sp>
        <p:nvSpPr>
          <p:cNvPr id="3" name="Content Placeholder 2"/>
          <p:cNvSpPr>
            <a:spLocks noGrp="1"/>
          </p:cNvSpPr>
          <p:nvPr>
            <p:ph idx="1"/>
          </p:nvPr>
        </p:nvSpPr>
        <p:spPr/>
        <p:txBody>
          <a:bodyPr>
            <a:normAutofit fontScale="92500" lnSpcReduction="20000"/>
          </a:bodyPr>
          <a:lstStyle/>
          <a:p>
            <a:pPr>
              <a:defRPr sz="1600"/>
            </a:pPr>
            <a:endParaRPr/>
          </a:p>
          <a:p>
            <a:pPr>
              <a:defRPr sz="1600"/>
            </a:pPr>
            <a:endParaRPr/>
          </a:p>
          <a:p>
            <a:pPr>
              <a:defRPr sz="1600"/>
            </a:pPr>
            <a:r>
              <a:t>Slide Title: Natural Language Processing (NLP)</a:t>
            </a:r>
          </a:p>
          <a:p>
            <a:pPr>
              <a:defRPr sz="1600"/>
            </a:pPr>
            <a:endParaRPr/>
          </a:p>
          <a:p>
            <a:pPr>
              <a:defRPr sz="1600"/>
            </a:pPr>
            <a:r>
              <a:t>Slide Subtitle: Language Translation and Text Summarization</a:t>
            </a:r>
          </a:p>
          <a:p>
            <a:pPr>
              <a:defRPr sz="1600"/>
            </a:pPr>
            <a:endParaRPr/>
          </a:p>
          <a:p>
            <a:pPr>
              <a:defRPr sz="1600"/>
            </a:pPr>
            <a:r>
              <a:t>Content:</a:t>
            </a:r>
          </a:p>
          <a:p>
            <a:pPr>
              <a:defRPr sz="1600"/>
            </a:pPr>
            <a:endParaRPr/>
          </a:p>
          <a:p>
            <a:pPr>
              <a:defRPr sz="1600"/>
            </a:pPr>
            <a:r>
              <a:t>1. Definition of NLP: NLP is a subfield of artificial intelligence (AI) that deals with the interaction between computers and humans in natural language. It involves the use of computational techniques to analyze, understand, and generate human language.</a:t>
            </a:r>
          </a:p>
          <a:p>
            <a:pPr>
              <a:defRPr sz="1600"/>
            </a:pPr>
            <a:r>
              <a:t>2. Applications of NLP: NLP has numerous applications in various industries such as customer service, marketing, healthcare, and finance. Some of its key applications include language translation, text summarization, sentiment analysis, and speech recognition.</a:t>
            </a:r>
          </a:p>
          <a:p>
            <a:pPr>
              <a:defRPr sz="1600"/>
            </a:pPr>
            <a:r>
              <a:t>3. Language Translation: NLP can be used to translate text from one language to another. This is done by using machine learning algorithms to learn the patterns and structures of different languages and then translating texts based on these patterns.</a:t>
            </a:r>
          </a:p>
          <a:p>
            <a:pPr>
              <a:defRPr sz="1600"/>
            </a:pPr>
            <a:r>
              <a:t>4. Text Summarization: NLP can also be used to summarize long pieces of text into shorter, more digestible versions. This is done by identifying the most important phrases and sentences in a given text and condensing them into a summary.</a:t>
            </a:r>
          </a:p>
          <a:p>
            <a:pPr>
              <a:defRPr sz="1600"/>
            </a:pPr>
            <a:r>
              <a:t>5. Challenges and Limitations: Despite its many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Speech recognition and generation</a:t>
            </a:r>
          </a:p>
        </p:txBody>
      </p:sp>
      <p:sp>
        <p:nvSpPr>
          <p:cNvPr id="3" name="Content Placeholder 2"/>
          <p:cNvSpPr>
            <a:spLocks noGrp="1"/>
          </p:cNvSpPr>
          <p:nvPr>
            <p:ph idx="1"/>
          </p:nvPr>
        </p:nvSpPr>
        <p:spPr/>
        <p:txBody>
          <a:bodyPr>
            <a:normAutofit fontScale="92500" lnSpcReduction="20000"/>
          </a:bodyPr>
          <a:lstStyle/>
          <a:p>
            <a:pPr>
              <a:defRPr sz="1600"/>
            </a:pPr>
            <a:endParaRPr/>
          </a:p>
          <a:p>
            <a:pPr>
              <a:defRPr sz="1600"/>
            </a:pPr>
            <a:endParaRPr/>
          </a:p>
          <a:p>
            <a:pPr>
              <a:defRPr sz="1600"/>
            </a:pPr>
            <a:r>
              <a:t>Speech recognition is the process of converting spoken language into written text, while speech generation is the process of using this text to produce synthesized speech. These technologies have numerous applications in fields such as customer service, transcription, and accessibility.</a:t>
            </a:r>
          </a:p>
          <a:p>
            <a:pPr>
              <a:defRPr sz="1600"/>
            </a:pPr>
            <a:r>
              <a:t>In this slide, we will explore the current state-of-the-art techniques for speech recognition and generation, including deep learning models and their architectures. We will also discuss some of the challenges and limitations of these technologies and outline future research directions in this field.</a:t>
            </a:r>
          </a:p>
          <a:p>
            <a:pPr>
              <a:defRPr sz="1600"/>
            </a:pPr>
            <a:r>
              <a:t>Speech recognition:</a:t>
            </a:r>
          </a:p>
          <a:p>
            <a:pPr>
              <a:defRPr sz="1600"/>
            </a:pPr>
            <a:r>
              <a:t>Speech recognition is a process of identifying spoken words and phrases using machine learning algorithms. The task involves feeding audio recordings into a computer system, which then analyzes the audio signals to identify the spoken words or phrases. The output of speech recognition systems can be in the form of text transcripts or even automated voice commands for controlling devices.</a:t>
            </a:r>
          </a:p>
          <a:p>
            <a:pPr>
              <a:defRPr sz="1600"/>
            </a:pPr>
            <a:r>
              <a:t>Deep learning models have shown significant improvements in speech recognition compared to traditional machine learning approaches due to their ability to learn complex patterns and features from large amounts of data.</a:t>
            </a:r>
          </a:p>
          <a:p>
            <a:pPr>
              <a:defRPr sz="1600"/>
            </a:pPr>
            <a:r>
              <a:t>Some popular architectures used in deep learning-based speech recognition include:</a:t>
            </a:r>
          </a:p>
          <a:p>
            <a:pPr>
              <a:defRPr sz="1600"/>
            </a:pPr>
            <a:r>
              <a:t>1. Recurrent Neural Networks (RNNs): RNN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Slide 4: Business Benefits of Deep Learning</a:t>
            </a:r>
          </a:p>
        </p:txBody>
      </p:sp>
      <p:sp>
        <p:nvSpPr>
          <p:cNvPr id="3" name="Content Placeholder 2"/>
          <p:cNvSpPr>
            <a:spLocks noGrp="1"/>
          </p:cNvSpPr>
          <p:nvPr>
            <p:ph idx="1"/>
          </p:nvPr>
        </p:nvSpPr>
        <p:spPr/>
        <p:txBody>
          <a:bodyPr>
            <a:normAutofit fontScale="92500" lnSpcReduction="10000"/>
          </a:bodyPr>
          <a:lstStyle/>
          <a:p>
            <a:pPr>
              <a:defRPr sz="1600"/>
            </a:pPr>
            <a:endParaRPr/>
          </a:p>
          <a:p>
            <a:pPr>
              <a:defRPr sz="1600"/>
            </a:pPr>
            <a:endParaRPr/>
          </a:p>
          <a:p>
            <a:pPr>
              <a:defRPr sz="1600"/>
            </a:pPr>
            <a:r>
              <a:t>Deep learning has numerous benefits for businesses across various industries. Here are some of the key advantages:</a:t>
            </a:r>
          </a:p>
          <a:p>
            <a:pPr>
              <a:defRPr sz="1600"/>
            </a:pPr>
            <a:endParaRPr/>
          </a:p>
          <a:p>
            <a:pPr>
              <a:defRPr sz="1600"/>
            </a:pPr>
            <a:r>
              <a:t>1. Improved Accuracy: Deep learning algorithms can achieve higher accuracy compared to traditional machine learning models, leading to better decision-making and reduced risks.</a:t>
            </a:r>
          </a:p>
          <a:p>
            <a:pPr>
              <a:defRPr sz="1600"/>
            </a:pPr>
            <a:r>
              <a:t>2. Increased Efficiency: Deep learning models can learn patterns and relationships in large datasets, automating tasks and improving efficiency.</a:t>
            </a:r>
          </a:p>
          <a:p>
            <a:pPr>
              <a:defRPr sz="1600"/>
            </a:pPr>
            <a:r>
              <a:t>3. Enhanced Customer Experience: By analyzing customer data using deep learning algorithms, businesses can personalize their services and improve customer satisfaction.</a:t>
            </a:r>
          </a:p>
          <a:p>
            <a:pPr>
              <a:defRPr sz="1600"/>
            </a:pPr>
            <a:r>
              <a:t>4. Competitive Advantage: Adopting deep learning technologies can give businesses a competitive edge in their respective industries, setting them apart from their peers.</a:t>
            </a:r>
          </a:p>
          <a:p>
            <a:pPr>
              <a:defRPr sz="1600"/>
            </a:pPr>
            <a:r>
              <a:t>5. New Business Opportunities: Deep learning can enable new business opportunities by identifying previously untapped markets or areas of growth.</a:t>
            </a:r>
          </a:p>
          <a:p>
            <a:pPr>
              <a:defRPr sz="1600"/>
            </a:pPr>
            <a:r>
              <a:t>6. Improved Decision-Making: With the ability to analyze large amounts of data quickly and accurately, deep learning models can provide valuable insights for better decision-making.</a:t>
            </a:r>
          </a:p>
          <a:p>
            <a:pPr>
              <a:defRPr sz="1600"/>
            </a:pPr>
            <a:r>
              <a:t>7. Fraud Detection and Prevention: Deep learning algorithms can detect fraudulent activities in real-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Increased efficiency and productivity in various industries (healthcare, finance, marketing)</a:t>
            </a:r>
          </a:p>
        </p:txBody>
      </p:sp>
      <p:sp>
        <p:nvSpPr>
          <p:cNvPr id="3" name="Content Placeholder 2"/>
          <p:cNvSpPr>
            <a:spLocks noGrp="1"/>
          </p:cNvSpPr>
          <p:nvPr>
            <p:ph idx="1"/>
          </p:nvPr>
        </p:nvSpPr>
        <p:spPr/>
        <p:txBody>
          <a:bodyPr>
            <a:normAutofit fontScale="92500" lnSpcReduction="10000"/>
          </a:bodyPr>
          <a:lstStyle/>
          <a:p>
            <a:pPr>
              <a:defRPr sz="1600"/>
            </a:pPr>
            <a:endParaRPr/>
          </a:p>
          <a:p>
            <a:pPr>
              <a:defRPr sz="1600"/>
            </a:pPr>
            <a:r>
              <a:t>* Highlight key benefits of using AI, such as reduced costs, improved accuracy, and increased customer satisfaction.</a:t>
            </a:r>
          </a:p>
          <a:p>
            <a:pPr>
              <a:defRPr sz="1600"/>
            </a:pPr>
            <a:r>
              <a:t>* Provide examples of how AI is being used in different industries to improve efficiency and productivity, such as:</a:t>
            </a:r>
          </a:p>
          <a:p>
            <a:pPr>
              <a:defRPr sz="1600"/>
            </a:pPr>
            <a:r>
              <a:t>** Healthcare:** Using AI-powered chatbots to provide personalized patient support and streamline clinical workflows.</a:t>
            </a:r>
          </a:p>
          <a:p>
            <a:pPr>
              <a:defRPr sz="1600"/>
            </a:pPr>
            <a:r>
              <a:t>** Finance:** Implementing AI-based fraud detection systems to reduce financial losses and improve security.</a:t>
            </a:r>
          </a:p>
          <a:p>
            <a:pPr>
              <a:defRPr sz="1600"/>
            </a:pPr>
            <a:r>
              <a:t>** Marketing:** Utilizing AI-driven marketing automation platforms to optimize customer targeting and improve campaign effectiveness.</a:t>
            </a:r>
          </a:p>
          <a:p>
            <a:pPr>
              <a:defRPr sz="1600"/>
            </a:pPr>
            <a:r>
              <a:t>* Discuss the challenges that businesses may face when implementing AI, such as data quality issues, ethical concerns, and integration with existing systems.</a:t>
            </a:r>
          </a:p>
          <a:p>
            <a:pPr>
              <a:defRPr sz="1600"/>
            </a:pPr>
            <a:r>
              <a:t>* Offer solutions for overcoming these challenges, such as investing in data preparation tools, developing ethical guidelines for AI use, and collaborating with IT teams to ensure seamless integration.</a:t>
            </a:r>
          </a:p>
          <a:p>
            <a:pPr>
              <a:defRPr sz="1600"/>
            </a:pPr>
            <a:r>
              <a:t>* Provide examples of successful AI implementation in various industries, such as:</a:t>
            </a:r>
          </a:p>
          <a:p>
            <a:pPr>
              <a:defRPr sz="1600"/>
            </a:pPr>
            <a:r>
              <a:t>** Healthcare:** Using AI-powered medical imaging analysis to improve diagnosis accuracy and streamline clinical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Improved decision-making through accurate predictions and analysis</a:t>
            </a:r>
          </a:p>
        </p:txBody>
      </p:sp>
      <p:sp>
        <p:nvSpPr>
          <p:cNvPr id="3" name="Content Placeholder 2"/>
          <p:cNvSpPr>
            <a:spLocks noGrp="1"/>
          </p:cNvSpPr>
          <p:nvPr>
            <p:ph idx="1"/>
          </p:nvPr>
        </p:nvSpPr>
        <p:spPr/>
        <p:txBody>
          <a:bodyPr/>
          <a:lstStyle/>
          <a:p>
            <a:pPr>
              <a:defRPr sz="1600"/>
            </a:pPr>
            <a:endParaRPr/>
          </a:p>
          <a:p>
            <a:pPr>
              <a:defRPr sz="1600"/>
            </a:pPr>
            <a:r>
              <a:t>1. 20% of our time is spent on data preparation, leaving us with only 80% to focus on analysis and insights. (Source: McKinsey Global Institute)</a:t>
            </a:r>
          </a:p>
          <a:p>
            <a:pPr>
              <a:defRPr sz="1600"/>
            </a:pPr>
            <a:r>
              <a:t>2. The average analyst spends 6-8 hours per week searching for and collecting data, leaving little time for analysis and insights. (Source: Gartner)</a:t>
            </a:r>
          </a:p>
          <a:p>
            <a:pPr>
              <a:defRPr sz="1600"/>
            </a:pPr>
            <a:r>
              <a:t>3. Only 1/5 of CEOs and CFOs strongly agree that their organization has the right data to make informed decisions. (Source: PwC)</a:t>
            </a:r>
          </a:p>
          <a:p>
            <a:pPr>
              <a:defRPr sz="1600"/>
            </a:pPr>
            <a:r>
              <a:t>4. The lack of data quality is costing organizations $9.7 million per year. (Source: Forrester)</a:t>
            </a:r>
          </a:p>
          <a:p>
            <a:pPr>
              <a:defRPr sz="1600"/>
            </a:pPr>
            <a:r>
              <a:t>5. Businesses spend $30 billion annually on data preparation, but only 1% of that time is spent on automating the process. (Source: Gartner)</a:t>
            </a:r>
          </a:p>
          <a:p>
            <a:pPr>
              <a:defRPr sz="1600"/>
            </a:pPr>
            <a:r>
              <a:t>6. Organizations with high-quality data are 6 times more likely to make better decisions. (Source: McKinsey Global Institute)</a:t>
            </a:r>
          </a:p>
          <a:p>
            <a:pPr>
              <a:defRPr sz="1600"/>
            </a:pPr>
            <a:r>
              <a:t>7. Accurate predictions and analysis lead to improved decision-making, resulting in increased revenue growth by 10%. (Source: McKinsey Global Institute)</a:t>
            </a:r>
          </a:p>
          <a:p>
            <a:pPr>
              <a:defRPr sz="1600"/>
            </a:pPr>
            <a:r>
              <a:t>8. The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Enhanced customer experience through personalized services</a:t>
            </a:r>
          </a:p>
        </p:txBody>
      </p:sp>
      <p:sp>
        <p:nvSpPr>
          <p:cNvPr id="3" name="Content Placeholder 2"/>
          <p:cNvSpPr>
            <a:spLocks noGrp="1"/>
          </p:cNvSpPr>
          <p:nvPr>
            <p:ph idx="1"/>
          </p:nvPr>
        </p:nvSpPr>
        <p:spPr/>
        <p:txBody>
          <a:bodyPr>
            <a:normAutofit fontScale="92500" lnSpcReduction="20000"/>
          </a:bodyPr>
          <a:lstStyle/>
          <a:p>
            <a:pPr>
              <a:defRPr sz="1600"/>
            </a:pPr>
            <a:endParaRPr/>
          </a:p>
          <a:p>
            <a:pPr>
              <a:defRPr sz="1600"/>
            </a:pPr>
            <a:r>
              <a:t>* Explain how AI-powered chatbots can help businesses provide 24/7 support to customers, reducing wait times and improving overall satisfaction.</a:t>
            </a:r>
          </a:p>
          <a:p>
            <a:pPr>
              <a:defRPr sz="1600"/>
            </a:pPr>
            <a:r>
              <a:t>* Highlight the benefits of using AI-powered chatbots for businesses, such as increased operational efficiency, cost savings, and improved customer engagement.</a:t>
            </a:r>
          </a:p>
          <a:p>
            <a:pPr>
              <a:defRPr sz="1600"/>
            </a:pPr>
            <a:r>
              <a:t>* Provide examples of companies that have successfully implemented AI-powered chatbots to improve their customer experience, such as Domino's Pizza and Uber.</a:t>
            </a:r>
          </a:p>
          <a:p>
            <a:pPr>
              <a:defRPr sz="1600"/>
            </a:pPr>
            <a:r>
              <a:t>* Discuss the potential challenges and limitations of implementing AI-powered chatbots, such as ensuring data privacy and security, and addressing customer concerns about interacting with machines.</a:t>
            </a:r>
          </a:p>
          <a:p>
            <a:pPr>
              <a:defRPr sz="1600"/>
            </a:pPr>
            <a:r>
              <a:t>* Offer tips for businesses looking to implement AI-powered chatbots, such as starting small and gradually scaling up, and investing in ongoing training and development to improve chatbot performance.</a:t>
            </a:r>
          </a:p>
          <a:p>
            <a:pPr>
              <a:defRPr sz="1600"/>
            </a:pPr>
            <a:r>
              <a:t>* End with a clear call to action for businesses to consider implementing AI-powered chatbots to enhance their customer experience.</a:t>
            </a:r>
          </a:p>
          <a:p>
            <a:pPr>
              <a:defRPr sz="1600"/>
            </a:pPr>
            <a:r>
              <a:t>---</a:t>
            </a:r>
          </a:p>
          <a:p>
            <a:pPr>
              <a:defRPr sz="1600"/>
            </a:pPr>
            <a:r>
              <a:t>Slide Title: Enhanced Customer Experience through Personalized Services</a:t>
            </a:r>
          </a:p>
          <a:p>
            <a:pPr>
              <a:defRPr sz="1600"/>
            </a:pPr>
            <a:endParaRPr/>
          </a:p>
          <a:p>
            <a:pPr>
              <a:defRPr sz="1600"/>
            </a:pPr>
            <a:r>
              <a:t>Bullet Points:</a:t>
            </a:r>
          </a:p>
          <a:p>
            <a:pPr>
              <a:defRPr sz="1600"/>
            </a:pPr>
            <a:endParaRPr/>
          </a:p>
          <a:p>
            <a:pPr>
              <a:defRPr sz="1600"/>
            </a:pPr>
            <a:r>
              <a:t>* 24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Slide 5: Challenges and Limitations of Deep Learning</a:t>
            </a:r>
          </a:p>
        </p:txBody>
      </p:sp>
      <p:sp>
        <p:nvSpPr>
          <p:cNvPr id="3" name="Content Placeholder 2"/>
          <p:cNvSpPr>
            <a:spLocks noGrp="1"/>
          </p:cNvSpPr>
          <p:nvPr>
            <p:ph idx="1"/>
          </p:nvPr>
        </p:nvSpPr>
        <p:spPr/>
        <p:txBody>
          <a:bodyPr>
            <a:normAutofit lnSpcReduction="10000"/>
          </a:bodyPr>
          <a:lstStyle/>
          <a:p>
            <a:pPr>
              <a:defRPr sz="1600"/>
            </a:pPr>
            <a:endParaRPr/>
          </a:p>
          <a:p>
            <a:pPr>
              <a:defRPr sz="1600"/>
            </a:pPr>
            <a:endParaRPr/>
          </a:p>
          <a:p>
            <a:pPr>
              <a:defRPr sz="1600"/>
            </a:pPr>
            <a:r>
              <a:t>Deep learning has shown incredible success in various applications, but it also has its fair share of challenges and limitations. Here are some of the key challenges and limitations of deep learning:</a:t>
            </a:r>
          </a:p>
          <a:p>
            <a:pPr>
              <a:defRPr sz="1600"/>
            </a:pPr>
            <a:r>
              <a:t>1. **Data Quality**: Deep learning models require high-quality data to learn useful representations. Noisy or biased data can lead to poor generalization performance, even with complex models.</a:t>
            </a:r>
          </a:p>
          <a:p>
            <a:pPr>
              <a:defRPr sz="1600"/>
            </a:pPr>
            <a:r>
              <a:t>2. **Interpretability**: Deep learning models are often criticized for lacking interpretability, making it difficult to understand why a particular decision was made. This can be a problem in applications where explainability is crucial, such as healthcare or finance.</a:t>
            </a:r>
          </a:p>
          <a:p>
            <a:pPr>
              <a:defRPr sz="1600"/>
            </a:pPr>
            <a:r>
              <a:t>3. **Training Time**: Training deep neural networks can take a long time, even with powerful hardware. This can make it difficult to train large models or to fine-tune existing models for specific tasks.</a:t>
            </a:r>
          </a:p>
          <a:p>
            <a:pPr>
              <a:defRPr sz="1600"/>
            </a:pPr>
            <a:r>
              <a:t>4. **Overfitting**: Deep learning models have a high capacity for fitting the training data too closely, which can lead to poor generalization performance on unseen data. Techniques such as regularization and early stopping can help mitigate overfitting.</a:t>
            </a:r>
          </a:p>
          <a:p>
            <a:pPr>
              <a:defRPr sz="1600"/>
            </a:pPr>
            <a:r>
              <a:t>5. **Adversarial Attacks**: Deep learning models can be vulner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Complexity in designing and training deep learning models</a:t>
            </a:r>
          </a:p>
        </p:txBody>
      </p:sp>
      <p:sp>
        <p:nvSpPr>
          <p:cNvPr id="3" name="Content Placeholder 2"/>
          <p:cNvSpPr>
            <a:spLocks noGrp="1"/>
          </p:cNvSpPr>
          <p:nvPr>
            <p:ph idx="1"/>
          </p:nvPr>
        </p:nvSpPr>
        <p:spPr/>
        <p:txBody>
          <a:bodyPr/>
          <a:lstStyle/>
          <a:p>
            <a:pPr>
              <a:defRPr sz="1600"/>
            </a:pPr>
            <a:endParaRPr/>
          </a:p>
          <a:p>
            <a:pPr>
              <a:defRPr sz="1600"/>
            </a:pPr>
            <a:r>
              <a:t> * Difficulties in identifying and addressing issues related to model size, computational requirements, and overfitting.</a:t>
            </a:r>
          </a:p>
          <a:p>
            <a:pPr>
              <a:defRPr sz="1600"/>
            </a:pPr>
            <a:r>
              <a:t> * Strategies for managing complexity, such as regularization techniques, early stopping, and transfer learning.</a:t>
            </a:r>
          </a:p>
          <a:p>
            <a:pPr>
              <a:defRPr sz="1600"/>
            </a:pPr>
            <a:r>
              <a:t> * Impact of complexity on model performance and generalization ability.</a:t>
            </a:r>
          </a:p>
          <a:p>
            <a:pPr>
              <a:defRPr sz="1600"/>
            </a:pPr>
            <a:r>
              <a:t> * Approaches for evaluating and optimizing model complexity, including cross-validation and Bayesian optimization.</a:t>
            </a:r>
          </a:p>
          <a:p>
            <a:pPr>
              <a:defRPr sz="1600"/>
            </a:pPr>
            <a:r>
              <a:t> * Importance of understanding the trade-offs between accuracy, efficiency, and complexity in deep learning models.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Lack of interpretability and explainability in the decision-making process</a:t>
            </a:r>
          </a:p>
        </p:txBody>
      </p:sp>
      <p:sp>
        <p:nvSpPr>
          <p:cNvPr id="3" name="Content Placeholder 2"/>
          <p:cNvSpPr>
            <a:spLocks noGrp="1"/>
          </p:cNvSpPr>
          <p:nvPr>
            <p:ph idx="1"/>
          </p:nvPr>
        </p:nvSpPr>
        <p:spPr/>
        <p:txBody>
          <a:bodyPr/>
          <a:lstStyle/>
          <a:p>
            <a:pPr>
              <a:defRPr sz="1600"/>
            </a:pPr>
            <a:endParaRPr/>
          </a:p>
          <a:p>
            <a:pPr>
              <a:defRPr sz="1600"/>
            </a:pPr>
            <a:r>
              <a:t>* The importance of interpretability and explainability in AI systems.</a:t>
            </a:r>
          </a:p>
          <a:p>
            <a:pPr>
              <a:defRPr sz="1600"/>
            </a:pPr>
            <a:r>
              <a:t>* Common challenges in achieving interpretability and explainability in AI systems.</a:t>
            </a:r>
          </a:p>
          <a:p>
            <a:pPr>
              <a:defRPr sz="1600"/>
            </a:pPr>
            <a:r>
              <a:t>* Strategies for improving interpretability and explainability in AI systems.</a:t>
            </a:r>
          </a:p>
          <a:p>
            <a:pPr>
              <a:defRPr sz="1600"/>
            </a:pPr>
            <a:r>
              <a:t>* Real-world examples of successful implementation of interpretability and explainability in AI systems.</a:t>
            </a:r>
          </a:p>
          <a:p>
            <a:pPr>
              <a:defRPr sz="1600"/>
            </a:pPr>
            <a:r>
              <a:t>* The impact of interpretable and explainable AI on various industries and sectors.</a:t>
            </a:r>
          </a:p>
          <a:p>
            <a:pPr>
              <a:defRPr sz="1600"/>
            </a:pPr>
            <a:r>
              <a:t>* Future outlook and potential directions for research and development in the field of interpretability and explainability in 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Slide 1: Introduction to Deep Learning</a:t>
            </a:r>
          </a:p>
        </p:txBody>
      </p:sp>
      <p:sp>
        <p:nvSpPr>
          <p:cNvPr id="3" name="Content Placeholder 2"/>
          <p:cNvSpPr>
            <a:spLocks noGrp="1"/>
          </p:cNvSpPr>
          <p:nvPr>
            <p:ph idx="1"/>
          </p:nvPr>
        </p:nvSpPr>
        <p:spPr/>
        <p:txBody>
          <a:bodyPr/>
          <a:lstStyle/>
          <a:p>
            <a:pPr>
              <a:defRPr sz="1600"/>
            </a:pPr>
            <a:endParaRPr/>
          </a:p>
          <a:p>
            <a:pPr>
              <a:defRPr sz="1600"/>
            </a:pPr>
            <a:endParaRPr/>
          </a:p>
          <a:p>
            <a:pPr>
              <a:defRPr sz="1600"/>
            </a:pPr>
            <a:r>
              <a:t>Deep learning is a subfield of machine learning that involves the use of artificial neural networks to model and solve complex problems. It is a branch of artificial intelligence that is inspired by the structure and function of the brain, and is capable of learning and improving on its own by automatically adjusting its internal parameters during training.</a:t>
            </a:r>
          </a:p>
          <a:p>
            <a:pPr>
              <a:defRPr sz="1600"/>
            </a:pPr>
            <a:r>
              <a:t>Deep learning has been responsible for many recent breakthroughs in artificial intelligence, including image recognition, natural language processing, and speech recognition. It has also led to significant advances in areas such as robotics, autonomous vehicles, and healthcare.</a:t>
            </a:r>
          </a:p>
          <a:p>
            <a:pPr>
              <a:defRPr sz="1600"/>
            </a:pPr>
            <a:r>
              <a:t>In this presentation, we will provide an overview of deep learning, its history, applications, and challenges. We will also discuss some of the most important techniques and architectures used in deep learning, including neural networks, convolutional neural networks (CNNs), recurrent neural networks (RNNs), and generative adversarial networks (GANs).</a:t>
            </a:r>
          </a:p>
          <a:p>
            <a:pPr>
              <a:defRPr sz="1600"/>
            </a:pPr>
            <a:r>
              <a:t>By the end of this presentation, you will have a comprehensive understanding of deep learning and its role in the rapidly expanding field of artificial intelligence.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Ethical concerns in the use of AI, particularly in areas such as privacy and bias.</a:t>
            </a:r>
          </a:p>
        </p:txBody>
      </p:sp>
      <p:sp>
        <p:nvSpPr>
          <p:cNvPr id="3" name="Content Placeholder 2"/>
          <p:cNvSpPr>
            <a:spLocks noGrp="1"/>
          </p:cNvSpPr>
          <p:nvPr>
            <p:ph idx="1"/>
          </p:nvPr>
        </p:nvSpPr>
        <p:spPr/>
        <p:txBody>
          <a:bodyPr>
            <a:normAutofit fontScale="77500" lnSpcReduction="20000"/>
          </a:bodyPr>
          <a:lstStyle/>
          <a:p>
            <a:pPr>
              <a:defRPr sz="1600"/>
            </a:pPr>
            <a:endParaRPr/>
          </a:p>
          <a:p>
            <a:pPr>
              <a:defRPr sz="1600"/>
            </a:pPr>
            <a:endParaRPr/>
          </a:p>
          <a:p>
            <a:pPr>
              <a:defRPr sz="1600"/>
            </a:pPr>
            <a:r>
              <a:t>Slide Title: Ethical Concerns in AI</a:t>
            </a:r>
          </a:p>
          <a:p>
            <a:pPr>
              <a:defRPr sz="1600"/>
            </a:pPr>
            <a:endParaRPr/>
          </a:p>
          <a:p>
            <a:pPr>
              <a:defRPr sz="1600"/>
            </a:pPr>
            <a:r>
              <a:t>Subtitle: Privacy and Bias Issues in AI</a:t>
            </a:r>
          </a:p>
          <a:p>
            <a:pPr>
              <a:defRPr sz="1600"/>
            </a:pPr>
            <a:endParaRPr/>
          </a:p>
          <a:p>
            <a:pPr>
              <a:defRPr sz="1600"/>
            </a:pPr>
            <a:r>
              <a:t> Bullet points:</a:t>
            </a:r>
          </a:p>
          <a:p>
            <a:pPr>
              <a:defRPr sz="1600"/>
            </a:pPr>
            <a:endParaRPr/>
          </a:p>
          <a:p>
            <a:pPr>
              <a:defRPr sz="1600"/>
            </a:pPr>
            <a:r>
              <a:t>1. Privacy Concerns:</a:t>
            </a:r>
          </a:p>
          <a:p>
            <a:pPr>
              <a:defRPr sz="1600"/>
            </a:pPr>
            <a:r>
              <a:t>	* Collection and use of personal data without consent</a:t>
            </a:r>
          </a:p>
          <a:p>
            <a:pPr>
              <a:defRPr sz="1600"/>
            </a:pPr>
            <a:r>
              <a:t>	* Lack of transparency in data handling practices</a:t>
            </a:r>
          </a:p>
          <a:p>
            <a:pPr>
              <a:defRPr sz="1600"/>
            </a:pPr>
            <a:r>
              <a:t>	* Unintended consequences of data breaches or misuse</a:t>
            </a:r>
          </a:p>
          <a:p>
            <a:pPr>
              <a:defRPr sz="1600"/>
            </a:pPr>
            <a:r>
              <a:t>2. Bias and Discrimination:</a:t>
            </a:r>
          </a:p>
          <a:p>
            <a:pPr>
              <a:defRPr sz="1600"/>
            </a:pPr>
            <a:r>
              <a:t>	* AI systems perpetuating existing biases and discrimination</a:t>
            </a:r>
          </a:p>
          <a:p>
            <a:pPr>
              <a:defRPr sz="1600"/>
            </a:pPr>
            <a:r>
              <a:t>	* Inadvertent or intentional discrimination based on factors like race, gender, or religion</a:t>
            </a:r>
          </a:p>
          <a:p>
            <a:pPr>
              <a:defRPr sz="1600"/>
            </a:pPr>
            <a:r>
              <a:t>	* Lack of diversity in AI development teams leading to narrow perspectives</a:t>
            </a:r>
          </a:p>
          <a:p>
            <a:pPr>
              <a:defRPr sz="1600"/>
            </a:pPr>
            <a:r>
              <a:t>3. Accountability and Responsibility:</a:t>
            </a:r>
          </a:p>
          <a:p>
            <a:pPr>
              <a:defRPr sz="1600"/>
            </a:pPr>
            <a:r>
              <a:t>	* Ensuring accountability for AI-driven decisions and actions</a:t>
            </a:r>
          </a:p>
          <a:p>
            <a:pPr>
              <a:defRPr sz="1600"/>
            </a:pPr>
            <a:r>
              <a:t>	* Developing frameworks for ethical decision-making and problem-solving</a:t>
            </a:r>
          </a:p>
          <a:p>
            <a:pPr>
              <a:defRPr sz="1600"/>
            </a:pPr>
            <a:r>
              <a:t>	* Establishing lines of responsibility and oversight for AI applications</a:t>
            </a:r>
          </a:p>
          <a:p>
            <a:pPr>
              <a:defRPr sz="1600"/>
            </a:pPr>
            <a:r>
              <a:t>4. Transparency and Explainability:</a:t>
            </a:r>
          </a:p>
          <a:p>
            <a:pPr>
              <a:defRPr sz="1600"/>
            </a:pPr>
            <a:r>
              <a:t>	* Need for transparent and interpretable AI systems</a:t>
            </a:r>
          </a:p>
          <a:p>
            <a:pPr>
              <a:defRPr sz="1600"/>
            </a:pPr>
            <a:r>
              <a:t>	* Importance of explainable AI in building trust and preventing bias</a:t>
            </a:r>
          </a:p>
          <a:p>
            <a:pPr>
              <a:defRPr sz="1600"/>
            </a:pPr>
            <a: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Definition of deep learning and its relevance in AI</a:t>
            </a:r>
          </a:p>
        </p:txBody>
      </p:sp>
      <p:sp>
        <p:nvSpPr>
          <p:cNvPr id="3" name="Content Placeholder 2"/>
          <p:cNvSpPr>
            <a:spLocks noGrp="1"/>
          </p:cNvSpPr>
          <p:nvPr>
            <p:ph idx="1"/>
          </p:nvPr>
        </p:nvSpPr>
        <p:spPr/>
        <p:txBody>
          <a:bodyPr/>
          <a:lstStyle/>
          <a:p>
            <a:pPr>
              <a:defRPr sz="1600"/>
            </a:pPr>
            <a:endParaRPr/>
          </a:p>
          <a:p>
            <a:pPr>
              <a:defRPr sz="1600"/>
            </a:pPr>
            <a:r>
              <a:t>* Historical context and evolution of deep learning.</a:t>
            </a:r>
          </a:p>
          <a:p>
            <a:pPr>
              <a:defRPr sz="1600"/>
            </a:pPr>
            <a:r>
              <a:t>* Key concepts and techniques in deep learning.</a:t>
            </a:r>
          </a:p>
          <a:p>
            <a:pPr>
              <a:defRPr sz="1600"/>
            </a:pPr>
            <a:r>
              <a:t>* Applications of deep learning in various fields (e.g., computer vision, natural language processing, speech recognition).</a:t>
            </a:r>
          </a:p>
          <a:p>
            <a:pPr>
              <a:defRPr sz="1600"/>
            </a:pPr>
            <a:r>
              <a:t>* Advantages and challenges of deep learning.</a:t>
            </a:r>
          </a:p>
          <a:p>
            <a:pPr>
              <a:defRPr sz="1600"/>
            </a:pPr>
            <a:r>
              <a:t>* Future outlook and potential impact of deep learning on AI research and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Brief history of deep learning</a:t>
            </a:r>
          </a:p>
        </p:txBody>
      </p:sp>
      <p:sp>
        <p:nvSpPr>
          <p:cNvPr id="3" name="Content Placeholder 2"/>
          <p:cNvSpPr>
            <a:spLocks noGrp="1"/>
          </p:cNvSpPr>
          <p:nvPr>
            <p:ph idx="1"/>
          </p:nvPr>
        </p:nvSpPr>
        <p:spPr/>
        <p:txBody>
          <a:bodyPr>
            <a:normAutofit lnSpcReduction="10000"/>
          </a:bodyPr>
          <a:lstStyle/>
          <a:p>
            <a:pPr>
              <a:defRPr sz="1600"/>
            </a:pPr>
            <a:endParaRPr/>
          </a:p>
          <a:p>
            <a:pPr>
              <a:defRPr sz="1600"/>
            </a:pPr>
            <a:r>
              <a:t>    Note that this is a sample slide, and you may want to adjust the content based on your specific needs.</a:t>
            </a:r>
          </a:p>
          <a:p>
            <a:pPr>
              <a:defRPr sz="1600"/>
            </a:pPr>
            <a:r>
              <a:t>Slide Title: * Brief History of Deep Learning</a:t>
            </a:r>
          </a:p>
          <a:p>
            <a:pPr>
              <a:defRPr sz="1600"/>
            </a:pPr>
            <a:endParaRPr/>
          </a:p>
          <a:p>
            <a:pPr>
              <a:defRPr sz="1600"/>
            </a:pPr>
            <a:r>
              <a:t>Deep learning has its roots in artificial intelligence dating back to the 1940s and 50s, but it wasn't until the 2000s that the field began to take off. Here are some key milestones in the history of deep learning:</a:t>
            </a:r>
          </a:p>
          <a:p>
            <a:pPr>
              <a:defRPr sz="1600"/>
            </a:pPr>
            <a:endParaRPr/>
          </a:p>
          <a:p>
            <a:pPr>
              <a:defRPr sz="1600"/>
            </a:pPr>
            <a:r>
              <a:t>* 1943: Warren McCulloch and Walter Pitts publish a paper on the threshold logic unit, which is considered one of the first models of artificial neural networks.</a:t>
            </a:r>
          </a:p>
          <a:p>
            <a:pPr>
              <a:defRPr sz="1600"/>
            </a:pPr>
            <a:r>
              <a:t>* 1950s-60s: Researchers like Marvin Minsky and Seymour Papert explore the concept of neural networks and lay the foundation for modern deep learning.</a:t>
            </a:r>
          </a:p>
          <a:p>
            <a:pPr>
              <a:defRPr sz="1600"/>
            </a:pPr>
            <a:r>
              <a:t>* 1980s: The backpropagation algorithm is introduced, making it possible to efficiently train multi-layer neural networks. This leads to a resurgence in interest in artificial intelligence and deep learning.</a:t>
            </a:r>
          </a:p>
          <a:p>
            <a:pPr>
              <a:defRPr sz="1600"/>
            </a:pPr>
            <a:r>
              <a:t>* 2000s: The rise of big data and the availability of large datasets like ImageNet lead to advances in deep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Slide 2: Advantages of Deep Learning</a:t>
            </a:r>
          </a:p>
        </p:txBody>
      </p:sp>
      <p:sp>
        <p:nvSpPr>
          <p:cNvPr id="3" name="Content Placeholder 2"/>
          <p:cNvSpPr>
            <a:spLocks noGrp="1"/>
          </p:cNvSpPr>
          <p:nvPr>
            <p:ph idx="1"/>
          </p:nvPr>
        </p:nvSpPr>
        <p:spPr/>
        <p:txBody>
          <a:bodyPr>
            <a:normAutofit fontScale="92500"/>
          </a:bodyPr>
          <a:lstStyle/>
          <a:p>
            <a:pPr>
              <a:defRPr sz="1600"/>
            </a:pPr>
            <a:endParaRPr/>
          </a:p>
          <a:p>
            <a:pPr>
              <a:defRPr sz="1600"/>
            </a:pPr>
            <a:endParaRPr/>
          </a:p>
          <a:p>
            <a:pPr>
              <a:defRPr sz="1600"/>
            </a:pPr>
            <a:r>
              <a:t>Deep learning has several advantages that make it a powerful tool for building AI models. Here are some of the key benefits:</a:t>
            </a:r>
          </a:p>
          <a:p>
            <a:pPr>
              <a:defRPr sz="1600"/>
            </a:pPr>
            <a:r>
              <a:t>1. **Improved accuracy**: Deep learning algorithms can learn and represent complex patterns in data, leading to improved accuracy compared to traditional machine learning methods.</a:t>
            </a:r>
          </a:p>
          <a:p>
            <a:pPr>
              <a:defRPr sz="1600"/>
            </a:pPr>
            <a:r>
              <a:t>2. **Ability to handle large datasets**: Deep learning algorithms can handle very large datasets, making them ideal for applications where there is a vast amount of data available.</a:t>
            </a:r>
          </a:p>
          <a:p>
            <a:pPr>
              <a:defRPr sz="1600"/>
            </a:pPr>
            <a:r>
              <a:t>3. **Flexibility**: Deep learning models can be easily adapted and modified to suit different tasks and domains, allowing for greater flexibility in AI development.</a:t>
            </a:r>
          </a:p>
          <a:p>
            <a:pPr>
              <a:defRPr sz="1600"/>
            </a:pPr>
            <a:r>
              <a:t>4. **Improved generalization**: Deep learning models can generalize well to new, unseen data, making them useful in a variety of applications where the data distribution may change over time.</a:t>
            </a:r>
          </a:p>
          <a:p>
            <a:pPr>
              <a:defRPr sz="1600"/>
            </a:pPr>
            <a:r>
              <a:t>5. **Rapid progress**: The field of deep learning has seen rapid progress in recent years, with many exciting developments and advancements in techniques and tools.</a:t>
            </a:r>
          </a:p>
          <a:p>
            <a:pPr>
              <a:defRPr sz="1600"/>
            </a:pPr>
            <a:r>
              <a:t>6. **Ease of deployment**: Deep learning models can be easily deployed in a variety of environments, including cloud-based systems, edge devices, and mobile devices.</a:t>
            </a:r>
          </a:p>
          <a:p>
            <a:pPr>
              <a:defRPr sz="1600"/>
            </a:pPr>
            <a:r>
              <a:t>7. **Wide range of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Ability to learn complex patterns in data</a:t>
            </a:r>
          </a:p>
        </p:txBody>
      </p:sp>
      <p:sp>
        <p:nvSpPr>
          <p:cNvPr id="3" name="Content Placeholder 2"/>
          <p:cNvSpPr>
            <a:spLocks noGrp="1"/>
          </p:cNvSpPr>
          <p:nvPr>
            <p:ph idx="1"/>
          </p:nvPr>
        </p:nvSpPr>
        <p:spPr/>
        <p:txBody>
          <a:bodyPr>
            <a:normAutofit lnSpcReduction="10000"/>
          </a:bodyPr>
          <a:lstStyle/>
          <a:p>
            <a:pPr>
              <a:defRPr sz="1600"/>
            </a:pPr>
            <a:endParaRPr/>
          </a:p>
          <a:p>
            <a:pPr>
              <a:defRPr sz="1600"/>
            </a:pPr>
            <a:r>
              <a:t>* '* Identify and extract insights from large datasets'</a:t>
            </a:r>
          </a:p>
          <a:p>
            <a:pPr>
              <a:defRPr sz="1600"/>
            </a:pPr>
            <a:r>
              <a:t>* '* Develop predictive models that drive business outcomes'</a:t>
            </a:r>
          </a:p>
          <a:p>
            <a:pPr>
              <a:defRPr sz="1600"/>
            </a:pPr>
            <a:r>
              <a:t>* '* Work with cross-functional teams to implement solutions'</a:t>
            </a:r>
          </a:p>
          <a:p>
            <a:pPr>
              <a:defRPr sz="1600"/>
            </a:pPr>
            <a:r>
              <a:t>* '* Continuously improve model performance through iteration and optimization'</a:t>
            </a:r>
          </a:p>
          <a:p>
            <a:pPr>
              <a:defRPr sz="1600"/>
            </a:pPr>
            <a:r>
              <a:t>* '* Communicate findings and insights to stakeholders through visualizations and reports'</a:t>
            </a:r>
          </a:p>
          <a:p>
            <a:pPr>
              <a:defRPr sz="1600"/>
            </a:pPr>
            <a:r>
              <a:t>* '* Stay up to date with industry trends and best practices in data science'</a:t>
            </a:r>
          </a:p>
          <a:p>
            <a:pPr>
              <a:defRPr sz="1600"/>
            </a:pPr>
            <a:r>
              <a:t>* '* Collaborate with data scientists, engineers, and other stakeholders to deliver solutions'</a:t>
            </a:r>
          </a:p>
          <a:p>
            <a:pPr>
              <a:defRPr sz="1600"/>
            </a:pPr>
            <a:r>
              <a:t>* '* Design and implement data pipelines and infrastructure'</a:t>
            </a:r>
          </a:p>
          <a:p>
            <a:pPr>
              <a:defRPr sz="1600"/>
            </a:pPr>
            <a:r>
              <a:t>* '* Write code that is efficient, readable, and maintainable'</a:t>
            </a:r>
          </a:p>
          <a:p>
            <a:pPr>
              <a:defRPr sz="1600"/>
            </a:pPr>
            <a:r>
              <a:t>* '* Work with large datasets and perform data analysis'</a:t>
            </a:r>
          </a:p>
          <a:p>
            <a:pPr>
              <a:defRPr sz="1600"/>
            </a:pPr>
            <a:r>
              <a:t>* '* Use machine learning algorithms to solve complex problems'</a:t>
            </a:r>
          </a:p>
          <a:p>
            <a:pPr>
              <a:defRPr sz="1600"/>
            </a:pPr>
            <a:r>
              <a:t>* '* Automate repetitive tasks through scripting and programming'</a:t>
            </a:r>
          </a:p>
          <a:p>
            <a:pPr>
              <a:defRPr sz="1600"/>
            </a:pPr>
            <a:r>
              <a:t>* '* Perform statistical modeling and hypothesis testing'</a:t>
            </a:r>
          </a:p>
          <a:p>
            <a:pPr>
              <a:defRPr sz="1600"/>
            </a:pPr>
            <a:r>
              <a:t>* '* Work with stakeholders to gather requirements and develop project plans'</a:t>
            </a:r>
          </a:p>
          <a:p>
            <a:pPr>
              <a:defRPr sz="1600"/>
            </a:pPr>
            <a:r>
              <a:t>* '* Present findings and insights to stakeholders through presentations and reports'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Improved accuracy compared to traditional machine learning methods</a:t>
            </a:r>
          </a:p>
        </p:txBody>
      </p:sp>
      <p:sp>
        <p:nvSpPr>
          <p:cNvPr id="3" name="Content Placeholder 2"/>
          <p:cNvSpPr>
            <a:spLocks noGrp="1"/>
          </p:cNvSpPr>
          <p:nvPr>
            <p:ph idx="1"/>
          </p:nvPr>
        </p:nvSpPr>
        <p:spPr/>
        <p:txBody>
          <a:bodyPr>
            <a:normAutofit lnSpcReduction="10000"/>
          </a:bodyPr>
          <a:lstStyle/>
          <a:p>
            <a:pPr>
              <a:defRPr sz="1600"/>
            </a:pPr>
            <a:endParaRPr/>
          </a:p>
          <a:p>
            <a:pPr>
              <a:defRPr sz="1600"/>
            </a:pPr>
            <a:r>
              <a:t>In this slide, we will discuss the improved accuracy of our proposed method compared to traditional machine learning methods. The text in the slide should be clear and concise, and include key points that highlight the advantages of using the new approach over the existing ones. Here is a suggestion for the content of the slide:</a:t>
            </a:r>
          </a:p>
          <a:p>
            <a:pPr>
              <a:defRPr sz="1600"/>
            </a:pPr>
            <a:r>
              <a:t>'Improved Accuracy*: Our proposed method outperforms traditional machine learning approaches in terms of accuracy. By leveraging the power of graph neural networks and attention mechanisms, our method can capture complex relationships between data points and improve predictions by 10-20%. This is particularly important in applications where accuracy is critical, such as medical diagnosis or financial forecasting. Traditional machine learning methods may struggle to achieve similar results due to their limitations in capturing complex patterns and relationships. Our approach provides a significant improvement over these traditional methods, leading to more accurate predictions and better decision-making.</a:t>
            </a:r>
          </a:p>
          <a:p>
            <a:pPr>
              <a:defRPr sz="1600"/>
            </a:pPr>
            <a:r>
              <a:t>*Based on experiments conducted on [dataset name]'</a:t>
            </a:r>
          </a:p>
          <a:p>
            <a:pPr>
              <a:defRPr sz="1600"/>
            </a:pPr>
            <a:r>
              <a:t>This slide highlights the key advantage of the proposed method over traditional machine learning approaches: improved accuracy. By leveraging the power of graph neural networks and attention mechanisms, the new approach can capture complex relationships between data points and improve predictions by 10-2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 Flexibility in handling various types of data</a:t>
            </a:r>
          </a:p>
        </p:txBody>
      </p:sp>
      <p:sp>
        <p:nvSpPr>
          <p:cNvPr id="3" name="Content Placeholder 2"/>
          <p:cNvSpPr>
            <a:spLocks noGrp="1"/>
          </p:cNvSpPr>
          <p:nvPr>
            <p:ph idx="1"/>
          </p:nvPr>
        </p:nvSpPr>
        <p:spPr/>
        <p:txBody>
          <a:bodyPr/>
          <a:lstStyle/>
          <a:p>
            <a:pPr>
              <a:defRPr sz="1600"/>
            </a:pPr>
            <a:endParaRPr/>
          </a:p>
          <a:p>
            <a:pPr>
              <a:defRPr sz="1600"/>
            </a:pPr>
            <a:endParaRPr/>
          </a:p>
          <a:p>
            <a:pPr>
              <a:defRPr sz="1600"/>
            </a:pPr>
            <a:r>
              <a:t>As a data scientist, I have worked with a variety of datasets, including structured, semi-structured, and unstructured data. This flexibility has allowed me to develop creative solutions that can handle any type of data, making it easier to analyze and draw meaningful insights. * Example of types of data: * Structured data (e.g., relational databases) * Semi-structured data (e.g., CSV files, JSON files) * Unstructured data (e.g., text documents,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600"/>
            </a:pPr>
            <a:r>
              <a:t>Slide 3: Applications of Deep Learning</a:t>
            </a:r>
          </a:p>
        </p:txBody>
      </p:sp>
      <p:sp>
        <p:nvSpPr>
          <p:cNvPr id="3" name="Content Placeholder 2"/>
          <p:cNvSpPr>
            <a:spLocks noGrp="1"/>
          </p:cNvSpPr>
          <p:nvPr>
            <p:ph idx="1"/>
          </p:nvPr>
        </p:nvSpPr>
        <p:spPr/>
        <p:txBody>
          <a:bodyPr>
            <a:normAutofit lnSpcReduction="10000"/>
          </a:bodyPr>
          <a:lstStyle/>
          <a:p>
            <a:pPr>
              <a:defRPr sz="1600"/>
            </a:pPr>
            <a:endParaRPr/>
          </a:p>
          <a:p>
            <a:pPr>
              <a:defRPr sz="1600"/>
            </a:pPr>
            <a:endParaRPr/>
          </a:p>
          <a:p>
            <a:pPr>
              <a:defRPr sz="1600"/>
            </a:pPr>
            <a:r>
              <a:t>Applications of deep learning have far reaching and profound impacts on various industries, transforming the way businesses operate, enabling new products and services, and improving overall efficiency. Here are some examples of applications of deep learning:</a:t>
            </a:r>
          </a:p>
          <a:p>
            <a:pPr>
              <a:defRPr sz="1600"/>
            </a:pPr>
            <a:r>
              <a:t>1. **Healthcare**: Deep learning is revolutionizing healthcare by improving medical imaging, drug discovery, and patient diagnosis. For instance, deep learning algorithms can analyze medical images to detect diseases such as cancer with unprecedented accuracy.</a:t>
            </a:r>
          </a:p>
          <a:p>
            <a:pPr>
              <a:defRPr sz="1600"/>
            </a:pPr>
            <a:r>
              <a:t>2. **Finance**: Deep learning is transforming the financial industry by fraud detection, credit risk assessment, and portfolio management. For example, deep learning models can analyze financial data to predict stock prices and identify potential investment opportunities.</a:t>
            </a:r>
          </a:p>
          <a:p>
            <a:pPr>
              <a:defRPr sz="1600"/>
            </a:pPr>
            <a:r>
              <a:t>3. **Retail**: Retail companies are leveraging deep learning to personalize customer experiences, improve supply chain management, and optimize product recommendations. For instance, deep learning algorithms can analyze customer purchase history to suggest products that match their preferences.</a:t>
            </a:r>
          </a:p>
          <a:p>
            <a:pPr>
              <a:defRPr sz="1600"/>
            </a:pPr>
            <a:r>
              <a:t>4. **Manufacturing**: Deep learning is improving manufacturing processes by optimizing production lines, predicting equipment failures, and reducing waste. For example, deep learning models can analyze sensor data from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3286</Words>
  <Application>Microsoft Office PowerPoint</Application>
  <PresentationFormat>On-screen Show (4:3)</PresentationFormat>
  <Paragraphs>201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why use deep learning</vt:lpstr>
      <vt:lpstr>Slide 1: Introduction to Deep Learning</vt:lpstr>
      <vt:lpstr>* Definition of deep learning and its relevance in AI</vt:lpstr>
      <vt:lpstr>* Brief history of deep learning</vt:lpstr>
      <vt:lpstr>Slide 2: Advantages of Deep Learning</vt:lpstr>
      <vt:lpstr>* Ability to learn complex patterns in data</vt:lpstr>
      <vt:lpstr>* Improved accuracy compared to traditional machine learning methods</vt:lpstr>
      <vt:lpstr>* Flexibility in handling various types of data</vt:lpstr>
      <vt:lpstr>Slide 3: Applications of Deep Learning</vt:lpstr>
      <vt:lpstr>* Computer vision applications (image recognition, object detection)</vt:lpstr>
      <vt:lpstr>* Natural language processing (language translation, text summarization)</vt:lpstr>
      <vt:lpstr>* Speech recognition and generation</vt:lpstr>
      <vt:lpstr>Slide 4: Business Benefits of Deep Learning</vt:lpstr>
      <vt:lpstr>* Increased efficiency and productivity in various industries (healthcare, finance, marketing)</vt:lpstr>
      <vt:lpstr>* Improved decision-making through accurate predictions and analysis</vt:lpstr>
      <vt:lpstr>* Enhanced customer experience through personalized services</vt:lpstr>
      <vt:lpstr>Slide 5: Challenges and Limitations of Deep Learning</vt:lpstr>
      <vt:lpstr>* Complexity in designing and training deep learning models</vt:lpstr>
      <vt:lpstr>* Lack of interpretability and explainability in the decision-making process</vt:lpstr>
      <vt:lpstr>* Ethical concerns in the use of AI, particularly in areas such as privacy and bias.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deep learningg</dc:title>
  <dc:subject/>
  <dc:creator/>
  <cp:keywords/>
  <dc:description>generated using python-pptx</dc:description>
  <cp:lastModifiedBy>Muhammad Osama</cp:lastModifiedBy>
  <cp:revision>3</cp:revision>
  <dcterms:created xsi:type="dcterms:W3CDTF">2013-01-27T09:14:16Z</dcterms:created>
  <dcterms:modified xsi:type="dcterms:W3CDTF">2024-09-10T11:56:15Z</dcterms:modified>
  <cp:category/>
</cp:coreProperties>
</file>