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handoutMasterIdLst>
    <p:handoutMasterId r:id="rId47"/>
  </p:handoutMasterIdLst>
  <p:sldIdLst>
    <p:sldId id="256" r:id="rId2"/>
    <p:sldId id="257" r:id="rId3"/>
    <p:sldId id="259" r:id="rId4"/>
    <p:sldId id="286" r:id="rId5"/>
    <p:sldId id="287" r:id="rId6"/>
    <p:sldId id="288" r:id="rId7"/>
    <p:sldId id="261" r:id="rId8"/>
    <p:sldId id="265" r:id="rId9"/>
    <p:sldId id="266" r:id="rId10"/>
    <p:sldId id="289" r:id="rId11"/>
    <p:sldId id="290" r:id="rId12"/>
    <p:sldId id="291" r:id="rId13"/>
    <p:sldId id="292"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298" r:id="rId27"/>
    <p:sldId id="299" r:id="rId28"/>
    <p:sldId id="271" r:id="rId29"/>
    <p:sldId id="272" r:id="rId30"/>
    <p:sldId id="273" r:id="rId31"/>
    <p:sldId id="276" r:id="rId32"/>
    <p:sldId id="277" r:id="rId33"/>
    <p:sldId id="278" r:id="rId34"/>
    <p:sldId id="279" r:id="rId35"/>
    <p:sldId id="280" r:id="rId36"/>
    <p:sldId id="281" r:id="rId37"/>
    <p:sldId id="282" r:id="rId38"/>
    <p:sldId id="283" r:id="rId39"/>
    <p:sldId id="284" r:id="rId40"/>
    <p:sldId id="285" r:id="rId41"/>
    <p:sldId id="275" r:id="rId42"/>
    <p:sldId id="295" r:id="rId43"/>
    <p:sldId id="296" r:id="rId44"/>
    <p:sldId id="297" r:id="rId45"/>
    <p:sldId id="25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69" d="100"/>
          <a:sy n="69" d="100"/>
        </p:scale>
        <p:origin x="66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6CAC2F-973B-451B-BF24-BAC8928062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E7E6B5-5E63-4994-93A8-2640438B49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60D702-E40B-4F71-98B4-BF061F5E66F0}" type="datetimeFigureOut">
              <a:rPr lang="en-US" smtClean="0"/>
              <a:t>8/10/2018</a:t>
            </a:fld>
            <a:endParaRPr lang="en-US"/>
          </a:p>
        </p:txBody>
      </p:sp>
      <p:sp>
        <p:nvSpPr>
          <p:cNvPr id="4" name="Footer Placeholder 3">
            <a:extLst>
              <a:ext uri="{FF2B5EF4-FFF2-40B4-BE49-F238E27FC236}">
                <a16:creationId xmlns:a16="http://schemas.microsoft.com/office/drawing/2014/main" id="{55A2ECB7-FC32-47FF-B2E9-D17BE18B1B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03DA2B1-9E8D-4C93-A322-D4AC7E8AED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12428A-ECED-4522-BD07-37CF1943F3F9}" type="slidenum">
              <a:rPr lang="en-US" smtClean="0"/>
              <a:t>‹#›</a:t>
            </a:fld>
            <a:endParaRPr lang="en-US"/>
          </a:p>
        </p:txBody>
      </p:sp>
    </p:spTree>
    <p:extLst>
      <p:ext uri="{BB962C8B-B14F-4D97-AF65-F5344CB8AC3E}">
        <p14:creationId xmlns:p14="http://schemas.microsoft.com/office/powerpoint/2010/main" val="15072133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767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328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900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1693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39075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25605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8539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017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488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73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916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8/10/2018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323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8/10/2018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15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8/10/2018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495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444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32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8/10/2018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723574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climate.nasa.gov/scientific-consensus/" TargetMode="External"/><Relationship Id="rId2" Type="http://schemas.openxmlformats.org/officeDocument/2006/relationships/hyperlink" Target="http://nca2014.globalchange.gov/report" TargetMode="External"/><Relationship Id="rId1" Type="http://schemas.openxmlformats.org/officeDocument/2006/relationships/slideLayout" Target="../slideLayouts/slideLayout6.xml"/><Relationship Id="rId5" Type="http://schemas.openxmlformats.org/officeDocument/2006/relationships/hyperlink" Target="https://www.star.nesdis.noaa.gov/sod/lsa/SeaLevelRise/index.php" TargetMode="External"/><Relationship Id="rId4" Type="http://schemas.openxmlformats.org/officeDocument/2006/relationships/hyperlink" Target="https://www.kaggle.com/berkeleyearth/climate-change-earth-surface-temperatur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89A9-2902-4512-BB7E-7D318A80F235}"/>
              </a:ext>
            </a:extLst>
          </p:cNvPr>
          <p:cNvSpPr>
            <a:spLocks noGrp="1"/>
          </p:cNvSpPr>
          <p:nvPr>
            <p:ph type="ctrTitle"/>
          </p:nvPr>
        </p:nvSpPr>
        <p:spPr/>
        <p:txBody>
          <a:bodyPr/>
          <a:lstStyle/>
          <a:p>
            <a:r>
              <a:rPr lang="en-US" dirty="0"/>
              <a:t>Analyzing Global Surface Temperatures Since 1750</a:t>
            </a:r>
          </a:p>
        </p:txBody>
      </p:sp>
    </p:spTree>
    <p:extLst>
      <p:ext uri="{BB962C8B-B14F-4D97-AF65-F5344CB8AC3E}">
        <p14:creationId xmlns:p14="http://schemas.microsoft.com/office/powerpoint/2010/main" val="254431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lstStyle/>
          <a:p>
            <a:r>
              <a:rPr lang="en-US" dirty="0"/>
              <a:t>Temperature Analysis For Lubbock</a:t>
            </a:r>
            <a:br>
              <a:rPr lang="en-US" dirty="0"/>
            </a:br>
            <a:r>
              <a:rPr lang="en-US" sz="1800" dirty="0"/>
              <a:t>Plotting Average Temperatures</a:t>
            </a:r>
          </a:p>
        </p:txBody>
      </p:sp>
      <p:pic>
        <p:nvPicPr>
          <p:cNvPr id="7" name="Picture 6">
            <a:extLst>
              <a:ext uri="{FF2B5EF4-FFF2-40B4-BE49-F238E27FC236}">
                <a16:creationId xmlns:a16="http://schemas.microsoft.com/office/drawing/2014/main" id="{7055AA23-05E1-410F-A39A-44DC69EF2C3B}"/>
              </a:ext>
            </a:extLst>
          </p:cNvPr>
          <p:cNvPicPr>
            <a:picLocks noChangeAspect="1"/>
          </p:cNvPicPr>
          <p:nvPr/>
        </p:nvPicPr>
        <p:blipFill>
          <a:blip r:embed="rId2"/>
          <a:stretch>
            <a:fillRect/>
          </a:stretch>
        </p:blipFill>
        <p:spPr>
          <a:xfrm>
            <a:off x="677334" y="1616280"/>
            <a:ext cx="4626950" cy="3014443"/>
          </a:xfrm>
          <a:prstGeom prst="rect">
            <a:avLst/>
          </a:prstGeom>
        </p:spPr>
      </p:pic>
      <p:pic>
        <p:nvPicPr>
          <p:cNvPr id="10" name="Picture 9">
            <a:extLst>
              <a:ext uri="{FF2B5EF4-FFF2-40B4-BE49-F238E27FC236}">
                <a16:creationId xmlns:a16="http://schemas.microsoft.com/office/drawing/2014/main" id="{0445CB17-12EE-4D0A-9A71-FACB6DB0547B}"/>
              </a:ext>
            </a:extLst>
          </p:cNvPr>
          <p:cNvPicPr>
            <a:picLocks noChangeAspect="1"/>
          </p:cNvPicPr>
          <p:nvPr/>
        </p:nvPicPr>
        <p:blipFill>
          <a:blip r:embed="rId3"/>
          <a:stretch>
            <a:fillRect/>
          </a:stretch>
        </p:blipFill>
        <p:spPr>
          <a:xfrm>
            <a:off x="4849458" y="3489821"/>
            <a:ext cx="4641366" cy="3023836"/>
          </a:xfrm>
          <a:prstGeom prst="rect">
            <a:avLst/>
          </a:prstGeom>
        </p:spPr>
      </p:pic>
      <p:sp>
        <p:nvSpPr>
          <p:cNvPr id="11" name="TextBox 10">
            <a:extLst>
              <a:ext uri="{FF2B5EF4-FFF2-40B4-BE49-F238E27FC236}">
                <a16:creationId xmlns:a16="http://schemas.microsoft.com/office/drawing/2014/main" id="{39C9305D-5485-4D9F-A5B3-B3DA7C2EFF06}"/>
              </a:ext>
            </a:extLst>
          </p:cNvPr>
          <p:cNvSpPr txBox="1"/>
          <p:nvPr/>
        </p:nvSpPr>
        <p:spPr>
          <a:xfrm>
            <a:off x="1692985" y="4911171"/>
            <a:ext cx="2595647" cy="646331"/>
          </a:xfrm>
          <a:prstGeom prst="rect">
            <a:avLst/>
          </a:prstGeom>
          <a:noFill/>
        </p:spPr>
        <p:txBody>
          <a:bodyPr wrap="none" rtlCol="0">
            <a:spAutoFit/>
          </a:bodyPr>
          <a:lstStyle/>
          <a:p>
            <a:r>
              <a:rPr lang="en-US" dirty="0">
                <a:solidFill>
                  <a:srgbClr val="C00000"/>
                </a:solidFill>
              </a:rPr>
              <a:t>Average Warming Rate:</a:t>
            </a:r>
            <a:br>
              <a:rPr lang="en-US" dirty="0">
                <a:solidFill>
                  <a:srgbClr val="C00000"/>
                </a:solidFill>
              </a:rPr>
            </a:br>
            <a:r>
              <a:rPr lang="en-US" dirty="0">
                <a:solidFill>
                  <a:srgbClr val="C00000"/>
                </a:solidFill>
              </a:rPr>
              <a:t>+0.73°C/100 years</a:t>
            </a:r>
          </a:p>
        </p:txBody>
      </p:sp>
    </p:spTree>
    <p:extLst>
      <p:ext uri="{BB962C8B-B14F-4D97-AF65-F5344CB8AC3E}">
        <p14:creationId xmlns:p14="http://schemas.microsoft.com/office/powerpoint/2010/main" val="176521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lstStyle/>
          <a:p>
            <a:r>
              <a:rPr lang="en-US" dirty="0"/>
              <a:t>Temperature Analysis For Lubbock</a:t>
            </a:r>
            <a:br>
              <a:rPr lang="en-US" dirty="0"/>
            </a:br>
            <a:r>
              <a:rPr lang="en-US" sz="1800" dirty="0"/>
              <a:t>Plotting Theoretical Temperatures Producing Minimized Warming</a:t>
            </a:r>
          </a:p>
        </p:txBody>
      </p:sp>
      <p:pic>
        <p:nvPicPr>
          <p:cNvPr id="7" name="Picture 6">
            <a:extLst>
              <a:ext uri="{FF2B5EF4-FFF2-40B4-BE49-F238E27FC236}">
                <a16:creationId xmlns:a16="http://schemas.microsoft.com/office/drawing/2014/main" id="{7055AA23-05E1-410F-A39A-44DC69EF2C3B}"/>
              </a:ext>
            </a:extLst>
          </p:cNvPr>
          <p:cNvPicPr>
            <a:picLocks noChangeAspect="1"/>
          </p:cNvPicPr>
          <p:nvPr/>
        </p:nvPicPr>
        <p:blipFill>
          <a:blip r:embed="rId2"/>
          <a:stretch>
            <a:fillRect/>
          </a:stretch>
        </p:blipFill>
        <p:spPr>
          <a:xfrm>
            <a:off x="677335" y="1616280"/>
            <a:ext cx="4626948" cy="3014443"/>
          </a:xfrm>
          <a:prstGeom prst="rect">
            <a:avLst/>
          </a:prstGeom>
        </p:spPr>
      </p:pic>
      <p:pic>
        <p:nvPicPr>
          <p:cNvPr id="10" name="Picture 9">
            <a:extLst>
              <a:ext uri="{FF2B5EF4-FFF2-40B4-BE49-F238E27FC236}">
                <a16:creationId xmlns:a16="http://schemas.microsoft.com/office/drawing/2014/main" id="{0445CB17-12EE-4D0A-9A71-FACB6DB0547B}"/>
              </a:ext>
            </a:extLst>
          </p:cNvPr>
          <p:cNvPicPr>
            <a:picLocks noChangeAspect="1"/>
          </p:cNvPicPr>
          <p:nvPr/>
        </p:nvPicPr>
        <p:blipFill>
          <a:blip r:embed="rId3"/>
          <a:stretch>
            <a:fillRect/>
          </a:stretch>
        </p:blipFill>
        <p:spPr>
          <a:xfrm>
            <a:off x="4832681" y="3489821"/>
            <a:ext cx="4641366" cy="3023835"/>
          </a:xfrm>
          <a:prstGeom prst="rect">
            <a:avLst/>
          </a:prstGeom>
        </p:spPr>
      </p:pic>
      <p:sp>
        <p:nvSpPr>
          <p:cNvPr id="11" name="TextBox 10">
            <a:extLst>
              <a:ext uri="{FF2B5EF4-FFF2-40B4-BE49-F238E27FC236}">
                <a16:creationId xmlns:a16="http://schemas.microsoft.com/office/drawing/2014/main" id="{39C9305D-5485-4D9F-A5B3-B3DA7C2EFF06}"/>
              </a:ext>
            </a:extLst>
          </p:cNvPr>
          <p:cNvSpPr txBox="1"/>
          <p:nvPr/>
        </p:nvSpPr>
        <p:spPr>
          <a:xfrm>
            <a:off x="1692985" y="4911171"/>
            <a:ext cx="2821606" cy="646331"/>
          </a:xfrm>
          <a:prstGeom prst="rect">
            <a:avLst/>
          </a:prstGeom>
          <a:noFill/>
        </p:spPr>
        <p:txBody>
          <a:bodyPr wrap="none" rtlCol="0">
            <a:spAutoFit/>
          </a:bodyPr>
          <a:lstStyle/>
          <a:p>
            <a:r>
              <a:rPr lang="en-US" dirty="0">
                <a:solidFill>
                  <a:srgbClr val="C00000"/>
                </a:solidFill>
              </a:rPr>
              <a:t>Minimized Warming Rate:</a:t>
            </a:r>
            <a:br>
              <a:rPr lang="en-US" dirty="0">
                <a:solidFill>
                  <a:srgbClr val="C00000"/>
                </a:solidFill>
              </a:rPr>
            </a:br>
            <a:r>
              <a:rPr lang="en-US" dirty="0">
                <a:solidFill>
                  <a:srgbClr val="C00000"/>
                </a:solidFill>
              </a:rPr>
              <a:t>+0.42°C/100 years</a:t>
            </a:r>
          </a:p>
        </p:txBody>
      </p:sp>
    </p:spTree>
    <p:extLst>
      <p:ext uri="{BB962C8B-B14F-4D97-AF65-F5344CB8AC3E}">
        <p14:creationId xmlns:p14="http://schemas.microsoft.com/office/powerpoint/2010/main" val="213788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lstStyle/>
          <a:p>
            <a:r>
              <a:rPr lang="en-US" dirty="0"/>
              <a:t>Temperature Analysis For Lubbock</a:t>
            </a:r>
            <a:br>
              <a:rPr lang="en-US" dirty="0"/>
            </a:br>
            <a:r>
              <a:rPr lang="en-US" sz="1800" dirty="0"/>
              <a:t>Plotting Theoretical Temperatures Producing Maximized Warming</a:t>
            </a:r>
          </a:p>
        </p:txBody>
      </p:sp>
      <p:pic>
        <p:nvPicPr>
          <p:cNvPr id="7" name="Picture 6">
            <a:extLst>
              <a:ext uri="{FF2B5EF4-FFF2-40B4-BE49-F238E27FC236}">
                <a16:creationId xmlns:a16="http://schemas.microsoft.com/office/drawing/2014/main" id="{7055AA23-05E1-410F-A39A-44DC69EF2C3B}"/>
              </a:ext>
            </a:extLst>
          </p:cNvPr>
          <p:cNvPicPr>
            <a:picLocks noChangeAspect="1"/>
          </p:cNvPicPr>
          <p:nvPr/>
        </p:nvPicPr>
        <p:blipFill>
          <a:blip r:embed="rId2"/>
          <a:stretch>
            <a:fillRect/>
          </a:stretch>
        </p:blipFill>
        <p:spPr>
          <a:xfrm>
            <a:off x="677335" y="1616280"/>
            <a:ext cx="4626948" cy="3014442"/>
          </a:xfrm>
          <a:prstGeom prst="rect">
            <a:avLst/>
          </a:prstGeom>
        </p:spPr>
      </p:pic>
      <p:pic>
        <p:nvPicPr>
          <p:cNvPr id="10" name="Picture 9">
            <a:extLst>
              <a:ext uri="{FF2B5EF4-FFF2-40B4-BE49-F238E27FC236}">
                <a16:creationId xmlns:a16="http://schemas.microsoft.com/office/drawing/2014/main" id="{0445CB17-12EE-4D0A-9A71-FACB6DB0547B}"/>
              </a:ext>
            </a:extLst>
          </p:cNvPr>
          <p:cNvPicPr>
            <a:picLocks noChangeAspect="1"/>
          </p:cNvPicPr>
          <p:nvPr/>
        </p:nvPicPr>
        <p:blipFill>
          <a:blip r:embed="rId3"/>
          <a:stretch>
            <a:fillRect/>
          </a:stretch>
        </p:blipFill>
        <p:spPr>
          <a:xfrm>
            <a:off x="4832682" y="3489821"/>
            <a:ext cx="4641364" cy="3023835"/>
          </a:xfrm>
          <a:prstGeom prst="rect">
            <a:avLst/>
          </a:prstGeom>
        </p:spPr>
      </p:pic>
      <p:sp>
        <p:nvSpPr>
          <p:cNvPr id="11" name="TextBox 10">
            <a:extLst>
              <a:ext uri="{FF2B5EF4-FFF2-40B4-BE49-F238E27FC236}">
                <a16:creationId xmlns:a16="http://schemas.microsoft.com/office/drawing/2014/main" id="{39C9305D-5485-4D9F-A5B3-B3DA7C2EFF06}"/>
              </a:ext>
            </a:extLst>
          </p:cNvPr>
          <p:cNvSpPr txBox="1"/>
          <p:nvPr/>
        </p:nvSpPr>
        <p:spPr>
          <a:xfrm>
            <a:off x="1692985" y="4911171"/>
            <a:ext cx="2866490" cy="646331"/>
          </a:xfrm>
          <a:prstGeom prst="rect">
            <a:avLst/>
          </a:prstGeom>
          <a:noFill/>
        </p:spPr>
        <p:txBody>
          <a:bodyPr wrap="none" rtlCol="0">
            <a:spAutoFit/>
          </a:bodyPr>
          <a:lstStyle/>
          <a:p>
            <a:r>
              <a:rPr lang="en-US" dirty="0">
                <a:solidFill>
                  <a:srgbClr val="C00000"/>
                </a:solidFill>
              </a:rPr>
              <a:t>Maximized Warming Rate:</a:t>
            </a:r>
            <a:br>
              <a:rPr lang="en-US" dirty="0">
                <a:solidFill>
                  <a:srgbClr val="C00000"/>
                </a:solidFill>
              </a:rPr>
            </a:br>
            <a:r>
              <a:rPr lang="en-US" dirty="0">
                <a:solidFill>
                  <a:srgbClr val="C00000"/>
                </a:solidFill>
              </a:rPr>
              <a:t>+1.04°C/100 years</a:t>
            </a:r>
          </a:p>
        </p:txBody>
      </p:sp>
    </p:spTree>
    <p:extLst>
      <p:ext uri="{BB962C8B-B14F-4D97-AF65-F5344CB8AC3E}">
        <p14:creationId xmlns:p14="http://schemas.microsoft.com/office/powerpoint/2010/main" val="29830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lstStyle/>
          <a:p>
            <a:r>
              <a:rPr lang="en-US" dirty="0"/>
              <a:t>Temperature Analysis For Lubbock</a:t>
            </a:r>
            <a:br>
              <a:rPr lang="en-US" dirty="0"/>
            </a:br>
            <a:r>
              <a:rPr lang="en-US" sz="1800" dirty="0"/>
              <a:t>Seasonal Trends</a:t>
            </a:r>
          </a:p>
        </p:txBody>
      </p:sp>
      <p:pic>
        <p:nvPicPr>
          <p:cNvPr id="4" name="Picture 3" descr="A screenshot of a cell phone&#10;&#10;Description generated with very high confidence">
            <a:extLst>
              <a:ext uri="{FF2B5EF4-FFF2-40B4-BE49-F238E27FC236}">
                <a16:creationId xmlns:a16="http://schemas.microsoft.com/office/drawing/2014/main" id="{EBAE46CF-CE45-41EB-88D0-8F0D4DCE0A54}"/>
              </a:ext>
            </a:extLst>
          </p:cNvPr>
          <p:cNvPicPr>
            <a:picLocks noChangeAspect="1"/>
          </p:cNvPicPr>
          <p:nvPr/>
        </p:nvPicPr>
        <p:blipFill>
          <a:blip r:embed="rId2"/>
          <a:stretch>
            <a:fillRect/>
          </a:stretch>
        </p:blipFill>
        <p:spPr>
          <a:xfrm>
            <a:off x="274663" y="1548967"/>
            <a:ext cx="5345556" cy="3975757"/>
          </a:xfrm>
          <a:prstGeom prst="rect">
            <a:avLst/>
          </a:prstGeom>
        </p:spPr>
      </p:pic>
      <p:sp>
        <p:nvSpPr>
          <p:cNvPr id="5" name="TextBox 4">
            <a:extLst>
              <a:ext uri="{FF2B5EF4-FFF2-40B4-BE49-F238E27FC236}">
                <a16:creationId xmlns:a16="http://schemas.microsoft.com/office/drawing/2014/main" id="{B6B6976B-04AD-4453-B984-4AA4ADE25E83}"/>
              </a:ext>
            </a:extLst>
          </p:cNvPr>
          <p:cNvSpPr txBox="1"/>
          <p:nvPr/>
        </p:nvSpPr>
        <p:spPr>
          <a:xfrm>
            <a:off x="6040644" y="1966570"/>
            <a:ext cx="3213572" cy="646331"/>
          </a:xfrm>
          <a:prstGeom prst="rect">
            <a:avLst/>
          </a:prstGeom>
          <a:noFill/>
        </p:spPr>
        <p:txBody>
          <a:bodyPr wrap="none" rtlCol="0">
            <a:spAutoFit/>
          </a:bodyPr>
          <a:lstStyle/>
          <a:p>
            <a:r>
              <a:rPr lang="en-US" dirty="0"/>
              <a:t>Average Rate of Temperature</a:t>
            </a:r>
            <a:br>
              <a:rPr lang="en-US" dirty="0"/>
            </a:br>
            <a:r>
              <a:rPr lang="en-US" dirty="0"/>
              <a:t>Change by Season since 1900</a:t>
            </a:r>
          </a:p>
        </p:txBody>
      </p:sp>
      <p:graphicFrame>
        <p:nvGraphicFramePr>
          <p:cNvPr id="8" name="Table 7">
            <a:extLst>
              <a:ext uri="{FF2B5EF4-FFF2-40B4-BE49-F238E27FC236}">
                <a16:creationId xmlns:a16="http://schemas.microsoft.com/office/drawing/2014/main" id="{D0233D0D-84C5-44A5-9BC0-3BFCB85E396D}"/>
              </a:ext>
            </a:extLst>
          </p:cNvPr>
          <p:cNvGraphicFramePr>
            <a:graphicFrameLocks noGrp="1"/>
          </p:cNvGraphicFramePr>
          <p:nvPr>
            <p:extLst/>
          </p:nvPr>
        </p:nvGraphicFramePr>
        <p:xfrm>
          <a:off x="5620219" y="2630429"/>
          <a:ext cx="4054423" cy="2123440"/>
        </p:xfrm>
        <a:graphic>
          <a:graphicData uri="http://schemas.openxmlformats.org/drawingml/2006/table">
            <a:tbl>
              <a:tblPr firstRow="1" bandRow="1">
                <a:tableStyleId>{5C22544A-7EE6-4342-B048-85BDC9FD1C3A}</a:tableStyleId>
              </a:tblPr>
              <a:tblGrid>
                <a:gridCol w="1097514">
                  <a:extLst>
                    <a:ext uri="{9D8B030D-6E8A-4147-A177-3AD203B41FA5}">
                      <a16:colId xmlns:a16="http://schemas.microsoft.com/office/drawing/2014/main" val="2882238392"/>
                    </a:ext>
                  </a:extLst>
                </a:gridCol>
                <a:gridCol w="2956909">
                  <a:extLst>
                    <a:ext uri="{9D8B030D-6E8A-4147-A177-3AD203B41FA5}">
                      <a16:colId xmlns:a16="http://schemas.microsoft.com/office/drawing/2014/main" val="2766742031"/>
                    </a:ext>
                  </a:extLst>
                </a:gridCol>
              </a:tblGrid>
              <a:tr h="370840">
                <a:tc>
                  <a:txBody>
                    <a:bodyPr/>
                    <a:lstStyle/>
                    <a:p>
                      <a:r>
                        <a:rPr lang="en-US" dirty="0"/>
                        <a:t>Season</a:t>
                      </a:r>
                    </a:p>
                  </a:txBody>
                  <a:tcPr/>
                </a:tc>
                <a:tc>
                  <a:txBody>
                    <a:bodyPr/>
                    <a:lstStyle/>
                    <a:p>
                      <a:r>
                        <a:rPr lang="en-US" dirty="0"/>
                        <a:t>Avg. Rate of Temperature Change per 100 years</a:t>
                      </a:r>
                    </a:p>
                  </a:txBody>
                  <a:tcPr/>
                </a:tc>
                <a:extLst>
                  <a:ext uri="{0D108BD9-81ED-4DB2-BD59-A6C34878D82A}">
                    <a16:rowId xmlns:a16="http://schemas.microsoft.com/office/drawing/2014/main" val="908913637"/>
                  </a:ext>
                </a:extLst>
              </a:tr>
              <a:tr h="370840">
                <a:tc>
                  <a:txBody>
                    <a:bodyPr/>
                    <a:lstStyle/>
                    <a:p>
                      <a:pPr algn="r"/>
                      <a:r>
                        <a:rPr lang="en-US" dirty="0"/>
                        <a:t>Winter</a:t>
                      </a:r>
                    </a:p>
                  </a:txBody>
                  <a:tcPr/>
                </a:tc>
                <a:tc>
                  <a:txBody>
                    <a:bodyPr/>
                    <a:lstStyle/>
                    <a:p>
                      <a:pPr algn="ctr"/>
                      <a:r>
                        <a:rPr lang="en-US" dirty="0"/>
                        <a:t>+0.41°C</a:t>
                      </a:r>
                    </a:p>
                  </a:txBody>
                  <a:tcPr/>
                </a:tc>
                <a:extLst>
                  <a:ext uri="{0D108BD9-81ED-4DB2-BD59-A6C34878D82A}">
                    <a16:rowId xmlns:a16="http://schemas.microsoft.com/office/drawing/2014/main" val="1428200871"/>
                  </a:ext>
                </a:extLst>
              </a:tr>
              <a:tr h="370840">
                <a:tc>
                  <a:txBody>
                    <a:bodyPr/>
                    <a:lstStyle/>
                    <a:p>
                      <a:pPr algn="r"/>
                      <a:r>
                        <a:rPr lang="en-US" dirty="0"/>
                        <a:t>Spring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+1.07°C</a:t>
                      </a:r>
                    </a:p>
                  </a:txBody>
                  <a:tcPr/>
                </a:tc>
                <a:extLst>
                  <a:ext uri="{0D108BD9-81ED-4DB2-BD59-A6C34878D82A}">
                    <a16:rowId xmlns:a16="http://schemas.microsoft.com/office/drawing/2014/main" val="652405491"/>
                  </a:ext>
                </a:extLst>
              </a:tr>
              <a:tr h="370840">
                <a:tc>
                  <a:txBody>
                    <a:bodyPr/>
                    <a:lstStyle/>
                    <a:p>
                      <a:pPr algn="r"/>
                      <a:r>
                        <a:rPr lang="en-US" dirty="0"/>
                        <a:t>Summer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+0.98°C</a:t>
                      </a:r>
                    </a:p>
                  </a:txBody>
                  <a:tcPr/>
                </a:tc>
                <a:extLst>
                  <a:ext uri="{0D108BD9-81ED-4DB2-BD59-A6C34878D82A}">
                    <a16:rowId xmlns:a16="http://schemas.microsoft.com/office/drawing/2014/main" val="2882849846"/>
                  </a:ext>
                </a:extLst>
              </a:tr>
              <a:tr h="370840">
                <a:tc>
                  <a:txBody>
                    <a:bodyPr/>
                    <a:lstStyle/>
                    <a:p>
                      <a:pPr algn="r"/>
                      <a:r>
                        <a:rPr lang="en-US" dirty="0"/>
                        <a:t>Autumn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+0.79°C</a:t>
                      </a:r>
                    </a:p>
                  </a:txBody>
                  <a:tcPr/>
                </a:tc>
                <a:extLst>
                  <a:ext uri="{0D108BD9-81ED-4DB2-BD59-A6C34878D82A}">
                    <a16:rowId xmlns:a16="http://schemas.microsoft.com/office/drawing/2014/main" val="383276414"/>
                  </a:ext>
                </a:extLst>
              </a:tr>
            </a:tbl>
          </a:graphicData>
        </a:graphic>
      </p:graphicFrame>
      <p:sp>
        <p:nvSpPr>
          <p:cNvPr id="9" name="Rectangle 8">
            <a:extLst>
              <a:ext uri="{FF2B5EF4-FFF2-40B4-BE49-F238E27FC236}">
                <a16:creationId xmlns:a16="http://schemas.microsoft.com/office/drawing/2014/main" id="{FB2C2353-43A6-47D3-9D48-23B80727AC82}"/>
              </a:ext>
            </a:extLst>
          </p:cNvPr>
          <p:cNvSpPr/>
          <p:nvPr/>
        </p:nvSpPr>
        <p:spPr>
          <a:xfrm>
            <a:off x="677334" y="5524724"/>
            <a:ext cx="4073551" cy="261610"/>
          </a:xfrm>
          <a:prstGeom prst="rect">
            <a:avLst/>
          </a:prstGeom>
        </p:spPr>
        <p:txBody>
          <a:bodyPr wrap="none">
            <a:spAutoFit/>
          </a:bodyPr>
          <a:lstStyle/>
          <a:p>
            <a:r>
              <a:rPr lang="en-US" sz="1100" dirty="0"/>
              <a:t>Created using </a:t>
            </a:r>
            <a:r>
              <a:rPr lang="en-US" sz="1100" dirty="0" err="1"/>
              <a:t>numpy</a:t>
            </a:r>
            <a:r>
              <a:rPr lang="en-US" sz="1100" dirty="0"/>
              <a:t> and </a:t>
            </a:r>
            <a:r>
              <a:rPr lang="en-US" sz="1100" dirty="0" err="1"/>
              <a:t>matplot.pyplot</a:t>
            </a:r>
            <a:r>
              <a:rPr lang="en-US" sz="1100" dirty="0"/>
              <a:t> packages in Python </a:t>
            </a:r>
          </a:p>
        </p:txBody>
      </p:sp>
    </p:spTree>
    <p:extLst>
      <p:ext uri="{BB962C8B-B14F-4D97-AF65-F5344CB8AC3E}">
        <p14:creationId xmlns:p14="http://schemas.microsoft.com/office/powerpoint/2010/main" val="109603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Temperature Analysis For State And National Levels</a:t>
            </a:r>
          </a:p>
        </p:txBody>
      </p:sp>
      <p:sp>
        <p:nvSpPr>
          <p:cNvPr id="3" name="TextBox 2"/>
          <p:cNvSpPr txBox="1"/>
          <p:nvPr/>
        </p:nvSpPr>
        <p:spPr>
          <a:xfrm>
            <a:off x="705556" y="2088444"/>
            <a:ext cx="8255000" cy="3970318"/>
          </a:xfrm>
          <a:prstGeom prst="rect">
            <a:avLst/>
          </a:prstGeom>
          <a:noFill/>
        </p:spPr>
        <p:txBody>
          <a:bodyPr wrap="square" rtlCol="0">
            <a:spAutoFit/>
          </a:bodyPr>
          <a:lstStyle/>
          <a:p>
            <a:r>
              <a:rPr lang="en-US" dirty="0"/>
              <a:t>The Local level is the area that most people will be able to relate to the effects of the warming caused global climate change.</a:t>
            </a:r>
          </a:p>
          <a:p>
            <a:pPr marL="285750" indent="-285750">
              <a:buFont typeface="Arial"/>
              <a:buChar char="•"/>
            </a:pPr>
            <a:endParaRPr lang="en-US" dirty="0"/>
          </a:p>
          <a:p>
            <a:pPr marL="285750" indent="-285750">
              <a:buFont typeface="Arial"/>
              <a:buChar char="•"/>
            </a:pPr>
            <a:r>
              <a:rPr lang="en-US" dirty="0"/>
              <a:t>Organization of Data some 645675 observations of  5 variables. Reducing the size of the observation relevant to the climate rather than the weather.</a:t>
            </a:r>
          </a:p>
          <a:p>
            <a:pPr marL="285750" indent="-285750">
              <a:buFont typeface="Arial"/>
              <a:buChar char="•"/>
            </a:pPr>
            <a:r>
              <a:rPr lang="en-US" dirty="0"/>
              <a:t>Local surface temperature warming is at +1.18 C /100 year period with little change when examined over short term period.</a:t>
            </a:r>
          </a:p>
          <a:p>
            <a:pPr marL="285750" indent="-285750">
              <a:buFont typeface="Arial"/>
              <a:buChar char="•"/>
            </a:pPr>
            <a:r>
              <a:rPr lang="en-US" dirty="0"/>
              <a:t>The results seen at the national level are a +.82 /100 years warming period with a short tern of +.9 C.</a:t>
            </a:r>
          </a:p>
          <a:p>
            <a:pPr marL="285750" indent="-285750">
              <a:buFont typeface="Arial"/>
              <a:buChar char="•"/>
            </a:pPr>
            <a:r>
              <a:rPr lang="en-US" dirty="0"/>
              <a:t>Within in the range that NASA (1.1) and the EPA (.85)are producing for the surface warming temperatures .</a:t>
            </a:r>
          </a:p>
          <a:p>
            <a:r>
              <a:rPr lang="en-US" dirty="0"/>
              <a:t> </a:t>
            </a:r>
          </a:p>
          <a:p>
            <a:pPr marL="285750" indent="-285750">
              <a:buFont typeface="Arial"/>
              <a:buChar char="•"/>
            </a:pPr>
            <a:endParaRPr lang="en-US" dirty="0"/>
          </a:p>
        </p:txBody>
      </p:sp>
    </p:spTree>
    <p:extLst>
      <p:ext uri="{BB962C8B-B14F-4D97-AF65-F5344CB8AC3E}">
        <p14:creationId xmlns:p14="http://schemas.microsoft.com/office/powerpoint/2010/main" val="384581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35001" y="186266"/>
            <a:ext cx="8596668" cy="1320800"/>
          </a:xfrm>
        </p:spPr>
        <p:txBody>
          <a:bodyPr>
            <a:normAutofit/>
          </a:bodyPr>
          <a:lstStyle/>
          <a:p>
            <a:r>
              <a:rPr lang="en-US" dirty="0"/>
              <a:t>A Lone Star State Perspective</a:t>
            </a:r>
            <a:br>
              <a:rPr lang="en-US" dirty="0"/>
            </a:br>
            <a:r>
              <a:rPr lang="en-US" sz="1800" dirty="0"/>
              <a:t>Texas Temperature Analysis</a:t>
            </a:r>
            <a:endParaRPr lang="en-US" dirty="0"/>
          </a:p>
        </p:txBody>
      </p:sp>
      <p:sp>
        <p:nvSpPr>
          <p:cNvPr id="7" name="TextBox 6">
            <a:extLst>
              <a:ext uri="{FF2B5EF4-FFF2-40B4-BE49-F238E27FC236}">
                <a16:creationId xmlns:a16="http://schemas.microsoft.com/office/drawing/2014/main" id="{B4A649FA-0403-46D7-BC04-6A0101C8F54F}"/>
              </a:ext>
            </a:extLst>
          </p:cNvPr>
          <p:cNvSpPr txBox="1"/>
          <p:nvPr/>
        </p:nvSpPr>
        <p:spPr>
          <a:xfrm>
            <a:off x="5595185" y="1800728"/>
            <a:ext cx="3697497" cy="1292662"/>
          </a:xfrm>
          <a:prstGeom prst="rect">
            <a:avLst/>
          </a:prstGeom>
          <a:noFill/>
        </p:spPr>
        <p:txBody>
          <a:bodyPr wrap="none" rtlCol="0">
            <a:spAutoFit/>
          </a:bodyPr>
          <a:lstStyle/>
          <a:p>
            <a:r>
              <a:rPr lang="en-US" sz="2400" b="1" dirty="0">
                <a:solidFill>
                  <a:srgbClr val="000000"/>
                </a:solidFill>
              </a:rPr>
              <a:t>Recent/Long-term View:</a:t>
            </a:r>
          </a:p>
          <a:p>
            <a:r>
              <a:rPr lang="en-US" b="1" dirty="0">
                <a:solidFill>
                  <a:srgbClr val="E09878"/>
                </a:solidFill>
              </a:rPr>
              <a:t>1900-2013 </a:t>
            </a:r>
            <a:r>
              <a:rPr lang="en-US" dirty="0">
                <a:solidFill>
                  <a:srgbClr val="E09878"/>
                </a:solidFill>
              </a:rPr>
              <a:t>+1.18°C/100 years</a:t>
            </a:r>
          </a:p>
          <a:p>
            <a:r>
              <a:rPr lang="en-US" b="1" dirty="0">
                <a:solidFill>
                  <a:srgbClr val="E09878"/>
                </a:solidFill>
              </a:rPr>
              <a:t>1850-2013 </a:t>
            </a:r>
            <a:r>
              <a:rPr lang="en-US" dirty="0">
                <a:solidFill>
                  <a:srgbClr val="E09878"/>
                </a:solidFill>
              </a:rPr>
              <a:t>+1.3°C/100 years</a:t>
            </a:r>
          </a:p>
          <a:p>
            <a:endParaRPr lang="en-US" b="1" dirty="0">
              <a:solidFill>
                <a:srgbClr val="E09878"/>
              </a:solidFill>
            </a:endParaRPr>
          </a:p>
        </p:txBody>
      </p:sp>
      <p:sp>
        <p:nvSpPr>
          <p:cNvPr id="3" name="TextBox 2"/>
          <p:cNvSpPr txBox="1"/>
          <p:nvPr/>
        </p:nvSpPr>
        <p:spPr>
          <a:xfrm>
            <a:off x="987778" y="6350001"/>
            <a:ext cx="3626556" cy="369332"/>
          </a:xfrm>
          <a:prstGeom prst="rect">
            <a:avLst/>
          </a:prstGeom>
          <a:noFill/>
        </p:spPr>
        <p:txBody>
          <a:bodyPr wrap="square" rtlCol="0">
            <a:spAutoFit/>
          </a:bodyPr>
          <a:lstStyle/>
          <a:p>
            <a:r>
              <a:rPr lang="en-US" dirty="0">
                <a:solidFill>
                  <a:srgbClr val="000000"/>
                </a:solidFill>
              </a:rPr>
              <a:t>*</a:t>
            </a:r>
            <a:r>
              <a:rPr lang="en-US" i="1" dirty="0"/>
              <a:t>Excluding Hawaii and Alaska</a:t>
            </a:r>
          </a:p>
        </p:txBody>
      </p:sp>
      <p:pic>
        <p:nvPicPr>
          <p:cNvPr id="5" name="Picture 4" descr="TAT19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50" y="1481666"/>
            <a:ext cx="5196203" cy="2906889"/>
          </a:xfrm>
          <a:prstGeom prst="rect">
            <a:avLst/>
          </a:prstGeom>
        </p:spPr>
      </p:pic>
      <p:pic>
        <p:nvPicPr>
          <p:cNvPr id="9" name="Picture 8" descr="TAT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281" y="4141633"/>
            <a:ext cx="4485273" cy="2462367"/>
          </a:xfrm>
          <a:prstGeom prst="rect">
            <a:avLst/>
          </a:prstGeom>
        </p:spPr>
      </p:pic>
    </p:spTree>
    <p:extLst>
      <p:ext uri="{BB962C8B-B14F-4D97-AF65-F5344CB8AC3E}">
        <p14:creationId xmlns:p14="http://schemas.microsoft.com/office/powerpoint/2010/main" val="313459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445" y="200377"/>
            <a:ext cx="8596668" cy="1320800"/>
          </a:xfrm>
        </p:spPr>
        <p:txBody>
          <a:bodyPr/>
          <a:lstStyle/>
          <a:p>
            <a:r>
              <a:rPr lang="en-US" dirty="0"/>
              <a:t>United States of America Perspective</a:t>
            </a:r>
            <a:br>
              <a:rPr lang="en-US" dirty="0"/>
            </a:br>
            <a:r>
              <a:rPr lang="en-US" sz="1800" dirty="0"/>
              <a:t>Surface Temperature Analysis</a:t>
            </a:r>
            <a:endParaRPr lang="en-US" dirty="0"/>
          </a:p>
        </p:txBody>
      </p:sp>
      <p:pic>
        <p:nvPicPr>
          <p:cNvPr id="4" name="Picture 3" descr="final finalfi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334" y="1317698"/>
            <a:ext cx="6674555" cy="4280018"/>
          </a:xfrm>
          <a:prstGeom prst="rect">
            <a:avLst/>
          </a:prstGeom>
        </p:spPr>
      </p:pic>
      <p:sp>
        <p:nvSpPr>
          <p:cNvPr id="5" name="TextBox 4"/>
          <p:cNvSpPr txBox="1"/>
          <p:nvPr/>
        </p:nvSpPr>
        <p:spPr>
          <a:xfrm>
            <a:off x="522112" y="6488668"/>
            <a:ext cx="3499555" cy="307777"/>
          </a:xfrm>
          <a:prstGeom prst="rect">
            <a:avLst/>
          </a:prstGeom>
          <a:noFill/>
        </p:spPr>
        <p:txBody>
          <a:bodyPr wrap="square" rtlCol="0">
            <a:spAutoFit/>
          </a:bodyPr>
          <a:lstStyle/>
          <a:p>
            <a:r>
              <a:rPr lang="en-US" sz="1400" dirty="0">
                <a:solidFill>
                  <a:srgbClr val="000000"/>
                </a:solidFill>
              </a:rPr>
              <a:t>*</a:t>
            </a:r>
            <a:r>
              <a:rPr lang="en-US" sz="1400" i="1" dirty="0">
                <a:solidFill>
                  <a:srgbClr val="000000"/>
                </a:solidFill>
              </a:rPr>
              <a:t>Excluding Hawaii and Alaska</a:t>
            </a:r>
          </a:p>
        </p:txBody>
      </p:sp>
    </p:spTree>
    <p:extLst>
      <p:ext uri="{BB962C8B-B14F-4D97-AF65-F5344CB8AC3E}">
        <p14:creationId xmlns:p14="http://schemas.microsoft.com/office/powerpoint/2010/main" val="24350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705557" y="143933"/>
            <a:ext cx="8596668" cy="1320800"/>
          </a:xfrm>
        </p:spPr>
        <p:txBody>
          <a:bodyPr>
            <a:normAutofit/>
          </a:bodyPr>
          <a:lstStyle/>
          <a:p>
            <a:r>
              <a:rPr lang="en-US" dirty="0"/>
              <a:t>United States of America Perspective</a:t>
            </a:r>
            <a:br>
              <a:rPr lang="en-US" dirty="0"/>
            </a:br>
            <a:r>
              <a:rPr lang="en-US" sz="1800" dirty="0"/>
              <a:t>Surface Temperature Analysis</a:t>
            </a:r>
            <a:endParaRPr lang="en-US" dirty="0"/>
          </a:p>
        </p:txBody>
      </p:sp>
      <p:sp>
        <p:nvSpPr>
          <p:cNvPr id="7" name="TextBox 6">
            <a:extLst>
              <a:ext uri="{FF2B5EF4-FFF2-40B4-BE49-F238E27FC236}">
                <a16:creationId xmlns:a16="http://schemas.microsoft.com/office/drawing/2014/main" id="{B4A649FA-0403-46D7-BC04-6A0101C8F54F}"/>
              </a:ext>
            </a:extLst>
          </p:cNvPr>
          <p:cNvSpPr txBox="1"/>
          <p:nvPr/>
        </p:nvSpPr>
        <p:spPr>
          <a:xfrm>
            <a:off x="3337409" y="5200017"/>
            <a:ext cx="3563871" cy="1384995"/>
          </a:xfrm>
          <a:prstGeom prst="rect">
            <a:avLst/>
          </a:prstGeom>
          <a:noFill/>
        </p:spPr>
        <p:txBody>
          <a:bodyPr wrap="none" rtlCol="0">
            <a:spAutoFit/>
          </a:bodyPr>
          <a:lstStyle/>
          <a:p>
            <a:r>
              <a:rPr lang="en-US" sz="2400" b="1" dirty="0"/>
              <a:t>Long-term View:</a:t>
            </a:r>
          </a:p>
          <a:p>
            <a:r>
              <a:rPr lang="en-US" sz="2000" b="1" dirty="0">
                <a:solidFill>
                  <a:srgbClr val="E09878"/>
                </a:solidFill>
              </a:rPr>
              <a:t>1900-2013 </a:t>
            </a:r>
            <a:r>
              <a:rPr lang="en-US" sz="2000" dirty="0">
                <a:solidFill>
                  <a:srgbClr val="E09878"/>
                </a:solidFill>
              </a:rPr>
              <a:t>+.81°C/100 years</a:t>
            </a:r>
            <a:endParaRPr lang="en-US" sz="2000" b="1" dirty="0">
              <a:solidFill>
                <a:srgbClr val="E09878"/>
              </a:solidFill>
            </a:endParaRPr>
          </a:p>
          <a:p>
            <a:r>
              <a:rPr lang="en-US" sz="2000" b="1" dirty="0">
                <a:solidFill>
                  <a:srgbClr val="E09878"/>
                </a:solidFill>
              </a:rPr>
              <a:t>1850-2013</a:t>
            </a:r>
            <a:r>
              <a:rPr lang="en-US" sz="2000" dirty="0">
                <a:solidFill>
                  <a:srgbClr val="E09878"/>
                </a:solidFill>
              </a:rPr>
              <a:t>+1.2°C/100 years</a:t>
            </a:r>
          </a:p>
          <a:p>
            <a:endParaRPr lang="en-US" sz="2000" dirty="0">
              <a:solidFill>
                <a:srgbClr val="E09878"/>
              </a:solidFill>
            </a:endParaRPr>
          </a:p>
        </p:txBody>
      </p:sp>
      <p:sp>
        <p:nvSpPr>
          <p:cNvPr id="3" name="TextBox 2"/>
          <p:cNvSpPr txBox="1"/>
          <p:nvPr/>
        </p:nvSpPr>
        <p:spPr>
          <a:xfrm>
            <a:off x="550334" y="6550223"/>
            <a:ext cx="3471333" cy="307777"/>
          </a:xfrm>
          <a:prstGeom prst="rect">
            <a:avLst/>
          </a:prstGeom>
          <a:noFill/>
        </p:spPr>
        <p:txBody>
          <a:bodyPr wrap="square" rtlCol="0">
            <a:spAutoFit/>
          </a:bodyPr>
          <a:lstStyle/>
          <a:p>
            <a:r>
              <a:rPr lang="en-US" sz="1400" dirty="0">
                <a:solidFill>
                  <a:srgbClr val="000000"/>
                </a:solidFill>
              </a:rPr>
              <a:t>*</a:t>
            </a:r>
            <a:r>
              <a:rPr lang="en-US" sz="1400" i="1" dirty="0">
                <a:solidFill>
                  <a:srgbClr val="000000"/>
                </a:solidFill>
              </a:rPr>
              <a:t>Excluding Hawaii and Alaska</a:t>
            </a:r>
          </a:p>
        </p:txBody>
      </p:sp>
      <p:pic>
        <p:nvPicPr>
          <p:cNvPr id="12" name="Picture 11" descr="final slope 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12" y="1185334"/>
            <a:ext cx="7140221" cy="3951112"/>
          </a:xfrm>
          <a:prstGeom prst="rect">
            <a:avLst/>
          </a:prstGeom>
        </p:spPr>
      </p:pic>
    </p:spTree>
    <p:extLst>
      <p:ext uri="{BB962C8B-B14F-4D97-AF65-F5344CB8AC3E}">
        <p14:creationId xmlns:p14="http://schemas.microsoft.com/office/powerpoint/2010/main" val="2420280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578556" y="172155"/>
            <a:ext cx="8596668" cy="1320800"/>
          </a:xfrm>
        </p:spPr>
        <p:txBody>
          <a:bodyPr>
            <a:normAutofit/>
          </a:bodyPr>
          <a:lstStyle/>
          <a:p>
            <a:r>
              <a:rPr lang="en-US" dirty="0"/>
              <a:t>United States of America Perspective</a:t>
            </a:r>
            <a:br>
              <a:rPr lang="en-US" dirty="0"/>
            </a:br>
            <a:r>
              <a:rPr lang="en-US" sz="1800" dirty="0"/>
              <a:t>Temperature Uncertainty</a:t>
            </a:r>
            <a:endParaRPr lang="en-US" dirty="0"/>
          </a:p>
        </p:txBody>
      </p:sp>
      <p:pic>
        <p:nvPicPr>
          <p:cNvPr id="4" name="Picture 3">
            <a:extLst>
              <a:ext uri="{FF2B5EF4-FFF2-40B4-BE49-F238E27FC236}">
                <a16:creationId xmlns:a16="http://schemas.microsoft.com/office/drawing/2014/main" id="{2CBF2CDE-7323-4604-9A9A-D7C64DB2E1D4}"/>
              </a:ext>
            </a:extLst>
          </p:cNvPr>
          <p:cNvPicPr>
            <a:picLocks noChangeAspect="1"/>
          </p:cNvPicPr>
          <p:nvPr/>
        </p:nvPicPr>
        <p:blipFill>
          <a:blip r:embed="rId2"/>
          <a:stretch>
            <a:fillRect/>
          </a:stretch>
        </p:blipFill>
        <p:spPr>
          <a:xfrm>
            <a:off x="211667" y="1185334"/>
            <a:ext cx="5375467" cy="3132666"/>
          </a:xfrm>
          <a:prstGeom prst="rect">
            <a:avLst/>
          </a:prstGeom>
        </p:spPr>
      </p:pic>
      <p:sp>
        <p:nvSpPr>
          <p:cNvPr id="7" name="TextBox 6">
            <a:extLst>
              <a:ext uri="{FF2B5EF4-FFF2-40B4-BE49-F238E27FC236}">
                <a16:creationId xmlns:a16="http://schemas.microsoft.com/office/drawing/2014/main" id="{B4A649FA-0403-46D7-BC04-6A0101C8F54F}"/>
              </a:ext>
            </a:extLst>
          </p:cNvPr>
          <p:cNvSpPr txBox="1"/>
          <p:nvPr/>
        </p:nvSpPr>
        <p:spPr>
          <a:xfrm>
            <a:off x="1319519" y="4919283"/>
            <a:ext cx="1777850" cy="830997"/>
          </a:xfrm>
          <a:prstGeom prst="rect">
            <a:avLst/>
          </a:prstGeom>
          <a:noFill/>
        </p:spPr>
        <p:txBody>
          <a:bodyPr wrap="none" rtlCol="0">
            <a:spAutoFit/>
          </a:bodyPr>
          <a:lstStyle/>
          <a:p>
            <a:r>
              <a:rPr lang="en-US" sz="1600" b="1" dirty="0"/>
              <a:t>Long-term View:</a:t>
            </a:r>
          </a:p>
          <a:p>
            <a:r>
              <a:rPr lang="en-US" sz="1600" b="1" dirty="0">
                <a:solidFill>
                  <a:srgbClr val="000000"/>
                </a:solidFill>
              </a:rPr>
              <a:t>1.35 °C</a:t>
            </a:r>
          </a:p>
          <a:p>
            <a:r>
              <a:rPr lang="en-US" sz="1600" b="1" dirty="0">
                <a:solidFill>
                  <a:srgbClr val="000000"/>
                </a:solidFill>
              </a:rPr>
              <a:t>1850-2013</a:t>
            </a:r>
          </a:p>
        </p:txBody>
      </p:sp>
      <p:sp>
        <p:nvSpPr>
          <p:cNvPr id="8" name="TextBox 7">
            <a:extLst>
              <a:ext uri="{FF2B5EF4-FFF2-40B4-BE49-F238E27FC236}">
                <a16:creationId xmlns:a16="http://schemas.microsoft.com/office/drawing/2014/main" id="{665B98D6-3C9B-48FA-9DED-77DB0C6D64E1}"/>
              </a:ext>
            </a:extLst>
          </p:cNvPr>
          <p:cNvSpPr txBox="1"/>
          <p:nvPr/>
        </p:nvSpPr>
        <p:spPr>
          <a:xfrm>
            <a:off x="5572354" y="2472128"/>
            <a:ext cx="1454244" cy="830997"/>
          </a:xfrm>
          <a:prstGeom prst="rect">
            <a:avLst/>
          </a:prstGeom>
          <a:noFill/>
        </p:spPr>
        <p:txBody>
          <a:bodyPr wrap="none" rtlCol="0">
            <a:spAutoFit/>
          </a:bodyPr>
          <a:lstStyle/>
          <a:p>
            <a:r>
              <a:rPr lang="en-US" sz="1600" b="1" dirty="0"/>
              <a:t>Recent View:</a:t>
            </a:r>
          </a:p>
          <a:p>
            <a:r>
              <a:rPr lang="en-US" sz="1600" b="1" dirty="0"/>
              <a:t>0.2 °C</a:t>
            </a:r>
          </a:p>
          <a:p>
            <a:r>
              <a:rPr lang="en-US" sz="1600" b="1" dirty="0"/>
              <a:t>1900-2013</a:t>
            </a:r>
          </a:p>
        </p:txBody>
      </p:sp>
      <p:sp>
        <p:nvSpPr>
          <p:cNvPr id="3" name="TextBox 2"/>
          <p:cNvSpPr txBox="1"/>
          <p:nvPr/>
        </p:nvSpPr>
        <p:spPr>
          <a:xfrm>
            <a:off x="790222" y="6358682"/>
            <a:ext cx="4854222" cy="307777"/>
          </a:xfrm>
          <a:prstGeom prst="rect">
            <a:avLst/>
          </a:prstGeom>
          <a:noFill/>
        </p:spPr>
        <p:txBody>
          <a:bodyPr wrap="square" rtlCol="0">
            <a:spAutoFit/>
          </a:bodyPr>
          <a:lstStyle/>
          <a:p>
            <a:r>
              <a:rPr lang="en-US" sz="1400" dirty="0">
                <a:solidFill>
                  <a:srgbClr val="000000"/>
                </a:solidFill>
              </a:rPr>
              <a:t>*</a:t>
            </a:r>
            <a:r>
              <a:rPr lang="en-US" sz="1400" i="1" dirty="0">
                <a:solidFill>
                  <a:srgbClr val="000000"/>
                </a:solidFill>
              </a:rPr>
              <a:t>Excluding Hawaii and Alaska</a:t>
            </a:r>
          </a:p>
        </p:txBody>
      </p:sp>
      <p:pic>
        <p:nvPicPr>
          <p:cNvPr id="9" name="Picture 8" descr="USUC19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036" y="3570111"/>
            <a:ext cx="4636407" cy="2682197"/>
          </a:xfrm>
          <a:prstGeom prst="rect">
            <a:avLst/>
          </a:prstGeom>
        </p:spPr>
      </p:pic>
    </p:spTree>
    <p:extLst>
      <p:ext uri="{BB962C8B-B14F-4D97-AF65-F5344CB8AC3E}">
        <p14:creationId xmlns:p14="http://schemas.microsoft.com/office/powerpoint/2010/main" val="132292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p:txBody>
          <a:bodyPr>
            <a:normAutofit fontScale="90000"/>
          </a:bodyPr>
          <a:lstStyle/>
          <a:p>
            <a:r>
              <a:rPr lang="en-US" dirty="0"/>
              <a:t>Global Temperature Uncertainty (1820-2013)</a:t>
            </a:r>
            <a:br>
              <a:rPr lang="en-US" dirty="0"/>
            </a:br>
            <a:endParaRPr lang="en-US" sz="1800" dirty="0"/>
          </a:p>
        </p:txBody>
      </p:sp>
      <p:pic>
        <p:nvPicPr>
          <p:cNvPr id="4" name="Picture 3">
            <a:extLst>
              <a:ext uri="{FF2B5EF4-FFF2-40B4-BE49-F238E27FC236}">
                <a16:creationId xmlns:a16="http://schemas.microsoft.com/office/drawing/2014/main" id="{441B3986-23D5-4E59-823A-6D96E753F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650" y="1800114"/>
            <a:ext cx="7683124" cy="4269382"/>
          </a:xfrm>
          <a:prstGeom prst="rect">
            <a:avLst/>
          </a:prstGeom>
        </p:spPr>
      </p:pic>
    </p:spTree>
    <p:extLst>
      <p:ext uri="{BB962C8B-B14F-4D97-AF65-F5344CB8AC3E}">
        <p14:creationId xmlns:p14="http://schemas.microsoft.com/office/powerpoint/2010/main" val="355030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7DCB-F377-4512-9BFD-ED8BA57853A6}"/>
              </a:ext>
            </a:extLst>
          </p:cNvPr>
          <p:cNvSpPr>
            <a:spLocks noGrp="1"/>
          </p:cNvSpPr>
          <p:nvPr>
            <p:ph type="title"/>
          </p:nvPr>
        </p:nvSpPr>
        <p:spPr/>
        <p:txBody>
          <a:bodyPr/>
          <a:lstStyle/>
          <a:p>
            <a:r>
              <a:rPr lang="en-US" dirty="0"/>
              <a:t>Purpose for Research</a:t>
            </a:r>
          </a:p>
        </p:txBody>
      </p:sp>
      <p:sp>
        <p:nvSpPr>
          <p:cNvPr id="4" name="TextBox 3">
            <a:extLst>
              <a:ext uri="{FF2B5EF4-FFF2-40B4-BE49-F238E27FC236}">
                <a16:creationId xmlns:a16="http://schemas.microsoft.com/office/drawing/2014/main" id="{2EC7AD1C-CE6B-45C0-9148-E23AE36BAE09}"/>
              </a:ext>
            </a:extLst>
          </p:cNvPr>
          <p:cNvSpPr txBox="1"/>
          <p:nvPr/>
        </p:nvSpPr>
        <p:spPr>
          <a:xfrm>
            <a:off x="1006466" y="2069729"/>
            <a:ext cx="7855420" cy="923330"/>
          </a:xfrm>
          <a:prstGeom prst="rect">
            <a:avLst/>
          </a:prstGeom>
          <a:noFill/>
        </p:spPr>
        <p:txBody>
          <a:bodyPr wrap="none" rtlCol="0">
            <a:spAutoFit/>
          </a:bodyPr>
          <a:lstStyle/>
          <a:p>
            <a:r>
              <a:rPr lang="en-US" dirty="0"/>
              <a:t>Potential consequences of rising global surface temperatures according to </a:t>
            </a:r>
            <a:br>
              <a:rPr lang="en-US" dirty="0"/>
            </a:br>
            <a:r>
              <a:rPr lang="en-US" dirty="0"/>
              <a:t>the Third National Climate Assessment Report in 2014 with a team of 300</a:t>
            </a:r>
            <a:br>
              <a:rPr lang="en-US" dirty="0"/>
            </a:br>
            <a:r>
              <a:rPr lang="en-US" dirty="0"/>
              <a:t>experts guided by a 60-member Federal Advisory Committee</a:t>
            </a:r>
            <a:r>
              <a:rPr lang="en-US" baseline="30000" dirty="0"/>
              <a:t>1</a:t>
            </a:r>
            <a:r>
              <a:rPr lang="en-US"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809B59-B341-4601-B943-E585C4D23F70}"/>
                  </a:ext>
                </a:extLst>
              </p:cNvPr>
              <p:cNvSpPr txBox="1"/>
              <p:nvPr/>
            </p:nvSpPr>
            <p:spPr>
              <a:xfrm flipH="1">
                <a:off x="1751888" y="3228622"/>
                <a:ext cx="910981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Lengthening frost-free growing season</a:t>
                </a:r>
              </a:p>
              <a:p>
                <a:pPr marL="285750" indent="-285750">
                  <a:buFont typeface="Arial" panose="020B0604020202020204" pitchFamily="34" charset="0"/>
                  <a:buChar char="•"/>
                </a:pPr>
                <a:r>
                  <a:rPr lang="en-US" dirty="0"/>
                  <a:t>Changing regional precipitation trends</a:t>
                </a:r>
              </a:p>
              <a:p>
                <a:pPr marL="285750" indent="-285750">
                  <a:buFont typeface="Arial" panose="020B0604020202020204" pitchFamily="34" charset="0"/>
                  <a:buChar char="•"/>
                </a:pPr>
                <a:r>
                  <a:rPr lang="en-US" dirty="0"/>
                  <a:t>An increase in heavy downpour frequency</a:t>
                </a:r>
              </a:p>
              <a:p>
                <a:pPr marL="285750" indent="-285750">
                  <a:buFont typeface="Arial" panose="020B0604020202020204" pitchFamily="34" charset="0"/>
                  <a:buChar char="•"/>
                </a:pPr>
                <a:r>
                  <a:rPr lang="en-US" dirty="0"/>
                  <a:t>Intensifying heat waves and droughts; fewer and shorter cold waves</a:t>
                </a:r>
              </a:p>
              <a:p>
                <a:pPr marL="285750" indent="-285750">
                  <a:buFont typeface="Arial" panose="020B0604020202020204" pitchFamily="34" charset="0"/>
                  <a:buChar char="•"/>
                </a:pPr>
                <a:r>
                  <a:rPr lang="en-US" dirty="0"/>
                  <a:t>Potential increase in North Atlantic hurricane intensity and frequency</a:t>
                </a:r>
              </a:p>
              <a:p>
                <a:pPr marL="285750" indent="-285750">
                  <a:buFont typeface="Arial" panose="020B0604020202020204" pitchFamily="34" charset="0"/>
                  <a:buChar char="•"/>
                </a:pPr>
                <a:r>
                  <a:rPr lang="en-US" dirty="0"/>
                  <a:t>Sea level rise</a:t>
                </a:r>
              </a:p>
              <a:p>
                <a:pPr marL="285750" indent="-285750">
                  <a:buFont typeface="Arial" panose="020B0604020202020204" pitchFamily="34" charset="0"/>
                  <a:buChar char="•"/>
                </a:pPr>
                <a:r>
                  <a:rPr lang="en-US" dirty="0"/>
                  <a:t>Melting polar ice lending to ecosystem modification in the high latitudes</a:t>
                </a:r>
              </a:p>
              <a:p>
                <a:pPr marL="285750" indent="-285750">
                  <a:buFont typeface="Arial" panose="020B0604020202020204" pitchFamily="34" charset="0"/>
                  <a:buChar char="•"/>
                </a:pPr>
                <a:r>
                  <a:rPr lang="en-US" dirty="0"/>
                  <a:t>Ocean acidification from increased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𝐶𝑂</m:t>
                        </m:r>
                      </m:e>
                      <m:sub>
                        <m:r>
                          <a:rPr lang="en-US" b="0" i="1" smtClean="0">
                            <a:latin typeface="Cambria Math" panose="02040503050406030204" pitchFamily="18" charset="0"/>
                          </a:rPr>
                          <m:t>2</m:t>
                        </m:r>
                      </m:sub>
                    </m:sSub>
                  </m:oMath>
                </a14:m>
                <a:r>
                  <a:rPr lang="en-US" dirty="0"/>
                  <a:t> absorption</a:t>
                </a:r>
              </a:p>
            </p:txBody>
          </p:sp>
        </mc:Choice>
        <mc:Fallback xmlns="">
          <p:sp>
            <p:nvSpPr>
              <p:cNvPr id="6" name="TextBox 5">
                <a:extLst>
                  <a:ext uri="{FF2B5EF4-FFF2-40B4-BE49-F238E27FC236}">
                    <a16:creationId xmlns:a16="http://schemas.microsoft.com/office/drawing/2014/main" id="{95809B59-B341-4601-B943-E585C4D23F70}"/>
                  </a:ext>
                </a:extLst>
              </p:cNvPr>
              <p:cNvSpPr txBox="1">
                <a:spLocks noRot="1" noChangeAspect="1" noMove="1" noResize="1" noEditPoints="1" noAdjustHandles="1" noChangeArrowheads="1" noChangeShapeType="1" noTextEdit="1"/>
              </p:cNvSpPr>
              <p:nvPr/>
            </p:nvSpPr>
            <p:spPr>
              <a:xfrm flipH="1">
                <a:off x="1751888" y="3228622"/>
                <a:ext cx="9109816" cy="2308324"/>
              </a:xfrm>
              <a:prstGeom prst="rect">
                <a:avLst/>
              </a:prstGeom>
              <a:blipFill>
                <a:blip r:embed="rId2"/>
                <a:stretch>
                  <a:fillRect l="-401" t="-1852" b="-3175"/>
                </a:stretch>
              </a:blipFill>
            </p:spPr>
            <p:txBody>
              <a:bodyPr/>
              <a:lstStyle/>
              <a:p>
                <a:r>
                  <a:rPr lang="en-US">
                    <a:noFill/>
                  </a:rPr>
                  <a:t> </a:t>
                </a:r>
              </a:p>
            </p:txBody>
          </p:sp>
        </mc:Fallback>
      </mc:AlternateContent>
    </p:spTree>
    <p:extLst>
      <p:ext uri="{BB962C8B-B14F-4D97-AF65-F5344CB8AC3E}">
        <p14:creationId xmlns:p14="http://schemas.microsoft.com/office/powerpoint/2010/main" val="422617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normAutofit fontScale="90000"/>
          </a:bodyPr>
          <a:lstStyle/>
          <a:p>
            <a:r>
              <a:rPr lang="en-US" dirty="0"/>
              <a:t>Global Temperature Analysis - Yearly Average (1820-1899)</a:t>
            </a:r>
            <a:br>
              <a:rPr lang="en-US" dirty="0"/>
            </a:br>
            <a:endParaRPr lang="en-US" sz="1800" dirty="0"/>
          </a:p>
        </p:txBody>
      </p:sp>
      <p:pic>
        <p:nvPicPr>
          <p:cNvPr id="7" name="Picture 6">
            <a:extLst>
              <a:ext uri="{FF2B5EF4-FFF2-40B4-BE49-F238E27FC236}">
                <a16:creationId xmlns:a16="http://schemas.microsoft.com/office/drawing/2014/main" id="{7055AA23-05E1-410F-A39A-44DC69EF2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18" y="2120349"/>
            <a:ext cx="4752907" cy="2641110"/>
          </a:xfrm>
          <a:prstGeom prst="rect">
            <a:avLst/>
          </a:prstGeom>
        </p:spPr>
      </p:pic>
      <p:pic>
        <p:nvPicPr>
          <p:cNvPr id="10" name="Picture 9">
            <a:extLst>
              <a:ext uri="{FF2B5EF4-FFF2-40B4-BE49-F238E27FC236}">
                <a16:creationId xmlns:a16="http://schemas.microsoft.com/office/drawing/2014/main" id="{0445CB17-12EE-4D0A-9A71-FACB6DB05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839" y="3366052"/>
            <a:ext cx="4824123" cy="2680684"/>
          </a:xfrm>
          <a:prstGeom prst="rect">
            <a:avLst/>
          </a:prstGeom>
        </p:spPr>
      </p:pic>
      <p:sp>
        <p:nvSpPr>
          <p:cNvPr id="11" name="TextBox 10">
            <a:extLst>
              <a:ext uri="{FF2B5EF4-FFF2-40B4-BE49-F238E27FC236}">
                <a16:creationId xmlns:a16="http://schemas.microsoft.com/office/drawing/2014/main" id="{39C9305D-5485-4D9F-A5B3-B3DA7C2EFF06}"/>
              </a:ext>
            </a:extLst>
          </p:cNvPr>
          <p:cNvSpPr txBox="1"/>
          <p:nvPr/>
        </p:nvSpPr>
        <p:spPr>
          <a:xfrm>
            <a:off x="1586968" y="5314238"/>
            <a:ext cx="2387000" cy="646331"/>
          </a:xfrm>
          <a:prstGeom prst="rect">
            <a:avLst/>
          </a:prstGeom>
          <a:noFill/>
        </p:spPr>
        <p:txBody>
          <a:bodyPr wrap="none" rtlCol="0">
            <a:spAutoFit/>
          </a:bodyPr>
          <a:lstStyle/>
          <a:p>
            <a:r>
              <a:rPr lang="en-US" dirty="0">
                <a:solidFill>
                  <a:srgbClr val="C00000"/>
                </a:solidFill>
              </a:rPr>
              <a:t>Average Warming Rate:</a:t>
            </a:r>
            <a:br>
              <a:rPr lang="en-US" dirty="0">
                <a:solidFill>
                  <a:srgbClr val="C00000"/>
                </a:solidFill>
              </a:rPr>
            </a:br>
            <a:r>
              <a:rPr lang="en-US" dirty="0">
                <a:solidFill>
                  <a:srgbClr val="C00000"/>
                </a:solidFill>
              </a:rPr>
              <a:t>+0.296°C/100 years</a:t>
            </a:r>
          </a:p>
        </p:txBody>
      </p:sp>
    </p:spTree>
    <p:extLst>
      <p:ext uri="{BB962C8B-B14F-4D97-AF65-F5344CB8AC3E}">
        <p14:creationId xmlns:p14="http://schemas.microsoft.com/office/powerpoint/2010/main" val="1726580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normAutofit fontScale="90000"/>
          </a:bodyPr>
          <a:lstStyle/>
          <a:p>
            <a:r>
              <a:rPr lang="en-US" dirty="0"/>
              <a:t>Global Temperature Analysis - Yearly Average (1900-2013)</a:t>
            </a:r>
            <a:br>
              <a:rPr lang="en-US" dirty="0"/>
            </a:br>
            <a:endParaRPr lang="en-US" sz="1800" dirty="0"/>
          </a:p>
        </p:txBody>
      </p:sp>
      <p:pic>
        <p:nvPicPr>
          <p:cNvPr id="7" name="Picture 6">
            <a:extLst>
              <a:ext uri="{FF2B5EF4-FFF2-40B4-BE49-F238E27FC236}">
                <a16:creationId xmlns:a16="http://schemas.microsoft.com/office/drawing/2014/main" id="{7055AA23-05E1-410F-A39A-44DC69EF2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17" y="2120349"/>
            <a:ext cx="4752909" cy="2641110"/>
          </a:xfrm>
          <a:prstGeom prst="rect">
            <a:avLst/>
          </a:prstGeom>
        </p:spPr>
      </p:pic>
      <p:pic>
        <p:nvPicPr>
          <p:cNvPr id="10" name="Picture 9">
            <a:extLst>
              <a:ext uri="{FF2B5EF4-FFF2-40B4-BE49-F238E27FC236}">
                <a16:creationId xmlns:a16="http://schemas.microsoft.com/office/drawing/2014/main" id="{0445CB17-12EE-4D0A-9A71-FACB6DB05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839" y="3366052"/>
            <a:ext cx="4824124" cy="2680684"/>
          </a:xfrm>
          <a:prstGeom prst="rect">
            <a:avLst/>
          </a:prstGeom>
        </p:spPr>
      </p:pic>
      <p:sp>
        <p:nvSpPr>
          <p:cNvPr id="11" name="TextBox 10">
            <a:extLst>
              <a:ext uri="{FF2B5EF4-FFF2-40B4-BE49-F238E27FC236}">
                <a16:creationId xmlns:a16="http://schemas.microsoft.com/office/drawing/2014/main" id="{39C9305D-5485-4D9F-A5B3-B3DA7C2EFF06}"/>
              </a:ext>
            </a:extLst>
          </p:cNvPr>
          <p:cNvSpPr txBox="1"/>
          <p:nvPr/>
        </p:nvSpPr>
        <p:spPr>
          <a:xfrm>
            <a:off x="1586968" y="5314238"/>
            <a:ext cx="2387000" cy="646331"/>
          </a:xfrm>
          <a:prstGeom prst="rect">
            <a:avLst/>
          </a:prstGeom>
          <a:noFill/>
        </p:spPr>
        <p:txBody>
          <a:bodyPr wrap="none" rtlCol="0">
            <a:spAutoFit/>
          </a:bodyPr>
          <a:lstStyle/>
          <a:p>
            <a:r>
              <a:rPr lang="en-US" dirty="0">
                <a:solidFill>
                  <a:srgbClr val="C00000"/>
                </a:solidFill>
              </a:rPr>
              <a:t>Average Warming Rate:</a:t>
            </a:r>
            <a:br>
              <a:rPr lang="en-US" dirty="0">
                <a:solidFill>
                  <a:srgbClr val="C00000"/>
                </a:solidFill>
              </a:rPr>
            </a:br>
            <a:r>
              <a:rPr lang="en-US" dirty="0">
                <a:solidFill>
                  <a:srgbClr val="C00000"/>
                </a:solidFill>
              </a:rPr>
              <a:t>+1.06°C/100 years</a:t>
            </a:r>
          </a:p>
        </p:txBody>
      </p:sp>
    </p:spTree>
    <p:extLst>
      <p:ext uri="{BB962C8B-B14F-4D97-AF65-F5344CB8AC3E}">
        <p14:creationId xmlns:p14="http://schemas.microsoft.com/office/powerpoint/2010/main" val="2157559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normAutofit fontScale="90000"/>
          </a:bodyPr>
          <a:lstStyle/>
          <a:p>
            <a:r>
              <a:rPr lang="en-US" dirty="0"/>
              <a:t>Global Temperature Analysis - Average with Minimized Warming (1820-1899)</a:t>
            </a:r>
            <a:br>
              <a:rPr lang="en-US" dirty="0"/>
            </a:br>
            <a:endParaRPr lang="en-US" sz="1800" dirty="0"/>
          </a:p>
        </p:txBody>
      </p:sp>
      <p:pic>
        <p:nvPicPr>
          <p:cNvPr id="7" name="Picture 6">
            <a:extLst>
              <a:ext uri="{FF2B5EF4-FFF2-40B4-BE49-F238E27FC236}">
                <a16:creationId xmlns:a16="http://schemas.microsoft.com/office/drawing/2014/main" id="{7055AA23-05E1-410F-A39A-44DC69EF2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18" y="2120349"/>
            <a:ext cx="4752907" cy="2641110"/>
          </a:xfrm>
          <a:prstGeom prst="rect">
            <a:avLst/>
          </a:prstGeom>
        </p:spPr>
      </p:pic>
      <p:pic>
        <p:nvPicPr>
          <p:cNvPr id="10" name="Picture 9">
            <a:extLst>
              <a:ext uri="{FF2B5EF4-FFF2-40B4-BE49-F238E27FC236}">
                <a16:creationId xmlns:a16="http://schemas.microsoft.com/office/drawing/2014/main" id="{0445CB17-12EE-4D0A-9A71-FACB6DB05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839" y="3366052"/>
            <a:ext cx="4824123" cy="2680684"/>
          </a:xfrm>
          <a:prstGeom prst="rect">
            <a:avLst/>
          </a:prstGeom>
        </p:spPr>
      </p:pic>
      <p:sp>
        <p:nvSpPr>
          <p:cNvPr id="11" name="TextBox 10">
            <a:extLst>
              <a:ext uri="{FF2B5EF4-FFF2-40B4-BE49-F238E27FC236}">
                <a16:creationId xmlns:a16="http://schemas.microsoft.com/office/drawing/2014/main" id="{39C9305D-5485-4D9F-A5B3-B3DA7C2EFF06}"/>
              </a:ext>
            </a:extLst>
          </p:cNvPr>
          <p:cNvSpPr txBox="1"/>
          <p:nvPr/>
        </p:nvSpPr>
        <p:spPr>
          <a:xfrm>
            <a:off x="1586968" y="5314238"/>
            <a:ext cx="2387000" cy="646331"/>
          </a:xfrm>
          <a:prstGeom prst="rect">
            <a:avLst/>
          </a:prstGeom>
          <a:noFill/>
        </p:spPr>
        <p:txBody>
          <a:bodyPr wrap="none" rtlCol="0">
            <a:spAutoFit/>
          </a:bodyPr>
          <a:lstStyle/>
          <a:p>
            <a:r>
              <a:rPr lang="en-US" dirty="0">
                <a:solidFill>
                  <a:srgbClr val="C00000"/>
                </a:solidFill>
              </a:rPr>
              <a:t>Average Warming Rate:</a:t>
            </a:r>
            <a:br>
              <a:rPr lang="en-US" dirty="0">
                <a:solidFill>
                  <a:srgbClr val="C00000"/>
                </a:solidFill>
              </a:rPr>
            </a:br>
            <a:r>
              <a:rPr lang="en-US" dirty="0">
                <a:solidFill>
                  <a:srgbClr val="C00000"/>
                </a:solidFill>
              </a:rPr>
              <a:t>-0.17C/100 years</a:t>
            </a:r>
          </a:p>
        </p:txBody>
      </p:sp>
    </p:spTree>
    <p:extLst>
      <p:ext uri="{BB962C8B-B14F-4D97-AF65-F5344CB8AC3E}">
        <p14:creationId xmlns:p14="http://schemas.microsoft.com/office/powerpoint/2010/main" val="756621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normAutofit fontScale="90000"/>
          </a:bodyPr>
          <a:lstStyle/>
          <a:p>
            <a:r>
              <a:rPr lang="en-US" dirty="0"/>
              <a:t>Global Temperature Analysis - Average with Minimized Warming (1900-2013)</a:t>
            </a:r>
            <a:br>
              <a:rPr lang="en-US" dirty="0"/>
            </a:br>
            <a:endParaRPr lang="en-US" sz="1800" dirty="0"/>
          </a:p>
        </p:txBody>
      </p:sp>
      <p:pic>
        <p:nvPicPr>
          <p:cNvPr id="7" name="Picture 6">
            <a:extLst>
              <a:ext uri="{FF2B5EF4-FFF2-40B4-BE49-F238E27FC236}">
                <a16:creationId xmlns:a16="http://schemas.microsoft.com/office/drawing/2014/main" id="{7055AA23-05E1-410F-A39A-44DC69EF2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18" y="2120349"/>
            <a:ext cx="4752907" cy="2641110"/>
          </a:xfrm>
          <a:prstGeom prst="rect">
            <a:avLst/>
          </a:prstGeom>
        </p:spPr>
      </p:pic>
      <p:pic>
        <p:nvPicPr>
          <p:cNvPr id="10" name="Picture 9">
            <a:extLst>
              <a:ext uri="{FF2B5EF4-FFF2-40B4-BE49-F238E27FC236}">
                <a16:creationId xmlns:a16="http://schemas.microsoft.com/office/drawing/2014/main" id="{0445CB17-12EE-4D0A-9A71-FACB6DB05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839" y="3366052"/>
            <a:ext cx="4824123" cy="2680684"/>
          </a:xfrm>
          <a:prstGeom prst="rect">
            <a:avLst/>
          </a:prstGeom>
        </p:spPr>
      </p:pic>
      <p:sp>
        <p:nvSpPr>
          <p:cNvPr id="11" name="TextBox 10">
            <a:extLst>
              <a:ext uri="{FF2B5EF4-FFF2-40B4-BE49-F238E27FC236}">
                <a16:creationId xmlns:a16="http://schemas.microsoft.com/office/drawing/2014/main" id="{39C9305D-5485-4D9F-A5B3-B3DA7C2EFF06}"/>
              </a:ext>
            </a:extLst>
          </p:cNvPr>
          <p:cNvSpPr txBox="1"/>
          <p:nvPr/>
        </p:nvSpPr>
        <p:spPr>
          <a:xfrm>
            <a:off x="1586968" y="5314238"/>
            <a:ext cx="2387000" cy="646331"/>
          </a:xfrm>
          <a:prstGeom prst="rect">
            <a:avLst/>
          </a:prstGeom>
          <a:noFill/>
        </p:spPr>
        <p:txBody>
          <a:bodyPr wrap="none" rtlCol="0">
            <a:spAutoFit/>
          </a:bodyPr>
          <a:lstStyle/>
          <a:p>
            <a:r>
              <a:rPr lang="en-US" dirty="0">
                <a:solidFill>
                  <a:srgbClr val="C00000"/>
                </a:solidFill>
              </a:rPr>
              <a:t>Average Warming Rate:</a:t>
            </a:r>
            <a:br>
              <a:rPr lang="en-US" dirty="0">
                <a:solidFill>
                  <a:srgbClr val="C00000"/>
                </a:solidFill>
              </a:rPr>
            </a:br>
            <a:r>
              <a:rPr lang="en-US" dirty="0">
                <a:solidFill>
                  <a:srgbClr val="C00000"/>
                </a:solidFill>
              </a:rPr>
              <a:t>+1.06°C/100 years</a:t>
            </a:r>
          </a:p>
        </p:txBody>
      </p:sp>
    </p:spTree>
    <p:extLst>
      <p:ext uri="{BB962C8B-B14F-4D97-AF65-F5344CB8AC3E}">
        <p14:creationId xmlns:p14="http://schemas.microsoft.com/office/powerpoint/2010/main" val="956791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normAutofit fontScale="90000"/>
          </a:bodyPr>
          <a:lstStyle/>
          <a:p>
            <a:r>
              <a:rPr lang="en-US" dirty="0"/>
              <a:t>Global Temperature Analysis - Average with Maximized Warming (1820-1899)</a:t>
            </a:r>
            <a:br>
              <a:rPr lang="en-US" dirty="0"/>
            </a:br>
            <a:endParaRPr lang="en-US" sz="1800" dirty="0"/>
          </a:p>
        </p:txBody>
      </p:sp>
      <p:pic>
        <p:nvPicPr>
          <p:cNvPr id="7" name="Picture 6">
            <a:extLst>
              <a:ext uri="{FF2B5EF4-FFF2-40B4-BE49-F238E27FC236}">
                <a16:creationId xmlns:a16="http://schemas.microsoft.com/office/drawing/2014/main" id="{7055AA23-05E1-410F-A39A-44DC69EF2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18" y="2120349"/>
            <a:ext cx="4752907" cy="2641109"/>
          </a:xfrm>
          <a:prstGeom prst="rect">
            <a:avLst/>
          </a:prstGeom>
        </p:spPr>
      </p:pic>
      <p:pic>
        <p:nvPicPr>
          <p:cNvPr id="10" name="Picture 9">
            <a:extLst>
              <a:ext uri="{FF2B5EF4-FFF2-40B4-BE49-F238E27FC236}">
                <a16:creationId xmlns:a16="http://schemas.microsoft.com/office/drawing/2014/main" id="{0445CB17-12EE-4D0A-9A71-FACB6DB05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839" y="3366052"/>
            <a:ext cx="4824123" cy="2680683"/>
          </a:xfrm>
          <a:prstGeom prst="rect">
            <a:avLst/>
          </a:prstGeom>
        </p:spPr>
      </p:pic>
      <p:sp>
        <p:nvSpPr>
          <p:cNvPr id="11" name="TextBox 10">
            <a:extLst>
              <a:ext uri="{FF2B5EF4-FFF2-40B4-BE49-F238E27FC236}">
                <a16:creationId xmlns:a16="http://schemas.microsoft.com/office/drawing/2014/main" id="{39C9305D-5485-4D9F-A5B3-B3DA7C2EFF06}"/>
              </a:ext>
            </a:extLst>
          </p:cNvPr>
          <p:cNvSpPr txBox="1"/>
          <p:nvPr/>
        </p:nvSpPr>
        <p:spPr>
          <a:xfrm>
            <a:off x="1586968" y="5314238"/>
            <a:ext cx="2387000" cy="646331"/>
          </a:xfrm>
          <a:prstGeom prst="rect">
            <a:avLst/>
          </a:prstGeom>
          <a:noFill/>
        </p:spPr>
        <p:txBody>
          <a:bodyPr wrap="none" rtlCol="0">
            <a:spAutoFit/>
          </a:bodyPr>
          <a:lstStyle/>
          <a:p>
            <a:r>
              <a:rPr lang="en-US" dirty="0">
                <a:solidFill>
                  <a:srgbClr val="C00000"/>
                </a:solidFill>
              </a:rPr>
              <a:t>Average Warming Rate:</a:t>
            </a:r>
            <a:br>
              <a:rPr lang="en-US" dirty="0">
                <a:solidFill>
                  <a:srgbClr val="C00000"/>
                </a:solidFill>
              </a:rPr>
            </a:br>
            <a:r>
              <a:rPr lang="en-US" dirty="0">
                <a:solidFill>
                  <a:srgbClr val="C00000"/>
                </a:solidFill>
              </a:rPr>
              <a:t>+0.76°C/100 years</a:t>
            </a:r>
          </a:p>
        </p:txBody>
      </p:sp>
    </p:spTree>
    <p:extLst>
      <p:ext uri="{BB962C8B-B14F-4D97-AF65-F5344CB8AC3E}">
        <p14:creationId xmlns:p14="http://schemas.microsoft.com/office/powerpoint/2010/main" val="576615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a:xfrm>
            <a:off x="677334" y="609600"/>
            <a:ext cx="8596668" cy="1320800"/>
          </a:xfrm>
        </p:spPr>
        <p:txBody>
          <a:bodyPr>
            <a:normAutofit fontScale="90000"/>
          </a:bodyPr>
          <a:lstStyle/>
          <a:p>
            <a:r>
              <a:rPr lang="en-US" dirty="0"/>
              <a:t>Global Temperature Analysis - Average with Maximized Warming (1900-2013)</a:t>
            </a:r>
            <a:br>
              <a:rPr lang="en-US" dirty="0"/>
            </a:br>
            <a:endParaRPr lang="en-US" sz="1800" dirty="0"/>
          </a:p>
        </p:txBody>
      </p:sp>
      <p:pic>
        <p:nvPicPr>
          <p:cNvPr id="7" name="Picture 6">
            <a:extLst>
              <a:ext uri="{FF2B5EF4-FFF2-40B4-BE49-F238E27FC236}">
                <a16:creationId xmlns:a16="http://schemas.microsoft.com/office/drawing/2014/main" id="{7055AA23-05E1-410F-A39A-44DC69EF2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19" y="2120349"/>
            <a:ext cx="4752905" cy="2641109"/>
          </a:xfrm>
          <a:prstGeom prst="rect">
            <a:avLst/>
          </a:prstGeom>
        </p:spPr>
      </p:pic>
      <p:pic>
        <p:nvPicPr>
          <p:cNvPr id="10" name="Picture 9">
            <a:extLst>
              <a:ext uri="{FF2B5EF4-FFF2-40B4-BE49-F238E27FC236}">
                <a16:creationId xmlns:a16="http://schemas.microsoft.com/office/drawing/2014/main" id="{0445CB17-12EE-4D0A-9A71-FACB6DB05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839" y="3366052"/>
            <a:ext cx="4824122" cy="2680683"/>
          </a:xfrm>
          <a:prstGeom prst="rect">
            <a:avLst/>
          </a:prstGeom>
        </p:spPr>
      </p:pic>
      <p:sp>
        <p:nvSpPr>
          <p:cNvPr id="11" name="TextBox 10">
            <a:extLst>
              <a:ext uri="{FF2B5EF4-FFF2-40B4-BE49-F238E27FC236}">
                <a16:creationId xmlns:a16="http://schemas.microsoft.com/office/drawing/2014/main" id="{39C9305D-5485-4D9F-A5B3-B3DA7C2EFF06}"/>
              </a:ext>
            </a:extLst>
          </p:cNvPr>
          <p:cNvSpPr txBox="1"/>
          <p:nvPr/>
        </p:nvSpPr>
        <p:spPr>
          <a:xfrm>
            <a:off x="1586968" y="5314238"/>
            <a:ext cx="2387000" cy="646331"/>
          </a:xfrm>
          <a:prstGeom prst="rect">
            <a:avLst/>
          </a:prstGeom>
          <a:noFill/>
        </p:spPr>
        <p:txBody>
          <a:bodyPr wrap="none" rtlCol="0">
            <a:spAutoFit/>
          </a:bodyPr>
          <a:lstStyle/>
          <a:p>
            <a:r>
              <a:rPr lang="en-US" dirty="0">
                <a:solidFill>
                  <a:srgbClr val="C00000"/>
                </a:solidFill>
              </a:rPr>
              <a:t>Average Warming Rate:</a:t>
            </a:r>
            <a:br>
              <a:rPr lang="en-US" dirty="0">
                <a:solidFill>
                  <a:srgbClr val="C00000"/>
                </a:solidFill>
              </a:rPr>
            </a:br>
            <a:r>
              <a:rPr lang="en-US" dirty="0">
                <a:solidFill>
                  <a:srgbClr val="C00000"/>
                </a:solidFill>
              </a:rPr>
              <a:t>+1.07°C/100 years</a:t>
            </a:r>
          </a:p>
        </p:txBody>
      </p:sp>
    </p:spTree>
    <p:extLst>
      <p:ext uri="{BB962C8B-B14F-4D97-AF65-F5344CB8AC3E}">
        <p14:creationId xmlns:p14="http://schemas.microsoft.com/office/powerpoint/2010/main" val="362714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p:txBody>
          <a:bodyPr>
            <a:normAutofit/>
          </a:bodyPr>
          <a:lstStyle/>
          <a:p>
            <a:r>
              <a:rPr lang="en-US" dirty="0"/>
              <a:t>The Global Perspective</a:t>
            </a:r>
            <a:br>
              <a:rPr lang="en-US" dirty="0"/>
            </a:br>
            <a:r>
              <a:rPr lang="en-US" sz="1800" dirty="0"/>
              <a:t>Mean Heating Rate Per 100 Years by Country for 1900-2013</a:t>
            </a:r>
            <a:endParaRPr lang="en-US" dirty="0"/>
          </a:p>
        </p:txBody>
      </p:sp>
      <p:pic>
        <p:nvPicPr>
          <p:cNvPr id="5" name="Picture 4">
            <a:extLst>
              <a:ext uri="{FF2B5EF4-FFF2-40B4-BE49-F238E27FC236}">
                <a16:creationId xmlns:a16="http://schemas.microsoft.com/office/drawing/2014/main" id="{BACEFD80-76A4-49E4-A644-7AF6163DF970}"/>
              </a:ext>
            </a:extLst>
          </p:cNvPr>
          <p:cNvPicPr>
            <a:picLocks noChangeAspect="1"/>
          </p:cNvPicPr>
          <p:nvPr/>
        </p:nvPicPr>
        <p:blipFill>
          <a:blip r:embed="rId2"/>
          <a:stretch>
            <a:fillRect/>
          </a:stretch>
        </p:blipFill>
        <p:spPr>
          <a:xfrm>
            <a:off x="1626331" y="1516387"/>
            <a:ext cx="6698673" cy="4157630"/>
          </a:xfrm>
          <a:prstGeom prst="rect">
            <a:avLst/>
          </a:prstGeom>
        </p:spPr>
      </p:pic>
      <p:sp>
        <p:nvSpPr>
          <p:cNvPr id="3" name="TextBox 2">
            <a:extLst>
              <a:ext uri="{FF2B5EF4-FFF2-40B4-BE49-F238E27FC236}">
                <a16:creationId xmlns:a16="http://schemas.microsoft.com/office/drawing/2014/main" id="{C1B16CFF-5760-4A16-99F9-42398A794071}"/>
              </a:ext>
            </a:extLst>
          </p:cNvPr>
          <p:cNvSpPr txBox="1"/>
          <p:nvPr/>
        </p:nvSpPr>
        <p:spPr>
          <a:xfrm>
            <a:off x="1626331" y="6040073"/>
            <a:ext cx="2727478" cy="276999"/>
          </a:xfrm>
          <a:prstGeom prst="rect">
            <a:avLst/>
          </a:prstGeom>
          <a:noFill/>
        </p:spPr>
        <p:txBody>
          <a:bodyPr wrap="none" rtlCol="0">
            <a:spAutoFit/>
          </a:bodyPr>
          <a:lstStyle/>
          <a:p>
            <a:r>
              <a:rPr lang="en-US" sz="1200" dirty="0"/>
              <a:t>Created using googleVis package in R</a:t>
            </a:r>
          </a:p>
        </p:txBody>
      </p:sp>
    </p:spTree>
    <p:extLst>
      <p:ext uri="{BB962C8B-B14F-4D97-AF65-F5344CB8AC3E}">
        <p14:creationId xmlns:p14="http://schemas.microsoft.com/office/powerpoint/2010/main" val="3161532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p:txBody>
          <a:bodyPr>
            <a:normAutofit/>
          </a:bodyPr>
          <a:lstStyle/>
          <a:p>
            <a:r>
              <a:rPr lang="en-US" dirty="0"/>
              <a:t>The Global Perspective</a:t>
            </a:r>
            <a:br>
              <a:rPr lang="en-US" dirty="0"/>
            </a:br>
            <a:r>
              <a:rPr lang="en-US" sz="1800" dirty="0"/>
              <a:t>Expected Year to Reach 2 Degrees Celsius Warming Using a Linear Rate of Warming from 1900</a:t>
            </a:r>
            <a:endParaRPr lang="en-US" dirty="0"/>
          </a:p>
        </p:txBody>
      </p:sp>
      <p:pic>
        <p:nvPicPr>
          <p:cNvPr id="5" name="Picture 4">
            <a:extLst>
              <a:ext uri="{FF2B5EF4-FFF2-40B4-BE49-F238E27FC236}">
                <a16:creationId xmlns:a16="http://schemas.microsoft.com/office/drawing/2014/main" id="{BACEFD80-76A4-49E4-A644-7AF6163DF970}"/>
              </a:ext>
            </a:extLst>
          </p:cNvPr>
          <p:cNvPicPr>
            <a:picLocks noChangeAspect="1"/>
          </p:cNvPicPr>
          <p:nvPr/>
        </p:nvPicPr>
        <p:blipFill>
          <a:blip r:embed="rId2"/>
          <a:stretch>
            <a:fillRect/>
          </a:stretch>
        </p:blipFill>
        <p:spPr>
          <a:xfrm>
            <a:off x="2122420" y="1930400"/>
            <a:ext cx="5706495" cy="3560853"/>
          </a:xfrm>
          <a:prstGeom prst="rect">
            <a:avLst/>
          </a:prstGeom>
        </p:spPr>
      </p:pic>
      <p:sp>
        <p:nvSpPr>
          <p:cNvPr id="3" name="TextBox 2">
            <a:extLst>
              <a:ext uri="{FF2B5EF4-FFF2-40B4-BE49-F238E27FC236}">
                <a16:creationId xmlns:a16="http://schemas.microsoft.com/office/drawing/2014/main" id="{09045AB0-929F-44BB-8914-F18A6CC1A99F}"/>
              </a:ext>
            </a:extLst>
          </p:cNvPr>
          <p:cNvSpPr txBox="1"/>
          <p:nvPr/>
        </p:nvSpPr>
        <p:spPr>
          <a:xfrm>
            <a:off x="2122420" y="5699464"/>
            <a:ext cx="5706495" cy="369332"/>
          </a:xfrm>
          <a:prstGeom prst="rect">
            <a:avLst/>
          </a:prstGeom>
          <a:noFill/>
        </p:spPr>
        <p:txBody>
          <a:bodyPr wrap="square" rtlCol="0">
            <a:spAutoFit/>
          </a:bodyPr>
          <a:lstStyle/>
          <a:p>
            <a:r>
              <a:rPr lang="en-US" dirty="0"/>
              <a:t>Average Year To Reach 2 Deg. Celsius Warming: 2104</a:t>
            </a:r>
          </a:p>
        </p:txBody>
      </p:sp>
      <p:sp>
        <p:nvSpPr>
          <p:cNvPr id="6" name="TextBox 5">
            <a:extLst>
              <a:ext uri="{FF2B5EF4-FFF2-40B4-BE49-F238E27FC236}">
                <a16:creationId xmlns:a16="http://schemas.microsoft.com/office/drawing/2014/main" id="{E561FEC9-0B63-49B8-8624-7BAD4C985EFC}"/>
              </a:ext>
            </a:extLst>
          </p:cNvPr>
          <p:cNvSpPr txBox="1"/>
          <p:nvPr/>
        </p:nvSpPr>
        <p:spPr>
          <a:xfrm>
            <a:off x="2122420" y="6277007"/>
            <a:ext cx="2727478" cy="276999"/>
          </a:xfrm>
          <a:prstGeom prst="rect">
            <a:avLst/>
          </a:prstGeom>
          <a:noFill/>
        </p:spPr>
        <p:txBody>
          <a:bodyPr wrap="none" rtlCol="0">
            <a:spAutoFit/>
          </a:bodyPr>
          <a:lstStyle/>
          <a:p>
            <a:r>
              <a:rPr lang="en-US" sz="1200" dirty="0"/>
              <a:t>Created using googleVis package in R</a:t>
            </a:r>
          </a:p>
        </p:txBody>
      </p:sp>
    </p:spTree>
    <p:extLst>
      <p:ext uri="{BB962C8B-B14F-4D97-AF65-F5344CB8AC3E}">
        <p14:creationId xmlns:p14="http://schemas.microsoft.com/office/powerpoint/2010/main" val="2327998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Analyzing Sea-Level Change</a:t>
            </a:r>
            <a:br>
              <a:rPr lang="en-US" dirty="0"/>
            </a:br>
            <a:endParaRPr lang="en-US" dirty="0"/>
          </a:p>
        </p:txBody>
      </p:sp>
      <p:sp>
        <p:nvSpPr>
          <p:cNvPr id="8" name="TextBox 7"/>
          <p:cNvSpPr txBox="1"/>
          <p:nvPr/>
        </p:nvSpPr>
        <p:spPr>
          <a:xfrm>
            <a:off x="947001" y="5653466"/>
            <a:ext cx="4028667" cy="307777"/>
          </a:xfrm>
          <a:prstGeom prst="rect">
            <a:avLst/>
          </a:prstGeom>
          <a:noFill/>
        </p:spPr>
        <p:txBody>
          <a:bodyPr wrap="none" rtlCol="0">
            <a:spAutoFit/>
          </a:bodyPr>
          <a:lstStyle/>
          <a:p>
            <a:r>
              <a:rPr lang="en-US" sz="1400" dirty="0"/>
              <a:t>Satellites Used: </a:t>
            </a:r>
            <a:r>
              <a:rPr lang="en-US" sz="1400" dirty="0" err="1"/>
              <a:t>Topex</a:t>
            </a:r>
            <a:r>
              <a:rPr lang="en-US" sz="1400" dirty="0"/>
              <a:t>, Jason #1, and Jason # 2 </a:t>
            </a:r>
          </a:p>
        </p:txBody>
      </p:sp>
      <p:sp>
        <p:nvSpPr>
          <p:cNvPr id="3" name="TextBox 2"/>
          <p:cNvSpPr txBox="1"/>
          <p:nvPr/>
        </p:nvSpPr>
        <p:spPr>
          <a:xfrm>
            <a:off x="947001" y="5961243"/>
            <a:ext cx="1625766" cy="738664"/>
          </a:xfrm>
          <a:prstGeom prst="rect">
            <a:avLst/>
          </a:prstGeom>
          <a:noFill/>
        </p:spPr>
        <p:txBody>
          <a:bodyPr wrap="none" rtlCol="0">
            <a:spAutoFit/>
          </a:bodyPr>
          <a:lstStyle/>
          <a:p>
            <a:r>
              <a:rPr lang="en-US" sz="1400" dirty="0"/>
              <a:t>Sea level :</a:t>
            </a:r>
          </a:p>
          <a:p>
            <a:r>
              <a:rPr lang="en-US" sz="1400" dirty="0"/>
              <a:t>1993 -&gt;  (- 18mm)</a:t>
            </a:r>
          </a:p>
          <a:p>
            <a:r>
              <a:rPr lang="en-US" sz="1400" dirty="0"/>
              <a:t>2015 -&gt;    45 mm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723" y="1555106"/>
            <a:ext cx="5758692" cy="37265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69" y="1555105"/>
            <a:ext cx="5441768" cy="3630720"/>
          </a:xfrm>
          <a:prstGeom prst="rect">
            <a:avLst/>
          </a:prstGeom>
        </p:spPr>
      </p:pic>
    </p:spTree>
    <p:extLst>
      <p:ext uri="{BB962C8B-B14F-4D97-AF65-F5344CB8AC3E}">
        <p14:creationId xmlns:p14="http://schemas.microsoft.com/office/powerpoint/2010/main" val="220089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Analyzing Crude Oil Production</a:t>
            </a:r>
            <a:br>
              <a:rPr lang="en-US" dirty="0"/>
            </a:br>
            <a:endParaRPr lang="en-US" dirty="0"/>
          </a:p>
        </p:txBody>
      </p:sp>
      <p:sp>
        <p:nvSpPr>
          <p:cNvPr id="10" name="TextBox 9"/>
          <p:cNvSpPr txBox="1"/>
          <p:nvPr/>
        </p:nvSpPr>
        <p:spPr>
          <a:xfrm>
            <a:off x="838717" y="5792801"/>
            <a:ext cx="2805512" cy="738664"/>
          </a:xfrm>
          <a:prstGeom prst="rect">
            <a:avLst/>
          </a:prstGeom>
          <a:noFill/>
        </p:spPr>
        <p:txBody>
          <a:bodyPr wrap="none" rtlCol="0">
            <a:spAutoFit/>
          </a:bodyPr>
          <a:lstStyle/>
          <a:p>
            <a:r>
              <a:rPr lang="en-US" sz="1400" dirty="0"/>
              <a:t>Crude Oil Production :</a:t>
            </a:r>
          </a:p>
          <a:p>
            <a:r>
              <a:rPr lang="en-US" sz="1400" dirty="0"/>
              <a:t>1990 -&gt; 3.04 M Thousand </a:t>
            </a:r>
            <a:r>
              <a:rPr lang="en-US" sz="1400" dirty="0" err="1"/>
              <a:t>Tonne</a:t>
            </a:r>
            <a:r>
              <a:rPr lang="en-US" sz="1400" dirty="0"/>
              <a:t>  </a:t>
            </a:r>
          </a:p>
          <a:p>
            <a:r>
              <a:rPr lang="en-US" sz="1400" dirty="0"/>
              <a:t>2015 -&gt; 3.90 M Thousand </a:t>
            </a:r>
            <a:r>
              <a:rPr lang="en-US" sz="1400" dirty="0" err="1"/>
              <a:t>Tonne</a:t>
            </a:r>
            <a:r>
              <a:rPr lang="en-US" sz="1400"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47" y="1555105"/>
            <a:ext cx="5335989" cy="36307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336" y="1555105"/>
            <a:ext cx="5847348" cy="3630720"/>
          </a:xfrm>
          <a:prstGeom prst="rect">
            <a:avLst/>
          </a:prstGeom>
        </p:spPr>
      </p:pic>
    </p:spTree>
    <p:extLst>
      <p:ext uri="{BB962C8B-B14F-4D97-AF65-F5344CB8AC3E}">
        <p14:creationId xmlns:p14="http://schemas.microsoft.com/office/powerpoint/2010/main" val="354190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4294-91CD-49F1-B4A3-538B228A92B3}"/>
              </a:ext>
            </a:extLst>
          </p:cNvPr>
          <p:cNvSpPr>
            <a:spLocks noGrp="1"/>
          </p:cNvSpPr>
          <p:nvPr>
            <p:ph type="title"/>
          </p:nvPr>
        </p:nvSpPr>
        <p:spPr/>
        <p:txBody>
          <a:bodyPr/>
          <a:lstStyle/>
          <a:p>
            <a:r>
              <a:rPr lang="en-US" dirty="0"/>
              <a:t>Purpose for Research</a:t>
            </a:r>
          </a:p>
        </p:txBody>
      </p:sp>
      <p:sp>
        <p:nvSpPr>
          <p:cNvPr id="3" name="TextBox 2">
            <a:extLst>
              <a:ext uri="{FF2B5EF4-FFF2-40B4-BE49-F238E27FC236}">
                <a16:creationId xmlns:a16="http://schemas.microsoft.com/office/drawing/2014/main" id="{10968561-2924-4E8C-9E52-88A02D5B9EF0}"/>
              </a:ext>
            </a:extLst>
          </p:cNvPr>
          <p:cNvSpPr txBox="1"/>
          <p:nvPr/>
        </p:nvSpPr>
        <p:spPr>
          <a:xfrm>
            <a:off x="858013" y="1468735"/>
            <a:ext cx="7665881" cy="923330"/>
          </a:xfrm>
          <a:prstGeom prst="rect">
            <a:avLst/>
          </a:prstGeom>
          <a:noFill/>
        </p:spPr>
        <p:txBody>
          <a:bodyPr wrap="none" rtlCol="0">
            <a:spAutoFit/>
          </a:bodyPr>
          <a:lstStyle/>
          <a:p>
            <a:r>
              <a:rPr lang="en-US" dirty="0"/>
              <a:t>While the scientific community has overwhelmingly come out in support</a:t>
            </a:r>
            <a:br>
              <a:rPr lang="en-US" dirty="0"/>
            </a:br>
            <a:r>
              <a:rPr lang="en-US" dirty="0"/>
              <a:t>of the notion climate change is real</a:t>
            </a:r>
            <a:r>
              <a:rPr lang="en-US" baseline="30000" dirty="0"/>
              <a:t>2</a:t>
            </a:r>
            <a:r>
              <a:rPr lang="en-US" dirty="0"/>
              <a:t>, US cable news media has offered</a:t>
            </a:r>
            <a:br>
              <a:rPr lang="en-US" dirty="0"/>
            </a:br>
            <a:r>
              <a:rPr lang="en-US" dirty="0"/>
              <a:t>differing degrees of acceptance or outright dismissiveness</a:t>
            </a:r>
            <a:r>
              <a:rPr lang="en-US" baseline="30000" dirty="0"/>
              <a:t>3</a:t>
            </a:r>
            <a:r>
              <a:rPr lang="en-US" dirty="0"/>
              <a:t>.</a:t>
            </a:r>
          </a:p>
        </p:txBody>
      </p:sp>
      <p:pic>
        <p:nvPicPr>
          <p:cNvPr id="5" name="Picture 4">
            <a:extLst>
              <a:ext uri="{FF2B5EF4-FFF2-40B4-BE49-F238E27FC236}">
                <a16:creationId xmlns:a16="http://schemas.microsoft.com/office/drawing/2014/main" id="{A055D88A-5F64-430B-914D-9CD762566B03}"/>
              </a:ext>
            </a:extLst>
          </p:cNvPr>
          <p:cNvPicPr>
            <a:picLocks noChangeAspect="1"/>
          </p:cNvPicPr>
          <p:nvPr/>
        </p:nvPicPr>
        <p:blipFill>
          <a:blip r:embed="rId2"/>
          <a:stretch>
            <a:fillRect/>
          </a:stretch>
        </p:blipFill>
        <p:spPr>
          <a:xfrm>
            <a:off x="2855584" y="2392065"/>
            <a:ext cx="4525101" cy="3123824"/>
          </a:xfrm>
          <a:prstGeom prst="rect">
            <a:avLst/>
          </a:prstGeom>
        </p:spPr>
      </p:pic>
      <p:sp>
        <p:nvSpPr>
          <p:cNvPr id="6" name="TextBox 5">
            <a:extLst>
              <a:ext uri="{FF2B5EF4-FFF2-40B4-BE49-F238E27FC236}">
                <a16:creationId xmlns:a16="http://schemas.microsoft.com/office/drawing/2014/main" id="{63177CE9-31C4-4DBF-B0A1-2A95581A6012}"/>
              </a:ext>
            </a:extLst>
          </p:cNvPr>
          <p:cNvSpPr txBox="1"/>
          <p:nvPr/>
        </p:nvSpPr>
        <p:spPr>
          <a:xfrm>
            <a:off x="1398406" y="5577444"/>
            <a:ext cx="7154523" cy="400110"/>
          </a:xfrm>
          <a:prstGeom prst="rect">
            <a:avLst/>
          </a:prstGeom>
          <a:noFill/>
        </p:spPr>
        <p:txBody>
          <a:bodyPr wrap="none" rtlCol="0">
            <a:spAutoFit/>
          </a:bodyPr>
          <a:lstStyle/>
          <a:p>
            <a:r>
              <a:rPr lang="en-US" sz="1000" dirty="0"/>
              <a:t>Source: Feldman, Lauren; Effects of TV and Cable News Viewing on Climate Change Opinion, Knowledge, and Behavior”;</a:t>
            </a:r>
            <a:br>
              <a:rPr lang="en-US" sz="1000" dirty="0"/>
            </a:br>
            <a:r>
              <a:rPr lang="en-US" sz="1000" dirty="0"/>
              <a:t>http://climatescience.oxfordre.com/view/10.1093/acrefore/9780190228620.001.0001/acrefore-9780190228620-e-367</a:t>
            </a:r>
          </a:p>
        </p:txBody>
      </p:sp>
    </p:spTree>
    <p:extLst>
      <p:ext uri="{BB962C8B-B14F-4D97-AF65-F5344CB8AC3E}">
        <p14:creationId xmlns:p14="http://schemas.microsoft.com/office/powerpoint/2010/main" val="2907390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Analyzing Conventional Energy Production</a:t>
            </a:r>
            <a:br>
              <a:rPr lang="en-US" dirty="0"/>
            </a:br>
            <a:endParaRPr lang="en-US" dirty="0"/>
          </a:p>
        </p:txBody>
      </p:sp>
      <p:sp>
        <p:nvSpPr>
          <p:cNvPr id="8" name="TextBox 7"/>
          <p:cNvSpPr txBox="1"/>
          <p:nvPr/>
        </p:nvSpPr>
        <p:spPr>
          <a:xfrm>
            <a:off x="838717" y="5792801"/>
            <a:ext cx="2915798" cy="738664"/>
          </a:xfrm>
          <a:prstGeom prst="rect">
            <a:avLst/>
          </a:prstGeom>
          <a:noFill/>
        </p:spPr>
        <p:txBody>
          <a:bodyPr wrap="none" rtlCol="0">
            <a:spAutoFit/>
          </a:bodyPr>
          <a:lstStyle/>
          <a:p>
            <a:r>
              <a:rPr lang="en-US" sz="1400" dirty="0"/>
              <a:t>Conventional  Energy Production :</a:t>
            </a:r>
          </a:p>
          <a:p>
            <a:r>
              <a:rPr lang="en-US" sz="1400" dirty="0"/>
              <a:t>1990 -&gt; 7.30 M  Giga Watts</a:t>
            </a:r>
          </a:p>
          <a:p>
            <a:r>
              <a:rPr lang="en-US" sz="1400" dirty="0"/>
              <a:t>2015 -&gt; 10.44 M Giga Watts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47" y="1555105"/>
            <a:ext cx="5335989" cy="36307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335" y="1485900"/>
            <a:ext cx="5819432" cy="3820026"/>
          </a:xfrm>
          <a:prstGeom prst="rect">
            <a:avLst/>
          </a:prstGeom>
        </p:spPr>
      </p:pic>
    </p:spTree>
    <p:extLst>
      <p:ext uri="{BB962C8B-B14F-4D97-AF65-F5344CB8AC3E}">
        <p14:creationId xmlns:p14="http://schemas.microsoft.com/office/powerpoint/2010/main" val="389404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Temperature Change rate</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13" y="1564106"/>
            <a:ext cx="8693835" cy="4391526"/>
          </a:xfrm>
          <a:prstGeom prst="rect">
            <a:avLst/>
          </a:prstGeom>
        </p:spPr>
      </p:pic>
    </p:spTree>
    <p:extLst>
      <p:ext uri="{BB962C8B-B14F-4D97-AF65-F5344CB8AC3E}">
        <p14:creationId xmlns:p14="http://schemas.microsoft.com/office/powerpoint/2010/main" val="3254050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Energy Sources </a:t>
            </a:r>
            <a:r>
              <a:rPr lang="en-US" sz="2200" b="1" dirty="0">
                <a:solidFill>
                  <a:schemeClr val="tx1"/>
                </a:solidFill>
              </a:rPr>
              <a:t>2005</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939" y="1541983"/>
            <a:ext cx="8305800" cy="4429125"/>
          </a:xfrm>
          <a:prstGeom prst="rect">
            <a:avLst/>
          </a:prstGeom>
        </p:spPr>
      </p:pic>
    </p:spTree>
    <p:extLst>
      <p:ext uri="{BB962C8B-B14F-4D97-AF65-F5344CB8AC3E}">
        <p14:creationId xmlns:p14="http://schemas.microsoft.com/office/powerpoint/2010/main" val="336389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Energy Sources </a:t>
            </a:r>
            <a:r>
              <a:rPr lang="en-US" sz="2200" b="1" dirty="0">
                <a:solidFill>
                  <a:schemeClr val="tx1"/>
                </a:solidFill>
              </a:rPr>
              <a:t>2007</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47" y="1541982"/>
            <a:ext cx="8153488" cy="4444751"/>
          </a:xfrm>
          <a:prstGeom prst="rect">
            <a:avLst/>
          </a:prstGeom>
        </p:spPr>
      </p:pic>
    </p:spTree>
    <p:extLst>
      <p:ext uri="{BB962C8B-B14F-4D97-AF65-F5344CB8AC3E}">
        <p14:creationId xmlns:p14="http://schemas.microsoft.com/office/powerpoint/2010/main" val="1141067688"/>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Energy Sources </a:t>
            </a:r>
            <a:r>
              <a:rPr lang="en-US" sz="2200" b="1" dirty="0">
                <a:solidFill>
                  <a:schemeClr val="tx1"/>
                </a:solidFill>
              </a:rPr>
              <a:t>2009</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67" y="1541982"/>
            <a:ext cx="8124423" cy="4444751"/>
          </a:xfrm>
          <a:prstGeom prst="rect">
            <a:avLst/>
          </a:prstGeom>
        </p:spPr>
      </p:pic>
    </p:spTree>
    <p:extLst>
      <p:ext uri="{BB962C8B-B14F-4D97-AF65-F5344CB8AC3E}">
        <p14:creationId xmlns:p14="http://schemas.microsoft.com/office/powerpoint/2010/main" val="423748802"/>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Energy Sources </a:t>
            </a:r>
            <a:r>
              <a:rPr lang="en-US" sz="2200" b="1" dirty="0">
                <a:solidFill>
                  <a:schemeClr val="tx1"/>
                </a:solidFill>
              </a:rPr>
              <a:t>2010</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919" y="1601521"/>
            <a:ext cx="7987435" cy="4385212"/>
          </a:xfrm>
          <a:prstGeom prst="rect">
            <a:avLst/>
          </a:prstGeom>
        </p:spPr>
      </p:pic>
    </p:spTree>
    <p:extLst>
      <p:ext uri="{BB962C8B-B14F-4D97-AF65-F5344CB8AC3E}">
        <p14:creationId xmlns:p14="http://schemas.microsoft.com/office/powerpoint/2010/main" val="2528967377"/>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Energy Sources </a:t>
            </a:r>
            <a:r>
              <a:rPr lang="en-US" sz="2200" b="1" dirty="0">
                <a:solidFill>
                  <a:schemeClr val="tx1"/>
                </a:solidFill>
              </a:rPr>
              <a:t>2011</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366" y="1628817"/>
            <a:ext cx="7813692" cy="4385211"/>
          </a:xfrm>
          <a:prstGeom prst="rect">
            <a:avLst/>
          </a:prstGeom>
        </p:spPr>
      </p:pic>
    </p:spTree>
    <p:extLst>
      <p:ext uri="{BB962C8B-B14F-4D97-AF65-F5344CB8AC3E}">
        <p14:creationId xmlns:p14="http://schemas.microsoft.com/office/powerpoint/2010/main" val="73238505"/>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Energy Sources </a:t>
            </a:r>
            <a:r>
              <a:rPr lang="en-US" sz="2200" b="1" dirty="0">
                <a:solidFill>
                  <a:schemeClr val="tx1"/>
                </a:solidFill>
              </a:rPr>
              <a:t>2012</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756" y="1601520"/>
            <a:ext cx="7882246" cy="4385212"/>
          </a:xfrm>
          <a:prstGeom prst="rect">
            <a:avLst/>
          </a:prstGeom>
        </p:spPr>
      </p:pic>
    </p:spTree>
    <p:extLst>
      <p:ext uri="{BB962C8B-B14F-4D97-AF65-F5344CB8AC3E}">
        <p14:creationId xmlns:p14="http://schemas.microsoft.com/office/powerpoint/2010/main" val="1210666873"/>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Energy Sources </a:t>
            </a:r>
            <a:r>
              <a:rPr lang="en-US" sz="2200" b="1" dirty="0">
                <a:solidFill>
                  <a:schemeClr val="tx1"/>
                </a:solidFill>
              </a:rPr>
              <a:t>2013</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04" y="1609057"/>
            <a:ext cx="7882246" cy="4395957"/>
          </a:xfrm>
          <a:prstGeom prst="rect">
            <a:avLst/>
          </a:prstGeom>
        </p:spPr>
      </p:pic>
    </p:spTree>
    <p:extLst>
      <p:ext uri="{BB962C8B-B14F-4D97-AF65-F5344CB8AC3E}">
        <p14:creationId xmlns:p14="http://schemas.microsoft.com/office/powerpoint/2010/main" val="4244391053"/>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Energy Sources </a:t>
            </a:r>
            <a:r>
              <a:rPr lang="en-US" sz="2200" b="1" dirty="0">
                <a:solidFill>
                  <a:schemeClr val="tx1"/>
                </a:solidFill>
              </a:rPr>
              <a:t>2014</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04" y="1609057"/>
            <a:ext cx="7868598" cy="4417372"/>
          </a:xfrm>
          <a:prstGeom prst="rect">
            <a:avLst/>
          </a:prstGeom>
        </p:spPr>
      </p:pic>
    </p:spTree>
    <p:extLst>
      <p:ext uri="{BB962C8B-B14F-4D97-AF65-F5344CB8AC3E}">
        <p14:creationId xmlns:p14="http://schemas.microsoft.com/office/powerpoint/2010/main" val="4499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4294-91CD-49F1-B4A3-538B228A92B3}"/>
              </a:ext>
            </a:extLst>
          </p:cNvPr>
          <p:cNvSpPr>
            <a:spLocks noGrp="1"/>
          </p:cNvSpPr>
          <p:nvPr>
            <p:ph type="title"/>
          </p:nvPr>
        </p:nvSpPr>
        <p:spPr/>
        <p:txBody>
          <a:bodyPr/>
          <a:lstStyle/>
          <a:p>
            <a:r>
              <a:rPr lang="en-US" dirty="0"/>
              <a:t>Purpose for Research</a:t>
            </a:r>
          </a:p>
        </p:txBody>
      </p:sp>
      <p:sp>
        <p:nvSpPr>
          <p:cNvPr id="3" name="TextBox 2">
            <a:extLst>
              <a:ext uri="{FF2B5EF4-FFF2-40B4-BE49-F238E27FC236}">
                <a16:creationId xmlns:a16="http://schemas.microsoft.com/office/drawing/2014/main" id="{10968561-2924-4E8C-9E52-88A02D5B9EF0}"/>
              </a:ext>
            </a:extLst>
          </p:cNvPr>
          <p:cNvSpPr txBox="1"/>
          <p:nvPr/>
        </p:nvSpPr>
        <p:spPr>
          <a:xfrm>
            <a:off x="858013" y="1930400"/>
            <a:ext cx="7661649" cy="2308324"/>
          </a:xfrm>
          <a:prstGeom prst="rect">
            <a:avLst/>
          </a:prstGeom>
          <a:noFill/>
        </p:spPr>
        <p:txBody>
          <a:bodyPr wrap="none" rtlCol="0">
            <a:spAutoFit/>
          </a:bodyPr>
          <a:lstStyle/>
          <a:p>
            <a:r>
              <a:rPr lang="en-US" dirty="0"/>
              <a:t>Seek to determine the feasibility and necessity of the Paris Agreement’s</a:t>
            </a:r>
            <a:br>
              <a:rPr lang="en-US" dirty="0"/>
            </a:br>
            <a:r>
              <a:rPr lang="en-US" dirty="0"/>
              <a:t>objective to prevent global surface temperature increase to less than</a:t>
            </a:r>
            <a:br>
              <a:rPr lang="en-US" dirty="0"/>
            </a:br>
            <a:r>
              <a:rPr lang="en-US" dirty="0"/>
              <a:t>2 degrees Celsius since the [Second] Industrial Revolution.</a:t>
            </a:r>
          </a:p>
          <a:p>
            <a:endParaRPr lang="en-US" dirty="0"/>
          </a:p>
          <a:p>
            <a:endParaRPr lang="en-US" dirty="0"/>
          </a:p>
          <a:p>
            <a:r>
              <a:rPr lang="en-US" dirty="0"/>
              <a:t>The Paris Agreement is a multi-national agreement, ratified by 168</a:t>
            </a:r>
            <a:br>
              <a:rPr lang="en-US" dirty="0"/>
            </a:br>
            <a:r>
              <a:rPr lang="en-US" dirty="0"/>
              <a:t>countries, to enact policies that combat the effects of global climate</a:t>
            </a:r>
            <a:br>
              <a:rPr lang="en-US" dirty="0"/>
            </a:br>
            <a:r>
              <a:rPr lang="en-US" dirty="0"/>
              <a:t>change</a:t>
            </a:r>
          </a:p>
        </p:txBody>
      </p:sp>
    </p:spTree>
    <p:extLst>
      <p:ext uri="{BB962C8B-B14F-4D97-AF65-F5344CB8AC3E}">
        <p14:creationId xmlns:p14="http://schemas.microsoft.com/office/powerpoint/2010/main" val="1234085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Global Energy Sources</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53" y="1791859"/>
            <a:ext cx="7972021" cy="4560815"/>
          </a:xfrm>
          <a:prstGeom prst="rect">
            <a:avLst/>
          </a:prstGeom>
        </p:spPr>
      </p:pic>
    </p:spTree>
    <p:extLst>
      <p:ext uri="{BB962C8B-B14F-4D97-AF65-F5344CB8AC3E}">
        <p14:creationId xmlns:p14="http://schemas.microsoft.com/office/powerpoint/2010/main" val="3672384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E0C-66E2-4DC5-8C1E-6C6C5CA66E21}"/>
              </a:ext>
            </a:extLst>
          </p:cNvPr>
          <p:cNvSpPr>
            <a:spLocks noGrp="1"/>
          </p:cNvSpPr>
          <p:nvPr>
            <p:ph type="title"/>
          </p:nvPr>
        </p:nvSpPr>
        <p:spPr>
          <a:xfrm>
            <a:off x="677334" y="609600"/>
            <a:ext cx="8596668" cy="749417"/>
          </a:xfrm>
        </p:spPr>
        <p:txBody>
          <a:bodyPr>
            <a:normAutofit fontScale="90000"/>
          </a:bodyPr>
          <a:lstStyle/>
          <a:p>
            <a:r>
              <a:rPr lang="en-US" dirty="0"/>
              <a:t>Correlated Trends In Global Warming</a:t>
            </a:r>
            <a:br>
              <a:rPr lang="en-US" dirty="0"/>
            </a:br>
            <a:r>
              <a:rPr lang="en-US" sz="2000" dirty="0"/>
              <a:t>Analyzing Global C02 Emission</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95" y="1781392"/>
            <a:ext cx="8819238" cy="4414696"/>
          </a:xfrm>
          <a:prstGeom prst="rect">
            <a:avLst/>
          </a:prstGeom>
        </p:spPr>
      </p:pic>
    </p:spTree>
    <p:extLst>
      <p:ext uri="{BB962C8B-B14F-4D97-AF65-F5344CB8AC3E}">
        <p14:creationId xmlns:p14="http://schemas.microsoft.com/office/powerpoint/2010/main" val="272129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ACDB-91B1-4EB6-BF1E-F60E7186AC26}"/>
              </a:ext>
            </a:extLst>
          </p:cNvPr>
          <p:cNvSpPr>
            <a:spLocks noGrp="1"/>
          </p:cNvSpPr>
          <p:nvPr>
            <p:ph type="title"/>
          </p:nvPr>
        </p:nvSpPr>
        <p:spPr/>
        <p:txBody>
          <a:bodyPr/>
          <a:lstStyle/>
          <a:p>
            <a:r>
              <a:rPr lang="en-US" dirty="0"/>
              <a:t>Conclusions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D001E-EE90-4E96-911D-BC1559AE58CE}"/>
                  </a:ext>
                </a:extLst>
              </p:cNvPr>
              <p:cNvSpPr txBox="1"/>
              <p:nvPr/>
            </p:nvSpPr>
            <p:spPr>
              <a:xfrm flipH="1">
                <a:off x="906851" y="1561068"/>
                <a:ext cx="847684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Data analyzed on the local, national, and global scope all indicate a warming pattern since 1900 or any period that marks the onset of the Second Industrial Revolution (1870 - 1914)</a:t>
                </a:r>
                <a:br>
                  <a:rPr lang="en-US" dirty="0"/>
                </a:br>
                <a:endParaRPr lang="en-US" dirty="0"/>
              </a:p>
              <a:p>
                <a:pPr marL="285750" indent="-285750">
                  <a:buFont typeface="Arial" panose="020B0604020202020204" pitchFamily="34" charset="0"/>
                  <a:buChar char="•"/>
                </a:pPr>
                <a:r>
                  <a:rPr lang="en-US" dirty="0"/>
                  <a:t>Strong correlations exist between the increase in global surface temperatures and increases in historical sea levels, global conventional energy production, crude oil production, and global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𝐶𝑂</m:t>
                        </m:r>
                      </m:e>
                      <m:sub>
                        <m:r>
                          <a:rPr lang="en-US" i="1">
                            <a:latin typeface="Cambria Math" panose="02040503050406030204" pitchFamily="18" charset="0"/>
                          </a:rPr>
                          <m:t>2</m:t>
                        </m:r>
                      </m:sub>
                    </m:sSub>
                  </m:oMath>
                </a14:m>
                <a:r>
                  <a:rPr lang="en-US" dirty="0"/>
                  <a:t> emissions</a:t>
                </a:r>
                <a:br>
                  <a:rPr lang="en-US" dirty="0"/>
                </a:br>
                <a:endParaRPr lang="en-US" dirty="0"/>
              </a:p>
              <a:p>
                <a:pPr marL="285750" indent="-285750">
                  <a:buFont typeface="Arial" panose="020B0604020202020204" pitchFamily="34" charset="0"/>
                  <a:buChar char="•"/>
                </a:pPr>
                <a:r>
                  <a:rPr lang="en-US" dirty="0"/>
                  <a:t>The average year to reach 2 degrees of warming (in Celsius) among the world’s countries, assuming a linear rate of heating with a start year of 1900, is 2104</a:t>
                </a:r>
                <a:br>
                  <a:rPr lang="en-US" dirty="0"/>
                </a:br>
                <a:endParaRPr lang="en-US" dirty="0"/>
              </a:p>
              <a:p>
                <a:pPr marL="285750" indent="-285750">
                  <a:buFont typeface="Arial" panose="020B0604020202020204" pitchFamily="34" charset="0"/>
                  <a:buChar char="•"/>
                </a:pPr>
                <a:r>
                  <a:rPr lang="en-US" dirty="0"/>
                  <a:t>If global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𝐶𝑂</m:t>
                        </m:r>
                      </m:e>
                      <m:sub>
                        <m:r>
                          <a:rPr lang="en-US" i="1">
                            <a:latin typeface="Cambria Math" panose="02040503050406030204" pitchFamily="18" charset="0"/>
                          </a:rPr>
                          <m:t>2</m:t>
                        </m:r>
                      </m:sub>
                    </m:sSub>
                  </m:oMath>
                </a14:m>
                <a:r>
                  <a:rPr lang="en-US" dirty="0"/>
                  <a:t> emissions are to notably change, or, at a minimum, slow in their rate of increase, Asia and Oceania will need to take the lead in curbing their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𝐶𝑂</m:t>
                        </m:r>
                      </m:e>
                      <m:sub>
                        <m:r>
                          <a:rPr lang="en-US" i="1">
                            <a:latin typeface="Cambria Math" panose="02040503050406030204" pitchFamily="18" charset="0"/>
                          </a:rPr>
                          <m:t>2</m:t>
                        </m:r>
                      </m:sub>
                    </m:sSub>
                  </m:oMath>
                </a14:m>
                <a:r>
                  <a:rPr lang="en-US" dirty="0"/>
                  <a:t> emissions</a:t>
                </a:r>
              </a:p>
            </p:txBody>
          </p:sp>
        </mc:Choice>
        <mc:Fallback xmlns="">
          <p:sp>
            <p:nvSpPr>
              <p:cNvPr id="3" name="TextBox 2">
                <a:extLst>
                  <a:ext uri="{FF2B5EF4-FFF2-40B4-BE49-F238E27FC236}">
                    <a16:creationId xmlns:a16="http://schemas.microsoft.com/office/drawing/2014/main" id="{07CD001E-EE90-4E96-911D-BC1559AE58CE}"/>
                  </a:ext>
                </a:extLst>
              </p:cNvPr>
              <p:cNvSpPr txBox="1">
                <a:spLocks noRot="1" noChangeAspect="1" noMove="1" noResize="1" noEditPoints="1" noAdjustHandles="1" noChangeArrowheads="1" noChangeShapeType="1" noTextEdit="1"/>
              </p:cNvSpPr>
              <p:nvPr/>
            </p:nvSpPr>
            <p:spPr>
              <a:xfrm flipH="1">
                <a:off x="906851" y="1561068"/>
                <a:ext cx="8476845" cy="4247317"/>
              </a:xfrm>
              <a:prstGeom prst="rect">
                <a:avLst/>
              </a:prstGeom>
              <a:blipFill>
                <a:blip r:embed="rId2"/>
                <a:stretch>
                  <a:fillRect l="-504" t="-861" r="-1223" b="-1148"/>
                </a:stretch>
              </a:blipFill>
            </p:spPr>
            <p:txBody>
              <a:bodyPr/>
              <a:lstStyle/>
              <a:p>
                <a:r>
                  <a:rPr lang="en-US">
                    <a:noFill/>
                  </a:rPr>
                  <a:t> </a:t>
                </a:r>
              </a:p>
            </p:txBody>
          </p:sp>
        </mc:Fallback>
      </mc:AlternateContent>
    </p:spTree>
    <p:extLst>
      <p:ext uri="{BB962C8B-B14F-4D97-AF65-F5344CB8AC3E}">
        <p14:creationId xmlns:p14="http://schemas.microsoft.com/office/powerpoint/2010/main" val="480517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ACDB-91B1-4EB6-BF1E-F60E7186AC26}"/>
              </a:ext>
            </a:extLst>
          </p:cNvPr>
          <p:cNvSpPr>
            <a:spLocks noGrp="1"/>
          </p:cNvSpPr>
          <p:nvPr>
            <p:ph type="title"/>
          </p:nvPr>
        </p:nvSpPr>
        <p:spPr/>
        <p:txBody>
          <a:bodyPr/>
          <a:lstStyle/>
          <a:p>
            <a:r>
              <a:rPr lang="en-US" dirty="0"/>
              <a:t>Prescriptive Measures</a:t>
            </a:r>
          </a:p>
        </p:txBody>
      </p:sp>
      <p:sp>
        <p:nvSpPr>
          <p:cNvPr id="3" name="TextBox 2">
            <a:extLst>
              <a:ext uri="{FF2B5EF4-FFF2-40B4-BE49-F238E27FC236}">
                <a16:creationId xmlns:a16="http://schemas.microsoft.com/office/drawing/2014/main" id="{07CD001E-EE90-4E96-911D-BC1559AE58CE}"/>
              </a:ext>
            </a:extLst>
          </p:cNvPr>
          <p:cNvSpPr txBox="1"/>
          <p:nvPr/>
        </p:nvSpPr>
        <p:spPr>
          <a:xfrm flipH="1">
            <a:off x="906851" y="1561068"/>
            <a:ext cx="847684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Support research initiatives that aim to determine the extent of warming in the coming century or more and probable consequences stemming from that warming so that efficient, actionable policy can be enacted with confidence</a:t>
            </a:r>
            <a:br>
              <a:rPr lang="en-US" dirty="0"/>
            </a:br>
            <a:endParaRPr lang="en-US" dirty="0"/>
          </a:p>
          <a:p>
            <a:pPr marL="285750" indent="-285750">
              <a:buFont typeface="Arial" panose="020B0604020202020204" pitchFamily="34" charset="0"/>
              <a:buChar char="•"/>
            </a:pPr>
            <a:r>
              <a:rPr lang="en-US" dirty="0"/>
              <a:t>Support research initiatives that seek to find a cost-competitive, carbon-neutral alternative to conventional carbon-based fuels</a:t>
            </a:r>
            <a:br>
              <a:rPr lang="en-US" dirty="0"/>
            </a:br>
            <a:endParaRPr lang="en-US" dirty="0"/>
          </a:p>
          <a:p>
            <a:pPr marL="285750" indent="-285750">
              <a:buFont typeface="Arial" panose="020B0604020202020204" pitchFamily="34" charset="0"/>
              <a:buChar char="•"/>
            </a:pPr>
            <a:r>
              <a:rPr lang="en-US" dirty="0"/>
              <a:t>Do your part, when feasible, to limit your activities that increase the amount of greenhouse gases (carbon dioxide included) that are emitted into the atmosphere as a result of those activities (also known as your carbon footprint)</a:t>
            </a:r>
          </a:p>
        </p:txBody>
      </p:sp>
    </p:spTree>
    <p:extLst>
      <p:ext uri="{BB962C8B-B14F-4D97-AF65-F5344CB8AC3E}">
        <p14:creationId xmlns:p14="http://schemas.microsoft.com/office/powerpoint/2010/main" val="3757354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ACDB-91B1-4EB6-BF1E-F60E7186AC26}"/>
              </a:ext>
            </a:extLst>
          </p:cNvPr>
          <p:cNvSpPr>
            <a:spLocks noGrp="1"/>
          </p:cNvSpPr>
          <p:nvPr>
            <p:ph type="title"/>
          </p:nvPr>
        </p:nvSpPr>
        <p:spPr/>
        <p:txBody>
          <a:bodyPr/>
          <a:lstStyle/>
          <a:p>
            <a:r>
              <a:rPr lang="en-US" dirty="0"/>
              <a:t>Further Research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D001E-EE90-4E96-911D-BC1559AE58CE}"/>
                  </a:ext>
                </a:extLst>
              </p:cNvPr>
              <p:cNvSpPr txBox="1"/>
              <p:nvPr/>
            </p:nvSpPr>
            <p:spPr>
              <a:xfrm flipH="1">
                <a:off x="906851" y="1561068"/>
                <a:ext cx="847684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Investigate projections for various scientifically-linked sources for global temperature change to create a non-linear model that extrapolates future surface temperature change and the feasibility of the 2 degree Celsius warming limit set forth by the Paris Agreement</a:t>
                </a:r>
                <a:br>
                  <a:rPr lang="en-US" dirty="0"/>
                </a:br>
                <a:endParaRPr lang="en-US" dirty="0"/>
              </a:p>
              <a:p>
                <a:pPr marL="285750" indent="-285750">
                  <a:buFont typeface="Arial" panose="020B0604020202020204" pitchFamily="34" charset="0"/>
                  <a:buChar char="•"/>
                </a:pPr>
                <a:r>
                  <a:rPr lang="en-US" dirty="0"/>
                  <a:t>Find the necessary rate of change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𝐶𝑂</m:t>
                        </m:r>
                      </m:e>
                      <m:sub>
                        <m:r>
                          <a:rPr lang="en-US" i="1">
                            <a:latin typeface="Cambria Math" panose="02040503050406030204" pitchFamily="18" charset="0"/>
                          </a:rPr>
                          <m:t>2</m:t>
                        </m:r>
                      </m:sub>
                    </m:sSub>
                  </m:oMath>
                </a14:m>
                <a:r>
                  <a:rPr lang="en-US" dirty="0"/>
                  <a:t> production in the Asia/Oceania region within the next 25, 50, and 100 years to make the goal of the Paris Agreement possible and perform a similar analysis on the necessary rate of change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𝐶𝑂</m:t>
                        </m:r>
                      </m:e>
                      <m:sub>
                        <m:r>
                          <a:rPr lang="en-US" i="1">
                            <a:latin typeface="Cambria Math" panose="02040503050406030204" pitchFamily="18" charset="0"/>
                          </a:rPr>
                          <m:t>2</m:t>
                        </m:r>
                      </m:sub>
                    </m:sSub>
                  </m:oMath>
                </a14:m>
                <a:r>
                  <a:rPr lang="en-US" dirty="0"/>
                  <a:t> production on a global scope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3" name="TextBox 2">
                <a:extLst>
                  <a:ext uri="{FF2B5EF4-FFF2-40B4-BE49-F238E27FC236}">
                    <a16:creationId xmlns:a16="http://schemas.microsoft.com/office/drawing/2014/main" id="{07CD001E-EE90-4E96-911D-BC1559AE58CE}"/>
                  </a:ext>
                </a:extLst>
              </p:cNvPr>
              <p:cNvSpPr txBox="1">
                <a:spLocks noRot="1" noChangeAspect="1" noMove="1" noResize="1" noEditPoints="1" noAdjustHandles="1" noChangeArrowheads="1" noChangeShapeType="1" noTextEdit="1"/>
              </p:cNvSpPr>
              <p:nvPr/>
            </p:nvSpPr>
            <p:spPr>
              <a:xfrm flipH="1">
                <a:off x="906851" y="1561068"/>
                <a:ext cx="8476845" cy="3139321"/>
              </a:xfrm>
              <a:prstGeom prst="rect">
                <a:avLst/>
              </a:prstGeom>
              <a:blipFill>
                <a:blip r:embed="rId2"/>
                <a:stretch>
                  <a:fillRect l="-504" t="-1165"/>
                </a:stretch>
              </a:blipFill>
            </p:spPr>
            <p:txBody>
              <a:bodyPr/>
              <a:lstStyle/>
              <a:p>
                <a:r>
                  <a:rPr lang="en-US">
                    <a:noFill/>
                  </a:rPr>
                  <a:t> </a:t>
                </a:r>
              </a:p>
            </p:txBody>
          </p:sp>
        </mc:Fallback>
      </mc:AlternateContent>
    </p:spTree>
    <p:extLst>
      <p:ext uri="{BB962C8B-B14F-4D97-AF65-F5344CB8AC3E}">
        <p14:creationId xmlns:p14="http://schemas.microsoft.com/office/powerpoint/2010/main" val="4099262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8C1E-FE20-4456-BB02-3CA0DBDF93CC}"/>
              </a:ext>
            </a:extLst>
          </p:cNvPr>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AF0BD5FF-B85E-4152-9F26-895E047CEDF0}"/>
              </a:ext>
            </a:extLst>
          </p:cNvPr>
          <p:cNvSpPr txBox="1"/>
          <p:nvPr/>
        </p:nvSpPr>
        <p:spPr>
          <a:xfrm>
            <a:off x="680321" y="2264636"/>
            <a:ext cx="9861610" cy="2308324"/>
          </a:xfrm>
          <a:prstGeom prst="rect">
            <a:avLst/>
          </a:prstGeom>
          <a:noFill/>
        </p:spPr>
        <p:txBody>
          <a:bodyPr wrap="none" rtlCol="0">
            <a:spAutoFit/>
          </a:bodyPr>
          <a:lstStyle/>
          <a:p>
            <a:pPr marL="342900" indent="-342900">
              <a:buAutoNum type="arabicPeriod"/>
            </a:pPr>
            <a:r>
              <a:rPr lang="en-US" dirty="0">
                <a:hlinkClick r:id="rId2"/>
              </a:rPr>
              <a:t>http://nca2014.globalchange.gov/report</a:t>
            </a:r>
            <a:endParaRPr lang="en-US" dirty="0"/>
          </a:p>
          <a:p>
            <a:pPr marL="342900" indent="-342900">
              <a:buAutoNum type="arabicPeriod"/>
            </a:pPr>
            <a:r>
              <a:rPr lang="en-US" dirty="0">
                <a:hlinkClick r:id="rId3"/>
              </a:rPr>
              <a:t>https://climate.nasa.gov/scientific-consensus/</a:t>
            </a:r>
            <a:endParaRPr lang="en-US" dirty="0"/>
          </a:p>
          <a:p>
            <a:pPr marL="342900" indent="-342900">
              <a:buAutoNum type="arabicPeriod"/>
            </a:pPr>
            <a:r>
              <a:rPr lang="en-US" dirty="0"/>
              <a:t>http://climatescience.oxfordre.com/view/10.1093/acrefore/</a:t>
            </a:r>
            <a:br>
              <a:rPr lang="en-US" dirty="0"/>
            </a:br>
            <a:r>
              <a:rPr lang="en-US" dirty="0"/>
              <a:t>9780190228620.001.0001/acrefore-9780190228620-e-367</a:t>
            </a:r>
          </a:p>
          <a:p>
            <a:pPr marL="342900" indent="-342900">
              <a:buAutoNum type="arabicPeriod"/>
            </a:pPr>
            <a:r>
              <a:rPr lang="en-US" dirty="0">
                <a:hlinkClick r:id="rId4"/>
              </a:rPr>
              <a:t>https://www.kaggle.com/berkeleyearth/climate-change-earth-surface-temperature-data</a:t>
            </a:r>
            <a:endParaRPr lang="en-US" dirty="0"/>
          </a:p>
          <a:p>
            <a:pPr marL="342900" indent="-342900">
              <a:buAutoNum type="arabicPeriod"/>
            </a:pPr>
            <a:r>
              <a:rPr lang="en-US" dirty="0">
                <a:hlinkClick r:id="rId5"/>
              </a:rPr>
              <a:t>https://www.star.nesdis.noaa.gov/sod/lsa/SeaLevelRise/index.php</a:t>
            </a: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351941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7DCB-F377-4512-9BFD-ED8BA57853A6}"/>
              </a:ext>
            </a:extLst>
          </p:cNvPr>
          <p:cNvSpPr>
            <a:spLocks noGrp="1"/>
          </p:cNvSpPr>
          <p:nvPr>
            <p:ph type="title"/>
          </p:nvPr>
        </p:nvSpPr>
        <p:spPr/>
        <p:txBody>
          <a:bodyPr/>
          <a:lstStyle/>
          <a:p>
            <a:r>
              <a:rPr lang="en-US" dirty="0"/>
              <a:t>The Goal</a:t>
            </a:r>
          </a:p>
        </p:txBody>
      </p:sp>
      <p:sp>
        <p:nvSpPr>
          <p:cNvPr id="3" name="TextBox 2">
            <a:extLst>
              <a:ext uri="{FF2B5EF4-FFF2-40B4-BE49-F238E27FC236}">
                <a16:creationId xmlns:a16="http://schemas.microsoft.com/office/drawing/2014/main" id="{8683286A-7AE6-4F56-8700-C7DE993FEA0F}"/>
              </a:ext>
            </a:extLst>
          </p:cNvPr>
          <p:cNvSpPr txBox="1"/>
          <p:nvPr/>
        </p:nvSpPr>
        <p:spPr>
          <a:xfrm>
            <a:off x="1051879" y="2558562"/>
            <a:ext cx="8222123" cy="1200329"/>
          </a:xfrm>
          <a:prstGeom prst="rect">
            <a:avLst/>
          </a:prstGeom>
          <a:noFill/>
        </p:spPr>
        <p:txBody>
          <a:bodyPr wrap="none" rtlCol="0">
            <a:spAutoFit/>
          </a:bodyPr>
          <a:lstStyle/>
          <a:p>
            <a:r>
              <a:rPr lang="en-US" sz="2400" dirty="0"/>
              <a:t>Determine if Earth is warming since the Second Industrial</a:t>
            </a:r>
            <a:br>
              <a:rPr lang="en-US" sz="2400" dirty="0"/>
            </a:br>
            <a:r>
              <a:rPr lang="en-US" sz="2400" dirty="0"/>
              <a:t>Revolution (approx. 1870-1914)</a:t>
            </a:r>
            <a:r>
              <a:rPr lang="en-US" sz="2400" baseline="30000" dirty="0"/>
              <a:t>4,</a:t>
            </a:r>
            <a:r>
              <a:rPr lang="en-US" sz="2400" dirty="0"/>
              <a:t> and, if it is, find out the</a:t>
            </a:r>
            <a:br>
              <a:rPr lang="en-US" sz="2400" dirty="0"/>
            </a:br>
            <a:r>
              <a:rPr lang="en-US" sz="2400" dirty="0"/>
              <a:t>extent of that warming.</a:t>
            </a:r>
          </a:p>
        </p:txBody>
      </p:sp>
    </p:spTree>
    <p:extLst>
      <p:ext uri="{BB962C8B-B14F-4D97-AF65-F5344CB8AC3E}">
        <p14:creationId xmlns:p14="http://schemas.microsoft.com/office/powerpoint/2010/main" val="337407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FDB9-388F-4262-9F43-87A46CB7F8BE}"/>
              </a:ext>
            </a:extLst>
          </p:cNvPr>
          <p:cNvSpPr>
            <a:spLocks noGrp="1"/>
          </p:cNvSpPr>
          <p:nvPr>
            <p:ph type="title"/>
          </p:nvPr>
        </p:nvSpPr>
        <p:spPr/>
        <p:txBody>
          <a:bodyPr/>
          <a:lstStyle/>
          <a:p>
            <a:r>
              <a:rPr lang="en-US" dirty="0"/>
              <a:t>Data Sources</a:t>
            </a:r>
          </a:p>
        </p:txBody>
      </p:sp>
      <p:sp>
        <p:nvSpPr>
          <p:cNvPr id="3" name="TextBox 2">
            <a:extLst>
              <a:ext uri="{FF2B5EF4-FFF2-40B4-BE49-F238E27FC236}">
                <a16:creationId xmlns:a16="http://schemas.microsoft.com/office/drawing/2014/main" id="{7A891120-36C9-445D-9D74-CF4DE0E6CCD8}"/>
              </a:ext>
            </a:extLst>
          </p:cNvPr>
          <p:cNvSpPr txBox="1"/>
          <p:nvPr/>
        </p:nvSpPr>
        <p:spPr>
          <a:xfrm>
            <a:off x="677334" y="1270000"/>
            <a:ext cx="9212778" cy="4247317"/>
          </a:xfrm>
          <a:prstGeom prst="rect">
            <a:avLst/>
          </a:prstGeom>
          <a:noFill/>
        </p:spPr>
        <p:txBody>
          <a:bodyPr wrap="none" rtlCol="0">
            <a:spAutoFit/>
          </a:bodyPr>
          <a:lstStyle/>
          <a:p>
            <a:r>
              <a:rPr lang="en-US" dirty="0"/>
              <a:t>From Kaggle.com:</a:t>
            </a:r>
            <a:br>
              <a:rPr lang="en-US" dirty="0"/>
            </a:br>
            <a:r>
              <a:rPr lang="en-US" dirty="0"/>
              <a:t>“Climate Change: Earth Surface Temperature Data, Exploring Global Temperatures</a:t>
            </a:r>
            <a:br>
              <a:rPr lang="en-US" dirty="0"/>
            </a:br>
            <a:r>
              <a:rPr lang="en-US" dirty="0"/>
              <a:t>  Since 1750”</a:t>
            </a:r>
            <a:r>
              <a:rPr lang="en-US" baseline="30000" dirty="0"/>
              <a:t>5</a:t>
            </a:r>
            <a:endParaRPr lang="en-US" dirty="0"/>
          </a:p>
          <a:p>
            <a:pPr marL="285750" indent="-285750">
              <a:buFont typeface="Arial" panose="020B0604020202020204" pitchFamily="34" charset="0"/>
              <a:buChar char="•"/>
            </a:pPr>
            <a:r>
              <a:rPr lang="en-US" dirty="0"/>
              <a:t>Original data sourced from Berkeley Earth data page</a:t>
            </a:r>
          </a:p>
          <a:p>
            <a:pPr marL="742950" lvl="1" indent="-285750">
              <a:buFont typeface="Arial" panose="020B0604020202020204" pitchFamily="34" charset="0"/>
              <a:buChar char="•"/>
            </a:pPr>
            <a:r>
              <a:rPr lang="en-US" dirty="0"/>
              <a:t>Dates</a:t>
            </a:r>
          </a:p>
          <a:p>
            <a:pPr marL="742950" lvl="1" indent="-285750">
              <a:buFont typeface="Arial" panose="020B0604020202020204" pitchFamily="34" charset="0"/>
              <a:buChar char="•"/>
            </a:pPr>
            <a:r>
              <a:rPr lang="en-US" dirty="0"/>
              <a:t>Average temperature data per month</a:t>
            </a:r>
          </a:p>
          <a:p>
            <a:pPr marL="742950" lvl="1" indent="-285750">
              <a:buFont typeface="Arial" panose="020B0604020202020204" pitchFamily="34" charset="0"/>
              <a:buChar char="•"/>
            </a:pPr>
            <a:r>
              <a:rPr lang="en-US" dirty="0"/>
              <a:t>Temperature uncertainty </a:t>
            </a:r>
            <a:r>
              <a:rPr lang="en-US" dirty="0">
                <a:solidFill>
                  <a:srgbClr val="C00000"/>
                </a:solidFill>
              </a:rPr>
              <a:t>expressed as the 95% confidence interval around the</a:t>
            </a:r>
            <a:br>
              <a:rPr lang="en-US" dirty="0">
                <a:solidFill>
                  <a:srgbClr val="C00000"/>
                </a:solidFill>
              </a:rPr>
            </a:br>
            <a:r>
              <a:rPr lang="en-US" dirty="0">
                <a:solidFill>
                  <a:srgbClr val="C00000"/>
                </a:solidFill>
              </a:rPr>
              <a:t>reported temperature</a:t>
            </a:r>
            <a:r>
              <a:rPr lang="en-US" dirty="0"/>
              <a:t> for a given month</a:t>
            </a:r>
          </a:p>
          <a:p>
            <a:pPr marL="742950" lvl="1" indent="-285750">
              <a:buFont typeface="Arial" panose="020B0604020202020204" pitchFamily="34" charset="0"/>
              <a:buChar char="•"/>
            </a:pPr>
            <a:r>
              <a:rPr lang="en-US" dirty="0"/>
              <a:t>Locations by political boundary (city names, state names, etc.) and coordinates</a:t>
            </a:r>
          </a:p>
          <a:p>
            <a:endParaRPr lang="en-US" dirty="0"/>
          </a:p>
          <a:p>
            <a:r>
              <a:rPr lang="en-US" dirty="0"/>
              <a:t>Sources to analyze correlations between global surface temperatures and factors that</a:t>
            </a:r>
            <a:br>
              <a:rPr lang="en-US" dirty="0"/>
            </a:br>
            <a:r>
              <a:rPr lang="en-US" dirty="0"/>
              <a:t>previous research suggests are fueling a warming trend in the last century</a:t>
            </a:r>
          </a:p>
          <a:p>
            <a:pPr marL="742950" lvl="1" indent="-285750">
              <a:buFont typeface="Arial" panose="020B0604020202020204" pitchFamily="34" charset="0"/>
              <a:buChar char="•"/>
            </a:pPr>
            <a:r>
              <a:rPr lang="en-US" dirty="0"/>
              <a:t>U.S. Energy Information Administration</a:t>
            </a:r>
          </a:p>
          <a:p>
            <a:pPr marL="742950" lvl="1" indent="-285750">
              <a:buFont typeface="Arial" panose="020B0604020202020204" pitchFamily="34" charset="0"/>
              <a:buChar char="•"/>
            </a:pPr>
            <a:r>
              <a:rPr lang="en-US" dirty="0"/>
              <a:t>Organisation for Economic Co-operation and Development</a:t>
            </a:r>
          </a:p>
          <a:p>
            <a:pPr marL="742950" lvl="1" indent="-285750">
              <a:buFont typeface="Arial" panose="020B0604020202020204" pitchFamily="34" charset="0"/>
              <a:buChar char="•"/>
            </a:pPr>
            <a:r>
              <a:rPr lang="en-US" dirty="0"/>
              <a:t>NASA – Sea Level Change Observations From Space</a:t>
            </a:r>
          </a:p>
        </p:txBody>
      </p:sp>
    </p:spTree>
    <p:extLst>
      <p:ext uri="{BB962C8B-B14F-4D97-AF65-F5344CB8AC3E}">
        <p14:creationId xmlns:p14="http://schemas.microsoft.com/office/powerpoint/2010/main" val="34793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p:txBody>
          <a:bodyPr/>
          <a:lstStyle/>
          <a:p>
            <a:r>
              <a:rPr lang="en-US" dirty="0"/>
              <a:t>Let’s Start Local</a:t>
            </a:r>
            <a:br>
              <a:rPr lang="en-US" dirty="0"/>
            </a:br>
            <a:r>
              <a:rPr lang="en-US" sz="1800" dirty="0"/>
              <a:t>A Lubbock Analysis</a:t>
            </a:r>
          </a:p>
        </p:txBody>
      </p:sp>
      <p:pic>
        <p:nvPicPr>
          <p:cNvPr id="4" name="Picture 3">
            <a:extLst>
              <a:ext uri="{FF2B5EF4-FFF2-40B4-BE49-F238E27FC236}">
                <a16:creationId xmlns:a16="http://schemas.microsoft.com/office/drawing/2014/main" id="{441B3986-23D5-4E59-823A-6D96E753F499}"/>
              </a:ext>
            </a:extLst>
          </p:cNvPr>
          <p:cNvPicPr>
            <a:picLocks noChangeAspect="1"/>
          </p:cNvPicPr>
          <p:nvPr/>
        </p:nvPicPr>
        <p:blipFill>
          <a:blip r:embed="rId2"/>
          <a:stretch>
            <a:fillRect/>
          </a:stretch>
        </p:blipFill>
        <p:spPr>
          <a:xfrm>
            <a:off x="1846650" y="1500311"/>
            <a:ext cx="6258035" cy="4077091"/>
          </a:xfrm>
          <a:prstGeom prst="rect">
            <a:avLst/>
          </a:prstGeom>
        </p:spPr>
      </p:pic>
      <p:sp>
        <p:nvSpPr>
          <p:cNvPr id="5" name="TextBox 4">
            <a:extLst>
              <a:ext uri="{FF2B5EF4-FFF2-40B4-BE49-F238E27FC236}">
                <a16:creationId xmlns:a16="http://schemas.microsoft.com/office/drawing/2014/main" id="{BEC547BE-C6FD-4E52-8C97-614FF58DDF3C}"/>
              </a:ext>
            </a:extLst>
          </p:cNvPr>
          <p:cNvSpPr txBox="1"/>
          <p:nvPr/>
        </p:nvSpPr>
        <p:spPr>
          <a:xfrm>
            <a:off x="1846650" y="5577402"/>
            <a:ext cx="6170920" cy="646331"/>
          </a:xfrm>
          <a:prstGeom prst="rect">
            <a:avLst/>
          </a:prstGeom>
          <a:noFill/>
        </p:spPr>
        <p:txBody>
          <a:bodyPr wrap="none" rtlCol="0">
            <a:spAutoFit/>
          </a:bodyPr>
          <a:lstStyle/>
          <a:p>
            <a:r>
              <a:rPr lang="en-US" dirty="0"/>
              <a:t>Observation Precision Increased Notably Between</a:t>
            </a:r>
          </a:p>
          <a:p>
            <a:r>
              <a:rPr lang="en-US" dirty="0"/>
              <a:t>1820 and 1925 Before Leveling off Through to the Present</a:t>
            </a:r>
          </a:p>
        </p:txBody>
      </p:sp>
    </p:spTree>
    <p:extLst>
      <p:ext uri="{BB962C8B-B14F-4D97-AF65-F5344CB8AC3E}">
        <p14:creationId xmlns:p14="http://schemas.microsoft.com/office/powerpoint/2010/main" val="97027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p:txBody>
          <a:bodyPr/>
          <a:lstStyle/>
          <a:p>
            <a:r>
              <a:rPr lang="en-US" dirty="0"/>
              <a:t>Temperature Analysis For Lubbock</a:t>
            </a:r>
            <a:br>
              <a:rPr lang="en-US" dirty="0"/>
            </a:br>
            <a:r>
              <a:rPr lang="en-US" sz="1800" dirty="0"/>
              <a:t>Various Plotting Methodologies</a:t>
            </a:r>
          </a:p>
        </p:txBody>
      </p:sp>
      <p:sp>
        <p:nvSpPr>
          <p:cNvPr id="5" name="TextBox 4">
            <a:extLst>
              <a:ext uri="{FF2B5EF4-FFF2-40B4-BE49-F238E27FC236}">
                <a16:creationId xmlns:a16="http://schemas.microsoft.com/office/drawing/2014/main" id="{BEC547BE-C6FD-4E52-8C97-614FF58DDF3C}"/>
              </a:ext>
            </a:extLst>
          </p:cNvPr>
          <p:cNvSpPr txBox="1"/>
          <p:nvPr/>
        </p:nvSpPr>
        <p:spPr>
          <a:xfrm>
            <a:off x="677334" y="1745734"/>
            <a:ext cx="4494307" cy="369332"/>
          </a:xfrm>
          <a:prstGeom prst="rect">
            <a:avLst/>
          </a:prstGeom>
          <a:noFill/>
        </p:spPr>
        <p:txBody>
          <a:bodyPr wrap="none" rtlCol="0">
            <a:spAutoFit/>
          </a:bodyPr>
          <a:lstStyle/>
          <a:p>
            <a:r>
              <a:rPr lang="en-US" dirty="0"/>
              <a:t>Three Ways Of Plotting Temperature Data</a:t>
            </a:r>
          </a:p>
        </p:txBody>
      </p:sp>
      <p:sp>
        <p:nvSpPr>
          <p:cNvPr id="3" name="TextBox 2">
            <a:extLst>
              <a:ext uri="{FF2B5EF4-FFF2-40B4-BE49-F238E27FC236}">
                <a16:creationId xmlns:a16="http://schemas.microsoft.com/office/drawing/2014/main" id="{73B04431-A2F6-46F0-8D68-B2F32A5ED0B8}"/>
              </a:ext>
            </a:extLst>
          </p:cNvPr>
          <p:cNvSpPr txBox="1"/>
          <p:nvPr/>
        </p:nvSpPr>
        <p:spPr>
          <a:xfrm>
            <a:off x="1084419" y="2265986"/>
            <a:ext cx="7430817" cy="646331"/>
          </a:xfrm>
          <a:prstGeom prst="rect">
            <a:avLst/>
          </a:prstGeom>
          <a:noFill/>
        </p:spPr>
        <p:txBody>
          <a:bodyPr wrap="none" rtlCol="0">
            <a:spAutoFit/>
          </a:bodyPr>
          <a:lstStyle/>
          <a:p>
            <a:pPr marL="342900" indent="-342900">
              <a:buAutoNum type="arabicPeriod"/>
            </a:pPr>
            <a:r>
              <a:rPr lang="en-US" dirty="0"/>
              <a:t>Average Monthly Temperatures </a:t>
            </a:r>
            <a:r>
              <a:rPr lang="en-US" dirty="0">
                <a:sym typeface="Wingdings" panose="05000000000000000000" pitchFamily="2" charset="2"/>
              </a:rPr>
              <a:t> Average Yearly Temperatures (T)</a:t>
            </a:r>
          </a:p>
          <a:p>
            <a:r>
              <a:rPr lang="en-US" dirty="0">
                <a:sym typeface="Wingdings" panose="05000000000000000000" pitchFamily="2" charset="2"/>
              </a:rPr>
              <a:t>	plot Temperatures vs. Year</a:t>
            </a:r>
            <a:r>
              <a:rPr lang="en-US" dirty="0"/>
              <a:t> </a:t>
            </a:r>
          </a:p>
        </p:txBody>
      </p:sp>
      <p:sp>
        <p:nvSpPr>
          <p:cNvPr id="7" name="TextBox 6">
            <a:extLst>
              <a:ext uri="{FF2B5EF4-FFF2-40B4-BE49-F238E27FC236}">
                <a16:creationId xmlns:a16="http://schemas.microsoft.com/office/drawing/2014/main" id="{EF6CD0FF-D115-4018-B590-8F916BEEC7AD}"/>
              </a:ext>
            </a:extLst>
          </p:cNvPr>
          <p:cNvSpPr txBox="1"/>
          <p:nvPr/>
        </p:nvSpPr>
        <p:spPr>
          <a:xfrm>
            <a:off x="1084419" y="2970905"/>
            <a:ext cx="8249310" cy="923330"/>
          </a:xfrm>
          <a:prstGeom prst="rect">
            <a:avLst/>
          </a:prstGeom>
          <a:noFill/>
        </p:spPr>
        <p:txBody>
          <a:bodyPr wrap="none" rtlCol="0">
            <a:spAutoFit/>
          </a:bodyPr>
          <a:lstStyle/>
          <a:p>
            <a:r>
              <a:rPr lang="en-US" dirty="0"/>
              <a:t>2. Average Monthly Temperatures </a:t>
            </a:r>
            <a:r>
              <a:rPr lang="en-US" dirty="0">
                <a:sym typeface="Wingdings" panose="05000000000000000000" pitchFamily="2" charset="2"/>
              </a:rPr>
              <a:t> </a:t>
            </a:r>
          </a:p>
          <a:p>
            <a:r>
              <a:rPr lang="en-US" dirty="0">
                <a:sym typeface="Wingdings" panose="05000000000000000000" pitchFamily="2" charset="2"/>
              </a:rPr>
              <a:t>	Formulate Theoretical Monthly Temps For Maximum Warming (</a:t>
            </a:r>
            <a:r>
              <a:rPr lang="en-US" dirty="0" err="1">
                <a:sym typeface="Wingdings" panose="05000000000000000000" pitchFamily="2" charset="2"/>
              </a:rPr>
              <a:t>T</a:t>
            </a:r>
            <a:r>
              <a:rPr lang="en-US" baseline="-25000" dirty="0" err="1">
                <a:sym typeface="Wingdings" panose="05000000000000000000" pitchFamily="2" charset="2"/>
              </a:rPr>
              <a:t>fastwarm</a:t>
            </a:r>
            <a:r>
              <a:rPr lang="en-US" dirty="0">
                <a:sym typeface="Wingdings" panose="05000000000000000000" pitchFamily="2" charset="2"/>
              </a:rPr>
              <a:t>) </a:t>
            </a:r>
          </a:p>
          <a:p>
            <a:r>
              <a:rPr lang="en-US" dirty="0">
                <a:sym typeface="Wingdings" panose="05000000000000000000" pitchFamily="2" charset="2"/>
              </a:rPr>
              <a:t>	Average Yearly </a:t>
            </a:r>
            <a:r>
              <a:rPr lang="en-US" dirty="0" err="1">
                <a:sym typeface="Wingdings" panose="05000000000000000000" pitchFamily="2" charset="2"/>
              </a:rPr>
              <a:t>T</a:t>
            </a:r>
            <a:r>
              <a:rPr lang="en-US" baseline="-25000" dirty="0" err="1">
                <a:sym typeface="Wingdings" panose="05000000000000000000" pitchFamily="2" charset="2"/>
              </a:rPr>
              <a:t>fastwarm</a:t>
            </a:r>
            <a:r>
              <a:rPr lang="en-US" dirty="0">
                <a:sym typeface="Wingdings" panose="05000000000000000000" pitchFamily="2" charset="2"/>
              </a:rPr>
              <a:t> temperature (</a:t>
            </a:r>
            <a:r>
              <a:rPr lang="en-US" dirty="0" err="1">
                <a:sym typeface="Wingdings" panose="05000000000000000000" pitchFamily="2" charset="2"/>
              </a:rPr>
              <a:t>T</a:t>
            </a:r>
            <a:r>
              <a:rPr lang="en-US" baseline="-25000" dirty="0" err="1">
                <a:sym typeface="Wingdings" panose="05000000000000000000" pitchFamily="2" charset="2"/>
              </a:rPr>
              <a:t>fastwarm</a:t>
            </a:r>
            <a:r>
              <a:rPr lang="en-US" baseline="-25000" dirty="0">
                <a:sym typeface="Wingdings" panose="05000000000000000000" pitchFamily="2" charset="2"/>
              </a:rPr>
              <a:t>, yearly</a:t>
            </a:r>
            <a:r>
              <a:rPr lang="en-US" dirty="0">
                <a:sym typeface="Wingdings" panose="05000000000000000000" pitchFamily="2" charset="2"/>
              </a:rPr>
              <a:t>)</a:t>
            </a:r>
            <a:endParaRPr lang="en-US" dirty="0"/>
          </a:p>
        </p:txBody>
      </p:sp>
      <p:sp>
        <p:nvSpPr>
          <p:cNvPr id="12" name="Rectangle 11">
            <a:extLst>
              <a:ext uri="{FF2B5EF4-FFF2-40B4-BE49-F238E27FC236}">
                <a16:creationId xmlns:a16="http://schemas.microsoft.com/office/drawing/2014/main" id="{F96F1717-FDF3-4A10-A98B-87B534655971}"/>
              </a:ext>
            </a:extLst>
          </p:cNvPr>
          <p:cNvSpPr/>
          <p:nvPr/>
        </p:nvSpPr>
        <p:spPr>
          <a:xfrm>
            <a:off x="1084419" y="4104514"/>
            <a:ext cx="8174444" cy="923330"/>
          </a:xfrm>
          <a:prstGeom prst="rect">
            <a:avLst/>
          </a:prstGeom>
        </p:spPr>
        <p:txBody>
          <a:bodyPr wrap="square">
            <a:spAutoFit/>
          </a:bodyPr>
          <a:lstStyle/>
          <a:p>
            <a:r>
              <a:rPr lang="en-US" dirty="0"/>
              <a:t>3. Average Monthly Temperatures </a:t>
            </a:r>
            <a:r>
              <a:rPr lang="en-US" dirty="0">
                <a:sym typeface="Wingdings" panose="05000000000000000000" pitchFamily="2" charset="2"/>
              </a:rPr>
              <a:t> </a:t>
            </a:r>
          </a:p>
          <a:p>
            <a:r>
              <a:rPr lang="en-US" dirty="0">
                <a:sym typeface="Wingdings" panose="05000000000000000000" pitchFamily="2" charset="2"/>
              </a:rPr>
              <a:t>	Formulate Theoretical Monthly Temps For Minimum Warming (</a:t>
            </a:r>
            <a:r>
              <a:rPr lang="en-US" dirty="0" err="1">
                <a:sym typeface="Wingdings" panose="05000000000000000000" pitchFamily="2" charset="2"/>
              </a:rPr>
              <a:t>T</a:t>
            </a:r>
            <a:r>
              <a:rPr lang="en-US" baseline="-25000" dirty="0" err="1">
                <a:sym typeface="Wingdings" panose="05000000000000000000" pitchFamily="2" charset="2"/>
              </a:rPr>
              <a:t>slowwarm</a:t>
            </a:r>
            <a:r>
              <a:rPr lang="en-US" dirty="0">
                <a:sym typeface="Wingdings" panose="05000000000000000000" pitchFamily="2" charset="2"/>
              </a:rPr>
              <a:t>) </a:t>
            </a:r>
          </a:p>
          <a:p>
            <a:r>
              <a:rPr lang="en-US" dirty="0">
                <a:sym typeface="Wingdings" panose="05000000000000000000" pitchFamily="2" charset="2"/>
              </a:rPr>
              <a:t>	Average Yearly </a:t>
            </a:r>
            <a:r>
              <a:rPr lang="en-US" dirty="0" err="1">
                <a:sym typeface="Wingdings" panose="05000000000000000000" pitchFamily="2" charset="2"/>
              </a:rPr>
              <a:t>T</a:t>
            </a:r>
            <a:r>
              <a:rPr lang="en-US" baseline="-25000" dirty="0" err="1">
                <a:sym typeface="Wingdings" panose="05000000000000000000" pitchFamily="2" charset="2"/>
              </a:rPr>
              <a:t>slowwarm</a:t>
            </a:r>
            <a:r>
              <a:rPr lang="en-US" dirty="0">
                <a:sym typeface="Wingdings" panose="05000000000000000000" pitchFamily="2" charset="2"/>
              </a:rPr>
              <a:t> temperature (</a:t>
            </a:r>
            <a:r>
              <a:rPr lang="en-US" dirty="0" err="1">
                <a:sym typeface="Wingdings" panose="05000000000000000000" pitchFamily="2" charset="2"/>
              </a:rPr>
              <a:t>T</a:t>
            </a:r>
            <a:r>
              <a:rPr lang="en-US" baseline="-25000" dirty="0" err="1">
                <a:sym typeface="Wingdings" panose="05000000000000000000" pitchFamily="2" charset="2"/>
              </a:rPr>
              <a:t>slowwarm</a:t>
            </a:r>
            <a:r>
              <a:rPr lang="en-US" baseline="-25000" dirty="0">
                <a:sym typeface="Wingdings" panose="05000000000000000000" pitchFamily="2" charset="2"/>
              </a:rPr>
              <a:t>, yearly</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13098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42-F3A8-4022-84E7-0ACF20676F3F}"/>
              </a:ext>
            </a:extLst>
          </p:cNvPr>
          <p:cNvSpPr>
            <a:spLocks noGrp="1"/>
          </p:cNvSpPr>
          <p:nvPr>
            <p:ph type="title"/>
          </p:nvPr>
        </p:nvSpPr>
        <p:spPr/>
        <p:txBody>
          <a:bodyPr/>
          <a:lstStyle/>
          <a:p>
            <a:r>
              <a:rPr lang="en-US" dirty="0"/>
              <a:t>Temperature Analysis For Lubbock</a:t>
            </a:r>
            <a:br>
              <a:rPr lang="en-US" dirty="0"/>
            </a:br>
            <a:r>
              <a:rPr lang="en-US" sz="1800" dirty="0"/>
              <a:t>Relevant Formulas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3AD2C5-89E9-487C-B854-9046390226AA}"/>
                  </a:ext>
                </a:extLst>
              </p:cNvPr>
              <p:cNvSpPr txBox="1"/>
              <p:nvPr/>
            </p:nvSpPr>
            <p:spPr>
              <a:xfrm>
                <a:off x="778003" y="2043607"/>
                <a:ext cx="8658588"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𝑓𝑎𝑠𝑡𝑤𝑎𝑟𝑚</m:t>
                          </m:r>
                        </m:sub>
                      </m:sSub>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𝐴𝑣𝑒𝑟𝑎𝑔𝑒𝑇𝑒𝑚𝑝𝑒𝑟𝑎𝑡𝑢𝑟𝑒𝑈𝑛𝑐𝑒𝑟𝑡𝑎𝑖𝑛𝑡𝑦</m:t>
                              </m:r>
                              <m:r>
                                <a:rPr lang="en-US" sz="1400" b="0" i="1" smtClean="0">
                                  <a:latin typeface="Cambria Math" panose="02040503050406030204" pitchFamily="18" charset="0"/>
                                </a:rPr>
                                <m:t>]</m:t>
                              </m:r>
                            </m:num>
                            <m:den>
                              <m:r>
                                <a:rPr lang="en-US" sz="1400" b="0" i="1" smtClean="0">
                                  <a:latin typeface="Cambria Math" panose="02040503050406030204" pitchFamily="18" charset="0"/>
                                </a:rPr>
                                <m:t>2</m:t>
                              </m:r>
                            </m:den>
                          </m:f>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𝑚𝑜𝑛𝑡</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h</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 −1</m:t>
                          </m:r>
                        </m:num>
                        <m:den>
                          <m:r>
                            <a:rPr lang="en-US" sz="1400" b="0" i="1" smtClean="0">
                              <a:latin typeface="Cambria Math" panose="02040503050406030204" pitchFamily="18" charset="0"/>
                            </a:rPr>
                            <m:t>𝑛</m:t>
                          </m:r>
                          <m:r>
                            <a:rPr lang="en-US" sz="1400" b="0" i="1" smtClean="0">
                              <a:latin typeface="Cambria Math" panose="02040503050406030204" pitchFamily="18" charset="0"/>
                            </a:rPr>
                            <m:t> −1</m:t>
                          </m:r>
                        </m:den>
                      </m:f>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𝐴𝑣𝑒𝑟𝑎𝑔𝑒𝑇𝑒𝑚𝑝𝑒𝑟𝑎𝑡𝑢𝑟𝑒𝑈𝑛𝑐𝑒𝑟𝑡𝑎𝑖𝑛𝑡𝑦</m:t>
                          </m:r>
                        </m:e>
                      </m:d>
                    </m:oMath>
                  </m:oMathPara>
                </a14:m>
                <a:endParaRPr lang="en-US" sz="1400" b="0" dirty="0"/>
              </a:p>
            </p:txBody>
          </p:sp>
        </mc:Choice>
        <mc:Fallback xmlns="">
          <p:sp>
            <p:nvSpPr>
              <p:cNvPr id="4" name="TextBox 3">
                <a:extLst>
                  <a:ext uri="{FF2B5EF4-FFF2-40B4-BE49-F238E27FC236}">
                    <a16:creationId xmlns:a16="http://schemas.microsoft.com/office/drawing/2014/main" id="{533AD2C5-89E9-487C-B854-9046390226AA}"/>
                  </a:ext>
                </a:extLst>
              </p:cNvPr>
              <p:cNvSpPr txBox="1">
                <a:spLocks noRot="1" noChangeAspect="1" noMove="1" noResize="1" noEditPoints="1" noAdjustHandles="1" noChangeArrowheads="1" noChangeShapeType="1" noTextEdit="1"/>
              </p:cNvSpPr>
              <p:nvPr/>
            </p:nvSpPr>
            <p:spPr>
              <a:xfrm>
                <a:off x="778003" y="2043607"/>
                <a:ext cx="8658588" cy="4840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4B758E-2172-4355-AE2F-98497DB391A7}"/>
                  </a:ext>
                </a:extLst>
              </p:cNvPr>
              <p:cNvSpPr txBox="1"/>
              <p:nvPr/>
            </p:nvSpPr>
            <p:spPr>
              <a:xfrm>
                <a:off x="778003" y="3124901"/>
                <a:ext cx="8682249"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𝑠𝑙𝑜𝑤𝑤𝑎𝑟𝑚</m:t>
                          </m:r>
                        </m:sub>
                      </m:sSub>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𝐴𝑣𝑒𝑟𝑎𝑔𝑒𝑇𝑒𝑚𝑝𝑒𝑟𝑎𝑡𝑢𝑟𝑒𝑈𝑛𝑐𝑒𝑟𝑡𝑎𝑖𝑛𝑡𝑦</m:t>
                              </m:r>
                              <m:r>
                                <a:rPr lang="en-US" sz="1400" b="0" i="1" smtClean="0">
                                  <a:latin typeface="Cambria Math" panose="02040503050406030204" pitchFamily="18" charset="0"/>
                                </a:rPr>
                                <m:t>]</m:t>
                              </m:r>
                            </m:num>
                            <m:den>
                              <m:r>
                                <a:rPr lang="en-US" sz="1400" b="0" i="1" smtClean="0">
                                  <a:latin typeface="Cambria Math" panose="02040503050406030204" pitchFamily="18" charset="0"/>
                                </a:rPr>
                                <m:t>2</m:t>
                              </m:r>
                            </m:den>
                          </m:f>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𝑚𝑜𝑛𝑡</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h</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 −1</m:t>
                          </m:r>
                        </m:num>
                        <m:den>
                          <m:r>
                            <a:rPr lang="en-US" sz="1400" b="0" i="1" smtClean="0">
                              <a:latin typeface="Cambria Math" panose="02040503050406030204" pitchFamily="18" charset="0"/>
                            </a:rPr>
                            <m:t>𝑛</m:t>
                          </m:r>
                          <m:r>
                            <a:rPr lang="en-US" sz="1400" b="0" i="1" smtClean="0">
                              <a:latin typeface="Cambria Math" panose="02040503050406030204" pitchFamily="18" charset="0"/>
                            </a:rPr>
                            <m:t> −1</m:t>
                          </m:r>
                        </m:den>
                      </m:f>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𝐴𝑣𝑒𝑟𝑎𝑔𝑒𝑇𝑒𝑚𝑝𝑒𝑟𝑎𝑡𝑢𝑟𝑒𝑈𝑛𝑐𝑒𝑟𝑡𝑎𝑖𝑛𝑡𝑦</m:t>
                          </m:r>
                        </m:e>
                      </m:d>
                    </m:oMath>
                  </m:oMathPara>
                </a14:m>
                <a:endParaRPr lang="en-US" sz="1400" b="0" dirty="0"/>
              </a:p>
            </p:txBody>
          </p:sp>
        </mc:Choice>
        <mc:Fallback xmlns="">
          <p:sp>
            <p:nvSpPr>
              <p:cNvPr id="8" name="TextBox 7">
                <a:extLst>
                  <a:ext uri="{FF2B5EF4-FFF2-40B4-BE49-F238E27FC236}">
                    <a16:creationId xmlns:a16="http://schemas.microsoft.com/office/drawing/2014/main" id="{344B758E-2172-4355-AE2F-98497DB391A7}"/>
                  </a:ext>
                </a:extLst>
              </p:cNvPr>
              <p:cNvSpPr txBox="1">
                <a:spLocks noRot="1" noChangeAspect="1" noMove="1" noResize="1" noEditPoints="1" noAdjustHandles="1" noChangeArrowheads="1" noChangeShapeType="1" noTextEdit="1"/>
              </p:cNvSpPr>
              <p:nvPr/>
            </p:nvSpPr>
            <p:spPr>
              <a:xfrm>
                <a:off x="778003" y="3124901"/>
                <a:ext cx="8682249" cy="484043"/>
              </a:xfrm>
              <a:prstGeom prst="rect">
                <a:avLst/>
              </a:prstGeom>
              <a:blipFill>
                <a:blip r:embed="rId3"/>
                <a:stretch>
                  <a:fillRect t="-1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9EAA12A-BE86-4CBA-A3B8-295A1A1AAABF}"/>
                  </a:ext>
                </a:extLst>
              </p:cNvPr>
              <p:cNvSpPr txBox="1"/>
              <p:nvPr/>
            </p:nvSpPr>
            <p:spPr>
              <a:xfrm>
                <a:off x="1057012" y="4021529"/>
                <a:ext cx="4202304" cy="369332"/>
              </a:xfrm>
              <a:prstGeom prst="rect">
                <a:avLst/>
              </a:prstGeom>
              <a:noFill/>
            </p:spPr>
            <p:txBody>
              <a:bodyPr wrap="none" rtlCol="0">
                <a:spAutoFit/>
              </a:bodyPr>
              <a:lstStyle/>
              <a:p>
                <a:r>
                  <a:rPr lang="en-US" dirty="0"/>
                  <a:t>Where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𝑚𝑜𝑛𝑡h𝑠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𝑠𝑒𝑡</m:t>
                    </m:r>
                  </m:oMath>
                </a14:m>
                <a:endParaRPr lang="en-US" dirty="0"/>
              </a:p>
            </p:txBody>
          </p:sp>
        </mc:Choice>
        <mc:Fallback xmlns="">
          <p:sp>
            <p:nvSpPr>
              <p:cNvPr id="6" name="TextBox 5">
                <a:extLst>
                  <a:ext uri="{FF2B5EF4-FFF2-40B4-BE49-F238E27FC236}">
                    <a16:creationId xmlns:a16="http://schemas.microsoft.com/office/drawing/2014/main" id="{09EAA12A-BE86-4CBA-A3B8-295A1A1AAABF}"/>
                  </a:ext>
                </a:extLst>
              </p:cNvPr>
              <p:cNvSpPr txBox="1">
                <a:spLocks noRot="1" noChangeAspect="1" noMove="1" noResize="1" noEditPoints="1" noAdjustHandles="1" noChangeArrowheads="1" noChangeShapeType="1" noTextEdit="1"/>
              </p:cNvSpPr>
              <p:nvPr/>
            </p:nvSpPr>
            <p:spPr>
              <a:xfrm>
                <a:off x="1057012" y="4021529"/>
                <a:ext cx="4202304" cy="369332"/>
              </a:xfrm>
              <a:prstGeom prst="rect">
                <a:avLst/>
              </a:prstGeom>
              <a:blipFill>
                <a:blip r:embed="rId4"/>
                <a:stretch>
                  <a:fillRect l="-1159" t="-11667" b="-25000"/>
                </a:stretch>
              </a:blipFill>
            </p:spPr>
            <p:txBody>
              <a:bodyPr/>
              <a:lstStyle/>
              <a:p>
                <a:r>
                  <a:rPr lang="en-US">
                    <a:noFill/>
                  </a:rPr>
                  <a:t> </a:t>
                </a:r>
              </a:p>
            </p:txBody>
          </p:sp>
        </mc:Fallback>
      </mc:AlternateContent>
    </p:spTree>
    <p:extLst>
      <p:ext uri="{BB962C8B-B14F-4D97-AF65-F5344CB8AC3E}">
        <p14:creationId xmlns:p14="http://schemas.microsoft.com/office/powerpoint/2010/main" val="364137759"/>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3259</TotalTime>
  <Words>907</Words>
  <Application>Microsoft Office PowerPoint</Application>
  <PresentationFormat>Widescreen</PresentationFormat>
  <Paragraphs>157</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 Math</vt:lpstr>
      <vt:lpstr>Trebuchet MS</vt:lpstr>
      <vt:lpstr>Wingdings</vt:lpstr>
      <vt:lpstr>Wingdings 3</vt:lpstr>
      <vt:lpstr>Facet</vt:lpstr>
      <vt:lpstr>Analyzing Global Surface Temperatures Since 1750</vt:lpstr>
      <vt:lpstr>Purpose for Research</vt:lpstr>
      <vt:lpstr>Purpose for Research</vt:lpstr>
      <vt:lpstr>Purpose for Research</vt:lpstr>
      <vt:lpstr>The Goal</vt:lpstr>
      <vt:lpstr>Data Sources</vt:lpstr>
      <vt:lpstr>Let’s Start Local A Lubbock Analysis</vt:lpstr>
      <vt:lpstr>Temperature Analysis For Lubbock Various Plotting Methodologies</vt:lpstr>
      <vt:lpstr>Temperature Analysis For Lubbock Relevant Formulas</vt:lpstr>
      <vt:lpstr>Temperature Analysis For Lubbock Plotting Average Temperatures</vt:lpstr>
      <vt:lpstr>Temperature Analysis For Lubbock Plotting Theoretical Temperatures Producing Minimized Warming</vt:lpstr>
      <vt:lpstr>Temperature Analysis For Lubbock Plotting Theoretical Temperatures Producing Maximized Warming</vt:lpstr>
      <vt:lpstr>Temperature Analysis For Lubbock Seasonal Trends</vt:lpstr>
      <vt:lpstr>Temperature Analysis For State And National Levels</vt:lpstr>
      <vt:lpstr>A Lone Star State Perspective Texas Temperature Analysis</vt:lpstr>
      <vt:lpstr>United States of America Perspective Surface Temperature Analysis</vt:lpstr>
      <vt:lpstr>United States of America Perspective Surface Temperature Analysis</vt:lpstr>
      <vt:lpstr>United States of America Perspective Temperature Uncertainty</vt:lpstr>
      <vt:lpstr>Global Temperature Uncertainty (1820-2013) </vt:lpstr>
      <vt:lpstr>Global Temperature Analysis - Yearly Average (1820-1899) </vt:lpstr>
      <vt:lpstr>Global Temperature Analysis - Yearly Average (1900-2013) </vt:lpstr>
      <vt:lpstr>Global Temperature Analysis - Average with Minimized Warming (1820-1899) </vt:lpstr>
      <vt:lpstr>Global Temperature Analysis - Average with Minimized Warming (1900-2013) </vt:lpstr>
      <vt:lpstr>Global Temperature Analysis - Average with Maximized Warming (1820-1899) </vt:lpstr>
      <vt:lpstr>Global Temperature Analysis - Average with Maximized Warming (1900-2013) </vt:lpstr>
      <vt:lpstr>The Global Perspective Mean Heating Rate Per 100 Years by Country for 1900-2013</vt:lpstr>
      <vt:lpstr>The Global Perspective Expected Year to Reach 2 Degrees Celsius Warming Using a Linear Rate of Warming from 1900</vt:lpstr>
      <vt:lpstr>Correlated Trends In Global Warming Analyzing Sea-Level Change </vt:lpstr>
      <vt:lpstr>Correlated Trends In Global Warming Analyzing Crude Oil Production </vt:lpstr>
      <vt:lpstr>Correlated Trends In Global Warming Analyzing Conventional Energy Production </vt:lpstr>
      <vt:lpstr>Correlated Trends In Global Warming Temperature Change rate </vt:lpstr>
      <vt:lpstr>Correlated Trends In Global Warming Energy Sources 2005 </vt:lpstr>
      <vt:lpstr>Correlated Trends In Global Warming Energy Sources 2007 </vt:lpstr>
      <vt:lpstr>Correlated Trends In Global Warming Energy Sources 2009 </vt:lpstr>
      <vt:lpstr>Correlated Trends In Global Warming Energy Sources 2010 </vt:lpstr>
      <vt:lpstr>Correlated Trends In Global Warming Energy Sources 2011 </vt:lpstr>
      <vt:lpstr>Correlated Trends In Global Warming Energy Sources 2012 </vt:lpstr>
      <vt:lpstr>Correlated Trends In Global Warming Energy Sources 2013 </vt:lpstr>
      <vt:lpstr>Correlated Trends In Global Warming Energy Sources 2014 </vt:lpstr>
      <vt:lpstr>Correlated Trends In Global Warming Global Energy Sources </vt:lpstr>
      <vt:lpstr>Correlated Trends In Global Warming Analyzing Global C02 Emission </vt:lpstr>
      <vt:lpstr>Conclusions</vt:lpstr>
      <vt:lpstr>Prescriptive Measures</vt:lpstr>
      <vt:lpstr>Further Research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Global Surface Temperatures since 1750</dc:title>
  <dc:creator>Madigan, Matthew</dc:creator>
  <cp:lastModifiedBy>Rupam Das</cp:lastModifiedBy>
  <cp:revision>59</cp:revision>
  <dcterms:created xsi:type="dcterms:W3CDTF">2017-10-01T15:16:10Z</dcterms:created>
  <dcterms:modified xsi:type="dcterms:W3CDTF">2018-08-10T19:46:22Z</dcterms:modified>
</cp:coreProperties>
</file>