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6" r:id="rId2"/>
    <p:sldId id="270" r:id="rId3"/>
    <p:sldId id="271" r:id="rId4"/>
    <p:sldId id="272" r:id="rId5"/>
    <p:sldId id="273" r:id="rId6"/>
    <p:sldId id="269" r:id="rId7"/>
    <p:sldId id="274" r:id="rId8"/>
    <p:sldId id="275" r:id="rId9"/>
    <p:sldId id="256" r:id="rId10"/>
    <p:sldId id="276" r:id="rId11"/>
    <p:sldId id="259" r:id="rId12"/>
    <p:sldId id="279" r:id="rId13"/>
    <p:sldId id="258" r:id="rId14"/>
    <p:sldId id="280" r:id="rId15"/>
    <p:sldId id="281" r:id="rId16"/>
    <p:sldId id="277" r:id="rId17"/>
    <p:sldId id="282" r:id="rId18"/>
    <p:sldId id="261" r:id="rId19"/>
    <p:sldId id="287" r:id="rId20"/>
    <p:sldId id="283" r:id="rId21"/>
    <p:sldId id="284" r:id="rId22"/>
    <p:sldId id="285" r:id="rId23"/>
    <p:sldId id="286" r:id="rId24"/>
    <p:sldId id="278" r:id="rId25"/>
    <p:sldId id="264" r:id="rId26"/>
    <p:sldId id="263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85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7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4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4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3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2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0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EA3-2030-E525-BE50-4696548E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206" y="887505"/>
            <a:ext cx="5822576" cy="1861173"/>
          </a:xfrm>
        </p:spPr>
        <p:txBody>
          <a:bodyPr/>
          <a:lstStyle/>
          <a:p>
            <a:r>
              <a:rPr lang="en-US" dirty="0"/>
              <a:t>Credit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0F0F-A479-FABF-E76C-56298AF5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206" y="2754155"/>
            <a:ext cx="5762563" cy="1364531"/>
          </a:xfrm>
        </p:spPr>
        <p:txBody>
          <a:bodyPr>
            <a:normAutofit/>
          </a:bodyPr>
          <a:lstStyle/>
          <a:p>
            <a:r>
              <a:rPr lang="en-US" dirty="0"/>
              <a:t>Predicting Loan Defaults: A Comprehensive Machine Learning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3BB5D-8AFF-17B0-4113-01DD14571189}"/>
              </a:ext>
            </a:extLst>
          </p:cNvPr>
          <p:cNvSpPr txBox="1"/>
          <p:nvPr/>
        </p:nvSpPr>
        <p:spPr>
          <a:xfrm>
            <a:off x="7826188" y="6119336"/>
            <a:ext cx="1317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Ramon Tomzer</a:t>
            </a:r>
          </a:p>
          <a:p>
            <a:pPr algn="r"/>
            <a:r>
              <a:rPr lang="en-US" sz="1200" dirty="0"/>
              <a:t>9/10/23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0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829" y="1396180"/>
            <a:ext cx="5252570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192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Unveiling the Blueprint - Our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73" y="2147215"/>
            <a:ext cx="2979392" cy="2996285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To tackle the objectives laid out, I adopted a comprehensive, step-by-step methodology that leverages cutting-edge technology and machine learning algorithms. Here's how I went about it:</a:t>
            </a:r>
            <a:endParaRPr sz="1400" dirty="0"/>
          </a:p>
        </p:txBody>
      </p:sp>
      <p:pic>
        <p:nvPicPr>
          <p:cNvPr id="8" name="Picture 7" descr="A person in a garment&#10;&#10;Description automatically generated">
            <a:extLst>
              <a:ext uri="{FF2B5EF4-FFF2-40B4-BE49-F238E27FC236}">
                <a16:creationId xmlns:a16="http://schemas.microsoft.com/office/drawing/2014/main" id="{3289986A-D9FD-B8EF-11E8-92DEBC3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4" y="1775010"/>
            <a:ext cx="4040841" cy="4040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9F2B11-D336-C13C-B4AF-8599916B8F18}"/>
              </a:ext>
            </a:extLst>
          </p:cNvPr>
          <p:cNvSpPr txBox="1"/>
          <p:nvPr/>
        </p:nvSpPr>
        <p:spPr>
          <a:xfrm>
            <a:off x="4985855" y="5802404"/>
            <a:ext cx="37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am Groot-</a:t>
            </a:r>
            <a:r>
              <a:rPr lang="en-US" dirty="0" err="1"/>
              <a:t>enator</a:t>
            </a:r>
            <a:r>
              <a:rPr lang="en-US" dirty="0"/>
              <a:t>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416-FE12-FDCD-B28C-7D80006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396-10F7-1EA5-0B7C-C2BBBC8B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676568"/>
            <a:ext cx="3650876" cy="32618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</a:rPr>
              <a:t>Data Exploration and Cleaning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Performed meticulous data cleaning, handled missing values, and managed outliers.</a:t>
            </a:r>
          </a:p>
          <a:p>
            <a:r>
              <a:rPr lang="en-US" sz="4000" b="1" i="0" dirty="0">
                <a:effectLst/>
              </a:rPr>
              <a:t>Tool Used</a:t>
            </a:r>
            <a:r>
              <a:rPr lang="en-US" sz="4000" b="0" i="0" dirty="0">
                <a:effectLst/>
              </a:rPr>
              <a:t>: Python's Pandas library.</a:t>
            </a:r>
          </a:p>
          <a:p>
            <a:pPr marL="0" indent="0">
              <a:buNone/>
            </a:pPr>
            <a:r>
              <a:rPr lang="en-US" sz="4000" b="1" i="0" dirty="0">
                <a:effectLst/>
              </a:rPr>
              <a:t>Feature Engineering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Engineered new features and selected the most impactful ones to enhance model performance.</a:t>
            </a:r>
          </a:p>
          <a:p>
            <a:r>
              <a:rPr lang="en-US" sz="4000" b="1" i="0" dirty="0">
                <a:effectLst/>
              </a:rPr>
              <a:t>Tool Used</a:t>
            </a:r>
            <a:r>
              <a:rPr lang="en-US" sz="4000" b="0" i="0" dirty="0">
                <a:effectLst/>
              </a:rPr>
              <a:t>: Pandas for manipulation and Scikit-learn for feature selection.</a:t>
            </a:r>
          </a:p>
          <a:p>
            <a:pPr marL="0" indent="0">
              <a:buNone/>
            </a:pPr>
            <a:r>
              <a:rPr lang="en-US" sz="4000" b="1" i="0" dirty="0">
                <a:effectLst/>
              </a:rPr>
              <a:t>Exploratory Data Analysis (EDA)</a:t>
            </a:r>
            <a:r>
              <a:rPr lang="en-US" sz="4000" b="0" i="0" dirty="0">
                <a:effectLst/>
              </a:rPr>
              <a:t>:</a:t>
            </a:r>
          </a:p>
          <a:p>
            <a:r>
              <a:rPr lang="en-US" sz="4000" b="0" i="0" dirty="0">
                <a:effectLst/>
              </a:rPr>
              <a:t>Visualized data distributions, correlations, and other patterns to gain deeper insights.</a:t>
            </a:r>
          </a:p>
          <a:p>
            <a:r>
              <a:rPr lang="en-US" sz="4000" b="1" i="0" dirty="0">
                <a:effectLst/>
              </a:rPr>
              <a:t>Tools Used</a:t>
            </a:r>
            <a:r>
              <a:rPr lang="en-US" sz="4000" b="0" i="0" dirty="0">
                <a:effectLst/>
              </a:rPr>
              <a:t>: Matplotlib and Seaborn for insightful visualizations.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81157-3229-7BD2-200F-CBDBF398B516}"/>
              </a:ext>
            </a:extLst>
          </p:cNvPr>
          <p:cNvSpPr txBox="1"/>
          <p:nvPr/>
        </p:nvSpPr>
        <p:spPr>
          <a:xfrm>
            <a:off x="4572000" y="1614401"/>
            <a:ext cx="39668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effectLst/>
              </a:rPr>
              <a:t>Model Selection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Evaluated multiple machine learning models like Random Forest, Gradient Boosting, and K-Nearest Neighbors (KNN).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Scikit-learn for machine learning algorithms.</a:t>
            </a:r>
          </a:p>
          <a:p>
            <a:pPr algn="l"/>
            <a:r>
              <a:rPr lang="en-US" sz="1000" b="1" i="0" dirty="0">
                <a:effectLst/>
              </a:rPr>
              <a:t>Hyperparameter Tuning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Fine-tuned model parameters to boost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</a:t>
            </a:r>
            <a:r>
              <a:rPr lang="en-US" sz="1000" b="0" i="0" dirty="0" err="1">
                <a:effectLst/>
              </a:rPr>
              <a:t>learn's</a:t>
            </a:r>
            <a:r>
              <a:rPr lang="en-US" sz="1000" b="0" i="0" dirty="0">
                <a:effectLst/>
              </a:rPr>
              <a:t> </a:t>
            </a:r>
            <a:r>
              <a:rPr lang="en-US" sz="1000" b="0" i="0" dirty="0" err="1">
                <a:effectLst/>
              </a:rPr>
              <a:t>GridSearchCV</a:t>
            </a:r>
            <a:r>
              <a:rPr lang="en-US" sz="1000" b="0" i="0" dirty="0">
                <a:effectLst/>
              </a:rPr>
              <a:t> for optimization.</a:t>
            </a:r>
          </a:p>
          <a:p>
            <a:pPr algn="l"/>
            <a:r>
              <a:rPr lang="en-US" sz="1000" b="1" i="0" dirty="0">
                <a:effectLst/>
              </a:rPr>
              <a:t>Model Evaluation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Employed multiple metrics such as accuracy, precision, recall, F1 score, and AUC-ROC for a holistic model 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Scikit-learn for metrics and evaluation.</a:t>
            </a:r>
          </a:p>
          <a:p>
            <a:r>
              <a:rPr lang="en-US" sz="1000" b="1" i="0" dirty="0">
                <a:effectLst/>
              </a:rPr>
              <a:t>Automated Model Verification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For a sanity check, we also employed automated machine learning to verify our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Tool Used</a:t>
            </a:r>
            <a:r>
              <a:rPr lang="en-US" sz="1000" b="0" i="0" dirty="0">
                <a:effectLst/>
              </a:rPr>
              <a:t>: PyCaret.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E6136-1171-85CD-ECF4-86CA3E03CA41}"/>
              </a:ext>
            </a:extLst>
          </p:cNvPr>
          <p:cNvSpPr txBox="1"/>
          <p:nvPr/>
        </p:nvSpPr>
        <p:spPr>
          <a:xfrm>
            <a:off x="652182" y="5190565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By employing this methodology, we ensured a rigorous, data-driven approach to achieving our objectives, setting the stage for impactful, actionable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Decoding the Data - What's Under the Hood?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73" y="1994368"/>
            <a:ext cx="3066798" cy="3344114"/>
          </a:xfrm>
        </p:spPr>
        <p:txBody>
          <a:bodyPr>
            <a:normAutofit fontScale="77500" lnSpcReduction="20000"/>
          </a:bodyPr>
          <a:lstStyle/>
          <a:p>
            <a:r>
              <a:rPr lang="en-US" sz="1600" b="0" i="0" dirty="0">
                <a:effectLst/>
              </a:rPr>
              <a:t>In the quest to make financial lending more transparent and less risky, I sourced a dataset that paints a vivid picture of loan applicants. This rich dataset is broken down into a few main categories. </a:t>
            </a:r>
          </a:p>
          <a:p>
            <a:endParaRPr lang="en-US" sz="1600" dirty="0"/>
          </a:p>
          <a:p>
            <a:r>
              <a:rPr lang="en-US" sz="1600" b="0" i="0" dirty="0">
                <a:effectLst/>
              </a:rPr>
              <a:t>By dissecting these variables, we aim to construct a predictive model that not only accurately forecasts loan defaults but also pulls back the curtain on what variables most influence this critical outcome.</a:t>
            </a: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A73FE-C7EE-D41F-9A27-FD5FF1C45F6C}"/>
              </a:ext>
            </a:extLst>
          </p:cNvPr>
          <p:cNvSpPr txBox="1"/>
          <p:nvPr/>
        </p:nvSpPr>
        <p:spPr>
          <a:xfrm>
            <a:off x="4040841" y="2077571"/>
            <a:ext cx="474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Personal Information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ID</a:t>
            </a:r>
            <a:r>
              <a:rPr lang="en-US" sz="1100" b="0" i="0" dirty="0">
                <a:effectLst/>
              </a:rPr>
              <a:t>: Unique identifier keeping track of each applicant.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Age</a:t>
            </a:r>
            <a:r>
              <a:rPr lang="en-US" sz="1100" b="0" i="0" dirty="0">
                <a:effectLst/>
              </a:rPr>
              <a:t>: Providing insights into life stages, potentially affecting loan repayment capability.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Financial Health Check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Income</a:t>
            </a:r>
            <a:r>
              <a:rPr lang="en-US" sz="1100" b="0" i="0" dirty="0">
                <a:effectLst/>
              </a:rPr>
              <a:t>: A direct indicator of an applicant's ability to repay the loan.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Home Ownership</a:t>
            </a:r>
            <a:r>
              <a:rPr lang="en-US" sz="1100" b="0" i="0" dirty="0">
                <a:effectLst/>
              </a:rPr>
              <a:t>: Whether they own, rent, or have a mortgage. A sign of financial stability.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Employment Length</a:t>
            </a:r>
            <a:r>
              <a:rPr lang="en-US" sz="1100" b="0" i="0" dirty="0">
                <a:effectLst/>
              </a:rPr>
              <a:t>: Longer employment often equates to more stable income.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Loan Amount</a:t>
            </a:r>
            <a:r>
              <a:rPr lang="en-US" sz="1100" b="0" i="0" dirty="0">
                <a:effectLst/>
              </a:rPr>
              <a:t>: The capital they’re asking for.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Interest Rate</a:t>
            </a:r>
            <a:r>
              <a:rPr lang="en-US" sz="1100" b="0" i="0" dirty="0">
                <a:effectLst/>
              </a:rPr>
              <a:t>: The cost they're willing to bear for the loan.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Status</a:t>
            </a:r>
            <a:r>
              <a:rPr lang="en-US" sz="11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Fully Paid</a:t>
            </a:r>
            <a:r>
              <a:rPr lang="en-US" sz="1100" b="0" i="0" dirty="0">
                <a:effectLst/>
              </a:rPr>
              <a:t>: The dream scenario for lenders.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Charged Off</a:t>
            </a:r>
            <a:r>
              <a:rPr lang="en-US" sz="1100" b="0" i="0" dirty="0">
                <a:effectLst/>
              </a:rPr>
              <a:t>: The nightmare, essentially written off as a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Current</a:t>
            </a:r>
            <a:r>
              <a:rPr lang="en-US" sz="1100" b="0" i="0" dirty="0">
                <a:effectLst/>
              </a:rPr>
              <a:t>: Still in the game, but it's too soon to tell.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818-EAEB-4595-9E00-A22EFC1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Data Cleaning &amp; Preprocessing - Laying the Foundation for Success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6" name="Content Placeholder 5" descr="A blue and yellow circular object with a broom&#10;&#10;Description automatically generated with medium confidence">
            <a:extLst>
              <a:ext uri="{FF2B5EF4-FFF2-40B4-BE49-F238E27FC236}">
                <a16:creationId xmlns:a16="http://schemas.microsoft.com/office/drawing/2014/main" id="{97D0A195-9881-EABB-643C-1D88C27F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90" y="1286839"/>
            <a:ext cx="3829050" cy="3829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FB6A-72C3-C12F-6764-966D8C4F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</a:rPr>
              <a:t>In the world of machine learning, garbage in means garbage out. That's why I put immense effort into cleaning and prepping the data, ensuring that </a:t>
            </a:r>
            <a:r>
              <a:rPr lang="en-US" dirty="0"/>
              <a:t>the </a:t>
            </a:r>
            <a:r>
              <a:rPr lang="en-US" b="0" i="0" dirty="0">
                <a:effectLst/>
              </a:rPr>
              <a:t>models learn from the best information possible. Here's how I rolled up my sleeves and got my hands dirty: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ED9-D173-31DA-FA35-5E22B7CA194B}"/>
              </a:ext>
            </a:extLst>
          </p:cNvPr>
          <p:cNvSpPr txBox="1"/>
          <p:nvPr/>
        </p:nvSpPr>
        <p:spPr>
          <a:xfrm>
            <a:off x="2287681" y="310919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E82DE-DEF3-0094-4B02-5FC4A27A2318}"/>
              </a:ext>
            </a:extLst>
          </p:cNvPr>
          <p:cNvSpPr txBox="1"/>
          <p:nvPr/>
        </p:nvSpPr>
        <p:spPr>
          <a:xfrm>
            <a:off x="2287681" y="310919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D21-F318-5390-0A0C-5905153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D4A15-F4B1-85FD-BC7D-A222B4146D85}"/>
              </a:ext>
            </a:extLst>
          </p:cNvPr>
          <p:cNvSpPr txBox="1"/>
          <p:nvPr/>
        </p:nvSpPr>
        <p:spPr>
          <a:xfrm>
            <a:off x="510987" y="1480789"/>
            <a:ext cx="80144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Handling Missing Values: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Filled in missing numerical values with advanced mean imputation, using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Used domain expertise and common sense to impute categorical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Outlier Treatment: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Used the Interquartile Range (IQR) method to identify outliers.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Replaced or capped outliers based on domain insights and a methodical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Feature Engineering: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Using PyCaret, normalized variables like income and loan amount, enhancing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Transformation: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Utilized One-Hot Encoding to convert categorical variables into a numerical format compatible with machine learning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Accounted for the skewness of distribution manually, as well as in the PyCaret setup.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Scaling: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In the PyCaret models, the data was normalized.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Data Splitting: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The data was partitioned into training, validation, and test sets to ensure an unbiased evaluation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algn="l"/>
            <a:r>
              <a:rPr lang="en-US" sz="1200" b="0" i="0" dirty="0">
                <a:effectLst/>
              </a:rPr>
              <a:t>By systematically cleaning the data, we not only made it palatable for our machine learning models but also laid a rock-solid foundation for them to learn effectively.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82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Modeling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21279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0D9-25D3-8AF4-D998-61EC2C7F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9C480-A17E-F9F6-DF27-A275A2B9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366" y="1603531"/>
            <a:ext cx="3125766" cy="80194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Scikit-Learn Modeling: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E6642-4837-C665-7366-E1473935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8131" y="2474259"/>
            <a:ext cx="3125766" cy="2991218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Preprocessing</a:t>
            </a:r>
            <a:r>
              <a:rPr lang="en-US" b="0" i="0" dirty="0">
                <a:effectLst/>
              </a:rPr>
              <a:t>: One-hot encoding was applied on categorical variables like 'Home' and 'Intent'.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Modeling</a:t>
            </a:r>
            <a:r>
              <a:rPr lang="en-US" b="0" i="0" dirty="0">
                <a:effectLst/>
              </a:rPr>
              <a:t>: Various machine learning algorithms, including Logistic Regression, Random Forest, Gradient Boosting, and KNN, were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Hyperparameter Tuning</a:t>
            </a:r>
            <a:r>
              <a:rPr lang="en-US" b="0" i="0" dirty="0">
                <a:effectLst/>
              </a:rPr>
              <a:t>: Performed grid search to find the best parameters for Random Forest and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Evaluation Metrics</a:t>
            </a:r>
            <a:r>
              <a:rPr lang="en-US" b="0" i="0" dirty="0">
                <a:effectLst/>
              </a:rPr>
              <a:t>: Metrics such as accuracy, precision, recall, F1 score, and AUC-ROC were calculated.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E248E-40D4-0795-0AD0-D86950B48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3822" y="1603237"/>
            <a:ext cx="3125652" cy="80223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PyCaret Modeling: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FCC5A-5133-3FB7-14D7-B60981F9F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3822" y="2474259"/>
            <a:ext cx="3125652" cy="2981761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Data Preprocessing:</a:t>
            </a:r>
            <a:r>
              <a:rPr lang="en-US" dirty="0"/>
              <a:t> PyCaret was used to handle preprocessing steps like one-hot encoding, normalization, and missing value imputation when setting up the experiment.</a:t>
            </a:r>
          </a:p>
          <a:p>
            <a:r>
              <a:rPr lang="en-US" b="1" dirty="0"/>
              <a:t>Modeling: </a:t>
            </a:r>
            <a:r>
              <a:rPr lang="en-US" dirty="0"/>
              <a:t>Multiple algorithms were automatically compared using PyCaret's compare_models() function.</a:t>
            </a:r>
          </a:p>
          <a:p>
            <a:r>
              <a:rPr lang="en-US" b="1" dirty="0"/>
              <a:t>Hyperparameter Tuning: </a:t>
            </a:r>
            <a:r>
              <a:rPr lang="en-US" dirty="0"/>
              <a:t>PyCaret tune_model() function was used to find the best hyperparameters for the top-performing models.</a:t>
            </a:r>
          </a:p>
          <a:p>
            <a:r>
              <a:rPr lang="en-US" b="1" dirty="0"/>
              <a:t>Evaluation Metrics: </a:t>
            </a:r>
            <a:r>
              <a:rPr lang="en-US" dirty="0"/>
              <a:t>The same metrics as in the Scikit-Learn experiment were used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27073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Top-Performing Model: </a:t>
            </a:r>
            <a:r>
              <a:rPr lang="en-US" i="0" dirty="0" err="1">
                <a:effectLst/>
              </a:rPr>
              <a:t>XGBoost</a:t>
            </a:r>
            <a:endParaRPr lang="en-US" i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324" y="1801906"/>
            <a:ext cx="4136556" cy="41857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effectLst/>
              </a:rPr>
              <a:t>Key Performance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Test Accuracy</a:t>
            </a:r>
            <a:r>
              <a:rPr lang="en-US" b="0" i="0" dirty="0">
                <a:effectLst/>
              </a:rPr>
              <a:t>: An impressive 93.22% means the model is highly reliable in its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Precision</a:t>
            </a:r>
            <a:r>
              <a:rPr lang="en-US" b="0" i="0" dirty="0">
                <a:effectLst/>
              </a:rPr>
              <a:t>: At 93.96%, the model is precise in predicting the positive class, minimizing the false positive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Recall</a:t>
            </a:r>
            <a:r>
              <a:rPr lang="en-US" b="0" i="0" dirty="0">
                <a:effectLst/>
              </a:rPr>
              <a:t>: A score of 73.65% signifies that the model captures a good proportion of actual defaults.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F1 Score</a:t>
            </a:r>
            <a:r>
              <a:rPr lang="en-US" b="0" i="0" dirty="0">
                <a:effectLst/>
              </a:rPr>
              <a:t>: The harmonic mean of Precision and Recall stands at 82.58%, indicating that the model is balanced.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AUC-ROC</a:t>
            </a:r>
            <a:r>
              <a:rPr lang="en-US" b="0" i="0" dirty="0">
                <a:effectLst/>
              </a:rPr>
              <a:t>: A score of 96.14% further validates the model's quality and its ability to distinguish between the classes effectively.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BC577-3CB6-5F30-B432-0CD920A0EE7A}"/>
              </a:ext>
            </a:extLst>
          </p:cNvPr>
          <p:cNvSpPr txBox="1"/>
          <p:nvPr/>
        </p:nvSpPr>
        <p:spPr>
          <a:xfrm>
            <a:off x="779929" y="1801906"/>
            <a:ext cx="36508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 both our experiments using Scikit-learn and PyCaret, </a:t>
            </a:r>
            <a:r>
              <a:rPr lang="en-US" sz="1400" b="0" i="0" dirty="0" err="1">
                <a:effectLst/>
              </a:rPr>
              <a:t>XGBoost</a:t>
            </a:r>
            <a:r>
              <a:rPr lang="en-US" sz="1400" b="0" i="0" dirty="0">
                <a:effectLst/>
              </a:rPr>
              <a:t> consistently emerged as the top-performing model. This robust algorithm, which stands for </a:t>
            </a:r>
            <a:r>
              <a:rPr lang="en-US" sz="1400" b="0" i="0" dirty="0" err="1">
                <a:effectLst/>
              </a:rPr>
              <a:t>eXtreme</a:t>
            </a:r>
            <a:r>
              <a:rPr lang="en-US" sz="1400" b="0" i="0" dirty="0">
                <a:effectLst/>
              </a:rPr>
              <a:t> Gradient Boosting, is part of the larger Gradient Boosting framework. </a:t>
            </a:r>
            <a:r>
              <a:rPr lang="en-US" sz="1400" b="0" i="0" dirty="0" err="1">
                <a:effectLst/>
              </a:rPr>
              <a:t>XGBoost</a:t>
            </a:r>
            <a:r>
              <a:rPr lang="en-US" sz="1400" b="0" i="0" dirty="0">
                <a:effectLst/>
              </a:rPr>
              <a:t> is particularly well-known for its execution speed and model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XGBoost's</a:t>
            </a:r>
            <a:r>
              <a:rPr lang="en-US" sz="1400" b="0" i="0" dirty="0">
                <a:effectLst/>
              </a:rPr>
              <a:t> ability to perform so well across various metrics showcases its robustness and confirms why it's a go-to algorithm for many machine learning practitioners. Its high performance across the board makes it an excellent choice for our credit risk analysis model.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298-FD54-B759-4945-B3BC31D2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Top-Performing Model: </a:t>
            </a:r>
            <a:r>
              <a:rPr lang="en-US" i="0" dirty="0" err="1">
                <a:effectLst/>
              </a:rPr>
              <a:t>XGBoost</a:t>
            </a:r>
            <a:endParaRPr lang="en-US" dirty="0"/>
          </a:p>
        </p:txBody>
      </p:sp>
      <p:pic>
        <p:nvPicPr>
          <p:cNvPr id="6" name="Content Placeholder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495EBD53-F3E3-4160-73D0-6A788BD4B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78" y="1757604"/>
            <a:ext cx="3915447" cy="2952680"/>
          </a:xfr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E204947B-4437-E8CD-C705-9AB857A33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2321" y="1757603"/>
            <a:ext cx="3692431" cy="29526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3EB5F-EE70-DB9A-8F57-901D9F0B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97" y="5175150"/>
            <a:ext cx="743053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1CE4-C99B-188C-8827-2378BCF8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B7ED5-ED04-EAD8-E4FC-02D28E440624}"/>
              </a:ext>
            </a:extLst>
          </p:cNvPr>
          <p:cNvSpPr txBox="1"/>
          <p:nvPr/>
        </p:nvSpPr>
        <p:spPr>
          <a:xfrm>
            <a:off x="484094" y="1633818"/>
            <a:ext cx="7886700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Executive Summary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5381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B47-F6B2-CB9C-42CF-73A35A8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8" name="Content Placeholder 7" descr="A green and white squares with numbers&#10;&#10;Description automatically generated">
            <a:extLst>
              <a:ext uri="{FF2B5EF4-FFF2-40B4-BE49-F238E27FC236}">
                <a16:creationId xmlns:a16="http://schemas.microsoft.com/office/drawing/2014/main" id="{BCB5A84E-8D12-7690-35EC-C06F6F21A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47" y="1902760"/>
            <a:ext cx="4115641" cy="40555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DB55-19DD-9A1F-BE7E-FF9A2B0B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3822" y="1902760"/>
            <a:ext cx="4264172" cy="405554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True Negatives (Top-left: 7541)</a:t>
            </a:r>
            <a:r>
              <a:rPr lang="en-US" sz="1100" b="0" i="0" dirty="0">
                <a:effectLst/>
              </a:rPr>
              <a:t>: This is the number of correct predictions that a loan will not default. It's a high number, suggesting that our model is effective at identifying loans that are likely to be repaid.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False Positives (Top-right: 101)</a:t>
            </a:r>
            <a:r>
              <a:rPr lang="en-US" sz="1100" b="0" i="0" dirty="0">
                <a:effectLst/>
              </a:rPr>
              <a:t>: These are the loans that were wrongly classified as defaults. Although the number is relatively low, these are type I errors that could lead to missing out on profitable lending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False Negatives (Bottom-left: 562)</a:t>
            </a:r>
            <a:r>
              <a:rPr lang="en-US" sz="1100" b="0" i="0" dirty="0">
                <a:effectLst/>
              </a:rPr>
              <a:t>: These are the loans that did default but were wrongly classified as non-defaults. These are type II errors and are more problematic because they represent loans that could result in losses.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True Positives (Bottom-right: 1571)</a:t>
            </a:r>
            <a:r>
              <a:rPr lang="en-US" sz="1100" b="0" i="0" dirty="0">
                <a:effectLst/>
              </a:rPr>
              <a:t>: This is the number of correct predictions that a loan will default. It's a significant number, showing that the model is also good at identifying risky loans.</a:t>
            </a:r>
          </a:p>
        </p:txBody>
      </p:sp>
    </p:spTree>
    <p:extLst>
      <p:ext uri="{BB962C8B-B14F-4D97-AF65-F5344CB8AC3E}">
        <p14:creationId xmlns:p14="http://schemas.microsoft.com/office/powerpoint/2010/main" val="33362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B47-F6B2-CB9C-42CF-73A35A8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DB55-19DD-9A1F-BE7E-FF9A2B0B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7828" y="1842550"/>
            <a:ext cx="4264172" cy="4055547"/>
          </a:xfrm>
        </p:spPr>
        <p:txBody>
          <a:bodyPr>
            <a:noAutofit/>
          </a:bodyPr>
          <a:lstStyle/>
          <a:p>
            <a:pPr algn="l"/>
            <a:r>
              <a:rPr lang="en-US" sz="1200" b="1" i="0" dirty="0">
                <a:effectLst/>
              </a:rPr>
              <a:t>AUC-ROC Score: 96.14%</a:t>
            </a:r>
            <a:endParaRPr lang="en-US" sz="1200" b="0" i="0" dirty="0">
              <a:effectLst/>
            </a:endParaRPr>
          </a:p>
          <a:p>
            <a:pPr algn="l"/>
            <a:r>
              <a:rPr lang="en-US" sz="1200" b="0" i="0" dirty="0">
                <a:effectLst/>
              </a:rPr>
              <a:t>The Area Under the Receiver Operating Characteristic Curve (AUC-ROC) is a comprehensive metric that considers both the true positive rate and the false positive rate. An AUC-ROC score of 96.14% is exceptionally high, indicating that the model's ability to distinguish between the classes (loan default or no default) is near-excellent.</a:t>
            </a:r>
          </a:p>
          <a:p>
            <a:pPr algn="l"/>
            <a:r>
              <a:rPr lang="en-US" sz="1200" b="0" i="0" dirty="0">
                <a:effectLst/>
              </a:rPr>
              <a:t>A high AUC score like this one is highly desirable and indicates that our model does an outstanding job of separating the classes. It means that the model provides a robust measure for evaluating its performance across different classification thresholds, making it a reliable tool for predicting loan defaults.</a:t>
            </a:r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1D53F91A-5B41-74D5-5885-BC960E89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37" y="1842551"/>
            <a:ext cx="4340290" cy="40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D36-67E3-BD0E-64F7-C881DB3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6" name="Content Placeholder 5" descr="A graph of a graph showing the value of training&#10;&#10;Description automatically generated with medium confidence">
            <a:extLst>
              <a:ext uri="{FF2B5EF4-FFF2-40B4-BE49-F238E27FC236}">
                <a16:creationId xmlns:a16="http://schemas.microsoft.com/office/drawing/2014/main" id="{A97D8345-7F12-4C3C-4B1A-9F51D57E1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78" y="1547790"/>
            <a:ext cx="4202848" cy="3999122"/>
          </a:xfrm>
        </p:spPr>
      </p:pic>
      <p:pic>
        <p:nvPicPr>
          <p:cNvPr id="8" name="Content Placeholder 7" descr="A graph with a bar and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57BADA46-DB96-4393-345E-F6F918B24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4063" y="1547790"/>
            <a:ext cx="4531459" cy="3999122"/>
          </a:xfrm>
        </p:spPr>
      </p:pic>
    </p:spTree>
    <p:extLst>
      <p:ext uri="{BB962C8B-B14F-4D97-AF65-F5344CB8AC3E}">
        <p14:creationId xmlns:p14="http://schemas.microsoft.com/office/powerpoint/2010/main" val="118820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D36-67E3-BD0E-64F7-C881DB3F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10" name="Content Placeholder 9" descr="A green and blue diagram&#10;&#10;Description automatically generated with medium confidence">
            <a:extLst>
              <a:ext uri="{FF2B5EF4-FFF2-40B4-BE49-F238E27FC236}">
                <a16:creationId xmlns:a16="http://schemas.microsoft.com/office/drawing/2014/main" id="{88E7DADE-8E42-CFAB-809B-53062AC56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78" y="1718594"/>
            <a:ext cx="4265134" cy="3935893"/>
          </a:xfrm>
        </p:spPr>
      </p:pic>
      <p:pic>
        <p:nvPicPr>
          <p:cNvPr id="12" name="Content Placeholder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2F88C04-878D-4202-7FE1-826E43813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59756" y="1718595"/>
            <a:ext cx="4445466" cy="3935892"/>
          </a:xfrm>
        </p:spPr>
      </p:pic>
    </p:spTree>
    <p:extLst>
      <p:ext uri="{BB962C8B-B14F-4D97-AF65-F5344CB8AC3E}">
        <p14:creationId xmlns:p14="http://schemas.microsoft.com/office/powerpoint/2010/main" val="94066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17795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</a:rPr>
              <a:t>The Credit Risk Analysis model, particularly </a:t>
            </a:r>
            <a:r>
              <a:rPr lang="en-US" b="0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, has demonstrated exceptional performance across various evaluation metrics. With a test accuracy of 93.22%, precision of 93.96%, recall of 73.65%, and an AUC-ROC score of 96.14%, this model stands as a robust tool for financial institutions to predict loan defaults effectively.</a:t>
            </a:r>
          </a:p>
          <a:p>
            <a:pPr algn="l"/>
            <a:r>
              <a:rPr lang="en-US" b="0" i="0" dirty="0">
                <a:effectLst/>
              </a:rPr>
              <a:t>By employing a machine learning approach, we've managed to create a predictive model that not only provides accurate predictions but also offers insights into key variables that are influential in the decision-making process. This allows financial institutions to make data-driven decisions, thereby significantly reducing the risk associated with loan approvals.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Feature Engineering</a:t>
            </a:r>
            <a:r>
              <a:rPr lang="en-US" b="0" i="0" dirty="0">
                <a:effectLst/>
              </a:rPr>
              <a:t>: Although the model performs well, further feature engineering could refine it.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Ensemble Methods</a:t>
            </a:r>
            <a:r>
              <a:rPr lang="en-US" b="0" i="0" dirty="0">
                <a:effectLst/>
              </a:rPr>
              <a:t>: Exploring ensemble methods or more complex algorithms to improve performance.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Larger Dataset</a:t>
            </a:r>
            <a:r>
              <a:rPr lang="en-US" b="0" i="0" dirty="0">
                <a:effectLst/>
              </a:rPr>
              <a:t>: A more extensive dataset, possibly with more features, could enhance the model's predictive power.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Model Updates</a:t>
            </a:r>
            <a:r>
              <a:rPr lang="en-US" b="0" i="0" dirty="0">
                <a:effectLst/>
              </a:rPr>
              <a:t>: As financial landscapes evolve, so too should the model. Periodic updates and tuning are essential for maintaining its efficacy.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Real-world Testing</a:t>
            </a:r>
            <a:r>
              <a:rPr lang="en-US" b="0" i="0" dirty="0">
                <a:effectLst/>
              </a:rPr>
              <a:t>: Before full deployment, the model should be tested in a controlled, real-world setting to ensure it meets all operational requirements.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By adhering to these next steps, we aim to continually refine our model, making it an increasingly valuable asset for risk assessment in the loan approval process.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FCC1-9EB4-2404-2175-EC977E92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2D0F-D5AF-E497-0A31-08FF55D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0620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Methodologies</a:t>
            </a:r>
          </a:p>
          <a:p>
            <a:pPr lvl="1"/>
            <a:r>
              <a:rPr lang="en-US" dirty="0"/>
              <a:t>Data Aggregation from Kaggle</a:t>
            </a:r>
          </a:p>
          <a:p>
            <a:pPr lvl="1"/>
            <a:r>
              <a:rPr lang="en-US" dirty="0"/>
              <a:t>Data Wrangling using Pandas</a:t>
            </a:r>
          </a:p>
          <a:p>
            <a:pPr lvl="1"/>
            <a:r>
              <a:rPr lang="en-US" dirty="0"/>
              <a:t>Exploratory Data Analysis using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409159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851379"/>
            <a:ext cx="2932327" cy="3278674"/>
          </a:xfrm>
        </p:spPr>
        <p:txBody>
          <a:bodyPr/>
          <a:lstStyle/>
          <a:p>
            <a:r>
              <a:rPr lang="en-US" dirty="0"/>
              <a:t>Summary of Results</a:t>
            </a:r>
          </a:p>
          <a:p>
            <a:pPr lvl="1"/>
            <a:r>
              <a:rPr lang="en-US" dirty="0"/>
              <a:t>Key Performance Indicators</a:t>
            </a:r>
          </a:p>
          <a:p>
            <a:pPr lvl="2"/>
            <a:r>
              <a:rPr lang="en-US" dirty="0"/>
              <a:t>Test Accuracy: 93.22</a:t>
            </a:r>
          </a:p>
          <a:p>
            <a:pPr lvl="2"/>
            <a:r>
              <a:rPr lang="en-US" dirty="0"/>
              <a:t>Precision: 93.96</a:t>
            </a:r>
          </a:p>
          <a:p>
            <a:pPr lvl="2"/>
            <a:r>
              <a:rPr lang="en-US" dirty="0"/>
              <a:t>Recall: 73.65</a:t>
            </a:r>
          </a:p>
          <a:p>
            <a:pPr lvl="2"/>
            <a:r>
              <a:rPr lang="en-US" dirty="0"/>
              <a:t>F1 Score: 82.58</a:t>
            </a:r>
          </a:p>
          <a:p>
            <a:pPr lvl="2"/>
            <a:r>
              <a:rPr lang="en-US" dirty="0"/>
              <a:t>AUC-ROC: 96.14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B2031-306F-1590-8D51-5DB01A16AC03}"/>
              </a:ext>
            </a:extLst>
          </p:cNvPr>
          <p:cNvSpPr txBox="1"/>
          <p:nvPr/>
        </p:nvSpPr>
        <p:spPr>
          <a:xfrm>
            <a:off x="3886200" y="1851380"/>
            <a:ext cx="4908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Credit Risk Analysis model has exhibited compelling performance in predicting loan defaults. The model achieved an impressive accuracy rate of 93.22%, suggesting that it correctly identifies whether a loan will default or not most of the time. It also scored high in other key metrics:</a:t>
            </a:r>
          </a:p>
          <a:p>
            <a:endParaRPr lang="en-US" sz="1000" dirty="0"/>
          </a:p>
          <a:p>
            <a:r>
              <a:rPr lang="en-US" sz="1000" dirty="0"/>
              <a:t>Interpretation of Metrics:</a:t>
            </a:r>
          </a:p>
          <a:p>
            <a:endParaRPr lang="en-US" sz="1000" dirty="0"/>
          </a:p>
          <a:p>
            <a:r>
              <a:rPr lang="en-US" sz="1000" dirty="0"/>
              <a:t>Precision: At nearly 94%, the model is highly precise in predicting the positive class, meaning it has a low rate of false positives. This is crucial for a financial institution, as mislabeling a defaulting loan as non-defaulting could be quite costly.</a:t>
            </a:r>
          </a:p>
          <a:p>
            <a:endParaRPr lang="en-US" sz="1000" dirty="0"/>
          </a:p>
          <a:p>
            <a:r>
              <a:rPr lang="en-US" sz="1000" dirty="0"/>
              <a:t>Recall: At 73.65%, the model captures a reasonable percentage of all actual defaults. While not as high as we'd ideally prefer, this still implies that the model is useful in a real-world setting for identifying high-risk loans.</a:t>
            </a:r>
          </a:p>
          <a:p>
            <a:endParaRPr lang="en-US" sz="1000" dirty="0"/>
          </a:p>
          <a:p>
            <a:r>
              <a:rPr lang="en-US" sz="1000" dirty="0"/>
              <a:t>F1 Score: The balance between Precision and Recall is represented by the F1 Score of 82.58%, indicating a well-rounded model.</a:t>
            </a:r>
          </a:p>
          <a:p>
            <a:endParaRPr lang="en-US" sz="1000" dirty="0"/>
          </a:p>
          <a:p>
            <a:r>
              <a:rPr lang="en-US" sz="1000" dirty="0"/>
              <a:t>AUC-ROC: The AUC-ROC score, a comprehensive metric that considers both the true positive rate and the false positive rate, is exceptionally high at 96.14%, further confirming the model's quality.</a:t>
            </a:r>
          </a:p>
        </p:txBody>
      </p:sp>
    </p:spTree>
    <p:extLst>
      <p:ext uri="{BB962C8B-B14F-4D97-AF65-F5344CB8AC3E}">
        <p14:creationId xmlns:p14="http://schemas.microsoft.com/office/powerpoint/2010/main" val="10379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9C16-7B29-986F-AC74-E0CB0288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03" y="1396180"/>
            <a:ext cx="5023596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39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The Landscape of Lending -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0" i="0" dirty="0">
                <a:effectLst/>
              </a:rPr>
              <a:t>In the ever-competitive field of finance, lending remains a cornerstone service for financial institutions. However, it comes with its own set of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High Risk</a:t>
            </a:r>
            <a:r>
              <a:rPr lang="en-US" sz="1200" b="0" i="0" dirty="0">
                <a:effectLst/>
              </a:rPr>
              <a:t>: Lending inherently carries the risk of borrowers defaulting on their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Decision-making Dilemma</a:t>
            </a:r>
            <a:r>
              <a:rPr lang="en-US" sz="1200" b="0" i="0" dirty="0">
                <a:effectLst/>
              </a:rPr>
              <a:t>: Traditionally, loan approval and risk assessment have relied on a range of factors that are both subjective and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Operational Costs</a:t>
            </a:r>
            <a:r>
              <a:rPr lang="en-US" sz="1200" b="0" i="0" dirty="0">
                <a:effectLst/>
              </a:rPr>
              <a:t>: The process of evaluating loan applications is time-consuming and costly, making operational efficiency a key concern.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Regulatory Scrutiny</a:t>
            </a:r>
            <a:r>
              <a:rPr lang="en-US" sz="1200" b="0" i="0" dirty="0">
                <a:effectLst/>
              </a:rPr>
              <a:t>: Financial institutions are under constant pressure to adhere to increasing regulatory requirements, particularly concerning risk management.</a:t>
            </a:r>
          </a:p>
          <a:p>
            <a:pPr algn="l"/>
            <a:r>
              <a:rPr lang="en-US" sz="1200" b="0" i="0" dirty="0">
                <a:effectLst/>
              </a:rPr>
              <a:t>With these challenges in mind, it's clear that an accurate, efficient, and automated system for credit risk assessment is not just an advantage—it's a necessity.</a:t>
            </a:r>
          </a:p>
        </p:txBody>
      </p:sp>
    </p:spTree>
    <p:extLst>
      <p:ext uri="{BB962C8B-B14F-4D97-AF65-F5344CB8AC3E}">
        <p14:creationId xmlns:p14="http://schemas.microsoft.com/office/powerpoint/2010/main" val="3496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13E-D512-714F-B2FF-6C258BF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Understanding Credit Risk -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9E76-1D26-4A12-7BE8-725775BB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The financial landscape is fraught with risks, chief among them being credit risk associated with loan defaults.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Inaccurate assessments can lead to a multitude of problems, such as financial losses for institutions and increased costs for consumers.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Therefore, there is an urgent need for a reliable, data-driven approach to evaluate and predict the likelihood of loan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Setting the Course - 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29117"/>
            <a:ext cx="7704667" cy="333281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</a:rPr>
              <a:t>Building upon our understanding of the lending landscape and its challenges, we've identified the following key objectives for this project: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Predictive Accuracy</a:t>
            </a:r>
            <a:r>
              <a:rPr lang="en-US" b="0" i="0" dirty="0">
                <a:effectLst/>
              </a:rPr>
              <a:t>: To develop a machine learning model with a high degree of accuracy in identifying potential loan defaults.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Informed Decision-making</a:t>
            </a:r>
            <a:r>
              <a:rPr lang="en-US" b="0" i="0" dirty="0">
                <a:effectLst/>
              </a:rPr>
              <a:t>: To identify key variables and their impact on loan default risks, thereby providing actionable insights for financial institutions.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Operational Efficiency</a:t>
            </a:r>
            <a:r>
              <a:rPr lang="en-US" b="0" i="0" dirty="0">
                <a:effectLst/>
              </a:rPr>
              <a:t>: To streamline the loan approval process by automating risk assessments, making it quicker and more cost-effective.</a:t>
            </a:r>
          </a:p>
          <a:p>
            <a:pPr algn="l"/>
            <a:r>
              <a:rPr lang="en-US" b="0" i="0" dirty="0">
                <a:effectLst/>
              </a:rPr>
              <a:t>By achieving these objectives, we aim to arm financial institutions with the tools they need to make more informed, data-driven decisions, ultimately reducing risk and increasing operational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2246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Söhne</vt:lpstr>
      <vt:lpstr>Gallery</vt:lpstr>
      <vt:lpstr>Credit Risk Analysis</vt:lpstr>
      <vt:lpstr>Outline</vt:lpstr>
      <vt:lpstr>Executive Summary</vt:lpstr>
      <vt:lpstr>Executive Summary</vt:lpstr>
      <vt:lpstr>Executive Summary</vt:lpstr>
      <vt:lpstr>Introduction</vt:lpstr>
      <vt:lpstr>The Landscape of Lending - A Brief Overview</vt:lpstr>
      <vt:lpstr>Understanding Credit Risk - Why It Matters</vt:lpstr>
      <vt:lpstr>Setting the Course - Our Objectives</vt:lpstr>
      <vt:lpstr>Exploratory Data Analysis</vt:lpstr>
      <vt:lpstr>Unveiling the Blueprint - Our Methodology</vt:lpstr>
      <vt:lpstr>Methodology continued</vt:lpstr>
      <vt:lpstr>Decoding the Data - What's Under the Hood?</vt:lpstr>
      <vt:lpstr>Data Cleaning &amp; Preprocessing - Laying the Foundation for Success </vt:lpstr>
      <vt:lpstr>Data Cleaning and Preprocessing </vt:lpstr>
      <vt:lpstr>Modeling &amp; Results</vt:lpstr>
      <vt:lpstr>Machine Learning</vt:lpstr>
      <vt:lpstr>Top-Performing Model: XGBoost</vt:lpstr>
      <vt:lpstr>Top-Performing Model: XGBoost</vt:lpstr>
      <vt:lpstr>Model Evaluation</vt:lpstr>
      <vt:lpstr>Model Evaluation</vt:lpstr>
      <vt:lpstr>Model Evaluation</vt:lpstr>
      <vt:lpstr>Model Evaluation</vt:lpstr>
      <vt:lpstr>Conclusion &amp; Next Steps</vt:lpstr>
      <vt:lpstr>Conclusion</vt:lpstr>
      <vt:lpstr>Next Steps &amp; Future Work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Ramon Tomzer</cp:lastModifiedBy>
  <cp:revision>9</cp:revision>
  <dcterms:created xsi:type="dcterms:W3CDTF">2013-01-27T09:14:16Z</dcterms:created>
  <dcterms:modified xsi:type="dcterms:W3CDTF">2023-09-10T15:10:37Z</dcterms:modified>
  <cp:category/>
</cp:coreProperties>
</file>