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21" d="100"/>
          <a:sy n="121" d="100"/>
        </p:scale>
        <p:origin x="5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056DB4C-743A-325F-45D0-AFFB04C34E57}"/>
              </a:ext>
            </a:extLst>
          </p:cNvPr>
          <p:cNvSpPr>
            <a:spLocks noGrp="1" noChangeArrowheads="1"/>
          </p:cNvSpPr>
          <p:nvPr>
            <p:ph type="ctrTitle"/>
          </p:nvPr>
        </p:nvSpPr>
        <p:spPr>
          <a:xfrm>
            <a:off x="1341968" y="2565400"/>
            <a:ext cx="9554633" cy="1511300"/>
          </a:xfrm>
          <a:effectLst>
            <a:outerShdw dist="17961" dir="2700000" algn="ctr" rotWithShape="0">
              <a:schemeClr val="bg2"/>
            </a:outerShdw>
          </a:effectLst>
        </p:spPr>
        <p:txBody>
          <a:bodyPr/>
          <a:lstStyle>
            <a:lvl1pPr algn="ct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18133A98-6F6E-D1B0-EBF3-7E9B6D4CC582}"/>
              </a:ext>
            </a:extLst>
          </p:cNvPr>
          <p:cNvSpPr>
            <a:spLocks noGrp="1" noChangeArrowheads="1"/>
          </p:cNvSpPr>
          <p:nvPr>
            <p:ph type="subTitle" idx="1"/>
          </p:nvPr>
        </p:nvSpPr>
        <p:spPr>
          <a:xfrm>
            <a:off x="1341968" y="4149726"/>
            <a:ext cx="9554633" cy="720725"/>
          </a:xfrm>
          <a:effectLst>
            <a:outerShdw dist="17961" dir="2700000" algn="ctr" rotWithShape="0">
              <a:schemeClr val="bg2"/>
            </a:outerShdw>
          </a:effectLst>
        </p:spPr>
        <p:txBody>
          <a:bodyPr/>
          <a:lstStyle>
            <a:lvl1pPr marL="0" indent="0" algn="ctr">
              <a:buFontTx/>
              <a:buNone/>
              <a:defRPr>
                <a:latin typeface="Futura LT Book" pitchFamily="2" charset="0"/>
              </a:defRPr>
            </a:lvl1pPr>
          </a:lstStyle>
          <a:p>
            <a:pPr lvl="0"/>
            <a:r>
              <a:rPr lang="en-US" altLang="en-US" noProof="0"/>
              <a:t>Click to edit Master subtitle style</a:t>
            </a:r>
            <a:endParaRPr lang="ru-RU" altLang="en-US" noProof="0"/>
          </a:p>
        </p:txBody>
      </p:sp>
    </p:spTree>
    <p:extLst>
      <p:ext uri="{BB962C8B-B14F-4D97-AF65-F5344CB8AC3E}">
        <p14:creationId xmlns:p14="http://schemas.microsoft.com/office/powerpoint/2010/main" val="188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1D8-D629-DF6A-1D6B-F2BD7796FD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E1FE9-1516-0DE6-5D62-06F30121B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40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584E5-E0FC-E6E6-8CF1-712D112E0F90}"/>
              </a:ext>
            </a:extLst>
          </p:cNvPr>
          <p:cNvSpPr>
            <a:spLocks noGrp="1"/>
          </p:cNvSpPr>
          <p:nvPr>
            <p:ph type="title" orient="vert"/>
          </p:nvPr>
        </p:nvSpPr>
        <p:spPr>
          <a:xfrm>
            <a:off x="8737601" y="688975"/>
            <a:ext cx="2639484" cy="5403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1D448E-25A1-FC72-4923-415B8F50F64C}"/>
              </a:ext>
            </a:extLst>
          </p:cNvPr>
          <p:cNvSpPr>
            <a:spLocks noGrp="1"/>
          </p:cNvSpPr>
          <p:nvPr>
            <p:ph type="body" orient="vert" idx="1"/>
          </p:nvPr>
        </p:nvSpPr>
        <p:spPr>
          <a:xfrm>
            <a:off x="814917" y="688975"/>
            <a:ext cx="7719483" cy="5403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6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CD48-7044-64F9-FD5B-A41D61199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DF5AF5-688F-29BA-25E7-027CBC139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3E146-375B-943B-9BF4-6D8E5D5DE7A5}"/>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0B43FCAD-03D8-6AD6-5188-A873FEBE25F2}"/>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FAED997-0F21-2F5E-8920-543C3D4BCB95}"/>
              </a:ext>
            </a:extLst>
          </p:cNvPr>
          <p:cNvSpPr>
            <a:spLocks noGrp="1"/>
          </p:cNvSpPr>
          <p:nvPr>
            <p:ph type="sldNum" sz="quarter" idx="12"/>
          </p:nvPr>
        </p:nvSpPr>
        <p:spPr/>
        <p:txBody>
          <a:bodyPr/>
          <a:lstStyle>
            <a:lvl1pPr>
              <a:defRPr/>
            </a:lvl1pPr>
          </a:lstStyle>
          <a:p>
            <a:fld id="{768A6554-B968-4F6F-BD32-ED56AD5066C7}" type="slidenum">
              <a:rPr lang="ru-RU" altLang="en-US"/>
              <a:pPr/>
              <a:t>‹#›</a:t>
            </a:fld>
            <a:endParaRPr lang="ru-RU" altLang="en-US"/>
          </a:p>
        </p:txBody>
      </p:sp>
    </p:spTree>
    <p:extLst>
      <p:ext uri="{BB962C8B-B14F-4D97-AF65-F5344CB8AC3E}">
        <p14:creationId xmlns:p14="http://schemas.microsoft.com/office/powerpoint/2010/main" val="53556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323A-E3CD-EB02-457E-8C698A9EB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7FF67-EC63-EFD8-451E-9C7B1E1AA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23697-8877-1136-4A38-8820C9588E69}"/>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411694F-FEB5-0DC0-0D48-A319961ABABE}"/>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6FCAE73B-A2BD-582F-8EBA-2A9559AE918D}"/>
              </a:ext>
            </a:extLst>
          </p:cNvPr>
          <p:cNvSpPr>
            <a:spLocks noGrp="1"/>
          </p:cNvSpPr>
          <p:nvPr>
            <p:ph type="sldNum" sz="quarter" idx="12"/>
          </p:nvPr>
        </p:nvSpPr>
        <p:spPr/>
        <p:txBody>
          <a:bodyPr/>
          <a:lstStyle>
            <a:lvl1pPr>
              <a:defRPr/>
            </a:lvl1pPr>
          </a:lstStyle>
          <a:p>
            <a:fld id="{580DCE5F-0303-4F76-A7D8-70CC1DABA6FA}" type="slidenum">
              <a:rPr lang="ru-RU" altLang="en-US"/>
              <a:pPr/>
              <a:t>‹#›</a:t>
            </a:fld>
            <a:endParaRPr lang="ru-RU" altLang="en-US"/>
          </a:p>
        </p:txBody>
      </p:sp>
    </p:spTree>
    <p:extLst>
      <p:ext uri="{BB962C8B-B14F-4D97-AF65-F5344CB8AC3E}">
        <p14:creationId xmlns:p14="http://schemas.microsoft.com/office/powerpoint/2010/main" val="366114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F6A1-BF8D-ACBA-7B38-4979F2AEF22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BF7D5E-A904-29EF-4389-5CE1BFE794BE}"/>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4F12745-5A7B-B124-2F73-8741462E1421}"/>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EEA8871F-41AA-718C-B437-9E7F0939AAB7}"/>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4426702-1742-F3DE-4CD1-2A808C7036B7}"/>
              </a:ext>
            </a:extLst>
          </p:cNvPr>
          <p:cNvSpPr>
            <a:spLocks noGrp="1"/>
          </p:cNvSpPr>
          <p:nvPr>
            <p:ph type="sldNum" sz="quarter" idx="12"/>
          </p:nvPr>
        </p:nvSpPr>
        <p:spPr/>
        <p:txBody>
          <a:bodyPr/>
          <a:lstStyle>
            <a:lvl1pPr>
              <a:defRPr/>
            </a:lvl1pPr>
          </a:lstStyle>
          <a:p>
            <a:fld id="{FCD8C186-2711-4D4E-9B0B-3F1C3EF84BC7}" type="slidenum">
              <a:rPr lang="ru-RU" altLang="en-US"/>
              <a:pPr/>
              <a:t>‹#›</a:t>
            </a:fld>
            <a:endParaRPr lang="ru-RU" altLang="en-US"/>
          </a:p>
        </p:txBody>
      </p:sp>
    </p:spTree>
    <p:extLst>
      <p:ext uri="{BB962C8B-B14F-4D97-AF65-F5344CB8AC3E}">
        <p14:creationId xmlns:p14="http://schemas.microsoft.com/office/powerpoint/2010/main" val="228461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799D-3406-DFA3-EF5B-977882247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C726C-B59E-D752-A9E1-7A9D8D3FA2FC}"/>
              </a:ext>
            </a:extLst>
          </p:cNvPr>
          <p:cNvSpPr>
            <a:spLocks noGrp="1"/>
          </p:cNvSpPr>
          <p:nvPr>
            <p:ph sz="half" idx="1"/>
          </p:nvPr>
        </p:nvSpPr>
        <p:spPr>
          <a:xfrm>
            <a:off x="2544234" y="1600201"/>
            <a:ext cx="441748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2FCC4-67AC-9964-9E2F-6BF161F99FA0}"/>
              </a:ext>
            </a:extLst>
          </p:cNvPr>
          <p:cNvSpPr>
            <a:spLocks noGrp="1"/>
          </p:cNvSpPr>
          <p:nvPr>
            <p:ph sz="half" idx="2"/>
          </p:nvPr>
        </p:nvSpPr>
        <p:spPr>
          <a:xfrm>
            <a:off x="7164917" y="1600201"/>
            <a:ext cx="441748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857DE3-E9C0-44AE-6E1D-6B7A04D6D3BC}"/>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CEEEFF50-218C-B0E4-541D-991069BD5E1A}"/>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E4A229ED-6B72-AAC1-580F-3356ADC6D81F}"/>
              </a:ext>
            </a:extLst>
          </p:cNvPr>
          <p:cNvSpPr>
            <a:spLocks noGrp="1"/>
          </p:cNvSpPr>
          <p:nvPr>
            <p:ph type="sldNum" sz="quarter" idx="12"/>
          </p:nvPr>
        </p:nvSpPr>
        <p:spPr/>
        <p:txBody>
          <a:bodyPr/>
          <a:lstStyle>
            <a:lvl1pPr>
              <a:defRPr/>
            </a:lvl1pPr>
          </a:lstStyle>
          <a:p>
            <a:fld id="{0262026C-AD66-4D40-8C47-082596D07DF1}" type="slidenum">
              <a:rPr lang="ru-RU" altLang="en-US"/>
              <a:pPr/>
              <a:t>‹#›</a:t>
            </a:fld>
            <a:endParaRPr lang="ru-RU" altLang="en-US"/>
          </a:p>
        </p:txBody>
      </p:sp>
    </p:spTree>
    <p:extLst>
      <p:ext uri="{BB962C8B-B14F-4D97-AF65-F5344CB8AC3E}">
        <p14:creationId xmlns:p14="http://schemas.microsoft.com/office/powerpoint/2010/main" val="232270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BB3C-B0BC-2D77-FE16-CF0C2ECE9A98}"/>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2BD6F-8428-2C4B-83D9-C38433254C0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10316-C205-E630-5459-5D967862801B}"/>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CFB429-7198-3EF7-3F1B-DCDF8CCDF4B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5CB77-126A-50BF-A141-925BAD68EE90}"/>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B21C3-CD2E-970B-7B75-5FEB1D551E14}"/>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5E1136C7-F071-7097-35F4-D182B1A9587E}"/>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7DC45668-0AC6-DEB6-5EED-29F808716472}"/>
              </a:ext>
            </a:extLst>
          </p:cNvPr>
          <p:cNvSpPr>
            <a:spLocks noGrp="1"/>
          </p:cNvSpPr>
          <p:nvPr>
            <p:ph type="sldNum" sz="quarter" idx="12"/>
          </p:nvPr>
        </p:nvSpPr>
        <p:spPr/>
        <p:txBody>
          <a:bodyPr/>
          <a:lstStyle>
            <a:lvl1pPr>
              <a:defRPr/>
            </a:lvl1pPr>
          </a:lstStyle>
          <a:p>
            <a:fld id="{385689DB-7B1B-41B7-91C0-8530C68B9EE3}" type="slidenum">
              <a:rPr lang="ru-RU" altLang="en-US"/>
              <a:pPr/>
              <a:t>‹#›</a:t>
            </a:fld>
            <a:endParaRPr lang="ru-RU" altLang="en-US"/>
          </a:p>
        </p:txBody>
      </p:sp>
    </p:spTree>
    <p:extLst>
      <p:ext uri="{BB962C8B-B14F-4D97-AF65-F5344CB8AC3E}">
        <p14:creationId xmlns:p14="http://schemas.microsoft.com/office/powerpoint/2010/main" val="57851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6401-2625-A993-C5F4-65513522E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5C412-6D7C-E995-C889-B7B8AA69813C}"/>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A0FD2077-65AF-808A-787F-96A15A45DE80}"/>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BCFEF092-57CF-06E1-6001-04A2924E70D1}"/>
              </a:ext>
            </a:extLst>
          </p:cNvPr>
          <p:cNvSpPr>
            <a:spLocks noGrp="1"/>
          </p:cNvSpPr>
          <p:nvPr>
            <p:ph type="sldNum" sz="quarter" idx="12"/>
          </p:nvPr>
        </p:nvSpPr>
        <p:spPr/>
        <p:txBody>
          <a:bodyPr/>
          <a:lstStyle>
            <a:lvl1pPr>
              <a:defRPr/>
            </a:lvl1pPr>
          </a:lstStyle>
          <a:p>
            <a:fld id="{066510BA-8379-4865-8A4B-3C0ADD94D82A}" type="slidenum">
              <a:rPr lang="ru-RU" altLang="en-US"/>
              <a:pPr/>
              <a:t>‹#›</a:t>
            </a:fld>
            <a:endParaRPr lang="ru-RU" altLang="en-US"/>
          </a:p>
        </p:txBody>
      </p:sp>
    </p:spTree>
    <p:extLst>
      <p:ext uri="{BB962C8B-B14F-4D97-AF65-F5344CB8AC3E}">
        <p14:creationId xmlns:p14="http://schemas.microsoft.com/office/powerpoint/2010/main" val="2301652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EEEFE-8BE2-AF75-0FF7-014D355A200A}"/>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27D5A28D-0825-48D5-6A34-9CECC7263BA8}"/>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F46B4A9B-BB1F-8A50-D1B8-4713BE97BC88}"/>
              </a:ext>
            </a:extLst>
          </p:cNvPr>
          <p:cNvSpPr>
            <a:spLocks noGrp="1"/>
          </p:cNvSpPr>
          <p:nvPr>
            <p:ph type="sldNum" sz="quarter" idx="12"/>
          </p:nvPr>
        </p:nvSpPr>
        <p:spPr/>
        <p:txBody>
          <a:bodyPr/>
          <a:lstStyle>
            <a:lvl1pPr>
              <a:defRPr/>
            </a:lvl1pPr>
          </a:lstStyle>
          <a:p>
            <a:fld id="{16889E35-8D10-4884-AA19-8BECA5B3A411}" type="slidenum">
              <a:rPr lang="ru-RU" altLang="en-US"/>
              <a:pPr/>
              <a:t>‹#›</a:t>
            </a:fld>
            <a:endParaRPr lang="ru-RU" altLang="en-US"/>
          </a:p>
        </p:txBody>
      </p:sp>
    </p:spTree>
    <p:extLst>
      <p:ext uri="{BB962C8B-B14F-4D97-AF65-F5344CB8AC3E}">
        <p14:creationId xmlns:p14="http://schemas.microsoft.com/office/powerpoint/2010/main" val="610376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0665-59E0-5F0D-39A6-E571A86AB20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0DD28-7439-3450-4250-08FE06F977B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33E39-2416-1AAB-9D3E-427C7165B8D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66367-F996-F47C-02BA-04E9893BCD85}"/>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EA9F7AAC-AB7F-0DB9-A6A8-408E5182C188}"/>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64503D64-21AD-2331-67D5-020509024D93}"/>
              </a:ext>
            </a:extLst>
          </p:cNvPr>
          <p:cNvSpPr>
            <a:spLocks noGrp="1"/>
          </p:cNvSpPr>
          <p:nvPr>
            <p:ph type="sldNum" sz="quarter" idx="12"/>
          </p:nvPr>
        </p:nvSpPr>
        <p:spPr/>
        <p:txBody>
          <a:bodyPr/>
          <a:lstStyle>
            <a:lvl1pPr>
              <a:defRPr/>
            </a:lvl1pPr>
          </a:lstStyle>
          <a:p>
            <a:fld id="{DAF55696-8630-4A73-BBF3-8D144B168FF1}" type="slidenum">
              <a:rPr lang="ru-RU" altLang="en-US"/>
              <a:pPr/>
              <a:t>‹#›</a:t>
            </a:fld>
            <a:endParaRPr lang="ru-RU" altLang="en-US"/>
          </a:p>
        </p:txBody>
      </p:sp>
    </p:spTree>
    <p:extLst>
      <p:ext uri="{BB962C8B-B14F-4D97-AF65-F5344CB8AC3E}">
        <p14:creationId xmlns:p14="http://schemas.microsoft.com/office/powerpoint/2010/main" val="419605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FE0E-B939-2D9C-1F29-6B4525A64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0B822-C786-59B0-34B8-F9949EA78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1051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61E6-BBB8-BF27-A72C-9D71378F5C6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FF393-4F59-2864-0D7B-DA5C3557C1C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BE4EAE5-E4EB-B7E3-8E37-1D6E5A167A7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47419-5A66-96B6-F7F9-5CF9C75B7142}"/>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51F96B1F-E496-F7D9-7146-792611B0816F}"/>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3324C732-6334-FEBC-AB92-2041D8C906E2}"/>
              </a:ext>
            </a:extLst>
          </p:cNvPr>
          <p:cNvSpPr>
            <a:spLocks noGrp="1"/>
          </p:cNvSpPr>
          <p:nvPr>
            <p:ph type="sldNum" sz="quarter" idx="12"/>
          </p:nvPr>
        </p:nvSpPr>
        <p:spPr/>
        <p:txBody>
          <a:bodyPr/>
          <a:lstStyle>
            <a:lvl1pPr>
              <a:defRPr/>
            </a:lvl1pPr>
          </a:lstStyle>
          <a:p>
            <a:fld id="{349CEF98-E91B-4E4A-BB0C-A13E10E5DBDB}" type="slidenum">
              <a:rPr lang="ru-RU" altLang="en-US"/>
              <a:pPr/>
              <a:t>‹#›</a:t>
            </a:fld>
            <a:endParaRPr lang="ru-RU" altLang="en-US"/>
          </a:p>
        </p:txBody>
      </p:sp>
    </p:spTree>
    <p:extLst>
      <p:ext uri="{BB962C8B-B14F-4D97-AF65-F5344CB8AC3E}">
        <p14:creationId xmlns:p14="http://schemas.microsoft.com/office/powerpoint/2010/main" val="3026301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FDBF-DB36-0865-980E-50111D2AC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6DECB5-740A-E743-A195-F06D26B8C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613D1-1AA5-A706-75B2-2B7A263F85D3}"/>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76BBAD08-1444-96EF-B3C8-DDBD1C0044BC}"/>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A89B431-3220-E83D-60BF-EDE254306B0A}"/>
              </a:ext>
            </a:extLst>
          </p:cNvPr>
          <p:cNvSpPr>
            <a:spLocks noGrp="1"/>
          </p:cNvSpPr>
          <p:nvPr>
            <p:ph type="sldNum" sz="quarter" idx="12"/>
          </p:nvPr>
        </p:nvSpPr>
        <p:spPr/>
        <p:txBody>
          <a:bodyPr/>
          <a:lstStyle>
            <a:lvl1pPr>
              <a:defRPr/>
            </a:lvl1pPr>
          </a:lstStyle>
          <a:p>
            <a:fld id="{C7D98B76-6A27-4504-98DB-1FCD518E3D4F}" type="slidenum">
              <a:rPr lang="ru-RU" altLang="en-US"/>
              <a:pPr/>
              <a:t>‹#›</a:t>
            </a:fld>
            <a:endParaRPr lang="ru-RU" altLang="en-US"/>
          </a:p>
        </p:txBody>
      </p:sp>
    </p:spTree>
    <p:extLst>
      <p:ext uri="{BB962C8B-B14F-4D97-AF65-F5344CB8AC3E}">
        <p14:creationId xmlns:p14="http://schemas.microsoft.com/office/powerpoint/2010/main" val="4284895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10192-6B4D-25C7-B490-193439CBBB45}"/>
              </a:ext>
            </a:extLst>
          </p:cNvPr>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701FF-0256-9E27-F930-6879484F0B78}"/>
              </a:ext>
            </a:extLst>
          </p:cNvPr>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C3537-A6D3-76C3-D6F5-27FC63ED9FA8}"/>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F9F185DF-4D9C-FAF0-E0EB-3C5BA9FFACB0}"/>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A56ADC7A-CAFA-10C1-7ED8-604236B1CBE4}"/>
              </a:ext>
            </a:extLst>
          </p:cNvPr>
          <p:cNvSpPr>
            <a:spLocks noGrp="1"/>
          </p:cNvSpPr>
          <p:nvPr>
            <p:ph type="sldNum" sz="quarter" idx="12"/>
          </p:nvPr>
        </p:nvSpPr>
        <p:spPr/>
        <p:txBody>
          <a:bodyPr/>
          <a:lstStyle>
            <a:lvl1pPr>
              <a:defRPr/>
            </a:lvl1pPr>
          </a:lstStyle>
          <a:p>
            <a:fld id="{B40CE5CA-9C88-41DE-9CFF-F5FDAC92610F}" type="slidenum">
              <a:rPr lang="ru-RU" altLang="en-US"/>
              <a:pPr/>
              <a:t>‹#›</a:t>
            </a:fld>
            <a:endParaRPr lang="ru-RU" altLang="en-US"/>
          </a:p>
        </p:txBody>
      </p:sp>
    </p:spTree>
    <p:extLst>
      <p:ext uri="{BB962C8B-B14F-4D97-AF65-F5344CB8AC3E}">
        <p14:creationId xmlns:p14="http://schemas.microsoft.com/office/powerpoint/2010/main" val="123408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128A-B0A8-7526-333E-43E1B624A34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8DCE4-550C-891B-7DDD-471C413D37B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117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2C33-019B-2A31-D07D-FBF56D550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F4508-E9DA-BEED-276E-BD4CDEE30761}"/>
              </a:ext>
            </a:extLst>
          </p:cNvPr>
          <p:cNvSpPr>
            <a:spLocks noGrp="1"/>
          </p:cNvSpPr>
          <p:nvPr>
            <p:ph sz="half" idx="1"/>
          </p:nvPr>
        </p:nvSpPr>
        <p:spPr>
          <a:xfrm>
            <a:off x="814917" y="1989139"/>
            <a:ext cx="5179483" cy="4103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7CBC48-C6B6-362D-9B3F-9A8CFE0D084A}"/>
              </a:ext>
            </a:extLst>
          </p:cNvPr>
          <p:cNvSpPr>
            <a:spLocks noGrp="1"/>
          </p:cNvSpPr>
          <p:nvPr>
            <p:ph sz="half" idx="2"/>
          </p:nvPr>
        </p:nvSpPr>
        <p:spPr>
          <a:xfrm>
            <a:off x="6197601" y="1989139"/>
            <a:ext cx="5179484" cy="4103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52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A357-04D6-2CAE-EDD9-9B3B39BBF7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5C717E-FA09-C2C2-1D0E-C70C7DC0556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28BBD-F2AA-1B29-6FBD-B6064885E16A}"/>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5ADC3-DE6B-ED23-70EE-0167BEE6ADC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60BCE-CE4D-0805-3BA1-88854A883FDF}"/>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02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325A-7179-CC39-981F-4F7754E5016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602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88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E39-EED4-1CA3-C7DF-62865334FC7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E71AB-CA57-E963-D713-996416C21AE8}"/>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E23FB3-CDA7-8C07-C828-EC6A6484C42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8978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99DD-86CC-5194-713C-AAEBD468E41F}"/>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A4662-D20F-E0E4-F0A1-71D6105BBE36}"/>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C4F060-3337-5F72-1D61-7B8137A1487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7962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AE08301-30B4-1B8B-CC50-D21B011D1786}"/>
              </a:ext>
            </a:extLst>
          </p:cNvPr>
          <p:cNvSpPr>
            <a:spLocks noGrp="1" noChangeArrowheads="1"/>
          </p:cNvSpPr>
          <p:nvPr>
            <p:ph type="title"/>
          </p:nvPr>
        </p:nvSpPr>
        <p:spPr bwMode="auto">
          <a:xfrm>
            <a:off x="814918" y="688975"/>
            <a:ext cx="10562167"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24583D49-5C1F-DD73-6E3B-E15323CAC85E}"/>
              </a:ext>
            </a:extLst>
          </p:cNvPr>
          <p:cNvSpPr>
            <a:spLocks noGrp="1" noChangeArrowheads="1"/>
          </p:cNvSpPr>
          <p:nvPr>
            <p:ph type="body" idx="1"/>
          </p:nvPr>
        </p:nvSpPr>
        <p:spPr bwMode="auto">
          <a:xfrm>
            <a:off x="814918" y="1989139"/>
            <a:ext cx="10562167"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extLst>
      <p:ext uri="{BB962C8B-B14F-4D97-AF65-F5344CB8AC3E}">
        <p14:creationId xmlns:p14="http://schemas.microsoft.com/office/powerpoint/2010/main" val="931471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kern="12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Futura LT Book" pitchFamily="2" charset="0"/>
        </a:defRPr>
      </a:lvl2pPr>
      <a:lvl3pPr algn="l" rtl="0" eaLnBrk="1" fontAlgn="base" hangingPunct="1">
        <a:spcBef>
          <a:spcPct val="0"/>
        </a:spcBef>
        <a:spcAft>
          <a:spcPct val="0"/>
        </a:spcAft>
        <a:defRPr sz="3600">
          <a:solidFill>
            <a:srgbClr val="000000"/>
          </a:solidFill>
          <a:latin typeface="Futura LT Book" pitchFamily="2" charset="0"/>
        </a:defRPr>
      </a:lvl3pPr>
      <a:lvl4pPr algn="l" rtl="0" eaLnBrk="1" fontAlgn="base" hangingPunct="1">
        <a:spcBef>
          <a:spcPct val="0"/>
        </a:spcBef>
        <a:spcAft>
          <a:spcPct val="0"/>
        </a:spcAft>
        <a:defRPr sz="3600">
          <a:solidFill>
            <a:srgbClr val="000000"/>
          </a:solidFill>
          <a:latin typeface="Futura LT Book" pitchFamily="2" charset="0"/>
        </a:defRPr>
      </a:lvl4pPr>
      <a:lvl5pPr algn="l" rtl="0" eaLnBrk="1" fontAlgn="base" hangingPunct="1">
        <a:spcBef>
          <a:spcPct val="0"/>
        </a:spcBef>
        <a:spcAft>
          <a:spcPct val="0"/>
        </a:spcAft>
        <a:defRPr sz="3600">
          <a:solidFill>
            <a:srgbClr val="000000"/>
          </a:solidFill>
          <a:latin typeface="Futura LT Book" pitchFamily="2" charset="0"/>
        </a:defRPr>
      </a:lvl5pPr>
      <a:lvl6pPr marL="457200" algn="l" rtl="0" eaLnBrk="1" fontAlgn="base" hangingPunct="1">
        <a:spcBef>
          <a:spcPct val="0"/>
        </a:spcBef>
        <a:spcAft>
          <a:spcPct val="0"/>
        </a:spcAft>
        <a:defRPr sz="3600">
          <a:solidFill>
            <a:srgbClr val="000000"/>
          </a:solidFill>
          <a:latin typeface="Futura LT Book" pitchFamily="2" charset="0"/>
        </a:defRPr>
      </a:lvl6pPr>
      <a:lvl7pPr marL="914400" algn="l" rtl="0" eaLnBrk="1" fontAlgn="base" hangingPunct="1">
        <a:spcBef>
          <a:spcPct val="0"/>
        </a:spcBef>
        <a:spcAft>
          <a:spcPct val="0"/>
        </a:spcAft>
        <a:defRPr sz="3600">
          <a:solidFill>
            <a:srgbClr val="000000"/>
          </a:solidFill>
          <a:latin typeface="Futura LT Book" pitchFamily="2" charset="0"/>
        </a:defRPr>
      </a:lvl7pPr>
      <a:lvl8pPr marL="1371600" algn="l" rtl="0" eaLnBrk="1" fontAlgn="base" hangingPunct="1">
        <a:spcBef>
          <a:spcPct val="0"/>
        </a:spcBef>
        <a:spcAft>
          <a:spcPct val="0"/>
        </a:spcAft>
        <a:defRPr sz="3600">
          <a:solidFill>
            <a:srgbClr val="000000"/>
          </a:solidFill>
          <a:latin typeface="Futura LT Book" pitchFamily="2" charset="0"/>
        </a:defRPr>
      </a:lvl8pPr>
      <a:lvl9pPr marL="1828800" algn="l" rtl="0" eaLnBrk="1" fontAlgn="base" hangingPunct="1">
        <a:spcBef>
          <a:spcPct val="0"/>
        </a:spcBef>
        <a:spcAft>
          <a:spcPct val="0"/>
        </a:spcAft>
        <a:defRPr sz="3600">
          <a:solidFill>
            <a:srgbClr val="000000"/>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80888ABB-70CB-8472-A8F3-6181FC252471}"/>
              </a:ext>
            </a:extLst>
          </p:cNvPr>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90467" name="Rectangle 3">
            <a:extLst>
              <a:ext uri="{FF2B5EF4-FFF2-40B4-BE49-F238E27FC236}">
                <a16:creationId xmlns:a16="http://schemas.microsoft.com/office/drawing/2014/main" id="{39011CC1-1FE2-EB85-EE92-F1CB588C868B}"/>
              </a:ext>
            </a:extLst>
          </p:cNvPr>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
        <p:nvSpPr>
          <p:cNvPr id="190468" name="Rectangle 4">
            <a:extLst>
              <a:ext uri="{FF2B5EF4-FFF2-40B4-BE49-F238E27FC236}">
                <a16:creationId xmlns:a16="http://schemas.microsoft.com/office/drawing/2014/main" id="{563D547F-21D6-10B2-4C42-63E5770DD59A}"/>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en-US"/>
          </a:p>
        </p:txBody>
      </p:sp>
      <p:sp>
        <p:nvSpPr>
          <p:cNvPr id="190469" name="Rectangle 5">
            <a:extLst>
              <a:ext uri="{FF2B5EF4-FFF2-40B4-BE49-F238E27FC236}">
                <a16:creationId xmlns:a16="http://schemas.microsoft.com/office/drawing/2014/main" id="{419CF3E6-8AD7-E777-A942-C39C4C099D31}"/>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en-US"/>
          </a:p>
        </p:txBody>
      </p:sp>
      <p:sp>
        <p:nvSpPr>
          <p:cNvPr id="190470" name="Rectangle 6">
            <a:extLst>
              <a:ext uri="{FF2B5EF4-FFF2-40B4-BE49-F238E27FC236}">
                <a16:creationId xmlns:a16="http://schemas.microsoft.com/office/drawing/2014/main" id="{01A0C794-E660-9C79-8703-F96F1C91194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7AD110A-E5AC-4EF2-8C1D-2FDE9B0C3029}" type="slidenum">
              <a:rPr lang="ru-RU" altLang="en-US"/>
              <a:pPr/>
              <a:t>‹#›</a:t>
            </a:fld>
            <a:endParaRPr lang="ru-RU" altLang="en-US"/>
          </a:p>
        </p:txBody>
      </p:sp>
    </p:spTree>
    <p:extLst>
      <p:ext uri="{BB962C8B-B14F-4D97-AF65-F5344CB8AC3E}">
        <p14:creationId xmlns:p14="http://schemas.microsoft.com/office/powerpoint/2010/main" val="36155682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kern="1200">
          <a:solidFill>
            <a:srgbClr val="666666"/>
          </a:solidFill>
          <a:latin typeface="+mj-lt"/>
          <a:ea typeface="+mj-ea"/>
          <a:cs typeface="+mj-cs"/>
        </a:defRPr>
      </a:lvl1pPr>
      <a:lvl2pPr algn="l" rtl="0" eaLnBrk="1" fontAlgn="base" hangingPunct="1">
        <a:spcBef>
          <a:spcPct val="0"/>
        </a:spcBef>
        <a:spcAft>
          <a:spcPct val="0"/>
        </a:spcAft>
        <a:defRPr sz="3600">
          <a:solidFill>
            <a:srgbClr val="666666"/>
          </a:solidFill>
          <a:latin typeface="Futura LT Book" pitchFamily="2" charset="0"/>
        </a:defRPr>
      </a:lvl2pPr>
      <a:lvl3pPr algn="l" rtl="0" eaLnBrk="1" fontAlgn="base" hangingPunct="1">
        <a:spcBef>
          <a:spcPct val="0"/>
        </a:spcBef>
        <a:spcAft>
          <a:spcPct val="0"/>
        </a:spcAft>
        <a:defRPr sz="3600">
          <a:solidFill>
            <a:srgbClr val="666666"/>
          </a:solidFill>
          <a:latin typeface="Futura LT Book" pitchFamily="2" charset="0"/>
        </a:defRPr>
      </a:lvl3pPr>
      <a:lvl4pPr algn="l" rtl="0" eaLnBrk="1" fontAlgn="base" hangingPunct="1">
        <a:spcBef>
          <a:spcPct val="0"/>
        </a:spcBef>
        <a:spcAft>
          <a:spcPct val="0"/>
        </a:spcAft>
        <a:defRPr sz="3600">
          <a:solidFill>
            <a:srgbClr val="666666"/>
          </a:solidFill>
          <a:latin typeface="Futura LT Book" pitchFamily="2" charset="0"/>
        </a:defRPr>
      </a:lvl4pPr>
      <a:lvl5pPr algn="l" rtl="0" eaLnBrk="1" fontAlgn="base" hangingPunct="1">
        <a:spcBef>
          <a:spcPct val="0"/>
        </a:spcBef>
        <a:spcAft>
          <a:spcPct val="0"/>
        </a:spcAft>
        <a:defRPr sz="3600">
          <a:solidFill>
            <a:srgbClr val="666666"/>
          </a:solidFill>
          <a:latin typeface="Futura LT Book" pitchFamily="2" charset="0"/>
        </a:defRPr>
      </a:lvl5pPr>
      <a:lvl6pPr marL="457200" algn="l" rtl="0" eaLnBrk="1" fontAlgn="base" hangingPunct="1">
        <a:spcBef>
          <a:spcPct val="0"/>
        </a:spcBef>
        <a:spcAft>
          <a:spcPct val="0"/>
        </a:spcAft>
        <a:defRPr sz="3600">
          <a:solidFill>
            <a:srgbClr val="666666"/>
          </a:solidFill>
          <a:latin typeface="Futura LT Book" pitchFamily="2" charset="0"/>
        </a:defRPr>
      </a:lvl6pPr>
      <a:lvl7pPr marL="914400" algn="l" rtl="0" eaLnBrk="1" fontAlgn="base" hangingPunct="1">
        <a:spcBef>
          <a:spcPct val="0"/>
        </a:spcBef>
        <a:spcAft>
          <a:spcPct val="0"/>
        </a:spcAft>
        <a:defRPr sz="3600">
          <a:solidFill>
            <a:srgbClr val="666666"/>
          </a:solidFill>
          <a:latin typeface="Futura LT Book" pitchFamily="2" charset="0"/>
        </a:defRPr>
      </a:lvl7pPr>
      <a:lvl8pPr marL="1371600" algn="l" rtl="0" eaLnBrk="1" fontAlgn="base" hangingPunct="1">
        <a:spcBef>
          <a:spcPct val="0"/>
        </a:spcBef>
        <a:spcAft>
          <a:spcPct val="0"/>
        </a:spcAft>
        <a:defRPr sz="3600">
          <a:solidFill>
            <a:srgbClr val="666666"/>
          </a:solidFill>
          <a:latin typeface="Futura LT Book" pitchFamily="2" charset="0"/>
        </a:defRPr>
      </a:lvl8pPr>
      <a:lvl9pPr marL="1828800" algn="l" rtl="0" eaLnBrk="1" fontAlgn="base" hangingPunct="1">
        <a:spcBef>
          <a:spcPct val="0"/>
        </a:spcBef>
        <a:spcAft>
          <a:spcPct val="0"/>
        </a:spcAft>
        <a:defRPr sz="3600">
          <a:solidFill>
            <a:srgbClr val="666666"/>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flpickwatch.com/nfl/stats/teams/offense/tot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59B5-CBC6-B60E-F941-C7BE4B578612}"/>
              </a:ext>
            </a:extLst>
          </p:cNvPr>
          <p:cNvSpPr>
            <a:spLocks noGrp="1"/>
          </p:cNvSpPr>
          <p:nvPr>
            <p:ph type="ctrTitle"/>
          </p:nvPr>
        </p:nvSpPr>
        <p:spPr>
          <a:xfrm>
            <a:off x="1389379" y="2209588"/>
            <a:ext cx="9554633" cy="1511300"/>
          </a:xfrm>
        </p:spPr>
        <p:txBody>
          <a:bodyPr/>
          <a:lstStyle/>
          <a:p>
            <a:r>
              <a:rPr lang="en-US" dirty="0"/>
              <a:t>NFL Game Predictions</a:t>
            </a:r>
          </a:p>
        </p:txBody>
      </p:sp>
      <p:sp>
        <p:nvSpPr>
          <p:cNvPr id="3" name="Subtitle 2">
            <a:extLst>
              <a:ext uri="{FF2B5EF4-FFF2-40B4-BE49-F238E27FC236}">
                <a16:creationId xmlns:a16="http://schemas.microsoft.com/office/drawing/2014/main" id="{0195356A-82F8-14E4-E19A-50079C8F904D}"/>
              </a:ext>
            </a:extLst>
          </p:cNvPr>
          <p:cNvSpPr>
            <a:spLocks noGrp="1"/>
          </p:cNvSpPr>
          <p:nvPr>
            <p:ph type="subTitle" idx="1"/>
          </p:nvPr>
        </p:nvSpPr>
        <p:spPr>
          <a:xfrm>
            <a:off x="1389380" y="3670511"/>
            <a:ext cx="9554633" cy="720725"/>
          </a:xfrm>
        </p:spPr>
        <p:txBody>
          <a:bodyPr/>
          <a:lstStyle/>
          <a:p>
            <a:r>
              <a:rPr lang="en-US" dirty="0"/>
              <a:t>Machine Learning modeling and predictions</a:t>
            </a:r>
          </a:p>
        </p:txBody>
      </p:sp>
      <p:sp>
        <p:nvSpPr>
          <p:cNvPr id="4" name="TextBox 3">
            <a:extLst>
              <a:ext uri="{FF2B5EF4-FFF2-40B4-BE49-F238E27FC236}">
                <a16:creationId xmlns:a16="http://schemas.microsoft.com/office/drawing/2014/main" id="{75948A3E-C73C-A589-2C87-279C2944684C}"/>
              </a:ext>
            </a:extLst>
          </p:cNvPr>
          <p:cNvSpPr txBox="1"/>
          <p:nvPr/>
        </p:nvSpPr>
        <p:spPr>
          <a:xfrm>
            <a:off x="0" y="5852159"/>
            <a:ext cx="3325707" cy="646331"/>
          </a:xfrm>
          <a:prstGeom prst="rect">
            <a:avLst/>
          </a:prstGeom>
          <a:noFill/>
        </p:spPr>
        <p:txBody>
          <a:bodyPr wrap="square" rtlCol="0">
            <a:spAutoFit/>
          </a:bodyPr>
          <a:lstStyle/>
          <a:p>
            <a:r>
              <a:rPr lang="en-US" dirty="0"/>
              <a:t>By Ramon Tomzer</a:t>
            </a:r>
          </a:p>
          <a:p>
            <a:r>
              <a:rPr lang="en-US" dirty="0"/>
              <a:t>8/23/23</a:t>
            </a:r>
          </a:p>
        </p:txBody>
      </p:sp>
    </p:spTree>
    <p:extLst>
      <p:ext uri="{BB962C8B-B14F-4D97-AF65-F5344CB8AC3E}">
        <p14:creationId xmlns:p14="http://schemas.microsoft.com/office/powerpoint/2010/main" val="395184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2071-C23E-3C0D-A4E9-76CD1215B647}"/>
              </a:ext>
            </a:extLst>
          </p:cNvPr>
          <p:cNvSpPr>
            <a:spLocks noGrp="1"/>
          </p:cNvSpPr>
          <p:nvPr>
            <p:ph type="title"/>
          </p:nvPr>
        </p:nvSpPr>
        <p:spPr>
          <a:xfrm>
            <a:off x="273052" y="688974"/>
            <a:ext cx="10562167" cy="1155700"/>
          </a:xfrm>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6B13C8C0-36B9-96A9-E0BA-A179AD52BAD2}"/>
              </a:ext>
            </a:extLst>
          </p:cNvPr>
          <p:cNvSpPr>
            <a:spLocks noGrp="1"/>
          </p:cNvSpPr>
          <p:nvPr>
            <p:ph idx="1"/>
          </p:nvPr>
        </p:nvSpPr>
        <p:spPr>
          <a:xfrm>
            <a:off x="862331" y="2273299"/>
            <a:ext cx="6378361" cy="3558541"/>
          </a:xfrm>
        </p:spPr>
        <p:txBody>
          <a:bodyPr/>
          <a:lstStyle/>
          <a:p>
            <a:pPr marL="0" indent="0">
              <a:buNone/>
            </a:pPr>
            <a:r>
              <a:rPr lang="en-US" dirty="0"/>
              <a:t>The experiment was setup with these parameters</a:t>
            </a:r>
          </a:p>
          <a:p>
            <a:r>
              <a:rPr lang="en-US" dirty="0"/>
              <a:t>The models would be trained on a 10 fold stratified k fold method</a:t>
            </a:r>
          </a:p>
          <a:p>
            <a:r>
              <a:rPr lang="en-US" dirty="0"/>
              <a:t>20 Principal Components</a:t>
            </a:r>
          </a:p>
          <a:p>
            <a:r>
              <a:rPr lang="en-US" dirty="0"/>
              <a:t>Training Data Shape of 487, 21 </a:t>
            </a:r>
            <a:r>
              <a:rPr lang="en-US" sz="1400" dirty="0"/>
              <a:t>(target variable included)</a:t>
            </a:r>
          </a:p>
          <a:p>
            <a:r>
              <a:rPr lang="en-US" dirty="0"/>
              <a:t>Test Data Shape of 74, 21 </a:t>
            </a:r>
            <a:r>
              <a:rPr lang="en-US" sz="1400" dirty="0"/>
              <a:t>(target variable included)</a:t>
            </a:r>
          </a:p>
          <a:p>
            <a:r>
              <a:rPr lang="en-US" dirty="0"/>
              <a:t>Experiment type – Binary Classification</a:t>
            </a:r>
          </a:p>
          <a:p>
            <a:pPr lvl="1"/>
            <a:r>
              <a:rPr lang="en-US" sz="1200" dirty="0"/>
              <a:t>I thought about including tie games, but when researching the data, since overtime was introduced in 1974, there have only been 29 tie games. With an approximate 27,000 total games played since 1974, this left a miniscule 0.00106% chance of a game ending in a tie.</a:t>
            </a:r>
          </a:p>
        </p:txBody>
      </p:sp>
      <p:pic>
        <p:nvPicPr>
          <p:cNvPr id="5" name="Picture 4" descr="A screenshot of a computer&#10;&#10;Description automatically generated">
            <a:extLst>
              <a:ext uri="{FF2B5EF4-FFF2-40B4-BE49-F238E27FC236}">
                <a16:creationId xmlns:a16="http://schemas.microsoft.com/office/drawing/2014/main" id="{A7F72E6F-321E-911D-BE6A-D63CDEAE4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98" y="1131019"/>
            <a:ext cx="2616736" cy="4828952"/>
          </a:xfrm>
          <a:prstGeom prst="rect">
            <a:avLst/>
          </a:prstGeom>
        </p:spPr>
      </p:pic>
    </p:spTree>
    <p:extLst>
      <p:ext uri="{BB962C8B-B14F-4D97-AF65-F5344CB8AC3E}">
        <p14:creationId xmlns:p14="http://schemas.microsoft.com/office/powerpoint/2010/main" val="118791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F685-D740-301B-CFEA-9A3CBEEC2960}"/>
              </a:ext>
            </a:extLst>
          </p:cNvPr>
          <p:cNvSpPr>
            <a:spLocks noGrp="1"/>
          </p:cNvSpPr>
          <p:nvPr>
            <p:ph type="title"/>
          </p:nvPr>
        </p:nvSpPr>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1F721074-DD97-56D5-3422-36625FAA0416}"/>
              </a:ext>
            </a:extLst>
          </p:cNvPr>
          <p:cNvSpPr>
            <a:spLocks noGrp="1"/>
          </p:cNvSpPr>
          <p:nvPr>
            <p:ph idx="1"/>
          </p:nvPr>
        </p:nvSpPr>
        <p:spPr>
          <a:xfrm>
            <a:off x="6375575" y="1673829"/>
            <a:ext cx="5562075" cy="4342292"/>
          </a:xfrm>
        </p:spPr>
        <p:txBody>
          <a:bodyPr/>
          <a:lstStyle/>
          <a:p>
            <a:pPr marL="0" indent="0">
              <a:buNone/>
            </a:pPr>
            <a:r>
              <a:rPr lang="en-US" dirty="0"/>
              <a:t>The initial model comparison yielded very promising results.</a:t>
            </a:r>
          </a:p>
          <a:p>
            <a:pPr marL="0" indent="0">
              <a:buNone/>
            </a:pPr>
            <a:endParaRPr lang="en-US" dirty="0"/>
          </a:p>
          <a:p>
            <a:r>
              <a:rPr lang="en-US" dirty="0"/>
              <a:t>Logistic Regression was the top candidate, leading in almost all major metrics</a:t>
            </a:r>
          </a:p>
          <a:p>
            <a:r>
              <a:rPr lang="en-US" dirty="0"/>
              <a:t>Ridge Classifier, Linear Discriminant Analysis and Light Gradient Boosting Machine followed closely behind.</a:t>
            </a:r>
          </a:p>
          <a:p>
            <a:r>
              <a:rPr lang="en-US" dirty="0"/>
              <a:t>I decided to create those individual models and tune them to see how much performance could be extracted out of each one</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F9DAB22B-DD69-166D-C530-EF4A225FF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9" y="1844675"/>
            <a:ext cx="5860141" cy="4089674"/>
          </a:xfrm>
          <a:prstGeom prst="rect">
            <a:avLst/>
          </a:prstGeom>
        </p:spPr>
      </p:pic>
    </p:spTree>
    <p:extLst>
      <p:ext uri="{BB962C8B-B14F-4D97-AF65-F5344CB8AC3E}">
        <p14:creationId xmlns:p14="http://schemas.microsoft.com/office/powerpoint/2010/main" val="282337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B854-9D83-0365-B957-505F85A4D1E5}"/>
              </a:ext>
            </a:extLst>
          </p:cNvPr>
          <p:cNvSpPr>
            <a:spLocks noGrp="1"/>
          </p:cNvSpPr>
          <p:nvPr>
            <p:ph type="title"/>
          </p:nvPr>
        </p:nvSpPr>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6C7D2666-82BC-BA5A-E156-DBD2F27D8F5A}"/>
              </a:ext>
            </a:extLst>
          </p:cNvPr>
          <p:cNvSpPr>
            <a:spLocks noGrp="1"/>
          </p:cNvSpPr>
          <p:nvPr>
            <p:ph idx="1"/>
          </p:nvPr>
        </p:nvSpPr>
        <p:spPr>
          <a:xfrm>
            <a:off x="814919" y="1989140"/>
            <a:ext cx="3864288" cy="3881940"/>
          </a:xfrm>
        </p:spPr>
        <p:txBody>
          <a:bodyPr/>
          <a:lstStyle/>
          <a:p>
            <a:r>
              <a:rPr lang="en-US" dirty="0"/>
              <a:t>I also decided to create an ensemble model out of the top performing models to see if there was an advantage of using a stacking classifier</a:t>
            </a:r>
          </a:p>
          <a:p>
            <a:r>
              <a:rPr lang="en-US" dirty="0"/>
              <a:t>The Stacked tuned model barely had an advantage, so I decided on that as the final model. It did not take long to create, nor did it seem much more computationally intensive.</a:t>
            </a:r>
          </a:p>
        </p:txBody>
      </p:sp>
      <p:pic>
        <p:nvPicPr>
          <p:cNvPr id="5" name="Picture 4" descr="A black screen with white text&#10;&#10;Description automatically generated">
            <a:extLst>
              <a:ext uri="{FF2B5EF4-FFF2-40B4-BE49-F238E27FC236}">
                <a16:creationId xmlns:a16="http://schemas.microsoft.com/office/drawing/2014/main" id="{4E659070-38FE-BEC7-39DF-D0F04DC32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08" y="1757393"/>
            <a:ext cx="6367960" cy="3952527"/>
          </a:xfrm>
          <a:prstGeom prst="rect">
            <a:avLst/>
          </a:prstGeom>
        </p:spPr>
      </p:pic>
    </p:spTree>
    <p:extLst>
      <p:ext uri="{BB962C8B-B14F-4D97-AF65-F5344CB8AC3E}">
        <p14:creationId xmlns:p14="http://schemas.microsoft.com/office/powerpoint/2010/main" val="404518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8D09-6065-A98D-610B-1BDC655A9AC5}"/>
              </a:ext>
            </a:extLst>
          </p:cNvPr>
          <p:cNvSpPr>
            <a:spLocks noGrp="1"/>
          </p:cNvSpPr>
          <p:nvPr>
            <p:ph type="title"/>
          </p:nvPr>
        </p:nvSpPr>
        <p:spPr/>
        <p:txBody>
          <a:bodyPr/>
          <a:lstStyle/>
          <a:p>
            <a:r>
              <a:rPr lang="en-US" dirty="0"/>
              <a:t>Model Building:</a:t>
            </a:r>
            <a:br>
              <a:rPr lang="en-US" dirty="0"/>
            </a:br>
            <a:r>
              <a:rPr lang="en-US" dirty="0"/>
              <a:t>Continued</a:t>
            </a:r>
          </a:p>
        </p:txBody>
      </p:sp>
      <p:sp>
        <p:nvSpPr>
          <p:cNvPr id="3" name="Content Placeholder 2">
            <a:extLst>
              <a:ext uri="{FF2B5EF4-FFF2-40B4-BE49-F238E27FC236}">
                <a16:creationId xmlns:a16="http://schemas.microsoft.com/office/drawing/2014/main" id="{0492D3DF-F294-CD75-DBBA-294682827D46}"/>
              </a:ext>
            </a:extLst>
          </p:cNvPr>
          <p:cNvSpPr>
            <a:spLocks noGrp="1"/>
          </p:cNvSpPr>
          <p:nvPr>
            <p:ph idx="1"/>
          </p:nvPr>
        </p:nvSpPr>
        <p:spPr>
          <a:xfrm>
            <a:off x="814918" y="1989139"/>
            <a:ext cx="10562167" cy="1155701"/>
          </a:xfrm>
        </p:spPr>
        <p:txBody>
          <a:bodyPr/>
          <a:lstStyle/>
          <a:p>
            <a:pPr marL="0" indent="0" algn="ctr">
              <a:buNone/>
            </a:pPr>
            <a:r>
              <a:rPr lang="en-US" dirty="0"/>
              <a:t>Stacking Classifier Diagram</a:t>
            </a:r>
          </a:p>
        </p:txBody>
      </p:sp>
      <p:pic>
        <p:nvPicPr>
          <p:cNvPr id="7" name="Picture 6" descr="A screenshot of a computer&#10;&#10;Description automatically generated">
            <a:extLst>
              <a:ext uri="{FF2B5EF4-FFF2-40B4-BE49-F238E27FC236}">
                <a16:creationId xmlns:a16="http://schemas.microsoft.com/office/drawing/2014/main" id="{6A9B3AC6-1437-1863-664D-6A562059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33" y="2871829"/>
            <a:ext cx="10938933" cy="2122870"/>
          </a:xfrm>
          <a:prstGeom prst="rect">
            <a:avLst/>
          </a:prstGeom>
        </p:spPr>
      </p:pic>
    </p:spTree>
    <p:extLst>
      <p:ext uri="{BB962C8B-B14F-4D97-AF65-F5344CB8AC3E}">
        <p14:creationId xmlns:p14="http://schemas.microsoft.com/office/powerpoint/2010/main" val="26280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390E-24C2-82A5-E65E-427E81F6437E}"/>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93BD83A-865E-78C3-F112-B7907D0E0296}"/>
              </a:ext>
            </a:extLst>
          </p:cNvPr>
          <p:cNvSpPr>
            <a:spLocks noGrp="1"/>
          </p:cNvSpPr>
          <p:nvPr>
            <p:ph idx="1"/>
          </p:nvPr>
        </p:nvSpPr>
        <p:spPr>
          <a:xfrm>
            <a:off x="6294545" y="1697885"/>
            <a:ext cx="4949189" cy="4103687"/>
          </a:xfrm>
        </p:spPr>
        <p:txBody>
          <a:bodyPr/>
          <a:lstStyle/>
          <a:p>
            <a:pPr marL="0" indent="0">
              <a:buNone/>
            </a:pPr>
            <a:r>
              <a:rPr lang="en-US" dirty="0"/>
              <a:t>The results of the final model show that the model had a statistically significant degree of accuracy, with good recall, precision and F1 scores. </a:t>
            </a:r>
          </a:p>
          <a:p>
            <a:pPr marL="0" indent="0">
              <a:buNone/>
            </a:pPr>
            <a:endParaRPr lang="en-US" dirty="0"/>
          </a:p>
          <a:p>
            <a:pPr marL="0" indent="0">
              <a:buNone/>
            </a:pPr>
            <a:r>
              <a:rPr lang="en-US" dirty="0"/>
              <a:t>It consistently had a high AUC score as well indicated good performance of the model.</a:t>
            </a:r>
          </a:p>
          <a:p>
            <a:pPr marL="0" indent="0">
              <a:buNone/>
            </a:pPr>
            <a:endParaRPr lang="en-US" dirty="0"/>
          </a:p>
        </p:txBody>
      </p:sp>
      <p:pic>
        <p:nvPicPr>
          <p:cNvPr id="5" name="Picture 4">
            <a:extLst>
              <a:ext uri="{FF2B5EF4-FFF2-40B4-BE49-F238E27FC236}">
                <a16:creationId xmlns:a16="http://schemas.microsoft.com/office/drawing/2014/main" id="{849A430C-8A67-B9B6-4FD9-A3EA480D106E}"/>
              </a:ext>
            </a:extLst>
          </p:cNvPr>
          <p:cNvPicPr>
            <a:picLocks noChangeAspect="1"/>
          </p:cNvPicPr>
          <p:nvPr/>
        </p:nvPicPr>
        <p:blipFill>
          <a:blip r:embed="rId2"/>
          <a:stretch>
            <a:fillRect/>
          </a:stretch>
        </p:blipFill>
        <p:spPr>
          <a:xfrm>
            <a:off x="194953" y="1964268"/>
            <a:ext cx="5989634" cy="3305386"/>
          </a:xfrm>
          <a:prstGeom prst="rect">
            <a:avLst/>
          </a:prstGeom>
        </p:spPr>
      </p:pic>
    </p:spTree>
    <p:extLst>
      <p:ext uri="{BB962C8B-B14F-4D97-AF65-F5344CB8AC3E}">
        <p14:creationId xmlns:p14="http://schemas.microsoft.com/office/powerpoint/2010/main" val="46248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90E2-CB67-E81B-498A-4258136BCD1E}"/>
              </a:ext>
            </a:extLst>
          </p:cNvPr>
          <p:cNvSpPr>
            <a:spLocks noGrp="1"/>
          </p:cNvSpPr>
          <p:nvPr>
            <p:ph type="title"/>
          </p:nvPr>
        </p:nvSpPr>
        <p:spPr>
          <a:xfrm>
            <a:off x="732938" y="682669"/>
            <a:ext cx="10562167" cy="1155700"/>
          </a:xfrm>
        </p:spPr>
        <p:txBody>
          <a:bodyPr/>
          <a:lstStyle/>
          <a:p>
            <a:r>
              <a:rPr lang="en-US" dirty="0"/>
              <a:t>Model Evaluation</a:t>
            </a:r>
            <a:br>
              <a:rPr lang="en-US" dirty="0"/>
            </a:br>
            <a:r>
              <a:rPr lang="en-US" dirty="0"/>
              <a:t>Continued:</a:t>
            </a:r>
          </a:p>
        </p:txBody>
      </p:sp>
      <p:pic>
        <p:nvPicPr>
          <p:cNvPr id="5" name="Content Placeholder 4" descr="A green squares with white text&#10;&#10;Description automatically generated">
            <a:extLst>
              <a:ext uri="{FF2B5EF4-FFF2-40B4-BE49-F238E27FC236}">
                <a16:creationId xmlns:a16="http://schemas.microsoft.com/office/drawing/2014/main" id="{462FBB4E-B581-1FBC-7558-77926D53F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55" y="2112850"/>
            <a:ext cx="4941311" cy="3355399"/>
          </a:xfrm>
        </p:spPr>
      </p:pic>
      <p:pic>
        <p:nvPicPr>
          <p:cNvPr id="7" name="Picture 6" descr="A blue and red graph&#10;&#10;Description automatically generated">
            <a:extLst>
              <a:ext uri="{FF2B5EF4-FFF2-40B4-BE49-F238E27FC236}">
                <a16:creationId xmlns:a16="http://schemas.microsoft.com/office/drawing/2014/main" id="{D2FBF39D-9844-DCCD-ED21-C96D8D0E3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813" y="2112850"/>
            <a:ext cx="4955187" cy="3355399"/>
          </a:xfrm>
          <a:prstGeom prst="rect">
            <a:avLst/>
          </a:prstGeom>
        </p:spPr>
      </p:pic>
    </p:spTree>
    <p:extLst>
      <p:ext uri="{BB962C8B-B14F-4D97-AF65-F5344CB8AC3E}">
        <p14:creationId xmlns:p14="http://schemas.microsoft.com/office/powerpoint/2010/main" val="79803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934-F46F-9A4F-E8D0-793DB2E88D40}"/>
              </a:ext>
            </a:extLst>
          </p:cNvPr>
          <p:cNvSpPr>
            <a:spLocks noGrp="1"/>
          </p:cNvSpPr>
          <p:nvPr>
            <p:ph type="title"/>
          </p:nvPr>
        </p:nvSpPr>
        <p:spPr>
          <a:xfrm>
            <a:off x="699771" y="688975"/>
            <a:ext cx="10562167" cy="1155700"/>
          </a:xfrm>
        </p:spPr>
        <p:txBody>
          <a:bodyPr/>
          <a:lstStyle/>
          <a:p>
            <a:r>
              <a:rPr lang="en-US" dirty="0"/>
              <a:t>Model Evaluation</a:t>
            </a:r>
            <a:br>
              <a:rPr lang="en-US" dirty="0"/>
            </a:br>
            <a:r>
              <a:rPr lang="en-US" dirty="0"/>
              <a:t>Continued:</a:t>
            </a:r>
          </a:p>
        </p:txBody>
      </p:sp>
      <p:pic>
        <p:nvPicPr>
          <p:cNvPr id="5" name="Content Placeholder 4" descr="A screenshot of a graph&#10;&#10;Description automatically generated">
            <a:extLst>
              <a:ext uri="{FF2B5EF4-FFF2-40B4-BE49-F238E27FC236}">
                <a16:creationId xmlns:a16="http://schemas.microsoft.com/office/drawing/2014/main" id="{6AD09F23-FF8E-DE1C-36DE-FD4FE58D4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56" y="1901084"/>
            <a:ext cx="5569289" cy="4103687"/>
          </a:xfrm>
        </p:spPr>
      </p:pic>
      <p:pic>
        <p:nvPicPr>
          <p:cNvPr id="7" name="Picture 6" descr="A graph of a graph showing a line of red and blue&#10;&#10;Description automatically generated with medium confidence">
            <a:extLst>
              <a:ext uri="{FF2B5EF4-FFF2-40B4-BE49-F238E27FC236}">
                <a16:creationId xmlns:a16="http://schemas.microsoft.com/office/drawing/2014/main" id="{56E02441-6CFA-107F-638C-98506FC05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305" y="1901084"/>
            <a:ext cx="5917371" cy="4103687"/>
          </a:xfrm>
          <a:prstGeom prst="rect">
            <a:avLst/>
          </a:prstGeom>
        </p:spPr>
      </p:pic>
    </p:spTree>
    <p:extLst>
      <p:ext uri="{BB962C8B-B14F-4D97-AF65-F5344CB8AC3E}">
        <p14:creationId xmlns:p14="http://schemas.microsoft.com/office/powerpoint/2010/main" val="396742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3318-6EBC-0464-45A2-AAEC8D6419DB}"/>
              </a:ext>
            </a:extLst>
          </p:cNvPr>
          <p:cNvSpPr>
            <a:spLocks noGrp="1"/>
          </p:cNvSpPr>
          <p:nvPr>
            <p:ph type="title"/>
          </p:nvPr>
        </p:nvSpPr>
        <p:spPr>
          <a:xfrm>
            <a:off x="663569" y="676362"/>
            <a:ext cx="10562167" cy="1155700"/>
          </a:xfrm>
        </p:spPr>
        <p:txBody>
          <a:bodyPr/>
          <a:lstStyle/>
          <a:p>
            <a:r>
              <a:rPr lang="en-US" dirty="0"/>
              <a:t>Model Evaluation</a:t>
            </a:r>
            <a:br>
              <a:rPr lang="en-US" dirty="0"/>
            </a:br>
            <a:r>
              <a:rPr lang="en-US" dirty="0"/>
              <a:t>Continued:</a:t>
            </a:r>
          </a:p>
        </p:txBody>
      </p:sp>
      <p:pic>
        <p:nvPicPr>
          <p:cNvPr id="5" name="Content Placeholder 4" descr="A graph of different colored lines&#10;&#10;Description automatically generated">
            <a:extLst>
              <a:ext uri="{FF2B5EF4-FFF2-40B4-BE49-F238E27FC236}">
                <a16:creationId xmlns:a16="http://schemas.microsoft.com/office/drawing/2014/main" id="{F8615FAB-9CBB-39A2-A57D-674B7D27E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24" y="1832062"/>
            <a:ext cx="5749446" cy="4173177"/>
          </a:xfrm>
        </p:spPr>
      </p:pic>
      <p:pic>
        <p:nvPicPr>
          <p:cNvPr id="9" name="Picture 8" descr="A graph of a graph&#10;&#10;Description automatically generated with medium confidence">
            <a:extLst>
              <a:ext uri="{FF2B5EF4-FFF2-40B4-BE49-F238E27FC236}">
                <a16:creationId xmlns:a16="http://schemas.microsoft.com/office/drawing/2014/main" id="{2C5C4B29-D282-D577-1098-5B4DBF133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060" y="1832062"/>
            <a:ext cx="5999716" cy="4173177"/>
          </a:xfrm>
          <a:prstGeom prst="rect">
            <a:avLst/>
          </a:prstGeom>
        </p:spPr>
      </p:pic>
    </p:spTree>
    <p:extLst>
      <p:ext uri="{BB962C8B-B14F-4D97-AF65-F5344CB8AC3E}">
        <p14:creationId xmlns:p14="http://schemas.microsoft.com/office/powerpoint/2010/main" val="384644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A7C9-6977-CB1D-B782-A197B509C0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F67E0D-2958-39B6-D214-C6512F1FF746}"/>
              </a:ext>
            </a:extLst>
          </p:cNvPr>
          <p:cNvSpPr>
            <a:spLocks noGrp="1"/>
          </p:cNvSpPr>
          <p:nvPr>
            <p:ph idx="1"/>
          </p:nvPr>
        </p:nvSpPr>
        <p:spPr>
          <a:xfrm>
            <a:off x="814918" y="1989140"/>
            <a:ext cx="10562167" cy="3144112"/>
          </a:xfrm>
        </p:spPr>
        <p:txBody>
          <a:bodyPr/>
          <a:lstStyle/>
          <a:p>
            <a:r>
              <a:rPr lang="en-US" sz="1400" b="1" i="0" dirty="0">
                <a:solidFill>
                  <a:schemeClr val="tx2"/>
                </a:solidFill>
                <a:effectLst/>
                <a:cs typeface="Arial" panose="020B0604020202020204" pitchFamily="34" charset="0"/>
              </a:rPr>
              <a:t>Accuracy (92.73%):</a:t>
            </a:r>
            <a:r>
              <a:rPr lang="en-US" sz="1400" b="0" i="0" dirty="0">
                <a:solidFill>
                  <a:schemeClr val="tx2"/>
                </a:solidFill>
                <a:effectLst/>
                <a:cs typeface="Arial" panose="020B0604020202020204" pitchFamily="34" charset="0"/>
              </a:rPr>
              <a:t> This score indicates that the model correctly predicts the outcome (win/loss) of an NFL game approximately 92.73% of the time. In the context of game predictions, this high accuracy means that the model can be considered highly reliable for forecasting game results.</a:t>
            </a:r>
          </a:p>
          <a:p>
            <a:r>
              <a:rPr lang="en-US" sz="1400" b="1" i="0" dirty="0">
                <a:solidFill>
                  <a:schemeClr val="tx2"/>
                </a:solidFill>
                <a:effectLst/>
                <a:cs typeface="Arial" panose="020B0604020202020204" pitchFamily="34" charset="0"/>
              </a:rPr>
              <a:t>AUC (96.43%):</a:t>
            </a:r>
            <a:r>
              <a:rPr lang="en-US" sz="1400" b="0" i="0" dirty="0">
                <a:solidFill>
                  <a:schemeClr val="tx2"/>
                </a:solidFill>
                <a:effectLst/>
                <a:cs typeface="Arial" panose="020B0604020202020204" pitchFamily="34" charset="0"/>
              </a:rPr>
              <a:t> The Area Under the Receiver Operating Characteristic Curve measures the model's ability to distinguish between winning and losing outcomes. A score of 96.43% signifies excellent separation, implying that the model has a strong understanding of the factors that contribute to a win or loss.</a:t>
            </a:r>
          </a:p>
          <a:p>
            <a:r>
              <a:rPr lang="en-US" sz="1400" b="1" i="0" dirty="0">
                <a:solidFill>
                  <a:schemeClr val="tx2"/>
                </a:solidFill>
                <a:effectLst/>
                <a:cs typeface="Arial" panose="020B0604020202020204" pitchFamily="34" charset="0"/>
              </a:rPr>
              <a:t>Recall (96.43%):</a:t>
            </a:r>
            <a:r>
              <a:rPr lang="en-US" sz="1400" b="0" i="0" dirty="0">
                <a:solidFill>
                  <a:schemeClr val="tx2"/>
                </a:solidFill>
                <a:effectLst/>
                <a:cs typeface="Arial" panose="020B0604020202020204" pitchFamily="34" charset="0"/>
              </a:rPr>
              <a:t> Recall measures the model's ability to correctly identify all actual winning games. A high recall like 96.43% suggests that the model rarely misses a true winning game, making it valuable for applications where capturing all winning instances is crucial.</a:t>
            </a:r>
          </a:p>
          <a:p>
            <a:r>
              <a:rPr lang="en-US" sz="1400" b="1" i="0" dirty="0">
                <a:solidFill>
                  <a:schemeClr val="tx2"/>
                </a:solidFill>
                <a:effectLst/>
                <a:cs typeface="Arial" panose="020B0604020202020204" pitchFamily="34" charset="0"/>
              </a:rPr>
              <a:t>Precision (90.00%):</a:t>
            </a:r>
            <a:r>
              <a:rPr lang="en-US" sz="1400" b="0" i="0" dirty="0">
                <a:solidFill>
                  <a:schemeClr val="tx2"/>
                </a:solidFill>
                <a:effectLst/>
                <a:cs typeface="Arial" panose="020B0604020202020204" pitchFamily="34" charset="0"/>
              </a:rPr>
              <a:t> Precision assesses the model's ability to accurately predict a win without falsely identifying a loss as a win. A precision of 90% means that among the games predicted as wins, 90% were actual wins. This is particularly important in scenarios where false positives (incorrectly predicting a win) can have significant consequences, such as in betting or strategic planning.</a:t>
            </a:r>
          </a:p>
        </p:txBody>
      </p:sp>
    </p:spTree>
    <p:extLst>
      <p:ext uri="{BB962C8B-B14F-4D97-AF65-F5344CB8AC3E}">
        <p14:creationId xmlns:p14="http://schemas.microsoft.com/office/powerpoint/2010/main" val="107884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864F-5421-1F4D-A809-13983CC3EB45}"/>
              </a:ext>
            </a:extLst>
          </p:cNvPr>
          <p:cNvSpPr>
            <a:spLocks noGrp="1"/>
          </p:cNvSpPr>
          <p:nvPr>
            <p:ph type="title"/>
          </p:nvPr>
        </p:nvSpPr>
        <p:spPr/>
        <p:txBody>
          <a:bodyPr/>
          <a:lstStyle/>
          <a:p>
            <a:r>
              <a:rPr lang="en-US" dirty="0"/>
              <a:t>Conclusion</a:t>
            </a:r>
            <a:br>
              <a:rPr lang="en-US" dirty="0"/>
            </a:br>
            <a:r>
              <a:rPr lang="en-US" dirty="0"/>
              <a:t>Continued:</a:t>
            </a:r>
          </a:p>
        </p:txBody>
      </p:sp>
      <p:sp>
        <p:nvSpPr>
          <p:cNvPr id="3" name="Content Placeholder 2">
            <a:extLst>
              <a:ext uri="{FF2B5EF4-FFF2-40B4-BE49-F238E27FC236}">
                <a16:creationId xmlns:a16="http://schemas.microsoft.com/office/drawing/2014/main" id="{38E7855A-91D2-3B33-2D4A-90998D8461C8}"/>
              </a:ext>
            </a:extLst>
          </p:cNvPr>
          <p:cNvSpPr>
            <a:spLocks noGrp="1"/>
          </p:cNvSpPr>
          <p:nvPr>
            <p:ph idx="1"/>
          </p:nvPr>
        </p:nvSpPr>
        <p:spPr/>
        <p:txBody>
          <a:bodyPr/>
          <a:lstStyle/>
          <a:p>
            <a:r>
              <a:rPr lang="en-US" sz="1400" b="1" i="0" dirty="0">
                <a:solidFill>
                  <a:schemeClr val="tx2"/>
                </a:solidFill>
                <a:effectLst/>
              </a:rPr>
              <a:t>F1 Score (93.10%):</a:t>
            </a:r>
            <a:r>
              <a:rPr lang="en-US" sz="1400" b="0" i="0" dirty="0">
                <a:solidFill>
                  <a:schemeClr val="tx2"/>
                </a:solidFill>
                <a:effectLst/>
              </a:rPr>
              <a:t> The F1 score is a harmonic mean of precision and recall, providing a single metric that balances both aspects. An F1 score of 93.10% shows that the model maintains an excellent balance between identifying all wins (recall) and minimizing false wins (precision), ensuring a well-rounded performance.</a:t>
            </a:r>
          </a:p>
          <a:p>
            <a:r>
              <a:rPr lang="en-US" sz="1400" b="1" i="0" dirty="0">
                <a:solidFill>
                  <a:schemeClr val="tx2"/>
                </a:solidFill>
                <a:effectLst/>
              </a:rPr>
              <a:t>Kappa (85.43%):</a:t>
            </a:r>
            <a:r>
              <a:rPr lang="en-US" sz="1400" b="0" i="0" dirty="0">
                <a:solidFill>
                  <a:schemeClr val="tx2"/>
                </a:solidFill>
                <a:effectLst/>
              </a:rPr>
              <a:t> The Kappa statistic measures the agreement between predicted and actual outcomes, considering the agreement that might happen by chance. A Kappa score of 85.43% in predicting NFL games underscores the model's ability to make predictions that are consistently in line with actual game outcomes.</a:t>
            </a:r>
          </a:p>
          <a:p>
            <a:r>
              <a:rPr lang="en-US" sz="1400" b="1" i="0" dirty="0">
                <a:solidFill>
                  <a:schemeClr val="tx2"/>
                </a:solidFill>
                <a:effectLst/>
              </a:rPr>
              <a:t>MCC (85.66%):</a:t>
            </a:r>
            <a:r>
              <a:rPr lang="en-US" sz="1400" b="0" i="0" dirty="0">
                <a:solidFill>
                  <a:schemeClr val="tx2"/>
                </a:solidFill>
                <a:effectLst/>
              </a:rPr>
              <a:t> The Matthews Correlation Coefficient is a balanced measure that takes into account all four values of the confusion matrix (TP, FP, TN, FN). An MCC of 85.66% shows that the model performs well across all aspects of binary classification, ensuring its effectiveness even when the class distribution is unbalanced.</a:t>
            </a:r>
          </a:p>
        </p:txBody>
      </p:sp>
      <p:sp>
        <p:nvSpPr>
          <p:cNvPr id="4" name="TextBox 3">
            <a:extLst>
              <a:ext uri="{FF2B5EF4-FFF2-40B4-BE49-F238E27FC236}">
                <a16:creationId xmlns:a16="http://schemas.microsoft.com/office/drawing/2014/main" id="{1257DDE0-8B7A-D3DD-DA70-1B2B7020EF9B}"/>
              </a:ext>
            </a:extLst>
          </p:cNvPr>
          <p:cNvSpPr txBox="1"/>
          <p:nvPr/>
        </p:nvSpPr>
        <p:spPr>
          <a:xfrm>
            <a:off x="1059443" y="4483713"/>
            <a:ext cx="10033175" cy="1169551"/>
          </a:xfrm>
          <a:prstGeom prst="rect">
            <a:avLst/>
          </a:prstGeom>
          <a:noFill/>
        </p:spPr>
        <p:txBody>
          <a:bodyPr wrap="square" rtlCol="0">
            <a:spAutoFit/>
          </a:bodyPr>
          <a:lstStyle/>
          <a:p>
            <a:r>
              <a:rPr lang="en-US" sz="1400" b="0" i="0" dirty="0">
                <a:solidFill>
                  <a:schemeClr val="tx2"/>
                </a:solidFill>
                <a:effectLst/>
                <a:latin typeface="+mn-lt"/>
              </a:rPr>
              <a:t>In conclusion, the combination of these metrics suggests a comprehensive picture of an effective model for predicting NFL game outcomes. It captures wins accurately, it does a good job at minimizing false predictions, balances precision and recall, reflecting in a good F1 score. Such a model could be of immense value to stakeholders in sports analytics, betting, and strategic game planning. However, continuous validation on new and diverse data is advisable to maintain and potentially improve this performance.</a:t>
            </a:r>
            <a:endParaRPr lang="en-US" sz="1400" dirty="0">
              <a:solidFill>
                <a:schemeClr val="tx2"/>
              </a:solidFill>
              <a:latin typeface="+mn-lt"/>
            </a:endParaRPr>
          </a:p>
        </p:txBody>
      </p:sp>
    </p:spTree>
    <p:extLst>
      <p:ext uri="{BB962C8B-B14F-4D97-AF65-F5344CB8AC3E}">
        <p14:creationId xmlns:p14="http://schemas.microsoft.com/office/powerpoint/2010/main" val="232024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E1D3-5150-C106-13B8-74E6A101907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A7ABA80-DADC-C110-3DB0-4E28FE369F00}"/>
              </a:ext>
            </a:extLst>
          </p:cNvPr>
          <p:cNvSpPr>
            <a:spLocks noGrp="1"/>
          </p:cNvSpPr>
          <p:nvPr>
            <p:ph idx="1"/>
          </p:nvPr>
        </p:nvSpPr>
        <p:spPr>
          <a:xfrm>
            <a:off x="814916" y="2300714"/>
            <a:ext cx="10562167" cy="3165368"/>
          </a:xfrm>
        </p:spPr>
        <p:txBody>
          <a:bodyPr/>
          <a:lstStyle/>
          <a:p>
            <a:pPr marL="0" indent="0">
              <a:buNone/>
            </a:pPr>
            <a:r>
              <a:rPr lang="en-US" dirty="0"/>
              <a:t>The objective of this project was to bring together two things I have a passion for... Sports and Data Science!</a:t>
            </a:r>
          </a:p>
          <a:p>
            <a:pPr marL="0" indent="0">
              <a:buNone/>
            </a:pPr>
            <a:endParaRPr lang="en-US" dirty="0"/>
          </a:p>
          <a:p>
            <a:pPr marL="0" indent="0">
              <a:buNone/>
            </a:pPr>
            <a:r>
              <a:rPr lang="en-US" dirty="0"/>
              <a:t>The main goal of the project was to help predict the outcome of games based on accumulated stats through out the season.</a:t>
            </a:r>
          </a:p>
          <a:p>
            <a:pPr marL="0" indent="0">
              <a:buNone/>
            </a:pPr>
            <a:endParaRPr lang="en-US" dirty="0"/>
          </a:p>
          <a:p>
            <a:pPr marL="0" indent="0">
              <a:buNone/>
            </a:pPr>
            <a:r>
              <a:rPr lang="en-US" dirty="0"/>
              <a:t>As we all know, the most important part of data science is… well… the data. So lets start there.</a:t>
            </a:r>
          </a:p>
        </p:txBody>
      </p:sp>
    </p:spTree>
    <p:extLst>
      <p:ext uri="{BB962C8B-B14F-4D97-AF65-F5344CB8AC3E}">
        <p14:creationId xmlns:p14="http://schemas.microsoft.com/office/powerpoint/2010/main" val="261800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CA90-2A35-AACF-48E5-F4CEFB990CF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DB118C8-D542-D9BE-7671-86549352B3A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1075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7601-E974-5166-AEFE-82EB61C66EFA}"/>
              </a:ext>
            </a:extLst>
          </p:cNvPr>
          <p:cNvSpPr>
            <a:spLocks noGrp="1"/>
          </p:cNvSpPr>
          <p:nvPr>
            <p:ph type="title"/>
          </p:nvPr>
        </p:nvSpPr>
        <p:spPr>
          <a:xfrm>
            <a:off x="619426" y="405195"/>
            <a:ext cx="3864288" cy="1155700"/>
          </a:xfrm>
        </p:spPr>
        <p:txBody>
          <a:bodyPr/>
          <a:lstStyle/>
          <a:p>
            <a:r>
              <a:rPr lang="en-US" dirty="0"/>
              <a:t>Data Collection:	</a:t>
            </a:r>
          </a:p>
        </p:txBody>
      </p:sp>
      <p:sp>
        <p:nvSpPr>
          <p:cNvPr id="3" name="Content Placeholder 2">
            <a:extLst>
              <a:ext uri="{FF2B5EF4-FFF2-40B4-BE49-F238E27FC236}">
                <a16:creationId xmlns:a16="http://schemas.microsoft.com/office/drawing/2014/main" id="{CD09ABFD-BAF1-02D8-CA78-5274FA670D9F}"/>
              </a:ext>
            </a:extLst>
          </p:cNvPr>
          <p:cNvSpPr>
            <a:spLocks noGrp="1"/>
          </p:cNvSpPr>
          <p:nvPr>
            <p:ph idx="1"/>
          </p:nvPr>
        </p:nvSpPr>
        <p:spPr>
          <a:xfrm>
            <a:off x="77094" y="1408967"/>
            <a:ext cx="7502967" cy="4254006"/>
          </a:xfrm>
        </p:spPr>
        <p:txBody>
          <a:bodyPr/>
          <a:lstStyle/>
          <a:p>
            <a:pPr marL="0" indent="0">
              <a:buNone/>
            </a:pPr>
            <a:r>
              <a:rPr lang="en-US" dirty="0"/>
              <a:t>There is a plethora of data to be found in sports, especially in football. I originally had the idea to attempt to make predictions based on power rankings, and as I delved deeper into what that power rankings actually are, I learned that they are very subjective.</a:t>
            </a:r>
          </a:p>
          <a:p>
            <a:pPr marL="0" indent="0">
              <a:buNone/>
            </a:pPr>
            <a:endParaRPr lang="en-US" dirty="0"/>
          </a:p>
          <a:p>
            <a:pPr marL="0" indent="0">
              <a:buNone/>
            </a:pPr>
            <a:r>
              <a:rPr lang="en-US" dirty="0"/>
              <a:t>This pushed me to want to make predictions based on concrete evidence, something like cumulative stats for instance.</a:t>
            </a:r>
          </a:p>
          <a:p>
            <a:pPr marL="0" indent="0">
              <a:buNone/>
            </a:pPr>
            <a:endParaRPr lang="en-US" dirty="0"/>
          </a:p>
          <a:p>
            <a:pPr marL="0" indent="0">
              <a:buNone/>
            </a:pPr>
            <a:r>
              <a:rPr lang="en-US" dirty="0"/>
              <a:t>I scraped data from this </a:t>
            </a:r>
            <a:r>
              <a:rPr lang="en-US" dirty="0">
                <a:hlinkClick r:id="rId2"/>
              </a:rPr>
              <a:t>website</a:t>
            </a:r>
            <a:r>
              <a:rPr lang="en-US" dirty="0"/>
              <a:t> in order to build out my data set. Once I had the major stats for Offense, Defense and Special Teams, I joined the Offensive data sets by merging on “Team” and “Week” features. I also did this with Defensive and Special Teams data sets.</a:t>
            </a:r>
          </a:p>
        </p:txBody>
      </p:sp>
      <p:pic>
        <p:nvPicPr>
          <p:cNvPr id="5" name="Picture 4" descr="A diagram of a data system">
            <a:extLst>
              <a:ext uri="{FF2B5EF4-FFF2-40B4-BE49-F238E27FC236}">
                <a16:creationId xmlns:a16="http://schemas.microsoft.com/office/drawing/2014/main" id="{74A7E37E-E488-2F3B-3DEF-38A322782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061" y="1246293"/>
            <a:ext cx="4233981" cy="4544907"/>
          </a:xfrm>
          <a:prstGeom prst="rect">
            <a:avLst/>
          </a:prstGeom>
        </p:spPr>
      </p:pic>
    </p:spTree>
    <p:extLst>
      <p:ext uri="{BB962C8B-B14F-4D97-AF65-F5344CB8AC3E}">
        <p14:creationId xmlns:p14="http://schemas.microsoft.com/office/powerpoint/2010/main" val="146586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F7FE-4809-1A70-927A-081AB55BA8D3}"/>
              </a:ext>
            </a:extLst>
          </p:cNvPr>
          <p:cNvSpPr>
            <a:spLocks noGrp="1"/>
          </p:cNvSpPr>
          <p:nvPr>
            <p:ph type="title"/>
          </p:nvPr>
        </p:nvSpPr>
        <p:spPr>
          <a:xfrm>
            <a:off x="814916" y="966448"/>
            <a:ext cx="3807532" cy="1155700"/>
          </a:xfrm>
        </p:spPr>
        <p:txBody>
          <a:bodyPr/>
          <a:lstStyle/>
          <a:p>
            <a:r>
              <a:rPr lang="en-US" dirty="0"/>
              <a:t>Data Preprocessing:</a:t>
            </a:r>
          </a:p>
        </p:txBody>
      </p:sp>
      <p:sp>
        <p:nvSpPr>
          <p:cNvPr id="3" name="Content Placeholder 2">
            <a:extLst>
              <a:ext uri="{FF2B5EF4-FFF2-40B4-BE49-F238E27FC236}">
                <a16:creationId xmlns:a16="http://schemas.microsoft.com/office/drawing/2014/main" id="{C4ED5A04-9118-130F-82DF-A285E7C4FF8B}"/>
              </a:ext>
            </a:extLst>
          </p:cNvPr>
          <p:cNvSpPr>
            <a:spLocks noGrp="1"/>
          </p:cNvSpPr>
          <p:nvPr>
            <p:ph idx="1"/>
          </p:nvPr>
        </p:nvSpPr>
        <p:spPr>
          <a:xfrm>
            <a:off x="814916" y="2493636"/>
            <a:ext cx="10562167" cy="4103687"/>
          </a:xfrm>
        </p:spPr>
        <p:txBody>
          <a:bodyPr/>
          <a:lstStyle/>
          <a:p>
            <a:pPr marL="0" indent="0">
              <a:buNone/>
            </a:pPr>
            <a:r>
              <a:rPr lang="en-US" dirty="0"/>
              <a:t>The next step of the process was Data Preprocessing. This involved techniques such as :</a:t>
            </a:r>
          </a:p>
          <a:p>
            <a:r>
              <a:rPr lang="en-US" dirty="0"/>
              <a:t>Getting familiar with the data</a:t>
            </a:r>
          </a:p>
          <a:p>
            <a:r>
              <a:rPr lang="en-US" dirty="0"/>
              <a:t>Evaluating the data shape</a:t>
            </a:r>
          </a:p>
          <a:p>
            <a:r>
              <a:rPr lang="en-US" dirty="0"/>
              <a:t>Evaluating data content and looking for missing or null values</a:t>
            </a:r>
          </a:p>
          <a:p>
            <a:r>
              <a:rPr lang="en-US" dirty="0"/>
              <a:t>Imputing and filling null values</a:t>
            </a:r>
          </a:p>
        </p:txBody>
      </p:sp>
    </p:spTree>
    <p:extLst>
      <p:ext uri="{BB962C8B-B14F-4D97-AF65-F5344CB8AC3E}">
        <p14:creationId xmlns:p14="http://schemas.microsoft.com/office/powerpoint/2010/main" val="15300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FFF2-5E2F-3237-A2C9-63C991FC7AAC}"/>
              </a:ext>
            </a:extLst>
          </p:cNvPr>
          <p:cNvSpPr>
            <a:spLocks noGrp="1"/>
          </p:cNvSpPr>
          <p:nvPr>
            <p:ph type="title"/>
          </p:nvPr>
        </p:nvSpPr>
        <p:spPr>
          <a:xfrm>
            <a:off x="814915" y="802487"/>
            <a:ext cx="10562167" cy="1155700"/>
          </a:xfrm>
        </p:spPr>
        <p:txBody>
          <a:bodyPr/>
          <a:lstStyle/>
          <a:p>
            <a:r>
              <a:rPr lang="en-US" dirty="0"/>
              <a:t>EDA</a:t>
            </a:r>
            <a:br>
              <a:rPr lang="en-US" dirty="0"/>
            </a:br>
            <a:r>
              <a:rPr lang="en-US" dirty="0"/>
              <a:t>(Exploratory Data Analysis):</a:t>
            </a:r>
          </a:p>
        </p:txBody>
      </p:sp>
      <p:sp>
        <p:nvSpPr>
          <p:cNvPr id="3" name="Content Placeholder 2">
            <a:extLst>
              <a:ext uri="{FF2B5EF4-FFF2-40B4-BE49-F238E27FC236}">
                <a16:creationId xmlns:a16="http://schemas.microsoft.com/office/drawing/2014/main" id="{FB99F1DE-4092-3746-55C6-E3155B649136}"/>
              </a:ext>
            </a:extLst>
          </p:cNvPr>
          <p:cNvSpPr>
            <a:spLocks noGrp="1"/>
          </p:cNvSpPr>
          <p:nvPr>
            <p:ph idx="1"/>
          </p:nvPr>
        </p:nvSpPr>
        <p:spPr>
          <a:xfrm>
            <a:off x="814916" y="2083732"/>
            <a:ext cx="10562167" cy="3799959"/>
          </a:xfrm>
        </p:spPr>
        <p:txBody>
          <a:bodyPr/>
          <a:lstStyle/>
          <a:p>
            <a:pPr marL="0" indent="0">
              <a:buNone/>
            </a:pPr>
            <a:r>
              <a:rPr lang="en-US" dirty="0"/>
              <a:t>At this point I had an over abundance of information, so I ran some correlation tests in order to see which features were highly correlated. This allowed me to drop redundant features and weed out some noise in the data.</a:t>
            </a:r>
          </a:p>
          <a:p>
            <a:pPr marL="0" indent="0">
              <a:buNone/>
            </a:pPr>
            <a:endParaRPr lang="en-US" dirty="0"/>
          </a:p>
          <a:p>
            <a:pPr marL="0" indent="0">
              <a:buNone/>
            </a:pPr>
            <a:r>
              <a:rPr lang="en-US" dirty="0"/>
              <a:t>I then performed Principal Component Analysis in order to further reduce dimensionality of the data. I ran comparisons on whether I should reduce dimensionality based on a percentage of variance or a constant number of components. In the end I settled on keeping a constant number of 20 components, as I knew my end goal was to run unseen data through the final model to see playoff “predictions”.</a:t>
            </a:r>
          </a:p>
        </p:txBody>
      </p:sp>
    </p:spTree>
    <p:extLst>
      <p:ext uri="{BB962C8B-B14F-4D97-AF65-F5344CB8AC3E}">
        <p14:creationId xmlns:p14="http://schemas.microsoft.com/office/powerpoint/2010/main" val="390064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D33B-ECA4-35CE-142B-280F2B28C675}"/>
              </a:ext>
            </a:extLst>
          </p:cNvPr>
          <p:cNvSpPr>
            <a:spLocks noGrp="1"/>
          </p:cNvSpPr>
          <p:nvPr>
            <p:ph type="title"/>
          </p:nvPr>
        </p:nvSpPr>
        <p:spPr/>
        <p:txBody>
          <a:bodyPr/>
          <a:lstStyle/>
          <a:p>
            <a:r>
              <a:rPr lang="en-US" dirty="0"/>
              <a:t>EDA</a:t>
            </a:r>
            <a:br>
              <a:rPr lang="en-US" dirty="0"/>
            </a:br>
            <a:r>
              <a:rPr lang="en-US" dirty="0"/>
              <a:t>Continued:</a:t>
            </a:r>
          </a:p>
        </p:txBody>
      </p:sp>
      <p:sp>
        <p:nvSpPr>
          <p:cNvPr id="3" name="Content Placeholder 2">
            <a:extLst>
              <a:ext uri="{FF2B5EF4-FFF2-40B4-BE49-F238E27FC236}">
                <a16:creationId xmlns:a16="http://schemas.microsoft.com/office/drawing/2014/main" id="{CB4B318B-A77D-6E9F-E900-758FDB447C63}"/>
              </a:ext>
            </a:extLst>
          </p:cNvPr>
          <p:cNvSpPr>
            <a:spLocks noGrp="1"/>
          </p:cNvSpPr>
          <p:nvPr>
            <p:ph idx="1"/>
          </p:nvPr>
        </p:nvSpPr>
        <p:spPr>
          <a:xfrm>
            <a:off x="524834" y="2273300"/>
            <a:ext cx="3385016" cy="2210647"/>
          </a:xfrm>
        </p:spPr>
        <p:txBody>
          <a:bodyPr/>
          <a:lstStyle/>
          <a:p>
            <a:pPr marL="0" indent="0">
              <a:buNone/>
            </a:pPr>
            <a:r>
              <a:rPr lang="en-US" dirty="0"/>
              <a:t>Next, I plotted the KDE for multiple features against our target feature (Win) to better understand the distribution of data and its relation to the target feature. In these cases, we see differences among the distribution of these components vs “Win”</a:t>
            </a:r>
          </a:p>
        </p:txBody>
      </p:sp>
      <p:pic>
        <p:nvPicPr>
          <p:cNvPr id="5" name="Picture 4" descr="A diagram of a distribution plot&#10;&#10;Description automatically generated">
            <a:extLst>
              <a:ext uri="{FF2B5EF4-FFF2-40B4-BE49-F238E27FC236}">
                <a16:creationId xmlns:a16="http://schemas.microsoft.com/office/drawing/2014/main" id="{958269BB-E73F-0DB2-732B-39FED435D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765" y="997373"/>
            <a:ext cx="3571875" cy="2381250"/>
          </a:xfrm>
          <a:prstGeom prst="rect">
            <a:avLst/>
          </a:prstGeom>
        </p:spPr>
      </p:pic>
      <p:pic>
        <p:nvPicPr>
          <p:cNvPr id="7" name="Picture 6" descr="A diagram of a function&#10;&#10;Description automatically generated">
            <a:extLst>
              <a:ext uri="{FF2B5EF4-FFF2-40B4-BE49-F238E27FC236}">
                <a16:creationId xmlns:a16="http://schemas.microsoft.com/office/drawing/2014/main" id="{29766A1A-22C2-8811-3C7D-B9F0B4184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765" y="3603950"/>
            <a:ext cx="3571875" cy="2256677"/>
          </a:xfrm>
          <a:prstGeom prst="rect">
            <a:avLst/>
          </a:prstGeom>
        </p:spPr>
      </p:pic>
      <p:pic>
        <p:nvPicPr>
          <p:cNvPr id="9" name="Picture 8" descr="A diagram of a function&#10;&#10;Description automatically generated">
            <a:extLst>
              <a:ext uri="{FF2B5EF4-FFF2-40B4-BE49-F238E27FC236}">
                <a16:creationId xmlns:a16="http://schemas.microsoft.com/office/drawing/2014/main" id="{12B571B9-0EEE-526A-745E-DF910DAB7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370" y="2522536"/>
            <a:ext cx="3571875" cy="2381250"/>
          </a:xfrm>
          <a:prstGeom prst="rect">
            <a:avLst/>
          </a:prstGeom>
        </p:spPr>
      </p:pic>
    </p:spTree>
    <p:extLst>
      <p:ext uri="{BB962C8B-B14F-4D97-AF65-F5344CB8AC3E}">
        <p14:creationId xmlns:p14="http://schemas.microsoft.com/office/powerpoint/2010/main" val="152741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070C-9597-7623-4E20-B7250BC804AE}"/>
              </a:ext>
            </a:extLst>
          </p:cNvPr>
          <p:cNvSpPr>
            <a:spLocks noGrp="1"/>
          </p:cNvSpPr>
          <p:nvPr>
            <p:ph type="title"/>
          </p:nvPr>
        </p:nvSpPr>
        <p:spPr/>
        <p:txBody>
          <a:bodyPr/>
          <a:lstStyle/>
          <a:p>
            <a:r>
              <a:rPr lang="en-US" dirty="0"/>
              <a:t>EDA</a:t>
            </a:r>
            <a:br>
              <a:rPr lang="en-US" dirty="0"/>
            </a:br>
            <a:r>
              <a:rPr lang="en-US" dirty="0"/>
              <a:t>Continued:</a:t>
            </a:r>
          </a:p>
        </p:txBody>
      </p:sp>
      <p:sp>
        <p:nvSpPr>
          <p:cNvPr id="3" name="Content Placeholder 2">
            <a:extLst>
              <a:ext uri="{FF2B5EF4-FFF2-40B4-BE49-F238E27FC236}">
                <a16:creationId xmlns:a16="http://schemas.microsoft.com/office/drawing/2014/main" id="{1AF649F6-E974-8203-64F6-D65308AF1C02}"/>
              </a:ext>
            </a:extLst>
          </p:cNvPr>
          <p:cNvSpPr>
            <a:spLocks noGrp="1"/>
          </p:cNvSpPr>
          <p:nvPr>
            <p:ph idx="1"/>
          </p:nvPr>
        </p:nvSpPr>
        <p:spPr>
          <a:xfrm>
            <a:off x="814918" y="1989140"/>
            <a:ext cx="10562167" cy="1025228"/>
          </a:xfrm>
        </p:spPr>
        <p:txBody>
          <a:bodyPr/>
          <a:lstStyle/>
          <a:p>
            <a:pPr marL="0" indent="0">
              <a:buNone/>
            </a:pPr>
            <a:r>
              <a:rPr lang="en-US" dirty="0"/>
              <a:t>I also charted violin plots to help understand the distribution of “Win” amongst the components. This showed varying degrees of distribution. See below.</a:t>
            </a:r>
          </a:p>
        </p:txBody>
      </p:sp>
      <p:pic>
        <p:nvPicPr>
          <p:cNvPr id="5" name="Picture 4" descr="A graph of a graph&#10;&#10;Description automatically generated with medium confidence">
            <a:extLst>
              <a:ext uri="{FF2B5EF4-FFF2-40B4-BE49-F238E27FC236}">
                <a16:creationId xmlns:a16="http://schemas.microsoft.com/office/drawing/2014/main" id="{77400C69-59CA-3808-4679-634F47D99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14" y="3158833"/>
            <a:ext cx="4580974" cy="286310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6CCB0E01-18E1-A816-0148-2B8598853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0" y="3158832"/>
            <a:ext cx="4580974" cy="2863109"/>
          </a:xfrm>
          <a:prstGeom prst="rect">
            <a:avLst/>
          </a:prstGeom>
        </p:spPr>
      </p:pic>
    </p:spTree>
    <p:extLst>
      <p:ext uri="{BB962C8B-B14F-4D97-AF65-F5344CB8AC3E}">
        <p14:creationId xmlns:p14="http://schemas.microsoft.com/office/powerpoint/2010/main" val="33519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A976-532A-0662-5812-9A8AC9EF2185}"/>
              </a:ext>
            </a:extLst>
          </p:cNvPr>
          <p:cNvSpPr>
            <a:spLocks noGrp="1"/>
          </p:cNvSpPr>
          <p:nvPr>
            <p:ph type="title"/>
          </p:nvPr>
        </p:nvSpPr>
        <p:spPr/>
        <p:txBody>
          <a:bodyPr/>
          <a:lstStyle/>
          <a:p>
            <a:r>
              <a:rPr lang="en-US" dirty="0"/>
              <a:t>EDA</a:t>
            </a:r>
            <a:br>
              <a:rPr lang="en-US" dirty="0"/>
            </a:br>
            <a:r>
              <a:rPr lang="en-US" dirty="0"/>
              <a:t>Continued:</a:t>
            </a:r>
          </a:p>
        </p:txBody>
      </p:sp>
      <p:pic>
        <p:nvPicPr>
          <p:cNvPr id="5" name="Content Placeholder 4" descr="A graph with numbers and a bar graph&#10;&#10;Description automatically generated with medium confidence">
            <a:extLst>
              <a:ext uri="{FF2B5EF4-FFF2-40B4-BE49-F238E27FC236}">
                <a16:creationId xmlns:a16="http://schemas.microsoft.com/office/drawing/2014/main" id="{6B03BAC3-F0AD-E06A-8C38-762C6E694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029" y="1844675"/>
            <a:ext cx="6134971" cy="4089980"/>
          </a:xfrm>
        </p:spPr>
      </p:pic>
      <p:sp>
        <p:nvSpPr>
          <p:cNvPr id="6" name="TextBox 5">
            <a:extLst>
              <a:ext uri="{FF2B5EF4-FFF2-40B4-BE49-F238E27FC236}">
                <a16:creationId xmlns:a16="http://schemas.microsoft.com/office/drawing/2014/main" id="{29AD7016-570C-E636-A388-7080252DD0CC}"/>
              </a:ext>
            </a:extLst>
          </p:cNvPr>
          <p:cNvSpPr txBox="1"/>
          <p:nvPr/>
        </p:nvSpPr>
        <p:spPr>
          <a:xfrm>
            <a:off x="376271" y="1844675"/>
            <a:ext cx="5719729" cy="4555093"/>
          </a:xfrm>
          <a:prstGeom prst="rect">
            <a:avLst/>
          </a:prstGeom>
          <a:noFill/>
        </p:spPr>
        <p:txBody>
          <a:bodyPr wrap="square" rtlCol="0">
            <a:spAutoFit/>
          </a:bodyPr>
          <a:lstStyle/>
          <a:p>
            <a:r>
              <a:rPr lang="en-US" b="0" dirty="0">
                <a:solidFill>
                  <a:schemeClr val="tx2"/>
                </a:solidFill>
              </a:rPr>
              <a:t>This heatmap shows the correlation between the other features and the target feature. One thing that jumps out is that some of the features are inversely correlated.</a:t>
            </a:r>
          </a:p>
          <a:p>
            <a:endParaRPr lang="en-US" b="0" dirty="0">
              <a:solidFill>
                <a:schemeClr val="tx2"/>
              </a:solidFill>
            </a:endParaRPr>
          </a:p>
          <a:p>
            <a:r>
              <a:rPr lang="en-US" b="0" dirty="0">
                <a:solidFill>
                  <a:schemeClr val="tx2"/>
                </a:solidFill>
              </a:rPr>
              <a:t>PC3 seems to have a fairly high inverse correlation, while other did not have much correlation at all.</a:t>
            </a:r>
          </a:p>
          <a:p>
            <a:endParaRPr lang="en-US" b="0" dirty="0">
              <a:solidFill>
                <a:schemeClr val="tx2"/>
              </a:solidFill>
            </a:endParaRPr>
          </a:p>
          <a:p>
            <a:r>
              <a:rPr lang="en-US" b="0" dirty="0">
                <a:solidFill>
                  <a:schemeClr val="tx2"/>
                </a:solidFill>
              </a:rPr>
              <a:t>This worried me at first because I did want to drop so much data that the prediction model would only be working with a small number of factors.</a:t>
            </a:r>
          </a:p>
          <a:p>
            <a:endParaRPr lang="en-US" b="0" dirty="0">
              <a:solidFill>
                <a:schemeClr val="tx2"/>
              </a:solidFill>
            </a:endParaRPr>
          </a:p>
          <a:p>
            <a:r>
              <a:rPr lang="en-US" b="0" dirty="0">
                <a:solidFill>
                  <a:schemeClr val="tx2"/>
                </a:solidFill>
              </a:rPr>
              <a:t>Because of that I decided to continue with those features and see how the prediction power of the model came out.</a:t>
            </a:r>
          </a:p>
          <a:p>
            <a:endParaRPr lang="en-US" sz="2000" b="0" dirty="0"/>
          </a:p>
        </p:txBody>
      </p:sp>
    </p:spTree>
    <p:extLst>
      <p:ext uri="{BB962C8B-B14F-4D97-AF65-F5344CB8AC3E}">
        <p14:creationId xmlns:p14="http://schemas.microsoft.com/office/powerpoint/2010/main" val="26161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6141-472A-EF61-9BDF-A0F6BC23FF8B}"/>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4193B80A-DCBE-4D88-75A6-7C3B5EBA5AA2}"/>
              </a:ext>
            </a:extLst>
          </p:cNvPr>
          <p:cNvSpPr>
            <a:spLocks noGrp="1"/>
          </p:cNvSpPr>
          <p:nvPr>
            <p:ph idx="1"/>
          </p:nvPr>
        </p:nvSpPr>
        <p:spPr>
          <a:xfrm>
            <a:off x="253667" y="1717973"/>
            <a:ext cx="11406510" cy="2223406"/>
          </a:xfrm>
        </p:spPr>
        <p:txBody>
          <a:bodyPr/>
          <a:lstStyle/>
          <a:p>
            <a:pPr marL="0" indent="0">
              <a:buNone/>
            </a:pPr>
            <a:r>
              <a:rPr lang="en-US" sz="1800" dirty="0"/>
              <a:t>Once I had examined the data I was working with, it was on to model building.</a:t>
            </a:r>
          </a:p>
          <a:p>
            <a:pPr marL="0" indent="0">
              <a:buNone/>
            </a:pPr>
            <a:endParaRPr lang="en-US" sz="1800" dirty="0"/>
          </a:p>
          <a:p>
            <a:pPr marL="0" indent="0">
              <a:buNone/>
            </a:pPr>
            <a:r>
              <a:rPr lang="en-US" sz="1800" dirty="0"/>
              <a:t>To do this I decided to use PyCaret, due to its simplicity, integration with many models and overall ease of use.</a:t>
            </a:r>
          </a:p>
          <a:p>
            <a:pPr marL="0" indent="0">
              <a:buNone/>
            </a:pPr>
            <a:endParaRPr lang="en-US" sz="1800" dirty="0"/>
          </a:p>
          <a:p>
            <a:pPr marL="0" indent="0">
              <a:buNone/>
            </a:pPr>
            <a:r>
              <a:rPr lang="en-US" sz="1800" dirty="0"/>
              <a:t>I first needed to determine which model or models I would use, so I ran a model comparison on the training data.</a:t>
            </a:r>
          </a:p>
        </p:txBody>
      </p:sp>
      <p:sp>
        <p:nvSpPr>
          <p:cNvPr id="4" name="TextBox 3">
            <a:extLst>
              <a:ext uri="{FF2B5EF4-FFF2-40B4-BE49-F238E27FC236}">
                <a16:creationId xmlns:a16="http://schemas.microsoft.com/office/drawing/2014/main" id="{AE947101-87E8-85B2-4C69-CE94CDD4DB26}"/>
              </a:ext>
            </a:extLst>
          </p:cNvPr>
          <p:cNvSpPr txBox="1"/>
          <p:nvPr/>
        </p:nvSpPr>
        <p:spPr>
          <a:xfrm>
            <a:off x="253667" y="3941379"/>
            <a:ext cx="11406509" cy="923330"/>
          </a:xfrm>
          <a:prstGeom prst="rect">
            <a:avLst/>
          </a:prstGeom>
          <a:noFill/>
        </p:spPr>
        <p:txBody>
          <a:bodyPr wrap="square" rtlCol="0">
            <a:spAutoFit/>
          </a:bodyPr>
          <a:lstStyle/>
          <a:p>
            <a:r>
              <a:rPr lang="en-US" b="0" dirty="0"/>
              <a:t>I split our whole data into 2 parts. 10% would be set aside as a validation, and the rest would be used in experiment setup. It should be noted that PyCaret makes a holdout set when you use the setup experiment method. In this case, I chose to take 15% of the data as a holdout set.</a:t>
            </a:r>
          </a:p>
        </p:txBody>
      </p:sp>
    </p:spTree>
    <p:extLst>
      <p:ext uri="{BB962C8B-B14F-4D97-AF65-F5344CB8AC3E}">
        <p14:creationId xmlns:p14="http://schemas.microsoft.com/office/powerpoint/2010/main" val="321109638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162</TotalTime>
  <Words>1507</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Arial</vt:lpstr>
      <vt:lpstr>Futura LT Book</vt:lpstr>
      <vt:lpstr>template</vt:lpstr>
      <vt:lpstr>Custom Design</vt:lpstr>
      <vt:lpstr>NFL Game Predictions</vt:lpstr>
      <vt:lpstr>Objective:</vt:lpstr>
      <vt:lpstr>Data Collection: </vt:lpstr>
      <vt:lpstr>Data Preprocessing:</vt:lpstr>
      <vt:lpstr>EDA (Exploratory Data Analysis):</vt:lpstr>
      <vt:lpstr>EDA Continued:</vt:lpstr>
      <vt:lpstr>EDA Continued:</vt:lpstr>
      <vt:lpstr>EDA Continued:</vt:lpstr>
      <vt:lpstr>Model Building:</vt:lpstr>
      <vt:lpstr>Model Building: Continued</vt:lpstr>
      <vt:lpstr>Model Building: Continued</vt:lpstr>
      <vt:lpstr>Model Building: Continued</vt:lpstr>
      <vt:lpstr>Model Building: Continued</vt:lpstr>
      <vt:lpstr>Model Evaluation</vt:lpstr>
      <vt:lpstr>Model Evaluation Continued:</vt:lpstr>
      <vt:lpstr>Model Evaluation Continued:</vt:lpstr>
      <vt:lpstr>Model Evaluation Continued:</vt:lpstr>
      <vt:lpstr>Conclusion:</vt:lpstr>
      <vt:lpstr>Conclusion Continued:</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Game Predictions</dc:title>
  <dc:creator>Ramon Tomzer</dc:creator>
  <cp:lastModifiedBy>Ramon Tomzer</cp:lastModifiedBy>
  <cp:revision>5</cp:revision>
  <dcterms:created xsi:type="dcterms:W3CDTF">2023-08-23T15:18:03Z</dcterms:created>
  <dcterms:modified xsi:type="dcterms:W3CDTF">2023-08-23T18:00:04Z</dcterms:modified>
</cp:coreProperties>
</file>