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56"/>
  </p:normalViewPr>
  <p:slideViewPr>
    <p:cSldViewPr snapToGrid="0">
      <p:cViewPr varScale="1">
        <p:scale>
          <a:sx n="111" d="100"/>
          <a:sy n="111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1c4b3e05aae4b7/Documents/starbucks_drinkMenu_expand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1c4b3e05aae4b7/Documents/starbucks_drinkMenu_expand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1c4b3e05aae4b7/Documents/starbucks_drinkMenu_expand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1c4b3e05aae4b7/Documents/starbucks_drinkMenu_expand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[starbucks_drinkMenu_expanded.xlsx]Sheet3!PivotTable2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242 Beverages Currently Served by</a:t>
            </a:r>
            <a:r>
              <a:rPr lang="en-US" b="1" baseline="0"/>
              <a:t> Starbuck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Sheet3!$A$2:$A$35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Sheet3!$B$2:$B$35</c:f>
              <c:numCache>
                <c:formatCode>General</c:formatCode>
                <c:ptCount val="33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3</c:v>
                </c:pt>
                <c:pt idx="7">
                  <c:v>9</c:v>
                </c:pt>
                <c:pt idx="8">
                  <c:v>4</c:v>
                </c:pt>
                <c:pt idx="9">
                  <c:v>12</c:v>
                </c:pt>
                <c:pt idx="10">
                  <c:v>12</c:v>
                </c:pt>
                <c:pt idx="11">
                  <c:v>2</c:v>
                </c:pt>
                <c:pt idx="12">
                  <c:v>12</c:v>
                </c:pt>
                <c:pt idx="13">
                  <c:v>3</c:v>
                </c:pt>
                <c:pt idx="14">
                  <c:v>9</c:v>
                </c:pt>
                <c:pt idx="15">
                  <c:v>3</c:v>
                </c:pt>
                <c:pt idx="16">
                  <c:v>9</c:v>
                </c:pt>
                <c:pt idx="17">
                  <c:v>3</c:v>
                </c:pt>
                <c:pt idx="18">
                  <c:v>9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9</c:v>
                </c:pt>
                <c:pt idx="24">
                  <c:v>3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4</c:v>
                </c:pt>
                <c:pt idx="30">
                  <c:v>4</c:v>
                </c:pt>
                <c:pt idx="31">
                  <c:v>12</c:v>
                </c:pt>
                <c:pt idx="3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A-4242-A4BE-7EF4B44A4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373712"/>
        <c:axId val="218375360"/>
      </c:barChart>
      <c:catAx>
        <c:axId val="21837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75360"/>
        <c:crosses val="autoZero"/>
        <c:auto val="1"/>
        <c:lblAlgn val="ctr"/>
        <c:lblOffset val="100"/>
        <c:noMultiLvlLbl val="0"/>
      </c:catAx>
      <c:valAx>
        <c:axId val="2183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[starbucks_drinkMenu_expanded.xlsx]Sheet4!PivotTable3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Beverages by Calories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Sheet4!$A$4:$A$37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Sheet4!$B$4:$B$37</c:f>
              <c:numCache>
                <c:formatCode>General</c:formatCode>
                <c:ptCount val="33"/>
                <c:pt idx="0">
                  <c:v>870</c:v>
                </c:pt>
                <c:pt idx="1">
                  <c:v>17</c:v>
                </c:pt>
                <c:pt idx="2">
                  <c:v>55</c:v>
                </c:pt>
                <c:pt idx="3">
                  <c:v>1670</c:v>
                </c:pt>
                <c:pt idx="4">
                  <c:v>2520</c:v>
                </c:pt>
                <c:pt idx="5">
                  <c:v>1080</c:v>
                </c:pt>
                <c:pt idx="6">
                  <c:v>450</c:v>
                </c:pt>
                <c:pt idx="7">
                  <c:v>2420</c:v>
                </c:pt>
                <c:pt idx="8">
                  <c:v>990</c:v>
                </c:pt>
                <c:pt idx="9">
                  <c:v>2210</c:v>
                </c:pt>
                <c:pt idx="10">
                  <c:v>2520</c:v>
                </c:pt>
                <c:pt idx="11">
                  <c:v>15</c:v>
                </c:pt>
                <c:pt idx="12">
                  <c:v>2840</c:v>
                </c:pt>
                <c:pt idx="13">
                  <c:v>280</c:v>
                </c:pt>
                <c:pt idx="14">
                  <c:v>1100</c:v>
                </c:pt>
                <c:pt idx="15">
                  <c:v>660</c:v>
                </c:pt>
                <c:pt idx="16">
                  <c:v>2950</c:v>
                </c:pt>
                <c:pt idx="17">
                  <c:v>470</c:v>
                </c:pt>
                <c:pt idx="18">
                  <c:v>2450</c:v>
                </c:pt>
                <c:pt idx="19">
                  <c:v>800</c:v>
                </c:pt>
                <c:pt idx="20">
                  <c:v>260</c:v>
                </c:pt>
                <c:pt idx="21">
                  <c:v>420</c:v>
                </c:pt>
                <c:pt idx="22">
                  <c:v>440</c:v>
                </c:pt>
                <c:pt idx="23">
                  <c:v>2240</c:v>
                </c:pt>
                <c:pt idx="24">
                  <c:v>870</c:v>
                </c:pt>
                <c:pt idx="25">
                  <c:v>2360</c:v>
                </c:pt>
                <c:pt idx="26">
                  <c:v>1780</c:v>
                </c:pt>
                <c:pt idx="27">
                  <c:v>1780</c:v>
                </c:pt>
                <c:pt idx="28">
                  <c:v>3300</c:v>
                </c:pt>
                <c:pt idx="29">
                  <c:v>0</c:v>
                </c:pt>
                <c:pt idx="30">
                  <c:v>790</c:v>
                </c:pt>
                <c:pt idx="31">
                  <c:v>2350</c:v>
                </c:pt>
                <c:pt idx="32">
                  <c:v>3960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2-5241-81C3-9143A645B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4505280"/>
        <c:axId val="1314506960"/>
      </c:barChart>
      <c:catAx>
        <c:axId val="131450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506960"/>
        <c:crosses val="autoZero"/>
        <c:auto val="1"/>
        <c:lblAlgn val="ctr"/>
        <c:lblOffset val="100"/>
        <c:noMultiLvlLbl val="0"/>
      </c:catAx>
      <c:valAx>
        <c:axId val="131450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50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[starbucks_drinkMenu_expanded.xlsx]Sheet5!PivotTable4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Sum of  Total Fat (g)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Sheet5!$A$2:$A$35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Sheet5!$B$2:$B$35</c:f>
              <c:numCache>
                <c:formatCode>General</c:formatCode>
                <c:ptCount val="33"/>
                <c:pt idx="0">
                  <c:v>12</c:v>
                </c:pt>
                <c:pt idx="1">
                  <c:v>0.4</c:v>
                </c:pt>
                <c:pt idx="2">
                  <c:v>0</c:v>
                </c:pt>
                <c:pt idx="3">
                  <c:v>45.5</c:v>
                </c:pt>
                <c:pt idx="4">
                  <c:v>62.5</c:v>
                </c:pt>
                <c:pt idx="5">
                  <c:v>29.6</c:v>
                </c:pt>
                <c:pt idx="6">
                  <c:v>0.30000000000000004</c:v>
                </c:pt>
                <c:pt idx="7">
                  <c:v>16.8</c:v>
                </c:pt>
                <c:pt idx="8">
                  <c:v>0</c:v>
                </c:pt>
                <c:pt idx="9">
                  <c:v>47.5</c:v>
                </c:pt>
                <c:pt idx="10">
                  <c:v>16.600000000000001</c:v>
                </c:pt>
                <c:pt idx="11">
                  <c:v>0</c:v>
                </c:pt>
                <c:pt idx="12">
                  <c:v>66</c:v>
                </c:pt>
                <c:pt idx="13">
                  <c:v>0.2</c:v>
                </c:pt>
                <c:pt idx="14">
                  <c:v>8.3000000000000007</c:v>
                </c:pt>
                <c:pt idx="15">
                  <c:v>12</c:v>
                </c:pt>
                <c:pt idx="16">
                  <c:v>52</c:v>
                </c:pt>
                <c:pt idx="17">
                  <c:v>2.5</c:v>
                </c:pt>
                <c:pt idx="18">
                  <c:v>23</c:v>
                </c:pt>
                <c:pt idx="19">
                  <c:v>4</c:v>
                </c:pt>
                <c:pt idx="20">
                  <c:v>0</c:v>
                </c:pt>
                <c:pt idx="21">
                  <c:v>0</c:v>
                </c:pt>
                <c:pt idx="22">
                  <c:v>0.90000000000000013</c:v>
                </c:pt>
                <c:pt idx="23">
                  <c:v>49</c:v>
                </c:pt>
                <c:pt idx="24">
                  <c:v>5</c:v>
                </c:pt>
                <c:pt idx="25">
                  <c:v>28.8</c:v>
                </c:pt>
                <c:pt idx="26">
                  <c:v>26.1</c:v>
                </c:pt>
                <c:pt idx="27">
                  <c:v>26.1</c:v>
                </c:pt>
                <c:pt idx="28">
                  <c:v>51.1</c:v>
                </c:pt>
                <c:pt idx="29">
                  <c:v>0</c:v>
                </c:pt>
                <c:pt idx="30">
                  <c:v>5.2</c:v>
                </c:pt>
                <c:pt idx="31">
                  <c:v>42.9</c:v>
                </c:pt>
                <c:pt idx="32">
                  <c:v>97.5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5D-DE45-A766-E8408729B71C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Sum of Trans Fat (g)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Sheet5!$A$2:$A$35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Sheet5!$C$2:$C$35</c:f>
              <c:numCache>
                <c:formatCode>General</c:formatCode>
                <c:ptCount val="33"/>
                <c:pt idx="0">
                  <c:v>5.5</c:v>
                </c:pt>
                <c:pt idx="1">
                  <c:v>0</c:v>
                </c:pt>
                <c:pt idx="2">
                  <c:v>0</c:v>
                </c:pt>
                <c:pt idx="3">
                  <c:v>16.2</c:v>
                </c:pt>
                <c:pt idx="4">
                  <c:v>28.5</c:v>
                </c:pt>
                <c:pt idx="5">
                  <c:v>10</c:v>
                </c:pt>
                <c:pt idx="6">
                  <c:v>0.2</c:v>
                </c:pt>
                <c:pt idx="7">
                  <c:v>7.4</c:v>
                </c:pt>
                <c:pt idx="8">
                  <c:v>0</c:v>
                </c:pt>
                <c:pt idx="9">
                  <c:v>20.5</c:v>
                </c:pt>
                <c:pt idx="10">
                  <c:v>7.6</c:v>
                </c:pt>
                <c:pt idx="11">
                  <c:v>0</c:v>
                </c:pt>
                <c:pt idx="12">
                  <c:v>29.5</c:v>
                </c:pt>
                <c:pt idx="13">
                  <c:v>0</c:v>
                </c:pt>
                <c:pt idx="14">
                  <c:v>2.5</c:v>
                </c:pt>
                <c:pt idx="15">
                  <c:v>9</c:v>
                </c:pt>
                <c:pt idx="16">
                  <c:v>35</c:v>
                </c:pt>
                <c:pt idx="17">
                  <c:v>1.4</c:v>
                </c:pt>
                <c:pt idx="18">
                  <c:v>11.4</c:v>
                </c:pt>
                <c:pt idx="19">
                  <c:v>1.2000000000000002</c:v>
                </c:pt>
                <c:pt idx="20">
                  <c:v>0</c:v>
                </c:pt>
                <c:pt idx="21">
                  <c:v>0</c:v>
                </c:pt>
                <c:pt idx="22">
                  <c:v>0.60000000000000009</c:v>
                </c:pt>
                <c:pt idx="23">
                  <c:v>7.6000000000000005</c:v>
                </c:pt>
                <c:pt idx="24">
                  <c:v>1.7000000000000002</c:v>
                </c:pt>
                <c:pt idx="25">
                  <c:v>9.4</c:v>
                </c:pt>
                <c:pt idx="26">
                  <c:v>8.8000000000000007</c:v>
                </c:pt>
                <c:pt idx="27">
                  <c:v>8.8000000000000007</c:v>
                </c:pt>
                <c:pt idx="28">
                  <c:v>17.7</c:v>
                </c:pt>
                <c:pt idx="29">
                  <c:v>0</c:v>
                </c:pt>
                <c:pt idx="30">
                  <c:v>2.4</c:v>
                </c:pt>
                <c:pt idx="31">
                  <c:v>14.9</c:v>
                </c:pt>
                <c:pt idx="32">
                  <c:v>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5D-DE45-A766-E8408729B71C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Sum of Saturated Fat (g)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Sheet5!$A$2:$A$35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Sheet5!$D$2:$D$35</c:f>
              <c:numCache>
                <c:formatCode>General</c:formatCode>
                <c:ptCount val="33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0.8</c:v>
                </c:pt>
                <c:pt idx="4">
                  <c:v>0.60000000000000009</c:v>
                </c:pt>
                <c:pt idx="5">
                  <c:v>0.5</c:v>
                </c:pt>
                <c:pt idx="6">
                  <c:v>0</c:v>
                </c:pt>
                <c:pt idx="7">
                  <c:v>0.30000000000000004</c:v>
                </c:pt>
                <c:pt idx="8">
                  <c:v>0</c:v>
                </c:pt>
                <c:pt idx="9">
                  <c:v>0.60000000000000009</c:v>
                </c:pt>
                <c:pt idx="10">
                  <c:v>0.4</c:v>
                </c:pt>
                <c:pt idx="11">
                  <c:v>0</c:v>
                </c:pt>
                <c:pt idx="12">
                  <c:v>0.8</c:v>
                </c:pt>
                <c:pt idx="13">
                  <c:v>0</c:v>
                </c:pt>
                <c:pt idx="14">
                  <c:v>0.1</c:v>
                </c:pt>
                <c:pt idx="15">
                  <c:v>0</c:v>
                </c:pt>
                <c:pt idx="16">
                  <c:v>0.4</c:v>
                </c:pt>
                <c:pt idx="17">
                  <c:v>0</c:v>
                </c:pt>
                <c:pt idx="18">
                  <c:v>0.30000000000000004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0.4</c:v>
                </c:pt>
                <c:pt idx="24">
                  <c:v>0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0.8</c:v>
                </c:pt>
                <c:pt idx="29">
                  <c:v>0</c:v>
                </c:pt>
                <c:pt idx="30">
                  <c:v>0.1</c:v>
                </c:pt>
                <c:pt idx="31">
                  <c:v>0.8</c:v>
                </c:pt>
                <c:pt idx="32">
                  <c:v>0.60000000000000009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5D-DE45-A766-E8408729B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5068352"/>
        <c:axId val="1235070032"/>
      </c:barChart>
      <c:catAx>
        <c:axId val="12350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070032"/>
        <c:crosses val="autoZero"/>
        <c:auto val="1"/>
        <c:lblAlgn val="ctr"/>
        <c:lblOffset val="100"/>
        <c:noMultiLvlLbl val="0"/>
      </c:catAx>
      <c:valAx>
        <c:axId val="123507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0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[starbucks_drinkMenu_expanded.xlsx]Sheet6!PivotTable5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Sum of  Sugars (g)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Sheet6!$A$2:$A$35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Sheet6!$B$2:$B$35</c:f>
              <c:numCache>
                <c:formatCode>General</c:formatCode>
                <c:ptCount val="33"/>
                <c:pt idx="0">
                  <c:v>99</c:v>
                </c:pt>
                <c:pt idx="1">
                  <c:v>0</c:v>
                </c:pt>
                <c:pt idx="2">
                  <c:v>0</c:v>
                </c:pt>
                <c:pt idx="3">
                  <c:v>155</c:v>
                </c:pt>
                <c:pt idx="4">
                  <c:v>334</c:v>
                </c:pt>
                <c:pt idx="5">
                  <c:v>97</c:v>
                </c:pt>
                <c:pt idx="6">
                  <c:v>98</c:v>
                </c:pt>
                <c:pt idx="7">
                  <c:v>522</c:v>
                </c:pt>
                <c:pt idx="8">
                  <c:v>230</c:v>
                </c:pt>
                <c:pt idx="9">
                  <c:v>305</c:v>
                </c:pt>
                <c:pt idx="10">
                  <c:v>535</c:v>
                </c:pt>
                <c:pt idx="11">
                  <c:v>0</c:v>
                </c:pt>
                <c:pt idx="12">
                  <c:v>419</c:v>
                </c:pt>
                <c:pt idx="13">
                  <c:v>67</c:v>
                </c:pt>
                <c:pt idx="14">
                  <c:v>228</c:v>
                </c:pt>
                <c:pt idx="15">
                  <c:v>118</c:v>
                </c:pt>
                <c:pt idx="16">
                  <c:v>562</c:v>
                </c:pt>
                <c:pt idx="17">
                  <c:v>95</c:v>
                </c:pt>
                <c:pt idx="18">
                  <c:v>514</c:v>
                </c:pt>
                <c:pt idx="19">
                  <c:v>110</c:v>
                </c:pt>
                <c:pt idx="20">
                  <c:v>67</c:v>
                </c:pt>
                <c:pt idx="21">
                  <c:v>106</c:v>
                </c:pt>
                <c:pt idx="22">
                  <c:v>58</c:v>
                </c:pt>
                <c:pt idx="23">
                  <c:v>464</c:v>
                </c:pt>
                <c:pt idx="24">
                  <c:v>122</c:v>
                </c:pt>
                <c:pt idx="25">
                  <c:v>427</c:v>
                </c:pt>
                <c:pt idx="26">
                  <c:v>304</c:v>
                </c:pt>
                <c:pt idx="27">
                  <c:v>304</c:v>
                </c:pt>
                <c:pt idx="28">
                  <c:v>541</c:v>
                </c:pt>
                <c:pt idx="29">
                  <c:v>0</c:v>
                </c:pt>
                <c:pt idx="30">
                  <c:v>166</c:v>
                </c:pt>
                <c:pt idx="31">
                  <c:v>340</c:v>
                </c:pt>
                <c:pt idx="32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5-4446-9CAC-5FE0BA7BC44D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Sum of  Total Carbohydrates (g)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Sheet6!$A$2:$A$35</c:f>
              <c:strCache>
                <c:ptCount val="33"/>
                <c:pt idx="0">
                  <c:v>Banana Chocolate Smoothie</c:v>
                </c:pt>
                <c:pt idx="1">
                  <c:v>Brewed Coffee</c:v>
                </c:pt>
                <c:pt idx="2">
                  <c:v>Caff√® Americano</c:v>
                </c:pt>
                <c:pt idx="3">
                  <c:v>Caff√® Latte</c:v>
                </c:pt>
                <c:pt idx="4">
                  <c:v>Caff√® Mocha (Without Whipped Cream)</c:v>
                </c:pt>
                <c:pt idx="5">
                  <c:v>Cappuccino</c:v>
                </c:pt>
                <c:pt idx="6">
                  <c:v>Caramel</c:v>
                </c:pt>
                <c:pt idx="7">
                  <c:v>Caramel (Without Whipped Cream)</c:v>
                </c:pt>
                <c:pt idx="8">
                  <c:v>Caramel Apple Spice (Without Whipped Cream)</c:v>
                </c:pt>
                <c:pt idx="9">
                  <c:v>Caramel Macchiato</c:v>
                </c:pt>
                <c:pt idx="10">
                  <c:v>Coffee</c:v>
                </c:pt>
                <c:pt idx="11">
                  <c:v>Espresso</c:v>
                </c:pt>
                <c:pt idx="12">
                  <c:v>Hot Chocolate (Without Whipped Cream)</c:v>
                </c:pt>
                <c:pt idx="13">
                  <c:v>Iced Brewed Coffee (With Classic Syrup)</c:v>
                </c:pt>
                <c:pt idx="14">
                  <c:v>Iced Brewed Coffee (With Milk &amp; Classic Syrup)</c:v>
                </c:pt>
                <c:pt idx="15">
                  <c:v>Java Chip</c:v>
                </c:pt>
                <c:pt idx="16">
                  <c:v>Java Chip (Without Whipped Cream)</c:v>
                </c:pt>
                <c:pt idx="17">
                  <c:v>Mocha</c:v>
                </c:pt>
                <c:pt idx="18">
                  <c:v>Mocha (Without Whipped Cream)</c:v>
                </c:pt>
                <c:pt idx="19">
                  <c:v>Orange Mango Banana Smoothie</c:v>
                </c:pt>
                <c:pt idx="20">
                  <c:v>Shaken Iced Tazo Tea (With Classic Syrup)</c:v>
                </c:pt>
                <c:pt idx="21">
                  <c:v>Shaken Iced Tazo Tea Lemonade (With Classic Syrup)</c:v>
                </c:pt>
                <c:pt idx="22">
                  <c:v>Skinny Latte (Any Flavour)</c:v>
                </c:pt>
                <c:pt idx="23">
                  <c:v>Strawberries &amp; Cr√®me (Without Whipped Cream)</c:v>
                </c:pt>
                <c:pt idx="24">
                  <c:v>Strawberry Banana Smoothie</c:v>
                </c:pt>
                <c:pt idx="25">
                  <c:v>Tazo Chai Tea Latte</c:v>
                </c:pt>
                <c:pt idx="26">
                  <c:v>Tazo Full-Leaf Red Tea Latte (Vanilla Rooibos)</c:v>
                </c:pt>
                <c:pt idx="27">
                  <c:v>Tazo Full-Leaf Tea Latte</c:v>
                </c:pt>
                <c:pt idx="28">
                  <c:v>Tazo Green Tea Latte</c:v>
                </c:pt>
                <c:pt idx="29">
                  <c:v>Tazo Tea</c:v>
                </c:pt>
                <c:pt idx="30">
                  <c:v>Vanilla Bean (Without Whipped Cream)</c:v>
                </c:pt>
                <c:pt idx="31">
                  <c:v>Vanilla Latte (Or Other Flavoured Latte)</c:v>
                </c:pt>
                <c:pt idx="32">
                  <c:v>White Chocolate Mocha (Without Whipped Cream)</c:v>
                </c:pt>
              </c:strCache>
            </c:strRef>
          </c:cat>
          <c:val>
            <c:numRef>
              <c:f>Sheet6!$C$2:$C$35</c:f>
              <c:numCache>
                <c:formatCode>General</c:formatCode>
                <c:ptCount val="33"/>
                <c:pt idx="0">
                  <c:v>460</c:v>
                </c:pt>
                <c:pt idx="1">
                  <c:v>35</c:v>
                </c:pt>
                <c:pt idx="2">
                  <c:v>45</c:v>
                </c:pt>
                <c:pt idx="3">
                  <c:v>1615</c:v>
                </c:pt>
                <c:pt idx="4">
                  <c:v>1335</c:v>
                </c:pt>
                <c:pt idx="5">
                  <c:v>1020</c:v>
                </c:pt>
                <c:pt idx="6">
                  <c:v>610</c:v>
                </c:pt>
                <c:pt idx="7">
                  <c:v>2010</c:v>
                </c:pt>
                <c:pt idx="8">
                  <c:v>70</c:v>
                </c:pt>
                <c:pt idx="9">
                  <c:v>1405</c:v>
                </c:pt>
                <c:pt idx="10">
                  <c:v>2650</c:v>
                </c:pt>
                <c:pt idx="11">
                  <c:v>1</c:v>
                </c:pt>
                <c:pt idx="12">
                  <c:v>1500</c:v>
                </c:pt>
                <c:pt idx="13">
                  <c:v>14</c:v>
                </c:pt>
                <c:pt idx="14">
                  <c:v>315</c:v>
                </c:pt>
                <c:pt idx="15">
                  <c:v>730</c:v>
                </c:pt>
                <c:pt idx="16">
                  <c:v>2260</c:v>
                </c:pt>
                <c:pt idx="17">
                  <c:v>630</c:v>
                </c:pt>
                <c:pt idx="18">
                  <c:v>2010</c:v>
                </c:pt>
                <c:pt idx="19">
                  <c:v>365</c:v>
                </c:pt>
                <c:pt idx="20">
                  <c:v>0</c:v>
                </c:pt>
                <c:pt idx="21">
                  <c:v>0</c:v>
                </c:pt>
                <c:pt idx="22">
                  <c:v>565</c:v>
                </c:pt>
                <c:pt idx="23">
                  <c:v>1745</c:v>
                </c:pt>
                <c:pt idx="24">
                  <c:v>370</c:v>
                </c:pt>
                <c:pt idx="25">
                  <c:v>1100</c:v>
                </c:pt>
                <c:pt idx="26">
                  <c:v>930</c:v>
                </c:pt>
                <c:pt idx="27">
                  <c:v>930</c:v>
                </c:pt>
                <c:pt idx="28">
                  <c:v>1715</c:v>
                </c:pt>
                <c:pt idx="29">
                  <c:v>0</c:v>
                </c:pt>
                <c:pt idx="30">
                  <c:v>710</c:v>
                </c:pt>
                <c:pt idx="31">
                  <c:v>1490</c:v>
                </c:pt>
                <c:pt idx="32">
                  <c:v>2555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5-4446-9CAC-5FE0BA7B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9558032"/>
        <c:axId val="1409555136"/>
      </c:barChart>
      <c:catAx>
        <c:axId val="14095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55136"/>
        <c:crosses val="autoZero"/>
        <c:auto val="1"/>
        <c:lblAlgn val="ctr"/>
        <c:lblOffset val="100"/>
        <c:noMultiLvlLbl val="0"/>
      </c:catAx>
      <c:valAx>
        <c:axId val="140955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5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1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0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0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8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BDEA15-09CD-4275-A8E0-385C965F48B0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ree cups of espresso ready to be served">
            <a:extLst>
              <a:ext uri="{FF2B5EF4-FFF2-40B4-BE49-F238E27FC236}">
                <a16:creationId xmlns:a16="http://schemas.microsoft.com/office/drawing/2014/main" id="{AD2DCBF2-311A-CF16-1CA9-078A6318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4" r="3" b="933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4ADE6-B4B3-94D5-B8D4-76FA029B5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6914" y="1080959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Starbucks Beverages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37A8-D5BC-1FE4-A922-6C836D70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Nutritional Facts</a:t>
            </a:r>
          </a:p>
        </p:txBody>
      </p:sp>
    </p:spTree>
    <p:extLst>
      <p:ext uri="{BB962C8B-B14F-4D97-AF65-F5344CB8AC3E}">
        <p14:creationId xmlns:p14="http://schemas.microsoft.com/office/powerpoint/2010/main" val="24390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41F-F81F-29D3-6136-613AE7D9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BF22-5444-DFF2-3F8E-FDD01786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  <a:p>
            <a:pPr lvl="1"/>
            <a:r>
              <a:rPr lang="en-US" dirty="0"/>
              <a:t>No one goes to Starbucks for coffee</a:t>
            </a:r>
          </a:p>
          <a:p>
            <a:pPr lvl="1"/>
            <a:r>
              <a:rPr lang="en-US" dirty="0"/>
              <a:t>242 Beverage Options Available</a:t>
            </a:r>
          </a:p>
          <a:p>
            <a:pPr lvl="1"/>
            <a:r>
              <a:rPr lang="en-US" dirty="0"/>
              <a:t>High-Calorie Beverages Dominate Hand-Crafted Beverages</a:t>
            </a:r>
          </a:p>
          <a:p>
            <a:pPr lvl="1"/>
            <a:r>
              <a:rPr lang="en-US" dirty="0"/>
              <a:t>Fat Content Highest Among Hand-Crafted Beverages</a:t>
            </a:r>
          </a:p>
          <a:p>
            <a:pPr lvl="1"/>
            <a:r>
              <a:rPr lang="en-US" dirty="0"/>
              <a:t>Carbohydrate content derived primarily from sugar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50EF5-5BEF-ACBA-B469-6B52C9D2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E1ECC57-A27A-39DA-EFCB-FC53AA92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57" y="693471"/>
            <a:ext cx="3275013" cy="35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9BF6B-56EC-0D6F-EFDE-11D353E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Beverages Served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9793FB-F715-BC89-6950-DB3009CF3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09078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263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4A2D-84E6-CD74-5D3C-049B5A23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Beverage Calorie Content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B20DA1-48F5-3E9D-A117-5C0680AC37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48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B2B-B061-506D-E750-2A0162C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Content of BEVERAGES SERVED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C02874-AB8E-BB6F-04FB-F3A82C999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584152"/>
              </p:ext>
            </p:extLst>
          </p:nvPr>
        </p:nvGraphicFramePr>
        <p:xfrm>
          <a:off x="1451580" y="1956121"/>
          <a:ext cx="9603274" cy="3770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1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76C8-DDF5-4A1A-4FF4-C1E995D4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BEVERAGE BY SUGAR AND CARBOHYDRATE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475E3B-ABF7-C5E4-7FBA-C38C47CD8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743173"/>
              </p:ext>
            </p:extLst>
          </p:nvPr>
        </p:nvGraphicFramePr>
        <p:xfrm>
          <a:off x="1451579" y="2015732"/>
          <a:ext cx="9603274" cy="3871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253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58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Starbucks Beverages</vt:lpstr>
      <vt:lpstr>PowerPoint Presentation</vt:lpstr>
      <vt:lpstr>Beverages Served</vt:lpstr>
      <vt:lpstr>Beverage Calorie Content</vt:lpstr>
      <vt:lpstr>Fat Content of BEVERAGES SERVED</vt:lpstr>
      <vt:lpstr>BEVERAGE BY SUGAR AND CARBOHYDRATE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Beverages</dc:title>
  <dc:creator>Ryan Dallavia</dc:creator>
  <cp:lastModifiedBy>Ryan Dallavia</cp:lastModifiedBy>
  <cp:revision>2</cp:revision>
  <dcterms:created xsi:type="dcterms:W3CDTF">2023-01-22T10:37:01Z</dcterms:created>
  <dcterms:modified xsi:type="dcterms:W3CDTF">2023-01-22T11:50:53Z</dcterms:modified>
</cp:coreProperties>
</file>