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7" d="100"/>
          <a:sy n="77" d="100"/>
        </p:scale>
        <p:origin x="2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B75DF568-42B8-495B-8D9F-118A2484AA9C}" type="datetimeFigureOut">
              <a:rPr lang="en-US" smtClean="0"/>
              <a:t>4/10/2016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409871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B75DF568-42B8-495B-8D9F-118A2484AA9C}" type="datetimeFigureOut">
              <a:rPr lang="en-US" smtClean="0"/>
              <a:t>4/10/2016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336180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B75DF568-42B8-495B-8D9F-118A2484AA9C}" type="datetimeFigureOut">
              <a:rPr lang="en-US" smtClean="0"/>
              <a:t>4/10/2016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172269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B75DF568-42B8-495B-8D9F-118A2484AA9C}" type="datetimeFigureOut">
              <a:rPr lang="en-US" smtClean="0"/>
              <a:t>4/10/2016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409069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75DF568-42B8-495B-8D9F-118A2484AA9C}" type="datetimeFigureOut">
              <a:rPr lang="en-US" smtClean="0"/>
              <a:t>4/10/2016</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2471769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B75DF568-42B8-495B-8D9F-118A2484AA9C}" type="datetimeFigureOut">
              <a:rPr lang="en-US" smtClean="0"/>
              <a:t>4/10/2016</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220077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B75DF568-42B8-495B-8D9F-118A2484AA9C}" type="datetimeFigureOut">
              <a:rPr lang="en-US" smtClean="0"/>
              <a:t>4/10/2016</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387401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B75DF568-42B8-495B-8D9F-118A2484AA9C}" type="datetimeFigureOut">
              <a:rPr lang="en-US" smtClean="0"/>
              <a:t>4/10/2016</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94804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75DF568-42B8-495B-8D9F-118A2484AA9C}" type="datetimeFigureOut">
              <a:rPr lang="en-US" smtClean="0"/>
              <a:t>4/10/2016</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139938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75DF568-42B8-495B-8D9F-118A2484AA9C}" type="datetimeFigureOut">
              <a:rPr lang="en-US" smtClean="0"/>
              <a:t>4/10/2016</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30372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75DF568-42B8-495B-8D9F-118A2484AA9C}" type="datetimeFigureOut">
              <a:rPr lang="en-US" smtClean="0"/>
              <a:t>4/10/2016</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6178671-E017-4BC8-A1B2-434FBBB4591A}" type="slidenum">
              <a:rPr lang="en-US" smtClean="0"/>
              <a:t>‹Nº›</a:t>
            </a:fld>
            <a:endParaRPr lang="en-US"/>
          </a:p>
        </p:txBody>
      </p:sp>
    </p:spTree>
    <p:extLst>
      <p:ext uri="{BB962C8B-B14F-4D97-AF65-F5344CB8AC3E}">
        <p14:creationId xmlns:p14="http://schemas.microsoft.com/office/powerpoint/2010/main" val="108552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DF568-42B8-495B-8D9F-118A2484AA9C}" type="datetimeFigureOut">
              <a:rPr lang="en-US" smtClean="0"/>
              <a:t>4/10/2016</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78671-E017-4BC8-A1B2-434FBBB4591A}" type="slidenum">
              <a:rPr lang="en-US" smtClean="0"/>
              <a:t>‹Nº›</a:t>
            </a:fld>
            <a:endParaRPr lang="en-US"/>
          </a:p>
        </p:txBody>
      </p:sp>
    </p:spTree>
    <p:extLst>
      <p:ext uri="{BB962C8B-B14F-4D97-AF65-F5344CB8AC3E}">
        <p14:creationId xmlns:p14="http://schemas.microsoft.com/office/powerpoint/2010/main" val="296171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665947" y="2981194"/>
            <a:ext cx="2680570" cy="78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a:t>El conocimiento y la formación de profesionales</a:t>
            </a:r>
            <a:endParaRPr lang="en-US" sz="1600" b="1" dirty="0"/>
          </a:p>
        </p:txBody>
      </p:sp>
      <p:cxnSp>
        <p:nvCxnSpPr>
          <p:cNvPr id="6" name="Conector recto 5"/>
          <p:cNvCxnSpPr/>
          <p:nvPr/>
        </p:nvCxnSpPr>
        <p:spPr>
          <a:xfrm flipH="1" flipV="1">
            <a:off x="3782860" y="2079321"/>
            <a:ext cx="1290181" cy="889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flipH="1" flipV="1">
            <a:off x="2116900" y="1177448"/>
            <a:ext cx="739033" cy="7640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ángulo redondeado 11"/>
          <p:cNvSpPr/>
          <p:nvPr/>
        </p:nvSpPr>
        <p:spPr>
          <a:xfrm>
            <a:off x="2855933" y="1966587"/>
            <a:ext cx="1265130" cy="1972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err="1"/>
              <a:t>Globalización</a:t>
            </a:r>
            <a:endParaRPr lang="en-US" sz="1200" b="1" dirty="0"/>
          </a:p>
        </p:txBody>
      </p:sp>
      <p:sp>
        <p:nvSpPr>
          <p:cNvPr id="14" name="Rectángulo redondeado 13"/>
          <p:cNvSpPr/>
          <p:nvPr/>
        </p:nvSpPr>
        <p:spPr>
          <a:xfrm>
            <a:off x="501041" y="613775"/>
            <a:ext cx="1941534" cy="601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Se dice que se da comienzo a la era actual con la caída del muro de </a:t>
            </a:r>
            <a:r>
              <a:rPr lang="es-MX" sz="1200" dirty="0" err="1"/>
              <a:t>Berlin</a:t>
            </a:r>
            <a:endParaRPr lang="en-US" sz="1200" dirty="0"/>
          </a:p>
        </p:txBody>
      </p:sp>
      <p:sp>
        <p:nvSpPr>
          <p:cNvPr id="16" name="Rectángulo redondeado 15"/>
          <p:cNvSpPr/>
          <p:nvPr/>
        </p:nvSpPr>
        <p:spPr>
          <a:xfrm>
            <a:off x="2630463" y="522963"/>
            <a:ext cx="2780779" cy="10521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Este evento histórico simboliza el momento en que comienza la globalización pues caen todas las barreras que impiden la circulación de personas, idea y mercancías.</a:t>
            </a:r>
            <a:endParaRPr lang="en-US" sz="1200" dirty="0"/>
          </a:p>
        </p:txBody>
      </p:sp>
      <p:cxnSp>
        <p:nvCxnSpPr>
          <p:cNvPr id="18" name="Conector recto 17"/>
          <p:cNvCxnSpPr>
            <a:stCxn id="14" idx="3"/>
            <a:endCxn id="16" idx="1"/>
          </p:cNvCxnSpPr>
          <p:nvPr/>
        </p:nvCxnSpPr>
        <p:spPr>
          <a:xfrm>
            <a:off x="2442575" y="914400"/>
            <a:ext cx="187888" cy="134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flipH="1">
            <a:off x="2116900" y="2192055"/>
            <a:ext cx="739033" cy="350729"/>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ángulo redondeado 22"/>
          <p:cNvSpPr/>
          <p:nvPr/>
        </p:nvSpPr>
        <p:spPr>
          <a:xfrm>
            <a:off x="200416" y="1678486"/>
            <a:ext cx="1916484" cy="1803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Con la apertura del comercio y el flujo de ideas, aumenta el desarrollo de tecnologías y se generan empleos nuevos debido a las nuevas necesidades de servicios de las sociedades.</a:t>
            </a:r>
            <a:endParaRPr lang="en-US" sz="1200" dirty="0"/>
          </a:p>
        </p:txBody>
      </p:sp>
      <p:cxnSp>
        <p:nvCxnSpPr>
          <p:cNvPr id="27" name="Conector recto 26"/>
          <p:cNvCxnSpPr>
            <a:stCxn id="23" idx="2"/>
          </p:cNvCxnSpPr>
          <p:nvPr/>
        </p:nvCxnSpPr>
        <p:spPr>
          <a:xfrm>
            <a:off x="1158658" y="3482236"/>
            <a:ext cx="194153" cy="488515"/>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ángulo redondeado 27"/>
          <p:cNvSpPr/>
          <p:nvPr/>
        </p:nvSpPr>
        <p:spPr>
          <a:xfrm>
            <a:off x="112734" y="3945697"/>
            <a:ext cx="2718148" cy="12526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El conocimiento necesario para nuevas tecnologías se vuelve una necesidad y las universidades empiezan a enseñar nuevas profesiones que vayan acorde a las nuevas necesidades de conocimientos y tecnología</a:t>
            </a:r>
            <a:endParaRPr lang="en-US" sz="1200" dirty="0"/>
          </a:p>
        </p:txBody>
      </p:sp>
      <p:cxnSp>
        <p:nvCxnSpPr>
          <p:cNvPr id="30" name="Conector recto 29"/>
          <p:cNvCxnSpPr/>
          <p:nvPr/>
        </p:nvCxnSpPr>
        <p:spPr>
          <a:xfrm flipV="1">
            <a:off x="2486416" y="3482236"/>
            <a:ext cx="369517" cy="463461"/>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ángulo redondeado 30"/>
          <p:cNvSpPr/>
          <p:nvPr/>
        </p:nvSpPr>
        <p:spPr>
          <a:xfrm>
            <a:off x="2279738" y="2893513"/>
            <a:ext cx="2304788" cy="8329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El conocimiento especializado con el uso de tecnologías nuevas se vuelve en una mercancía con el que se puede generar dinero.</a:t>
            </a:r>
            <a:endParaRPr lang="en-US" sz="1200" dirty="0"/>
          </a:p>
        </p:txBody>
      </p:sp>
      <p:sp>
        <p:nvSpPr>
          <p:cNvPr id="32" name="Rectángulo redondeado 31"/>
          <p:cNvSpPr/>
          <p:nvPr/>
        </p:nvSpPr>
        <p:spPr>
          <a:xfrm>
            <a:off x="4584526" y="2129422"/>
            <a:ext cx="2273475" cy="2505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400" b="1" dirty="0"/>
              <a:t>Conocimiento especializado</a:t>
            </a:r>
            <a:endParaRPr lang="en-US" sz="1400" b="1" dirty="0"/>
          </a:p>
        </p:txBody>
      </p:sp>
      <p:cxnSp>
        <p:nvCxnSpPr>
          <p:cNvPr id="34" name="Conector recto 33"/>
          <p:cNvCxnSpPr>
            <a:endCxn id="32" idx="2"/>
          </p:cNvCxnSpPr>
          <p:nvPr/>
        </p:nvCxnSpPr>
        <p:spPr>
          <a:xfrm flipH="1" flipV="1">
            <a:off x="5721264" y="2379943"/>
            <a:ext cx="84552" cy="638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V="1">
            <a:off x="5916985" y="1089764"/>
            <a:ext cx="227033" cy="1033396"/>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ángulo redondeado 38"/>
          <p:cNvSpPr/>
          <p:nvPr/>
        </p:nvSpPr>
        <p:spPr>
          <a:xfrm>
            <a:off x="5603828" y="137786"/>
            <a:ext cx="4841308" cy="9394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Ya no se puede ser un todólogo, se requiere que los profesionistas se especialicen en ciertas áreas específicas, pues algunos campos se vuelven demasiado complejos para que alguien aborde todos los aspectos de un producto final, mas bien, se requieren varios profesionistas especializados en ciertos procesos que conforman un todo.</a:t>
            </a:r>
            <a:endParaRPr lang="en-US" sz="1200" dirty="0"/>
          </a:p>
        </p:txBody>
      </p:sp>
      <p:cxnSp>
        <p:nvCxnSpPr>
          <p:cNvPr id="41" name="Conector recto 40"/>
          <p:cNvCxnSpPr>
            <a:stCxn id="32" idx="3"/>
          </p:cNvCxnSpPr>
          <p:nvPr/>
        </p:nvCxnSpPr>
        <p:spPr>
          <a:xfrm flipV="1">
            <a:off x="6858001" y="2129423"/>
            <a:ext cx="626302" cy="12526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ángulo redondeado 41"/>
          <p:cNvSpPr/>
          <p:nvPr/>
        </p:nvSpPr>
        <p:spPr>
          <a:xfrm>
            <a:off x="7528140" y="1427966"/>
            <a:ext cx="3275559" cy="14029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La ciencia y tecnología avanzan con gran rapidez y por tanto se requiere que los profesionistas se estén actualizando constantemente, ya no basta con la educación base que se adquiere de una universidad, los profesionistas deben seguirse capacitando en diferentes habilidades con diplomados etc.</a:t>
            </a:r>
            <a:endParaRPr lang="en-US" sz="1200" dirty="0"/>
          </a:p>
        </p:txBody>
      </p:sp>
      <p:cxnSp>
        <p:nvCxnSpPr>
          <p:cNvPr id="44" name="Conector recto 43"/>
          <p:cNvCxnSpPr>
            <a:stCxn id="42" idx="2"/>
          </p:cNvCxnSpPr>
          <p:nvPr/>
        </p:nvCxnSpPr>
        <p:spPr>
          <a:xfrm>
            <a:off x="9165920" y="2830883"/>
            <a:ext cx="316283" cy="137785"/>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ángulo redondeado 44"/>
          <p:cNvSpPr/>
          <p:nvPr/>
        </p:nvSpPr>
        <p:spPr>
          <a:xfrm>
            <a:off x="9256734" y="2981194"/>
            <a:ext cx="2818356" cy="10020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No basta con que un profesionista tenga un cierto conocimiento, también se necesita que pueda interactuar con un equipo de trabajo y tenga conocimiento tanto vulgar como científico.</a:t>
            </a:r>
            <a:endParaRPr lang="en-US" sz="1200" dirty="0"/>
          </a:p>
        </p:txBody>
      </p:sp>
      <p:cxnSp>
        <p:nvCxnSpPr>
          <p:cNvPr id="47" name="Conector recto 46"/>
          <p:cNvCxnSpPr>
            <a:stCxn id="45" idx="1"/>
          </p:cNvCxnSpPr>
          <p:nvPr/>
        </p:nvCxnSpPr>
        <p:spPr>
          <a:xfrm flipH="1">
            <a:off x="8893479" y="3482236"/>
            <a:ext cx="363255" cy="12526"/>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ángulo redondeado 47"/>
          <p:cNvSpPr/>
          <p:nvPr/>
        </p:nvSpPr>
        <p:spPr>
          <a:xfrm>
            <a:off x="7424805" y="2906039"/>
            <a:ext cx="1703540" cy="10772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Quien tiene conocimiento especializado y estas otras aptitudes obtiene un estatus ocupacional</a:t>
            </a:r>
            <a:endParaRPr lang="en-US" sz="1200" dirty="0"/>
          </a:p>
        </p:txBody>
      </p:sp>
      <p:cxnSp>
        <p:nvCxnSpPr>
          <p:cNvPr id="50" name="Conector recto 49"/>
          <p:cNvCxnSpPr>
            <a:stCxn id="39" idx="3"/>
          </p:cNvCxnSpPr>
          <p:nvPr/>
        </p:nvCxnSpPr>
        <p:spPr>
          <a:xfrm>
            <a:off x="10445136" y="607512"/>
            <a:ext cx="490086" cy="3068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ángulo redondeado 56"/>
          <p:cNvSpPr/>
          <p:nvPr/>
        </p:nvSpPr>
        <p:spPr>
          <a:xfrm>
            <a:off x="10935222" y="713984"/>
            <a:ext cx="1202498" cy="21168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El profesionista debe tener un nivel de abstracción referente a su especialización sin perder de vista el panorama completo.</a:t>
            </a:r>
            <a:endParaRPr lang="en-US" sz="1200" dirty="0"/>
          </a:p>
        </p:txBody>
      </p:sp>
      <p:sp>
        <p:nvSpPr>
          <p:cNvPr id="58" name="Rectángulo redondeado 57"/>
          <p:cNvSpPr/>
          <p:nvPr/>
        </p:nvSpPr>
        <p:spPr>
          <a:xfrm>
            <a:off x="2971800" y="3970751"/>
            <a:ext cx="1791222" cy="4822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400" b="1" dirty="0"/>
              <a:t>Responsabilidad de las universidades</a:t>
            </a:r>
            <a:endParaRPr lang="en-US" sz="1400" b="1" dirty="0"/>
          </a:p>
        </p:txBody>
      </p:sp>
      <p:cxnSp>
        <p:nvCxnSpPr>
          <p:cNvPr id="65" name="Conector recto 64"/>
          <p:cNvCxnSpPr/>
          <p:nvPr/>
        </p:nvCxnSpPr>
        <p:spPr>
          <a:xfrm flipV="1">
            <a:off x="4399768" y="3782860"/>
            <a:ext cx="454069" cy="200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ector recto 68"/>
          <p:cNvCxnSpPr/>
          <p:nvPr/>
        </p:nvCxnSpPr>
        <p:spPr>
          <a:xfrm flipH="1">
            <a:off x="3244241" y="4453004"/>
            <a:ext cx="89247" cy="745297"/>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ángulo redondeado 71"/>
          <p:cNvSpPr/>
          <p:nvPr/>
        </p:nvSpPr>
        <p:spPr>
          <a:xfrm>
            <a:off x="2971800" y="4780549"/>
            <a:ext cx="2242159" cy="6263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Las universidades deben crear profesionistas que provean las necesidades de la sociedad.</a:t>
            </a:r>
            <a:endParaRPr lang="en-US" sz="1200" dirty="0"/>
          </a:p>
        </p:txBody>
      </p:sp>
      <p:cxnSp>
        <p:nvCxnSpPr>
          <p:cNvPr id="74" name="Conector recto 73"/>
          <p:cNvCxnSpPr/>
          <p:nvPr/>
        </p:nvCxnSpPr>
        <p:spPr>
          <a:xfrm flipH="1">
            <a:off x="2536518" y="5343599"/>
            <a:ext cx="435282" cy="152802"/>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ángulo redondeado 74"/>
          <p:cNvSpPr/>
          <p:nvPr/>
        </p:nvSpPr>
        <p:spPr>
          <a:xfrm>
            <a:off x="25052" y="5284721"/>
            <a:ext cx="2511467" cy="152691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En las universidades crean conocimiento de 1er orden y control y de 2do orden para innovar. La investigación científica es un gran motor para el desarrollo del país, pues genera tecnología y las patentes estimulan la economía.</a:t>
            </a:r>
            <a:endParaRPr lang="en-US" sz="1200" dirty="0"/>
          </a:p>
        </p:txBody>
      </p:sp>
      <p:cxnSp>
        <p:nvCxnSpPr>
          <p:cNvPr id="77" name="Conector recto 76"/>
          <p:cNvCxnSpPr/>
          <p:nvPr/>
        </p:nvCxnSpPr>
        <p:spPr>
          <a:xfrm>
            <a:off x="4665947" y="5367076"/>
            <a:ext cx="64195" cy="391122"/>
          </a:xfrm>
          <a:prstGeom prst="line">
            <a:avLst/>
          </a:prstGeom>
        </p:spPr>
        <p:style>
          <a:lnRef idx="1">
            <a:schemeClr val="accent1"/>
          </a:lnRef>
          <a:fillRef idx="0">
            <a:schemeClr val="accent1"/>
          </a:fillRef>
          <a:effectRef idx="0">
            <a:schemeClr val="accent1"/>
          </a:effectRef>
          <a:fontRef idx="minor">
            <a:schemeClr val="tx1"/>
          </a:fontRef>
        </p:style>
      </p:cxnSp>
      <p:sp>
        <p:nvSpPr>
          <p:cNvPr id="78" name="Rectángulo redondeado 77"/>
          <p:cNvSpPr/>
          <p:nvPr/>
        </p:nvSpPr>
        <p:spPr>
          <a:xfrm>
            <a:off x="2630464" y="5734396"/>
            <a:ext cx="2843408" cy="9908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Para saber que necesita la sociedad, las universidades están en contacto con las corporaciones para saber que tipo de perfil de trabajadores buscan para formarlos con ciertas características.</a:t>
            </a:r>
            <a:endParaRPr lang="en-US" sz="1200" dirty="0"/>
          </a:p>
        </p:txBody>
      </p:sp>
      <p:sp>
        <p:nvSpPr>
          <p:cNvPr id="82" name="Rectángulo redondeado 81"/>
          <p:cNvSpPr/>
          <p:nvPr/>
        </p:nvSpPr>
        <p:spPr>
          <a:xfrm>
            <a:off x="5213959" y="4106341"/>
            <a:ext cx="1950930" cy="3823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400" b="1" dirty="0"/>
              <a:t>Formar profesionales</a:t>
            </a:r>
            <a:endParaRPr lang="en-US" sz="1400" b="1" dirty="0"/>
          </a:p>
        </p:txBody>
      </p:sp>
      <p:cxnSp>
        <p:nvCxnSpPr>
          <p:cNvPr id="84" name="Conector recto 83"/>
          <p:cNvCxnSpPr>
            <a:stCxn id="58" idx="3"/>
            <a:endCxn id="82" idx="1"/>
          </p:cNvCxnSpPr>
          <p:nvPr/>
        </p:nvCxnSpPr>
        <p:spPr>
          <a:xfrm>
            <a:off x="4763022" y="4211878"/>
            <a:ext cx="450937" cy="85648"/>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ctángulo redondeado 84"/>
          <p:cNvSpPr/>
          <p:nvPr/>
        </p:nvSpPr>
        <p:spPr>
          <a:xfrm>
            <a:off x="7777102" y="4070959"/>
            <a:ext cx="3770333" cy="12644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Un profesional debe de investigar por su cuenta propia y por ende puede ser tutor de otros estudiantes lo cual beneficia al país en general pues entre mas estudiantes hay, mas se estimula el desarrollo intelectual del país lo que conlleva a grandes beneficios dependiendo del rubro que se trata</a:t>
            </a:r>
            <a:endParaRPr lang="en-US" sz="1200" dirty="0"/>
          </a:p>
        </p:txBody>
      </p:sp>
      <p:cxnSp>
        <p:nvCxnSpPr>
          <p:cNvPr id="87" name="Conector recto 86"/>
          <p:cNvCxnSpPr>
            <a:stCxn id="82" idx="3"/>
          </p:cNvCxnSpPr>
          <p:nvPr/>
        </p:nvCxnSpPr>
        <p:spPr>
          <a:xfrm>
            <a:off x="7164889" y="4297526"/>
            <a:ext cx="612213" cy="186793"/>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tángulo redondeado 87"/>
          <p:cNvSpPr/>
          <p:nvPr/>
        </p:nvSpPr>
        <p:spPr>
          <a:xfrm>
            <a:off x="5555294" y="4703196"/>
            <a:ext cx="1961895" cy="11088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Para mejorar el bienestar social, se deben formar </a:t>
            </a:r>
            <a:r>
              <a:rPr lang="es-MX" sz="1200" dirty="0" err="1"/>
              <a:t>profesionsitas</a:t>
            </a:r>
            <a:r>
              <a:rPr lang="es-MX" sz="1200" dirty="0"/>
              <a:t> en ciencias de la salud y biología, ciencias y tecnologías de los alimentos</a:t>
            </a:r>
            <a:endParaRPr lang="en-US" sz="1200" dirty="0"/>
          </a:p>
        </p:txBody>
      </p:sp>
      <p:sp>
        <p:nvSpPr>
          <p:cNvPr id="89" name="Rectángulo redondeado 88"/>
          <p:cNvSpPr/>
          <p:nvPr/>
        </p:nvSpPr>
        <p:spPr>
          <a:xfrm>
            <a:off x="5715009" y="5932446"/>
            <a:ext cx="1961893" cy="7927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Para mejorar el bienestar social, se deben formar profesionistas en ciencias sociales y humanidades</a:t>
            </a:r>
            <a:endParaRPr lang="en-US" sz="1200" dirty="0"/>
          </a:p>
        </p:txBody>
      </p:sp>
      <p:sp>
        <p:nvSpPr>
          <p:cNvPr id="90" name="Rectángulo redondeado 89"/>
          <p:cNvSpPr/>
          <p:nvPr/>
        </p:nvSpPr>
        <p:spPr>
          <a:xfrm>
            <a:off x="7731698" y="5649682"/>
            <a:ext cx="1721139" cy="11506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Para mejorar el bienestar económico, se deben formar profesionistas en economía, gestión y </a:t>
            </a:r>
            <a:r>
              <a:rPr lang="es-MX" sz="1200" dirty="0" err="1"/>
              <a:t>tecnociencias</a:t>
            </a:r>
            <a:endParaRPr lang="en-US" sz="1200" dirty="0"/>
          </a:p>
        </p:txBody>
      </p:sp>
      <p:sp>
        <p:nvSpPr>
          <p:cNvPr id="91" name="Rectángulo redondeado 90"/>
          <p:cNvSpPr/>
          <p:nvPr/>
        </p:nvSpPr>
        <p:spPr>
          <a:xfrm>
            <a:off x="9498241" y="5639031"/>
            <a:ext cx="2610915" cy="11606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dirty="0"/>
              <a:t>Para mejorar el desarrollo en </a:t>
            </a:r>
            <a:r>
              <a:rPr lang="es-MX" sz="1200" dirty="0" err="1"/>
              <a:t>conocmiento</a:t>
            </a:r>
            <a:r>
              <a:rPr lang="es-MX" sz="1200" dirty="0"/>
              <a:t>, se deben formar profesionistas que se relacionen con la investigación, el desarrollo </a:t>
            </a:r>
            <a:r>
              <a:rPr lang="es-MX" sz="1200" dirty="0" err="1"/>
              <a:t>tde</a:t>
            </a:r>
            <a:r>
              <a:rPr lang="es-MX" sz="1200" dirty="0"/>
              <a:t> aplicaciones tecnológicas y la academia.</a:t>
            </a:r>
            <a:endParaRPr lang="en-US" sz="1200" dirty="0"/>
          </a:p>
        </p:txBody>
      </p:sp>
      <p:cxnSp>
        <p:nvCxnSpPr>
          <p:cNvPr id="93" name="Conector recto 92"/>
          <p:cNvCxnSpPr>
            <a:stCxn id="88" idx="3"/>
          </p:cNvCxnSpPr>
          <p:nvPr/>
        </p:nvCxnSpPr>
        <p:spPr>
          <a:xfrm flipV="1">
            <a:off x="7517189" y="4985803"/>
            <a:ext cx="259912" cy="271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ector recto 94"/>
          <p:cNvCxnSpPr/>
          <p:nvPr/>
        </p:nvCxnSpPr>
        <p:spPr>
          <a:xfrm flipV="1">
            <a:off x="7517189" y="5335433"/>
            <a:ext cx="341335" cy="597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Conector recto 96"/>
          <p:cNvCxnSpPr>
            <a:stCxn id="90" idx="0"/>
          </p:cNvCxnSpPr>
          <p:nvPr/>
        </p:nvCxnSpPr>
        <p:spPr>
          <a:xfrm flipH="1" flipV="1">
            <a:off x="8592267" y="5343599"/>
            <a:ext cx="1" cy="306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Conector recto 98"/>
          <p:cNvCxnSpPr/>
          <p:nvPr/>
        </p:nvCxnSpPr>
        <p:spPr>
          <a:xfrm flipH="1" flipV="1">
            <a:off x="10803698" y="5343599"/>
            <a:ext cx="131524" cy="3060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7721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523</Words>
  <Application>Microsoft Office PowerPoint</Application>
  <PresentationFormat>Panorámica</PresentationFormat>
  <Paragraphs>23</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dc:creator>
  <cp:lastModifiedBy>Alejandro</cp:lastModifiedBy>
  <cp:revision>5</cp:revision>
  <dcterms:created xsi:type="dcterms:W3CDTF">2016-04-11T02:21:50Z</dcterms:created>
  <dcterms:modified xsi:type="dcterms:W3CDTF">2016-04-11T03:44:30Z</dcterms:modified>
</cp:coreProperties>
</file>