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6" r:id="rId6"/>
    <p:sldId id="259" r:id="rId7"/>
    <p:sldId id="260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A1E62-FA12-492B-9B00-894E5DC7229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B1AF9-DA63-499C-AC9C-C5905932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B1AF9-DA63-499C-AC9C-C590593257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B1AF9-DA63-499C-AC9C-C590593257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B1AF9-DA63-499C-AC9C-C590593257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B1AF9-DA63-499C-AC9C-C590593257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B1AF9-DA63-499C-AC9C-C590593257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B1AF9-DA63-499C-AC9C-C590593257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B1AF9-DA63-499C-AC9C-C590593257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B1AF9-DA63-499C-AC9C-C590593257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3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FAC54-0945-4D19-9041-52484F9BE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1880547-8FA9-476C-95B1-C87377190DD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F92B4D9-EA46-42D3-BE7E-62C614FE62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5400" dirty="0"/>
              <a:t>Agenda Setting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EBE204-A32A-4357-A1EB-DA567680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PUP 4002</a:t>
            </a:r>
          </a:p>
          <a:p>
            <a:r>
              <a:rPr lang="en-US" dirty="0"/>
              <a:t>Public Policy</a:t>
            </a:r>
          </a:p>
        </p:txBody>
      </p:sp>
    </p:spTree>
    <p:extLst>
      <p:ext uri="{BB962C8B-B14F-4D97-AF65-F5344CB8AC3E}">
        <p14:creationId xmlns:p14="http://schemas.microsoft.com/office/powerpoint/2010/main" val="73524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 &amp; Agenda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“An </a:t>
            </a:r>
            <a:r>
              <a:rPr lang="en-US" sz="2000" b="1" u="sng" dirty="0"/>
              <a:t>Agenda</a:t>
            </a:r>
            <a:r>
              <a:rPr lang="en-US" sz="2000" dirty="0"/>
              <a:t> is a collection of problems; understandings of causes, symbols, solutions, and other elements of public problems that come to the attention of members of the public and their governmental officials.” </a:t>
            </a:r>
            <a:r>
              <a:rPr lang="en-US" sz="1500" dirty="0"/>
              <a:t>(Birkland, p.170)</a:t>
            </a:r>
          </a:p>
          <a:p>
            <a:endParaRPr lang="en-US" sz="2000" dirty="0"/>
          </a:p>
          <a:p>
            <a:pPr lvl="1"/>
            <a:r>
              <a:rPr lang="en-US" sz="2000" dirty="0"/>
              <a:t>Can be as concrete as a list of specific bills,</a:t>
            </a:r>
          </a:p>
          <a:p>
            <a:pPr lvl="1"/>
            <a:endParaRPr lang="en-US" sz="900" dirty="0"/>
          </a:p>
          <a:p>
            <a:pPr lvl="1"/>
            <a:r>
              <a:rPr lang="en-US" sz="2000" dirty="0"/>
              <a:t>Or a series of  beliefs about the existence of problems, how they should be addressed, and by who.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24A29-17EE-4B3B-BA68-7D95D6AACF96}"/>
              </a:ext>
            </a:extLst>
          </p:cNvPr>
          <p:cNvCxnSpPr/>
          <p:nvPr/>
        </p:nvCxnSpPr>
        <p:spPr>
          <a:xfrm>
            <a:off x="609600" y="16002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8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 &amp; Agenda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“</a:t>
            </a:r>
            <a:r>
              <a:rPr lang="en-US" sz="2000" b="1" u="sng" dirty="0"/>
              <a:t>Agenda Setting</a:t>
            </a:r>
            <a:r>
              <a:rPr lang="en-US" sz="2000" dirty="0"/>
              <a:t> is the process  by which problems and alternative solutions gain or lose public and elite attention.”</a:t>
            </a:r>
            <a:r>
              <a:rPr lang="en-US" sz="1400" dirty="0"/>
              <a:t> (Birkland p.169)</a:t>
            </a:r>
            <a:endParaRPr lang="en-US" sz="2000" dirty="0"/>
          </a:p>
          <a:p>
            <a:endParaRPr lang="en-US" sz="1400" dirty="0"/>
          </a:p>
          <a:p>
            <a:pPr lvl="1"/>
            <a:r>
              <a:rPr lang="en-US" sz="2000" dirty="0"/>
              <a:t>Agenda Setting is important to study because agenda space is finite.</a:t>
            </a:r>
          </a:p>
          <a:p>
            <a:pPr lvl="1"/>
            <a:endParaRPr lang="en-US" sz="900" dirty="0"/>
          </a:p>
          <a:p>
            <a:pPr lvl="2"/>
            <a:r>
              <a:rPr lang="en-US" sz="1600" dirty="0"/>
              <a:t>The time and effort of policy makers is a scarce resource</a:t>
            </a:r>
          </a:p>
          <a:p>
            <a:pPr marL="731520" lvl="2" indent="0">
              <a:buNone/>
            </a:pPr>
            <a:endParaRPr lang="en-US" sz="400" dirty="0"/>
          </a:p>
          <a:p>
            <a:pPr lvl="2"/>
            <a:r>
              <a:rPr lang="en-US" sz="1600" dirty="0"/>
              <a:t>Thus agenda setting will always promote conflict</a:t>
            </a:r>
          </a:p>
          <a:p>
            <a:endParaRPr lang="en-US" sz="1500" dirty="0"/>
          </a:p>
          <a:p>
            <a:endParaRPr lang="en-US" sz="15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43F843-7DCF-423C-9ABE-38C94189FEE5}"/>
              </a:ext>
            </a:extLst>
          </p:cNvPr>
          <p:cNvCxnSpPr/>
          <p:nvPr/>
        </p:nvCxnSpPr>
        <p:spPr>
          <a:xfrm>
            <a:off x="609600" y="16002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2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Agenda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2100" dirty="0"/>
              <a:t>Agenda Items can be classified in part by how close they are to being “decided upon” by a relevant institution.</a:t>
            </a:r>
          </a:p>
          <a:p>
            <a:endParaRPr lang="en-US" sz="2100" dirty="0"/>
          </a:p>
          <a:p>
            <a:pPr lvl="1"/>
            <a:r>
              <a:rPr lang="en-US" sz="1900" b="1" u="sng" dirty="0"/>
              <a:t>Agenda Universe</a:t>
            </a:r>
            <a:r>
              <a:rPr lang="en-US" sz="1900" dirty="0"/>
              <a:t>: Contains all of the ideas that could possibly be brought up and discussed in a society or political system.</a:t>
            </a:r>
          </a:p>
          <a:p>
            <a:pPr lvl="1"/>
            <a:endParaRPr lang="en-US" sz="1900" dirty="0"/>
          </a:p>
          <a:p>
            <a:pPr lvl="1"/>
            <a:r>
              <a:rPr lang="en-US" sz="1900" b="1" u="sng" dirty="0"/>
              <a:t>Systemic Agenda</a:t>
            </a:r>
            <a:r>
              <a:rPr lang="en-US" sz="1900" dirty="0"/>
              <a:t>: Any ideas that could possibly be considered by participants in the policy process.</a:t>
            </a:r>
          </a:p>
          <a:p>
            <a:pPr lvl="2"/>
            <a:r>
              <a:rPr lang="en-US" sz="1600" dirty="0"/>
              <a:t>The boundary between the agenda universe and the systemic agenda is the “legitimate jurisdiction of governmental authority”.</a:t>
            </a:r>
          </a:p>
          <a:p>
            <a:pPr lvl="2"/>
            <a:endParaRPr lang="en-US" sz="1600" dirty="0"/>
          </a:p>
          <a:p>
            <a:pPr lvl="1"/>
            <a:r>
              <a:rPr lang="en-US" sz="1900" b="1" u="sng" dirty="0"/>
              <a:t>Institutional Agenda</a:t>
            </a:r>
            <a:r>
              <a:rPr lang="en-US" sz="1900" dirty="0"/>
              <a:t>: The list of items explicitly up for the active and serious consideration of authoritative decision makers.</a:t>
            </a:r>
          </a:p>
          <a:p>
            <a:pPr lvl="1"/>
            <a:endParaRPr lang="en-US" sz="1900" dirty="0"/>
          </a:p>
          <a:p>
            <a:pPr lvl="1"/>
            <a:r>
              <a:rPr lang="en-US" sz="1900" b="1" u="sng" dirty="0"/>
              <a:t>Decision Agenda</a:t>
            </a:r>
            <a:r>
              <a:rPr lang="en-US" sz="1900" dirty="0"/>
              <a:t>: Contains all items that are about to be acted upon by a governmental body for a vote.</a:t>
            </a:r>
          </a:p>
          <a:p>
            <a:pPr lvl="2"/>
            <a:r>
              <a:rPr lang="en-US" sz="1600" dirty="0"/>
              <a:t>Bills in committee would be </a:t>
            </a:r>
            <a:r>
              <a:rPr lang="en-US" sz="1600" i="1" dirty="0"/>
              <a:t>low</a:t>
            </a:r>
            <a:r>
              <a:rPr lang="en-US" sz="1600" dirty="0"/>
              <a:t> on the agenda until taken up by the whole chamber.</a:t>
            </a:r>
          </a:p>
          <a:p>
            <a:pPr lvl="2"/>
            <a:r>
              <a:rPr lang="en-US" sz="1600" dirty="0"/>
              <a:t>In the executive branch, proposed rulemaking in the </a:t>
            </a:r>
            <a:r>
              <a:rPr lang="en-US" sz="1600" i="1" dirty="0"/>
              <a:t>federal register</a:t>
            </a:r>
            <a:r>
              <a:rPr lang="en-US" sz="1600" dirty="0"/>
              <a:t> can be seen as evidence of an issue reaching the decision agenda.</a:t>
            </a:r>
          </a:p>
          <a:p>
            <a:pPr lvl="2"/>
            <a:r>
              <a:rPr lang="en-US" sz="1600" dirty="0"/>
              <a:t>In the judicial branch, putting a case on the docket would indicate moving it to the decision agenda.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13B860-2822-4182-9484-6A6F29292356}"/>
              </a:ext>
            </a:extLst>
          </p:cNvPr>
          <p:cNvCxnSpPr/>
          <p:nvPr/>
        </p:nvCxnSpPr>
        <p:spPr>
          <a:xfrm>
            <a:off x="609600" y="16002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6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Levels of the Agenda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84" name="Slide Number Placeholder 11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BAEDB3-7CCC-42BB-BD13-2F5908E6F050}" type="slidenum">
              <a:rPr lang="en-US" altLang="en-US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349" y="1331976"/>
            <a:ext cx="8534400" cy="541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755775" y="1533230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</a:rPr>
              <a:t>The Agenda Universe</a:t>
            </a:r>
          </a:p>
        </p:txBody>
      </p:sp>
      <p:sp>
        <p:nvSpPr>
          <p:cNvPr id="6" name="Oval 5"/>
          <p:cNvSpPr/>
          <p:nvPr/>
        </p:nvSpPr>
        <p:spPr>
          <a:xfrm>
            <a:off x="727075" y="2166028"/>
            <a:ext cx="4648200" cy="434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36895" y="3039237"/>
            <a:ext cx="31242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08395" y="4037076"/>
            <a:ext cx="1981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1994095" y="2486787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>
                <a:solidFill>
                  <a:srgbClr val="FFFFFF"/>
                </a:solidFill>
              </a:rPr>
              <a:t>The Systemic Agenda</a:t>
            </a:r>
          </a:p>
        </p:txBody>
      </p:sp>
      <p:sp>
        <p:nvSpPr>
          <p:cNvPr id="7177" name="TextBox 9"/>
          <p:cNvSpPr txBox="1">
            <a:spLocks noChangeArrowheads="1"/>
          </p:cNvSpPr>
          <p:nvPr/>
        </p:nvSpPr>
        <p:spPr bwMode="auto">
          <a:xfrm>
            <a:off x="1946275" y="3609946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>
                <a:solidFill>
                  <a:srgbClr val="FFFFFF"/>
                </a:solidFill>
              </a:rPr>
              <a:t>The Institutional Agenda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444709" y="4300426"/>
            <a:ext cx="152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The Decision Agenda</a:t>
            </a:r>
          </a:p>
        </p:txBody>
      </p:sp>
      <p:sp>
        <p:nvSpPr>
          <p:cNvPr id="7181" name="TextBox 18"/>
          <p:cNvSpPr txBox="1">
            <a:spLocks noChangeArrowheads="1"/>
          </p:cNvSpPr>
          <p:nvPr/>
        </p:nvSpPr>
        <p:spPr bwMode="auto">
          <a:xfrm>
            <a:off x="6456347" y="1905000"/>
            <a:ext cx="215425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</a:rPr>
              <a:t>Groups seeking policy change seek to advance issues closer to the decision agenda</a:t>
            </a:r>
          </a:p>
        </p:txBody>
      </p:sp>
      <p:sp>
        <p:nvSpPr>
          <p:cNvPr id="7183" name="TextBox 20"/>
          <p:cNvSpPr txBox="1">
            <a:spLocks noChangeArrowheads="1"/>
          </p:cNvSpPr>
          <p:nvPr/>
        </p:nvSpPr>
        <p:spPr bwMode="auto">
          <a:xfrm>
            <a:off x="6568726" y="5100906"/>
            <a:ext cx="1828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400" dirty="0">
              <a:solidFill>
                <a:srgbClr val="000000"/>
              </a:solidFill>
            </a:endParaRPr>
          </a:p>
          <a:p>
            <a:r>
              <a:rPr lang="en-US" altLang="en-US" sz="1400" dirty="0">
                <a:solidFill>
                  <a:srgbClr val="000000"/>
                </a:solidFill>
              </a:rPr>
              <a:t>Groups that oppose change seek to block issues from advancing on the agenda.</a:t>
            </a:r>
          </a:p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8B75FA9-D3A4-4C09-99F6-C4F0941C5CA6}"/>
              </a:ext>
            </a:extLst>
          </p:cNvPr>
          <p:cNvSpPr/>
          <p:nvPr/>
        </p:nvSpPr>
        <p:spPr>
          <a:xfrm>
            <a:off x="6609798" y="3144653"/>
            <a:ext cx="609600" cy="1708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8D28172-2C5C-4374-85FD-0716A73A02E7}"/>
              </a:ext>
            </a:extLst>
          </p:cNvPr>
          <p:cNvSpPr/>
          <p:nvPr/>
        </p:nvSpPr>
        <p:spPr>
          <a:xfrm rot="10800000">
            <a:off x="7473748" y="3122876"/>
            <a:ext cx="609600" cy="1708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215869-FC16-4380-8985-EB8E8F51D033}"/>
              </a:ext>
            </a:extLst>
          </p:cNvPr>
          <p:cNvCxnSpPr>
            <a:cxnSpLocks/>
          </p:cNvCxnSpPr>
          <p:nvPr/>
        </p:nvCxnSpPr>
        <p:spPr>
          <a:xfrm>
            <a:off x="533400" y="1143000"/>
            <a:ext cx="6035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 &amp; Agenda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200" dirty="0"/>
              <a:t>Agenda setting involves more than simply </a:t>
            </a:r>
            <a:r>
              <a:rPr lang="en-US" sz="2200" i="1" dirty="0"/>
              <a:t>drawing attention </a:t>
            </a:r>
            <a:r>
              <a:rPr lang="en-US" sz="2200" dirty="0"/>
              <a:t>to an issue – it also involves </a:t>
            </a:r>
            <a:r>
              <a:rPr lang="en-US" sz="2200" i="1" dirty="0"/>
              <a:t>defining </a:t>
            </a:r>
            <a:r>
              <a:rPr lang="en-US" sz="2200" dirty="0"/>
              <a:t>the issue.</a:t>
            </a:r>
          </a:p>
          <a:p>
            <a:endParaRPr lang="en-US" sz="2200" dirty="0"/>
          </a:p>
          <a:p>
            <a:pPr lvl="1"/>
            <a:r>
              <a:rPr lang="en-US" sz="1900" dirty="0"/>
              <a:t>The group that successfully </a:t>
            </a:r>
            <a:r>
              <a:rPr lang="en-US" sz="1900" i="1" dirty="0"/>
              <a:t>describes </a:t>
            </a:r>
            <a:r>
              <a:rPr lang="en-US" sz="1900" dirty="0"/>
              <a:t>a problem will be most likely to prevail in the policy debate.</a:t>
            </a:r>
          </a:p>
          <a:p>
            <a:pPr lvl="2"/>
            <a:r>
              <a:rPr lang="en-US" sz="1700" dirty="0"/>
              <a:t>E.E. </a:t>
            </a:r>
            <a:r>
              <a:rPr lang="en-US" sz="1700" dirty="0" err="1"/>
              <a:t>Schattschneider</a:t>
            </a:r>
            <a:r>
              <a:rPr lang="en-US" sz="1700" dirty="0"/>
              <a:t> (</a:t>
            </a:r>
            <a:r>
              <a:rPr lang="en-US" sz="1700" i="1" dirty="0"/>
              <a:t>The Semi-Sovereign People)</a:t>
            </a:r>
            <a:endParaRPr lang="en-US" sz="1700" dirty="0"/>
          </a:p>
          <a:p>
            <a:pPr lvl="2"/>
            <a:endParaRPr lang="en-US" sz="1700" dirty="0"/>
          </a:p>
          <a:p>
            <a:pPr lvl="1"/>
            <a:r>
              <a:rPr lang="en-US" sz="1900" dirty="0"/>
              <a:t>Process of defining problems and persuading others is called </a:t>
            </a:r>
            <a:r>
              <a:rPr lang="en-US" sz="1900" b="1" u="sng" dirty="0"/>
              <a:t>Social Construction</a:t>
            </a:r>
            <a:r>
              <a:rPr lang="en-US" sz="1900" dirty="0"/>
              <a:t>.</a:t>
            </a:r>
          </a:p>
          <a:p>
            <a:pPr lvl="2"/>
            <a:r>
              <a:rPr lang="en-US" sz="1700" dirty="0"/>
              <a:t>Symbols, stories, and numbers are common tools.</a:t>
            </a:r>
          </a:p>
          <a:p>
            <a:pPr lvl="2"/>
            <a:r>
              <a:rPr lang="en-US" sz="1700" dirty="0"/>
              <a:t>Deborah Stone </a:t>
            </a:r>
            <a:r>
              <a:rPr lang="en-US" sz="1700" i="1" dirty="0"/>
              <a:t>(Policy Paradox)</a:t>
            </a:r>
            <a:endParaRPr lang="en-US" sz="1700" dirty="0"/>
          </a:p>
          <a:p>
            <a:pPr lvl="2"/>
            <a:endParaRPr lang="en-US" sz="1700" dirty="0"/>
          </a:p>
          <a:p>
            <a:pPr lvl="1"/>
            <a:r>
              <a:rPr lang="en-US" sz="1900" u="sng" dirty="0"/>
              <a:t>Remember</a:t>
            </a:r>
            <a:r>
              <a:rPr lang="en-US" sz="1900" dirty="0"/>
              <a:t>: much of the executive branch’s policy making influence comes from this reality.</a:t>
            </a:r>
          </a:p>
          <a:p>
            <a:pPr lvl="2"/>
            <a:r>
              <a:rPr lang="en-US" sz="1700" dirty="0"/>
              <a:t>The “Bully Pulpit”.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81EB0A-4E8C-47C3-B7DE-6E674A033B2F}"/>
              </a:ext>
            </a:extLst>
          </p:cNvPr>
          <p:cNvCxnSpPr/>
          <p:nvPr/>
        </p:nvCxnSpPr>
        <p:spPr>
          <a:xfrm>
            <a:off x="609600" y="16002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 &amp; Agenda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Much of the current literature about agenda setting adopts an elitist perspective.</a:t>
            </a:r>
          </a:p>
          <a:p>
            <a:pPr lvl="1"/>
            <a:endParaRPr lang="en-US" sz="2000" dirty="0"/>
          </a:p>
          <a:p>
            <a:pPr lvl="1"/>
            <a:r>
              <a:rPr lang="en-US" sz="2000" b="1" u="sng" dirty="0"/>
              <a:t>Elite Theory</a:t>
            </a:r>
            <a:r>
              <a:rPr lang="en-US" sz="2000" dirty="0"/>
              <a:t>: relatively few people in key positions of authority control a disproportionate share of the nation’s economic and political resources.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U.S. system tends to favor more powerful and focused economic interests, but less powerful interests can coalesce and find avenues for the promotion of their ideas.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FB809-0E27-4800-B7C5-91EA480EFC8A}"/>
              </a:ext>
            </a:extLst>
          </p:cNvPr>
          <p:cNvCxnSpPr/>
          <p:nvPr/>
        </p:nvCxnSpPr>
        <p:spPr>
          <a:xfrm>
            <a:off x="609600" y="16002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2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/>
              <a:t>Kraft, Michael E.  2015.  </a:t>
            </a:r>
            <a:r>
              <a:rPr lang="en-US" sz="1800" i="1" dirty="0"/>
              <a:t>Public Policy: Politics, Analysis, and Alternatives</a:t>
            </a:r>
            <a:r>
              <a:rPr lang="en-US" sz="1800" dirty="0"/>
              <a:t>, 5</a:t>
            </a:r>
            <a:r>
              <a:rPr lang="en-US" sz="1800" baseline="30000" dirty="0"/>
              <a:t>th</a:t>
            </a:r>
            <a:r>
              <a:rPr lang="en-US" sz="1800" dirty="0"/>
              <a:t> Edition.  Sage: CQ Press.  Los Angeles, CA.</a:t>
            </a:r>
          </a:p>
          <a:p>
            <a:endParaRPr lang="en-US" sz="1800" dirty="0"/>
          </a:p>
          <a:p>
            <a:r>
              <a:rPr lang="en-US" sz="1800" dirty="0"/>
              <a:t>Birkland, Thomas A.  2011.  </a:t>
            </a:r>
            <a:r>
              <a:rPr lang="en-US" sz="1800" i="1" dirty="0"/>
              <a:t>An Introduction to the Policy Process: Theories, Concepts, and Models of Public Policy Making, </a:t>
            </a:r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Edition.  M.E. Sharpe.  Armonk, NY.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CC3F25-6209-4B22-9258-695BC766FFCF}"/>
              </a:ext>
            </a:extLst>
          </p:cNvPr>
          <p:cNvCxnSpPr/>
          <p:nvPr/>
        </p:nvCxnSpPr>
        <p:spPr>
          <a:xfrm>
            <a:off x="609600" y="16002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1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626</Words>
  <Application>Microsoft Office PowerPoint</Application>
  <PresentationFormat>On-screen Show (4:3)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Wingdings</vt:lpstr>
      <vt:lpstr>Wingdings 2</vt:lpstr>
      <vt:lpstr>Oriel</vt:lpstr>
      <vt:lpstr>Agenda Setting</vt:lpstr>
      <vt:lpstr>Agendas &amp; Agenda Setting</vt:lpstr>
      <vt:lpstr>Agendas &amp; Agenda Setting</vt:lpstr>
      <vt:lpstr>Classifying Agenda Items</vt:lpstr>
      <vt:lpstr>Levels of the Agenda </vt:lpstr>
      <vt:lpstr>Agendas &amp; Agenda Setting</vt:lpstr>
      <vt:lpstr>Agendas &amp; Agenda Setting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Setting</dc:title>
  <dc:creator>Stephen Neely</dc:creator>
  <cp:lastModifiedBy>Stephen Neely</cp:lastModifiedBy>
  <cp:revision>1</cp:revision>
  <dcterms:created xsi:type="dcterms:W3CDTF">2019-06-08T04:08:24Z</dcterms:created>
  <dcterms:modified xsi:type="dcterms:W3CDTF">2019-06-08T04:16:06Z</dcterms:modified>
</cp:coreProperties>
</file>