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3" r:id="rId7"/>
    <p:sldId id="261" r:id="rId8"/>
    <p:sldId id="262"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31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11/24/2020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11/24/2020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11/24/2020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11/24/2020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CB2A6C-F9F9-4A55-936B-280F02B37430}"/>
              </a:ext>
            </a:extLst>
          </p:cNvPr>
          <p:cNvSpPr>
            <a:spLocks noGrp="1"/>
          </p:cNvSpPr>
          <p:nvPr>
            <p:ph type="ctrTitle"/>
          </p:nvPr>
        </p:nvSpPr>
        <p:spPr>
          <a:xfrm>
            <a:off x="656191" y="1396735"/>
            <a:ext cx="8825658" cy="3329581"/>
          </a:xfrm>
        </p:spPr>
        <p:txBody>
          <a:bodyPr/>
          <a:lstStyle/>
          <a:p>
            <a:r>
              <a:rPr lang="en-US" dirty="0" smtClean="0"/>
              <a:t>CAR</a:t>
            </a:r>
            <a:br>
              <a:rPr lang="en-US" dirty="0" smtClean="0"/>
            </a:br>
            <a:r>
              <a:rPr lang="en-US" dirty="0" smtClean="0"/>
              <a:t>INSURANCE DATABASE</a:t>
            </a:r>
            <a:endParaRPr lang="en-IN" dirty="0"/>
          </a:p>
        </p:txBody>
      </p:sp>
      <p:sp>
        <p:nvSpPr>
          <p:cNvPr id="3" name="Subtitle 2">
            <a:extLst>
              <a:ext uri="{FF2B5EF4-FFF2-40B4-BE49-F238E27FC236}">
                <a16:creationId xmlns="" xmlns:a16="http://schemas.microsoft.com/office/drawing/2014/main" id="{71104271-BA66-4E79-BBE6-FCFEC4ACC4C6}"/>
              </a:ext>
            </a:extLst>
          </p:cNvPr>
          <p:cNvSpPr>
            <a:spLocks noGrp="1"/>
          </p:cNvSpPr>
          <p:nvPr>
            <p:ph type="subTitle" idx="1"/>
          </p:nvPr>
        </p:nvSpPr>
        <p:spPr>
          <a:xfrm>
            <a:off x="152003" y="5545777"/>
            <a:ext cx="11937077" cy="1077091"/>
          </a:xfrm>
        </p:spPr>
        <p:txBody>
          <a:bodyPr>
            <a:normAutofit fontScale="85000" lnSpcReduction="20000"/>
          </a:bodyPr>
          <a:lstStyle/>
          <a:p>
            <a:r>
              <a:rPr lang="en-US" dirty="0"/>
              <a:t>DONE BY</a:t>
            </a:r>
            <a:r>
              <a:rPr lang="en-US" dirty="0" smtClean="0"/>
              <a:t>: </a:t>
            </a:r>
          </a:p>
          <a:p>
            <a:pPr algn="ctr"/>
            <a:r>
              <a:rPr lang="en-US" dirty="0" smtClean="0"/>
              <a:t> RAGHU PRASAD J N (18BCS073) ; ARUN AVK (18BCS012) ; DHANUSH KUMAR R (18BCS071) ; NISHEER V (18BCS061)</a:t>
            </a:r>
            <a:r>
              <a:rPr lang="en-IN" dirty="0"/>
              <a:t> </a:t>
            </a:r>
            <a:r>
              <a:rPr lang="en-IN" dirty="0" smtClean="0"/>
              <a:t> NAVEEN DEVANG R(18BCS072) ; VIVEK SURESH (18BCS111) ; PALSHINI B (18BCS062) ; PAVAN KUMAR N (18BCS064) ; AQTAR PARVEEZ (18BCS010).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924" y="1916455"/>
            <a:ext cx="2992520" cy="3011521"/>
          </a:xfrm>
          <a:prstGeom prst="rect">
            <a:avLst/>
          </a:prstGeom>
        </p:spPr>
      </p:pic>
      <p:sp>
        <p:nvSpPr>
          <p:cNvPr id="5" name="TextBox 4"/>
          <p:cNvSpPr txBox="1"/>
          <p:nvPr/>
        </p:nvSpPr>
        <p:spPr>
          <a:xfrm>
            <a:off x="617516" y="4963318"/>
            <a:ext cx="8419605" cy="369332"/>
          </a:xfrm>
          <a:prstGeom prst="rect">
            <a:avLst/>
          </a:prstGeom>
          <a:noFill/>
        </p:spPr>
        <p:txBody>
          <a:bodyPr wrap="square" rtlCol="0">
            <a:spAutoFit/>
          </a:bodyPr>
          <a:lstStyle/>
          <a:p>
            <a:r>
              <a:rPr lang="en-US" dirty="0" smtClean="0"/>
              <a:t>UNDER THE GUIDANCE </a:t>
            </a:r>
            <a:r>
              <a:rPr lang="en-US" dirty="0"/>
              <a:t>OF :  Dr. Uma </a:t>
            </a:r>
            <a:r>
              <a:rPr lang="en-US" dirty="0" smtClean="0"/>
              <a:t>Sheshadri Ph.D.</a:t>
            </a:r>
            <a:endParaRPr lang="en-US" dirty="0"/>
          </a:p>
        </p:txBody>
      </p:sp>
    </p:spTree>
    <p:extLst>
      <p:ext uri="{BB962C8B-B14F-4D97-AF65-F5344CB8AC3E}">
        <p14:creationId xmlns:p14="http://schemas.microsoft.com/office/powerpoint/2010/main" val="1210753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0446"/>
          </a:xfrm>
        </p:spPr>
        <p:txBody>
          <a:bodyPr/>
          <a:lstStyle/>
          <a:p>
            <a:r>
              <a:rPr lang="en-US" dirty="0" smtClean="0"/>
              <a:t>NOTED ENTTITIES </a:t>
            </a:r>
            <a:endParaRPr lang="en-US" dirty="0"/>
          </a:p>
        </p:txBody>
      </p:sp>
      <p:sp>
        <p:nvSpPr>
          <p:cNvPr id="3" name="Content Placeholder 2"/>
          <p:cNvSpPr>
            <a:spLocks noGrp="1"/>
          </p:cNvSpPr>
          <p:nvPr>
            <p:ph idx="1"/>
          </p:nvPr>
        </p:nvSpPr>
        <p:spPr>
          <a:xfrm>
            <a:off x="1115187" y="1484416"/>
            <a:ext cx="8946541" cy="5106389"/>
          </a:xfrm>
        </p:spPr>
        <p:txBody>
          <a:bodyPr>
            <a:normAutofit/>
          </a:bodyPr>
          <a:lstStyle/>
          <a:p>
            <a:r>
              <a:rPr lang="en-US" dirty="0" smtClean="0"/>
              <a:t>PAYMENT RECEIPT</a:t>
            </a:r>
          </a:p>
          <a:p>
            <a:pPr marL="0" indent="0">
              <a:buNone/>
            </a:pPr>
            <a:r>
              <a:rPr lang="en-US" sz="1600" dirty="0"/>
              <a:t>	</a:t>
            </a:r>
            <a:r>
              <a:rPr lang="en-US" sz="1600" dirty="0" smtClean="0"/>
              <a:t>			GETTING THE PAYMENT DETAILS TO VALIDATE THE EXPENSES.</a:t>
            </a:r>
          </a:p>
          <a:p>
            <a:r>
              <a:rPr lang="en-US" dirty="0" smtClean="0"/>
              <a:t>SERVICE STATION</a:t>
            </a:r>
          </a:p>
          <a:p>
            <a:pPr marL="0" indent="0">
              <a:buNone/>
            </a:pPr>
            <a:r>
              <a:rPr lang="en-US" sz="1600" dirty="0" smtClean="0"/>
              <a:t>				DETAILS OF THE SERVICE STATION IS BEING COLLECTED.</a:t>
            </a:r>
            <a:endParaRPr lang="en-US" sz="1600" dirty="0"/>
          </a:p>
          <a:p>
            <a:r>
              <a:rPr lang="en-US" dirty="0" smtClean="0"/>
              <a:t>INSURANCE MEMBERSHIP</a:t>
            </a:r>
          </a:p>
          <a:p>
            <a:pPr marL="0" indent="0">
              <a:buNone/>
            </a:pPr>
            <a:r>
              <a:rPr lang="en-US" sz="1600" dirty="0" smtClean="0"/>
              <a:t>				GETTING THE DETAILS OF THEIR MEMBERSHIP.</a:t>
            </a:r>
            <a:endParaRPr lang="en-US" sz="1600" dirty="0"/>
          </a:p>
          <a:p>
            <a:r>
              <a:rPr lang="en-US" dirty="0" smtClean="0"/>
              <a:t>INSURANCE POLICY</a:t>
            </a:r>
          </a:p>
          <a:p>
            <a:pPr marL="0" indent="0">
              <a:buNone/>
            </a:pPr>
            <a:r>
              <a:rPr lang="en-US" sz="1600" dirty="0" smtClean="0"/>
              <a:t>				TO LOOK INTO VALIDITY AND TERMS FOR CLAIM. </a:t>
            </a:r>
            <a:endParaRPr lang="en-US" sz="1600" dirty="0"/>
          </a:p>
          <a:p>
            <a:r>
              <a:rPr lang="en-US" dirty="0" smtClean="0"/>
              <a:t>POLICY RENEWABLE</a:t>
            </a:r>
          </a:p>
          <a:p>
            <a:pPr marL="0" indent="0">
              <a:buNone/>
            </a:pPr>
            <a:r>
              <a:rPr lang="en-US" sz="1600" dirty="0" smtClean="0">
                <a:solidFill>
                  <a:prstClr val="white"/>
                </a:solidFill>
              </a:rPr>
              <a:t>				REGARDING </a:t>
            </a:r>
            <a:r>
              <a:rPr lang="en-US" sz="1600" dirty="0">
                <a:solidFill>
                  <a:prstClr val="white"/>
                </a:solidFill>
              </a:rPr>
              <a:t>THE RENEWAL OF THE INSURANCE  POLICY</a:t>
            </a:r>
            <a:endParaRPr lang="en-US" dirty="0"/>
          </a:p>
          <a:p>
            <a:r>
              <a:rPr lang="en-US" dirty="0" smtClean="0"/>
              <a:t>NEW CUSTOMER</a:t>
            </a:r>
          </a:p>
          <a:p>
            <a:pPr marL="0" indent="0">
              <a:buNone/>
            </a:pPr>
            <a:r>
              <a:rPr lang="en-US" sz="1600" dirty="0" smtClean="0"/>
              <a:t>				GETTING THE DATA OF CUSTOMERS.</a:t>
            </a:r>
            <a:r>
              <a:rPr lang="en-US" dirty="0" smtClean="0"/>
              <a:t>		</a:t>
            </a:r>
          </a:p>
          <a:p>
            <a:pPr marL="0" indent="0" algn="ctr">
              <a:buNone/>
            </a:pPr>
            <a:endParaRPr lang="en-US" sz="1600" dirty="0" smtClean="0"/>
          </a:p>
          <a:p>
            <a:pPr marL="0" indent="0" algn="ctr">
              <a:buNone/>
            </a:pPr>
            <a:endParaRPr lang="en-US" sz="1600" dirty="0"/>
          </a:p>
          <a:p>
            <a:endParaRPr lang="en-US" dirty="0"/>
          </a:p>
        </p:txBody>
      </p:sp>
    </p:spTree>
    <p:extLst>
      <p:ext uri="{BB962C8B-B14F-4D97-AF65-F5344CB8AC3E}">
        <p14:creationId xmlns:p14="http://schemas.microsoft.com/office/powerpoint/2010/main" val="1488753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0015" y="902526"/>
            <a:ext cx="10877797" cy="5771406"/>
          </a:xfrm>
        </p:spPr>
        <p:txBody>
          <a:bodyPr>
            <a:normAutofit fontScale="92500" lnSpcReduction="10000"/>
          </a:bodyPr>
          <a:lstStyle/>
          <a:p>
            <a:r>
              <a:rPr lang="en-US" dirty="0" smtClean="0"/>
              <a:t>POLICY </a:t>
            </a:r>
            <a:r>
              <a:rPr lang="en-US" dirty="0" smtClean="0"/>
              <a:t>COVERAGE</a:t>
            </a:r>
          </a:p>
          <a:p>
            <a:pPr marL="0" indent="0">
              <a:buNone/>
            </a:pPr>
            <a:r>
              <a:rPr lang="en-US" sz="1700" dirty="0" smtClean="0"/>
              <a:t>			CONTAINS AGREEMENT ID , COVERAGE ID , COMPANY NAME , CUSTOMER ID AND APPLICATION ID.</a:t>
            </a:r>
            <a:endParaRPr lang="en-US" sz="1700" dirty="0"/>
          </a:p>
          <a:p>
            <a:r>
              <a:rPr lang="en-US" dirty="0" smtClean="0"/>
              <a:t>VEHICLE</a:t>
            </a:r>
          </a:p>
          <a:p>
            <a:pPr marL="0" indent="0">
              <a:buNone/>
            </a:pPr>
            <a:r>
              <a:rPr lang="en-US" sz="1700" dirty="0" smtClean="0"/>
              <a:t>			CONTAINS VEHICLE ID , POLICY ID , VEHICLE TYPE , PRICE , YEAR OF MANUFACTURE , MANUFACTURER ,CHASIS NO &amp; CUSTOMER ID.</a:t>
            </a:r>
            <a:endParaRPr lang="en-US" sz="1700" dirty="0"/>
          </a:p>
          <a:p>
            <a:r>
              <a:rPr lang="en-US" dirty="0" smtClean="0"/>
              <a:t>CUSTOMERS RECORDS</a:t>
            </a:r>
          </a:p>
          <a:p>
            <a:pPr marL="0" indent="0">
              <a:buNone/>
            </a:pPr>
            <a:r>
              <a:rPr lang="en-US" sz="1700" dirty="0" smtClean="0"/>
              <a:t>			CONTAINS REPORT ID , CUSTOMER ID &amp; NEW APPLICATION ID.</a:t>
            </a:r>
            <a:endParaRPr lang="en-US" sz="1700" dirty="0"/>
          </a:p>
          <a:p>
            <a:r>
              <a:rPr lang="en-US" dirty="0" smtClean="0"/>
              <a:t>COMPANY STAFF</a:t>
            </a:r>
          </a:p>
          <a:p>
            <a:pPr marL="0" indent="0">
              <a:buNone/>
            </a:pPr>
            <a:r>
              <a:rPr lang="en-US" sz="1700" dirty="0" smtClean="0"/>
              <a:t>			CONTAINS STAFF ID , FIRST NAME , LAST NAME ,GENDER , AGE , MOBILE NUMBER , ADDRESS &amp; CONPANY NAME. </a:t>
            </a:r>
            <a:endParaRPr lang="en-US" sz="1700" dirty="0"/>
          </a:p>
          <a:p>
            <a:r>
              <a:rPr lang="en-US" dirty="0" smtClean="0"/>
              <a:t>INCIDENT REPORT</a:t>
            </a:r>
          </a:p>
          <a:p>
            <a:pPr marL="0" indent="0">
              <a:buNone/>
            </a:pPr>
            <a:r>
              <a:rPr lang="en-US" sz="1700" dirty="0" smtClean="0"/>
              <a:t>			CONTAINS INCIDENT REPORT ID , INCIDENT TYPE , REPORT INCHARGE , INCIDENT COST , INCIDENT DESCRIPTION , INCIDENT ID &amp; CUSTOMER ID.</a:t>
            </a:r>
            <a:endParaRPr lang="en-US" sz="1700" dirty="0"/>
          </a:p>
          <a:p>
            <a:r>
              <a:rPr lang="en-US" dirty="0" smtClean="0"/>
              <a:t>COVERAGE</a:t>
            </a:r>
            <a:endParaRPr lang="en-US" dirty="0" smtClean="0"/>
          </a:p>
          <a:p>
            <a:pPr marL="0" indent="0">
              <a:buNone/>
            </a:pPr>
            <a:r>
              <a:rPr lang="en-US" dirty="0"/>
              <a:t> </a:t>
            </a:r>
            <a:r>
              <a:rPr lang="en-US" dirty="0" smtClean="0"/>
              <a:t>			</a:t>
            </a:r>
            <a:r>
              <a:rPr lang="en-US" sz="1700" dirty="0" smtClean="0"/>
              <a:t>CONTAINS COVERAGE  ID , TYPE , AMOUNT , STATUS , PRODUCT ID , COVERAGE  DESCRIPTION  &amp; COMPANY  NAME.</a:t>
            </a:r>
            <a:endParaRPr lang="en-US" sz="1700" dirty="0"/>
          </a:p>
        </p:txBody>
      </p:sp>
    </p:spTree>
    <p:extLst>
      <p:ext uri="{BB962C8B-B14F-4D97-AF65-F5344CB8AC3E}">
        <p14:creationId xmlns:p14="http://schemas.microsoft.com/office/powerpoint/2010/main" val="519987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394" y="855024"/>
            <a:ext cx="10592790" cy="5890160"/>
          </a:xfrm>
        </p:spPr>
        <p:txBody>
          <a:bodyPr>
            <a:normAutofit fontScale="92500" lnSpcReduction="10000"/>
          </a:bodyPr>
          <a:lstStyle/>
          <a:p>
            <a:r>
              <a:rPr lang="en-US" dirty="0" smtClean="0"/>
              <a:t>CLAIM SETTLEMENT</a:t>
            </a:r>
          </a:p>
          <a:p>
            <a:pPr marL="0" indent="0">
              <a:buNone/>
            </a:pPr>
            <a:r>
              <a:rPr lang="en-US" sz="1700" dirty="0" smtClean="0"/>
              <a:t>			CONTAINS  SETTLEMENT ID , VEHICLE ID , SETTLED DATE , AMOUNT PAID , COVERAGE ID , CUSTOMER ID AND CLAIM ID.</a:t>
            </a:r>
            <a:endParaRPr lang="en-US" sz="1700" dirty="0"/>
          </a:p>
          <a:p>
            <a:r>
              <a:rPr lang="en-US" dirty="0" smtClean="0"/>
              <a:t>PRODUCT DETAILS</a:t>
            </a:r>
          </a:p>
          <a:p>
            <a:pPr marL="0" indent="0">
              <a:buNone/>
            </a:pPr>
            <a:r>
              <a:rPr lang="en-US" sz="1700" dirty="0" smtClean="0"/>
              <a:t>			CONTAINS  PRODUCT  NUMBER , PRICE  , TYPE AND COMPANY  NAME.</a:t>
            </a:r>
            <a:endParaRPr lang="en-US" sz="1700" dirty="0"/>
          </a:p>
          <a:p>
            <a:r>
              <a:rPr lang="en-US" dirty="0" smtClean="0"/>
              <a:t>APPLICATION FOR NEW CUSTOMER</a:t>
            </a:r>
          </a:p>
          <a:p>
            <a:pPr marL="0" indent="0">
              <a:buNone/>
            </a:pPr>
            <a:r>
              <a:rPr lang="en-US" sz="1700" dirty="0" smtClean="0"/>
              <a:t>			CONTAINS APPLICANT’S  DETAILS LIKE  FIRST NAME , LAST NAME , GENDER , AGE , ADDRESS , MOBILE NUMBER , VEHICLE  NAME , VEHICLE  MANUFACTURER AND MODEL , CHASIS NO , INSURANCE  TYPE , INSURANCE  TERM AND GENERATED  CUSTOMER ID. </a:t>
            </a:r>
            <a:endParaRPr lang="en-US" sz="1700" dirty="0"/>
          </a:p>
          <a:p>
            <a:r>
              <a:rPr lang="en-US" dirty="0" smtClean="0"/>
              <a:t>POLICY CLAIM</a:t>
            </a:r>
          </a:p>
          <a:p>
            <a:pPr marL="0" indent="0">
              <a:buNone/>
            </a:pPr>
            <a:r>
              <a:rPr lang="en-US" sz="1700" dirty="0" smtClean="0"/>
              <a:t>			CONTAINS CLAIM ID , AGREEMENT ID , CLAIM AMOUNT , DATE OF CLAIM ,CLAIM STATUS ,  CUSTOMER ID , INCIDENT REPORT ID.</a:t>
            </a:r>
            <a:endParaRPr lang="en-US" sz="1700" dirty="0"/>
          </a:p>
          <a:p>
            <a:r>
              <a:rPr lang="en-US" dirty="0" smtClean="0"/>
              <a:t>CUSTOMER</a:t>
            </a:r>
          </a:p>
          <a:p>
            <a:pPr marL="0" indent="0">
              <a:buNone/>
            </a:pPr>
            <a:r>
              <a:rPr lang="en-US" sz="1700" dirty="0" smtClean="0"/>
              <a:t>			CONTAINS CUSTOMER ID , FIRSTNAME , LASTNAME , GENDER , D.O.B , AGE ,EMAIL ID , CONTACT NUMBER , CUSTOMER ADDRESS.</a:t>
            </a:r>
            <a:endParaRPr lang="en-US" sz="1700" dirty="0"/>
          </a:p>
          <a:p>
            <a:r>
              <a:rPr lang="en-US" dirty="0" smtClean="0"/>
              <a:t>DEPARTMENT</a:t>
            </a:r>
          </a:p>
          <a:p>
            <a:pPr marL="0" indent="0">
              <a:buNone/>
            </a:pPr>
            <a:r>
              <a:rPr lang="en-US" sz="1700" dirty="0" smtClean="0"/>
              <a:t>			CONTAINS  DEPARTMENT ID , NAME , STAFF NAME &amp; COMPANY NAME.</a:t>
            </a:r>
            <a:endParaRPr lang="en-US" sz="1700" dirty="0"/>
          </a:p>
        </p:txBody>
      </p:sp>
    </p:spTree>
    <p:extLst>
      <p:ext uri="{BB962C8B-B14F-4D97-AF65-F5344CB8AC3E}">
        <p14:creationId xmlns:p14="http://schemas.microsoft.com/office/powerpoint/2010/main" val="772070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892" y="1258784"/>
            <a:ext cx="10937174" cy="5355771"/>
          </a:xfrm>
        </p:spPr>
        <p:txBody>
          <a:bodyPr/>
          <a:lstStyle/>
          <a:p>
            <a:r>
              <a:rPr lang="en-US" dirty="0" smtClean="0"/>
              <a:t>INCIDENT</a:t>
            </a:r>
          </a:p>
          <a:p>
            <a:pPr marL="0" indent="0">
              <a:buNone/>
            </a:pPr>
            <a:r>
              <a:rPr lang="en-US" sz="1600" dirty="0" smtClean="0"/>
              <a:t>			CONTAINS INCIDENT ID , DATE , PLACE , NO.OF DEATHS , INJURIES AND DAMAGE RATE.</a:t>
            </a:r>
            <a:endParaRPr lang="en-US" sz="1600" dirty="0"/>
          </a:p>
          <a:p>
            <a:r>
              <a:rPr lang="en-US" dirty="0" smtClean="0"/>
              <a:t>INSURANCE COMPANY</a:t>
            </a:r>
          </a:p>
          <a:p>
            <a:pPr marL="0" indent="0">
              <a:buNone/>
            </a:pPr>
            <a:r>
              <a:rPr lang="en-US" sz="1600" dirty="0" smtClean="0"/>
              <a:t>			CONTAINS COMPANY NAME , ADDRESS ,CONTACT NUMBER , EMAIL , WEBSITE , DEPARTMENT NAME ,  REPORT ID .</a:t>
            </a:r>
            <a:endParaRPr lang="en-US" sz="1600" dirty="0"/>
          </a:p>
          <a:p>
            <a:r>
              <a:rPr lang="en-US" dirty="0" smtClean="0"/>
              <a:t>APPLICATION FOR INSURANCE CLAIM</a:t>
            </a:r>
          </a:p>
          <a:p>
            <a:pPr marL="0" indent="0">
              <a:buNone/>
            </a:pPr>
            <a:r>
              <a:rPr lang="en-US" sz="1600" dirty="0" smtClean="0"/>
              <a:t>			CONTAINS APPLICATION ID , VEHICLE ID COVERAGE AND CUSTOMER ID.</a:t>
            </a:r>
            <a:endParaRPr lang="en-US" sz="1600" dirty="0"/>
          </a:p>
          <a:p>
            <a:r>
              <a:rPr lang="en-US" dirty="0" smtClean="0"/>
              <a:t>PREMIUM PAYMENT</a:t>
            </a:r>
          </a:p>
          <a:p>
            <a:pPr marL="0" indent="0">
              <a:buNone/>
            </a:pPr>
            <a:r>
              <a:rPr lang="en-US" sz="1600" dirty="0" smtClean="0"/>
              <a:t>			CONTAINS POLICY NUMBER , ID , PREMIUM AMOUNT , SCHEDULE AND RECEIPT.</a:t>
            </a:r>
            <a:endParaRPr lang="en-US" sz="1600" dirty="0"/>
          </a:p>
        </p:txBody>
      </p:sp>
    </p:spTree>
    <p:extLst>
      <p:ext uri="{BB962C8B-B14F-4D97-AF65-F5344CB8AC3E}">
        <p14:creationId xmlns:p14="http://schemas.microsoft.com/office/powerpoint/2010/main" val="696209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4820"/>
          </a:xfrm>
        </p:spPr>
        <p:txBody>
          <a:bodyPr/>
          <a:lstStyle/>
          <a:p>
            <a:pPr algn="ctr"/>
            <a:r>
              <a:rPr lang="en-US" dirty="0" smtClean="0"/>
              <a:t>CUSTOMER DATABASE</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5606"/>
          <a:stretch/>
        </p:blipFill>
        <p:spPr>
          <a:xfrm>
            <a:off x="498764" y="1448789"/>
            <a:ext cx="11067802" cy="5094515"/>
          </a:xfrm>
          <a:prstGeom prst="rect">
            <a:avLst/>
          </a:prstGeom>
        </p:spPr>
      </p:pic>
    </p:spTree>
    <p:extLst>
      <p:ext uri="{BB962C8B-B14F-4D97-AF65-F5344CB8AC3E}">
        <p14:creationId xmlns:p14="http://schemas.microsoft.com/office/powerpoint/2010/main" val="1287634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87313"/>
          </a:xfrm>
        </p:spPr>
        <p:txBody>
          <a:bodyPr/>
          <a:lstStyle/>
          <a:p>
            <a:pPr algn="ctr"/>
            <a:r>
              <a:rPr lang="en-US" dirty="0" smtClean="0"/>
              <a:t>INCIDENT DATABASE</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7495"/>
          <a:stretch/>
        </p:blipFill>
        <p:spPr>
          <a:xfrm>
            <a:off x="938150" y="1377537"/>
            <a:ext cx="10058400" cy="4952011"/>
          </a:xfrm>
          <a:prstGeom prst="rect">
            <a:avLst/>
          </a:prstGeom>
        </p:spPr>
      </p:pic>
    </p:spTree>
    <p:extLst>
      <p:ext uri="{BB962C8B-B14F-4D97-AF65-F5344CB8AC3E}">
        <p14:creationId xmlns:p14="http://schemas.microsoft.com/office/powerpoint/2010/main" val="1524140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33965"/>
            <a:ext cx="9404723" cy="758565"/>
          </a:xfrm>
        </p:spPr>
        <p:txBody>
          <a:bodyPr/>
          <a:lstStyle/>
          <a:p>
            <a:pPr algn="ctr"/>
            <a:r>
              <a:rPr lang="en-US" dirty="0" smtClean="0"/>
              <a:t>VEHICLE DATABASE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7915"/>
          <a:stretch/>
        </p:blipFill>
        <p:spPr>
          <a:xfrm>
            <a:off x="510638" y="1353786"/>
            <a:ext cx="11067804" cy="5189518"/>
          </a:xfrm>
          <a:prstGeom prst="rect">
            <a:avLst/>
          </a:prstGeom>
        </p:spPr>
      </p:pic>
    </p:spTree>
    <p:extLst>
      <p:ext uri="{BB962C8B-B14F-4D97-AF65-F5344CB8AC3E}">
        <p14:creationId xmlns:p14="http://schemas.microsoft.com/office/powerpoint/2010/main" val="2515304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EBDA98-5BB2-4246-8D60-84B986651F29}"/>
              </a:ext>
            </a:extLst>
          </p:cNvPr>
          <p:cNvSpPr>
            <a:spLocks noGrp="1"/>
          </p:cNvSpPr>
          <p:nvPr>
            <p:ph type="title"/>
          </p:nvPr>
        </p:nvSpPr>
        <p:spPr/>
        <p:txBody>
          <a:bodyPr/>
          <a:lstStyle/>
          <a:p>
            <a:r>
              <a:rPr lang="en-US" dirty="0"/>
              <a:t>VEHICLE INSURANCE</a:t>
            </a:r>
            <a:endParaRPr lang="en-IN" dirty="0"/>
          </a:p>
        </p:txBody>
      </p:sp>
      <p:sp>
        <p:nvSpPr>
          <p:cNvPr id="3" name="Content Placeholder 2">
            <a:extLst>
              <a:ext uri="{FF2B5EF4-FFF2-40B4-BE49-F238E27FC236}">
                <a16:creationId xmlns="" xmlns:a16="http://schemas.microsoft.com/office/drawing/2014/main" id="{A607548A-3A7A-4FCD-8856-EA6C60AD59BC}"/>
              </a:ext>
            </a:extLst>
          </p:cNvPr>
          <p:cNvSpPr>
            <a:spLocks noGrp="1"/>
          </p:cNvSpPr>
          <p:nvPr>
            <p:ph idx="1"/>
          </p:nvPr>
        </p:nvSpPr>
        <p:spPr>
          <a:xfrm>
            <a:off x="1103312" y="1972491"/>
            <a:ext cx="8946541" cy="2899955"/>
          </a:xfrm>
        </p:spPr>
        <p:txBody>
          <a:bodyPr/>
          <a:lstStyle/>
          <a:p>
            <a:r>
              <a:rPr lang="en-US" dirty="0"/>
              <a:t>Vehicle insurance is insurance purchased for cars, trucks, and other vehicles. Its primary use is to provide protection against losses incurred as a result of traffic accidents and against liability that could be incurred in an accident.</a:t>
            </a:r>
          </a:p>
          <a:p>
            <a:r>
              <a:rPr lang="en-US" dirty="0"/>
              <a:t> Vehicle insurance protects you against financial loss if you have an accident. It is a contract between you and the insurance company. You agree to pay the premium and the insurance company agrees to pay your losses as defined in your policy.</a:t>
            </a:r>
          </a:p>
          <a:p>
            <a:endParaRPr lang="en-IN" dirty="0"/>
          </a:p>
        </p:txBody>
      </p:sp>
    </p:spTree>
    <p:extLst>
      <p:ext uri="{BB962C8B-B14F-4D97-AF65-F5344CB8AC3E}">
        <p14:creationId xmlns:p14="http://schemas.microsoft.com/office/powerpoint/2010/main" val="3568042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199CD9-175E-4E70-9FFE-0CCD6B9CC76A}"/>
              </a:ext>
            </a:extLst>
          </p:cNvPr>
          <p:cNvSpPr>
            <a:spLocks noGrp="1"/>
          </p:cNvSpPr>
          <p:nvPr>
            <p:ph type="title"/>
          </p:nvPr>
        </p:nvSpPr>
        <p:spPr/>
        <p:txBody>
          <a:bodyPr/>
          <a:lstStyle/>
          <a:p>
            <a:r>
              <a:rPr lang="en-US" dirty="0"/>
              <a:t>THIRD PARTY INSURANCE</a:t>
            </a:r>
            <a:endParaRPr lang="en-IN" dirty="0"/>
          </a:p>
        </p:txBody>
      </p:sp>
      <p:sp>
        <p:nvSpPr>
          <p:cNvPr id="3" name="Content Placeholder 2">
            <a:extLst>
              <a:ext uri="{FF2B5EF4-FFF2-40B4-BE49-F238E27FC236}">
                <a16:creationId xmlns="" xmlns:a16="http://schemas.microsoft.com/office/drawing/2014/main" id="{5EF81999-D6A6-4145-B81C-070177C3E2D2}"/>
              </a:ext>
            </a:extLst>
          </p:cNvPr>
          <p:cNvSpPr>
            <a:spLocks noGrp="1"/>
          </p:cNvSpPr>
          <p:nvPr>
            <p:ph idx="1"/>
          </p:nvPr>
        </p:nvSpPr>
        <p:spPr/>
        <p:txBody>
          <a:bodyPr>
            <a:normAutofit lnSpcReduction="10000"/>
          </a:bodyPr>
          <a:lstStyle/>
          <a:p>
            <a:r>
              <a:rPr lang="en-US" dirty="0"/>
              <a:t> It is a punishable offence to use the vehicle without insurance ' Necessary provisions for its enforcement are therefore available with the authorities: failure to comply the provisions of sec.146 of the mv act is punishable by </a:t>
            </a:r>
            <a:r>
              <a:rPr lang="en-US" dirty="0" smtClean="0"/>
              <a:t>an imprisonment </a:t>
            </a:r>
            <a:r>
              <a:rPr lang="en-US" dirty="0"/>
              <a:t>of three months or a penalty of </a:t>
            </a:r>
            <a:r>
              <a:rPr lang="en-US" dirty="0" err="1" smtClean="0"/>
              <a:t>Rs</a:t>
            </a:r>
            <a:r>
              <a:rPr lang="en-US" dirty="0" smtClean="0"/>
              <a:t> </a:t>
            </a:r>
            <a:r>
              <a:rPr lang="en-US" dirty="0"/>
              <a:t>1000 or both </a:t>
            </a:r>
          </a:p>
          <a:p>
            <a:r>
              <a:rPr lang="en-US" b="1" u="sng" dirty="0"/>
              <a:t>LIABILITY TO THIRD PARTIES </a:t>
            </a:r>
          </a:p>
          <a:p>
            <a:r>
              <a:rPr lang="en-US" dirty="0"/>
              <a:t> Death of or bodily injury to any person including occupants as per motor vehicles act, 1988. ' Damage to property other than property belonging to the insured or held in trust/ custody or control of the insured All costs and expenses incurred with its written consent. ' Any driver who is driving the vehicle on the insured's order or with insured's permission Observes &amp; fulfill the terms exceptions and conditions of this policy </a:t>
            </a:r>
            <a:endParaRPr lang="en-IN" dirty="0"/>
          </a:p>
        </p:txBody>
      </p:sp>
    </p:spTree>
    <p:extLst>
      <p:ext uri="{BB962C8B-B14F-4D97-AF65-F5344CB8AC3E}">
        <p14:creationId xmlns:p14="http://schemas.microsoft.com/office/powerpoint/2010/main" val="3329329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B3BD06-2444-4F39-A37D-F8CE5B41E177}"/>
              </a:ext>
            </a:extLst>
          </p:cNvPr>
          <p:cNvSpPr>
            <a:spLocks noGrp="1"/>
          </p:cNvSpPr>
          <p:nvPr>
            <p:ph type="title"/>
          </p:nvPr>
        </p:nvSpPr>
        <p:spPr/>
        <p:txBody>
          <a:bodyPr/>
          <a:lstStyle/>
          <a:p>
            <a:r>
              <a:rPr lang="en-US" dirty="0"/>
              <a:t>TYPES OF VEHICLE INSURANCE</a:t>
            </a:r>
            <a:endParaRPr lang="en-IN" dirty="0"/>
          </a:p>
        </p:txBody>
      </p:sp>
      <p:sp>
        <p:nvSpPr>
          <p:cNvPr id="7" name="Content Placeholder 6">
            <a:extLst>
              <a:ext uri="{FF2B5EF4-FFF2-40B4-BE49-F238E27FC236}">
                <a16:creationId xmlns="" xmlns:a16="http://schemas.microsoft.com/office/drawing/2014/main" id="{A3618956-9A87-4F60-BE73-E0CF5DF120DA}"/>
              </a:ext>
            </a:extLst>
          </p:cNvPr>
          <p:cNvSpPr>
            <a:spLocks noGrp="1"/>
          </p:cNvSpPr>
          <p:nvPr>
            <p:ph idx="1"/>
          </p:nvPr>
        </p:nvSpPr>
        <p:spPr/>
        <p:txBody>
          <a:bodyPr>
            <a:normAutofit lnSpcReduction="10000"/>
          </a:bodyPr>
          <a:lstStyle/>
          <a:p>
            <a:r>
              <a:rPr lang="en-US" b="1" u="sng" dirty="0"/>
              <a:t>Private car insurance</a:t>
            </a:r>
            <a:r>
              <a:rPr lang="en-US" b="1" dirty="0"/>
              <a:t>: </a:t>
            </a:r>
            <a:r>
              <a:rPr lang="en-US" dirty="0"/>
              <a:t>It is the fastest growing sector as it is compulsory for all the new cars. The amount of premium depends on the make and value of the car, state where the car is registered and the year of manufacture. </a:t>
            </a:r>
          </a:p>
          <a:p>
            <a:r>
              <a:rPr lang="en-US" b="1" u="sng" dirty="0"/>
              <a:t>Two wheeler insurance</a:t>
            </a:r>
            <a:r>
              <a:rPr lang="en-US" b="1" dirty="0"/>
              <a:t>: </a:t>
            </a:r>
            <a:r>
              <a:rPr lang="en-US" dirty="0"/>
              <a:t>It covers accidental insurance for the drivers of the vehicle. The amount of premium depends on the current showroom price multiplied by the depreciation rate fixed by the Tariff Advisory Committee at the time of the beginning of policy period.</a:t>
            </a:r>
          </a:p>
          <a:p>
            <a:pPr fontAlgn="base"/>
            <a:r>
              <a:rPr lang="en-US" u="sng" dirty="0"/>
              <a:t> </a:t>
            </a:r>
            <a:r>
              <a:rPr lang="en-US" b="1" u="sng" dirty="0"/>
              <a:t>Commercial vehicle insurance</a:t>
            </a:r>
            <a:r>
              <a:rPr lang="en-US" b="1" dirty="0"/>
              <a:t>: </a:t>
            </a:r>
            <a:r>
              <a:rPr lang="en-US" dirty="0"/>
              <a:t>It provides cover for all the vehicles which are not used for personal purposes, like the Trucks and HMVs. The amount of premium depends on the showroom price of the vehicle at the commencement of the insurance period, make of the vehicle and the place of registration of the vehicle.</a:t>
            </a:r>
          </a:p>
          <a:p>
            <a:endParaRPr lang="en-IN" dirty="0"/>
          </a:p>
        </p:txBody>
      </p:sp>
    </p:spTree>
    <p:extLst>
      <p:ext uri="{BB962C8B-B14F-4D97-AF65-F5344CB8AC3E}">
        <p14:creationId xmlns:p14="http://schemas.microsoft.com/office/powerpoint/2010/main" val="2562593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B6C815-596B-4925-8BBA-02A39B9D7392}"/>
              </a:ext>
            </a:extLst>
          </p:cNvPr>
          <p:cNvSpPr>
            <a:spLocks noGrp="1"/>
          </p:cNvSpPr>
          <p:nvPr>
            <p:ph type="title"/>
          </p:nvPr>
        </p:nvSpPr>
        <p:spPr/>
        <p:txBody>
          <a:bodyPr/>
          <a:lstStyle/>
          <a:p>
            <a:r>
              <a:rPr lang="en-US" dirty="0"/>
              <a:t>INSURANCE COVERAGE</a:t>
            </a:r>
            <a:endParaRPr lang="en-IN" dirty="0"/>
          </a:p>
        </p:txBody>
      </p:sp>
      <p:sp>
        <p:nvSpPr>
          <p:cNvPr id="3" name="Content Placeholder 2">
            <a:extLst>
              <a:ext uri="{FF2B5EF4-FFF2-40B4-BE49-F238E27FC236}">
                <a16:creationId xmlns="" xmlns:a16="http://schemas.microsoft.com/office/drawing/2014/main" id="{846321D1-3F6E-4BC6-B35F-A8D8BA7ED114}"/>
              </a:ext>
            </a:extLst>
          </p:cNvPr>
          <p:cNvSpPr>
            <a:spLocks noGrp="1"/>
          </p:cNvSpPr>
          <p:nvPr>
            <p:ph idx="1"/>
          </p:nvPr>
        </p:nvSpPr>
        <p:spPr/>
        <p:txBody>
          <a:bodyPr/>
          <a:lstStyle/>
          <a:p>
            <a:r>
              <a:rPr lang="en-US" dirty="0"/>
              <a:t>Bodily injury- It offers cover for any bodily injury incurred from an accident where the insured car was involved</a:t>
            </a:r>
          </a:p>
          <a:p>
            <a:r>
              <a:rPr lang="en-US" dirty="0"/>
              <a:t>Damage- It offers cover for the damage incurred to the car either due to an accident, theft or certain natural calamities</a:t>
            </a:r>
          </a:p>
          <a:p>
            <a:r>
              <a:rPr lang="en-US" dirty="0"/>
              <a:t>Third party property damage- It pays up for the damage incurred by a third party vehicle involved in an accident with the insured vehicle</a:t>
            </a:r>
          </a:p>
          <a:p>
            <a:r>
              <a:rPr lang="en-US" dirty="0"/>
              <a:t>Death- It also offers cover for the death of the driver/ passengers present in the insured vehicle at the time of accident or calamity</a:t>
            </a:r>
          </a:p>
          <a:p>
            <a:endParaRPr lang="en-IN" dirty="0"/>
          </a:p>
        </p:txBody>
      </p:sp>
    </p:spTree>
    <p:extLst>
      <p:ext uri="{BB962C8B-B14F-4D97-AF65-F5344CB8AC3E}">
        <p14:creationId xmlns:p14="http://schemas.microsoft.com/office/powerpoint/2010/main" val="1337474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187B2E-08C2-4B16-8886-37295C9FAB81}"/>
              </a:ext>
            </a:extLst>
          </p:cNvPr>
          <p:cNvSpPr>
            <a:spLocks noGrp="1"/>
          </p:cNvSpPr>
          <p:nvPr>
            <p:ph type="title"/>
          </p:nvPr>
        </p:nvSpPr>
        <p:spPr/>
        <p:txBody>
          <a:bodyPr/>
          <a:lstStyle/>
          <a:p>
            <a:r>
              <a:rPr lang="en-US" dirty="0"/>
              <a:t>TYPES OF POLICIES</a:t>
            </a:r>
            <a:endParaRPr lang="en-IN" dirty="0"/>
          </a:p>
        </p:txBody>
      </p:sp>
      <p:sp>
        <p:nvSpPr>
          <p:cNvPr id="3" name="Content Placeholder 2">
            <a:extLst>
              <a:ext uri="{FF2B5EF4-FFF2-40B4-BE49-F238E27FC236}">
                <a16:creationId xmlns="" xmlns:a16="http://schemas.microsoft.com/office/drawing/2014/main" id="{36C4D8AD-174F-49FB-B5FC-210710B4F87D}"/>
              </a:ext>
            </a:extLst>
          </p:cNvPr>
          <p:cNvSpPr>
            <a:spLocks noGrp="1"/>
          </p:cNvSpPr>
          <p:nvPr>
            <p:ph idx="1"/>
          </p:nvPr>
        </p:nvSpPr>
        <p:spPr/>
        <p:txBody>
          <a:bodyPr/>
          <a:lstStyle/>
          <a:p>
            <a:r>
              <a:rPr lang="en-US" b="1" u="sng" dirty="0"/>
              <a:t>Motor insurance Liability cover </a:t>
            </a:r>
            <a:r>
              <a:rPr lang="en-US" dirty="0"/>
              <a:t>: la. Third party death or bodily injury. 1b. Third party property damage. 2a.PersonaI Accident cover to owner/ driver death. 2b.PersonaI accident cover to owner/ driver injury. 2c. Total compensation not to exceed 1 </a:t>
            </a:r>
            <a:r>
              <a:rPr lang="en-US" dirty="0" smtClean="0"/>
              <a:t>Iakh </a:t>
            </a:r>
            <a:r>
              <a:rPr lang="en-US" dirty="0"/>
              <a:t>in two wheelers and 2 </a:t>
            </a:r>
            <a:r>
              <a:rPr lang="en-US" dirty="0" smtClean="0"/>
              <a:t>Iakh </a:t>
            </a:r>
            <a:r>
              <a:rPr lang="en-US" dirty="0"/>
              <a:t>in case of other vehicles. (exclusions as per pa policy)</a:t>
            </a:r>
          </a:p>
          <a:p>
            <a:r>
              <a:rPr lang="en-US" b="1" u="sng" dirty="0"/>
              <a:t>Motor insurance Comprehensive policy</a:t>
            </a:r>
            <a:r>
              <a:rPr lang="en-US" dirty="0"/>
              <a:t>: includes the below in addition to liability only policy covers: a. Fire, Explosion, Self ignition, Lightening. b. Burglary, housebreaking or theft. c. By riot and strike. d. By Earthquake. e. BV flood, typhoon, hurricane storm, tempest, cyclone, hail storm, frost. inundation, f. By accidental external means. g. By malicious act. h. By terrorist activity. </a:t>
            </a:r>
            <a:r>
              <a:rPr lang="en-US" dirty="0" err="1"/>
              <a:t>i</a:t>
            </a:r>
            <a:r>
              <a:rPr lang="en-US" dirty="0"/>
              <a:t>. While in transit by road, rail, inland water way, elevator or air. </a:t>
            </a:r>
            <a:endParaRPr lang="en-IN" dirty="0"/>
          </a:p>
        </p:txBody>
      </p:sp>
    </p:spTree>
    <p:extLst>
      <p:ext uri="{BB962C8B-B14F-4D97-AF65-F5344CB8AC3E}">
        <p14:creationId xmlns:p14="http://schemas.microsoft.com/office/powerpoint/2010/main" val="2497590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0C7566-4A04-47B1-A334-D07CC4E59F4B}"/>
              </a:ext>
            </a:extLst>
          </p:cNvPr>
          <p:cNvSpPr>
            <a:spLocks noGrp="1"/>
          </p:cNvSpPr>
          <p:nvPr>
            <p:ph type="title"/>
          </p:nvPr>
        </p:nvSpPr>
        <p:spPr/>
        <p:txBody>
          <a:bodyPr/>
          <a:lstStyle/>
          <a:p>
            <a:r>
              <a:rPr lang="en-US" dirty="0"/>
              <a:t>CLAIM SETTLEMENT</a:t>
            </a:r>
            <a:endParaRPr lang="en-IN" dirty="0"/>
          </a:p>
        </p:txBody>
      </p:sp>
      <p:sp>
        <p:nvSpPr>
          <p:cNvPr id="3" name="Content Placeholder 2">
            <a:extLst>
              <a:ext uri="{FF2B5EF4-FFF2-40B4-BE49-F238E27FC236}">
                <a16:creationId xmlns="" xmlns:a16="http://schemas.microsoft.com/office/drawing/2014/main" id="{4A41A321-422E-4DD8-9325-F344B9C6A6B0}"/>
              </a:ext>
            </a:extLst>
          </p:cNvPr>
          <p:cNvSpPr>
            <a:spLocks noGrp="1"/>
          </p:cNvSpPr>
          <p:nvPr>
            <p:ph idx="1"/>
          </p:nvPr>
        </p:nvSpPr>
        <p:spPr/>
        <p:txBody>
          <a:bodyPr>
            <a:normAutofit fontScale="85000" lnSpcReduction="10000"/>
          </a:bodyPr>
          <a:lstStyle/>
          <a:p>
            <a:r>
              <a:rPr lang="en-US" dirty="0"/>
              <a:t>Car Insurance Claim is the process under which a car insurance policyholders requests the insurer to compensate for the expenses/damage incurred by him/her due to an unfortunate event involving his/her car.</a:t>
            </a:r>
          </a:p>
          <a:p>
            <a:r>
              <a:rPr lang="en-US" b="1" dirty="0"/>
              <a:t>1) </a:t>
            </a:r>
            <a:r>
              <a:rPr lang="en-US" b="1" u="sng" dirty="0"/>
              <a:t>Cashless Claim</a:t>
            </a:r>
          </a:p>
          <a:p>
            <a:r>
              <a:rPr lang="en-US" dirty="0"/>
              <a:t>If you get your car repaired at a garage </a:t>
            </a:r>
            <a:r>
              <a:rPr lang="en-US" dirty="0" smtClean="0"/>
              <a:t>authorized </a:t>
            </a:r>
            <a:r>
              <a:rPr lang="en-US" dirty="0"/>
              <a:t>by the insurer then you enter a cashless claim settlement process. As the name suggests, under this type of claim the entire process is cashless which means that the policyholder is not required to pay any cash/money to the insurer </a:t>
            </a:r>
            <a:r>
              <a:rPr lang="en-US" dirty="0" smtClean="0"/>
              <a:t>authorized </a:t>
            </a:r>
            <a:r>
              <a:rPr lang="en-US" dirty="0"/>
              <a:t>garage for the repair of his/her car.</a:t>
            </a:r>
          </a:p>
          <a:p>
            <a:r>
              <a:rPr lang="en-US" dirty="0"/>
              <a:t>2) </a:t>
            </a:r>
            <a:r>
              <a:rPr lang="en-US" b="1" u="sng" dirty="0"/>
              <a:t>Reimbursement Claim</a:t>
            </a:r>
          </a:p>
          <a:p>
            <a:r>
              <a:rPr lang="en-US" dirty="0"/>
              <a:t>When you get your car repaired at a garage/workshop outside the </a:t>
            </a:r>
            <a:r>
              <a:rPr lang="en-US" dirty="0" smtClean="0"/>
              <a:t>authorized </a:t>
            </a:r>
            <a:r>
              <a:rPr lang="en-US" dirty="0"/>
              <a:t>network of the insurer, you enter a reimbursement claim settlement process. Under this process, the policyholder makes the payment for the repair cost at the garage of his/her choice and gets the repair cost reimbursed from the insurer later subject to the claim amount. </a:t>
            </a:r>
          </a:p>
          <a:p>
            <a:endParaRPr lang="en-IN" dirty="0"/>
          </a:p>
        </p:txBody>
      </p:sp>
    </p:spTree>
    <p:extLst>
      <p:ext uri="{BB962C8B-B14F-4D97-AF65-F5344CB8AC3E}">
        <p14:creationId xmlns:p14="http://schemas.microsoft.com/office/powerpoint/2010/main" val="902326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36DE85-02B2-49E0-905C-671797225FA5}"/>
              </a:ext>
            </a:extLst>
          </p:cNvPr>
          <p:cNvSpPr>
            <a:spLocks noGrp="1"/>
          </p:cNvSpPr>
          <p:nvPr>
            <p:ph type="title"/>
          </p:nvPr>
        </p:nvSpPr>
        <p:spPr>
          <a:xfrm>
            <a:off x="635094" y="794241"/>
            <a:ext cx="9404723" cy="1023542"/>
          </a:xfrm>
        </p:spPr>
        <p:txBody>
          <a:bodyPr/>
          <a:lstStyle/>
          <a:p>
            <a:r>
              <a:rPr lang="en-IN" dirty="0" smtClean="0"/>
              <a:t>NEED FOR OUR PROJECT</a:t>
            </a:r>
            <a:endParaRPr lang="en-IN" dirty="0"/>
          </a:p>
        </p:txBody>
      </p:sp>
      <p:sp>
        <p:nvSpPr>
          <p:cNvPr id="3" name="Content Placeholder 2">
            <a:extLst>
              <a:ext uri="{FF2B5EF4-FFF2-40B4-BE49-F238E27FC236}">
                <a16:creationId xmlns="" xmlns:a16="http://schemas.microsoft.com/office/drawing/2014/main" id="{D15F4FAB-00AF-413B-8EDC-827C2A68282A}"/>
              </a:ext>
            </a:extLst>
          </p:cNvPr>
          <p:cNvSpPr>
            <a:spLocks noGrp="1"/>
          </p:cNvSpPr>
          <p:nvPr>
            <p:ph idx="1"/>
          </p:nvPr>
        </p:nvSpPr>
        <p:spPr/>
        <p:txBody>
          <a:bodyPr>
            <a:normAutofit fontScale="85000" lnSpcReduction="10000"/>
          </a:bodyPr>
          <a:lstStyle/>
          <a:p>
            <a:r>
              <a:rPr lang="en-US" dirty="0"/>
              <a:t>Globally motor insurance is the biggest and fastest growing general insurance portfolio and </a:t>
            </a:r>
            <a:r>
              <a:rPr lang="en-US" dirty="0" smtClean="0"/>
              <a:t>India </a:t>
            </a:r>
            <a:r>
              <a:rPr lang="en-US" dirty="0"/>
              <a:t>is no exception to it. ' It accounts for more than 45% of the total general insurance premium income in </a:t>
            </a:r>
            <a:r>
              <a:rPr lang="en-US" dirty="0" smtClean="0"/>
              <a:t>India. </a:t>
            </a:r>
            <a:r>
              <a:rPr lang="en-US" dirty="0"/>
              <a:t>' In the year ending 2016, total nonlife premium of the industry was about 28,000 crores out of which motor share was about 13,000 crores, ' However motor insurance business was 25 crores only at the time of nationalization </a:t>
            </a:r>
          </a:p>
          <a:p>
            <a:r>
              <a:rPr lang="en-US" dirty="0"/>
              <a:t>About 300 persons are being killed on road accidents daily and about are being injured annually and The incidence of road accidents to number of vehicles in </a:t>
            </a:r>
            <a:r>
              <a:rPr lang="en-US" dirty="0" smtClean="0"/>
              <a:t>India </a:t>
            </a:r>
            <a:r>
              <a:rPr lang="en-US" dirty="0"/>
              <a:t>is alarmingly high in comparison to developed countries: The number of road accidents per 10,000 vehicles in </a:t>
            </a:r>
            <a:r>
              <a:rPr lang="en-US" dirty="0" smtClean="0"/>
              <a:t>India </a:t>
            </a:r>
            <a:r>
              <a:rPr lang="en-US" dirty="0"/>
              <a:t>is about 120 as against 10 in the developed countries of the world The number of deaths per 10,000 vehicles in </a:t>
            </a:r>
            <a:r>
              <a:rPr lang="en-US" dirty="0" smtClean="0"/>
              <a:t>India </a:t>
            </a:r>
            <a:r>
              <a:rPr lang="en-US" dirty="0"/>
              <a:t>is 55 as against 2 in the west. ' In 1990, traffic accidents were world's ninth biggest cause of death and it is expected to become the third biggest by 2020. Study undertaken by the 'world health organization' reveals that road accidents are the second and third biggest cause of death in the age group of 5-29 and 30- 44 </a:t>
            </a:r>
            <a:r>
              <a:rPr lang="en-US" dirty="0" smtClean="0"/>
              <a:t>yr</a:t>
            </a:r>
            <a:r>
              <a:rPr lang="en-US" dirty="0"/>
              <a:t>s</a:t>
            </a:r>
            <a:r>
              <a:rPr lang="en-US" dirty="0" smtClean="0"/>
              <a:t>. </a:t>
            </a:r>
            <a:r>
              <a:rPr lang="en-US" dirty="0"/>
              <a:t>Respectively. The </a:t>
            </a:r>
            <a:r>
              <a:rPr lang="en-US" dirty="0" smtClean="0"/>
              <a:t>Indian </a:t>
            </a:r>
            <a:r>
              <a:rPr lang="en-US" dirty="0"/>
              <a:t>situation is amongst the worst in the world </a:t>
            </a:r>
            <a:r>
              <a:rPr lang="en-US" dirty="0" smtClean="0"/>
              <a:t>i.e. </a:t>
            </a:r>
            <a:r>
              <a:rPr lang="en-US" dirty="0"/>
              <a:t>Share of road fatalities is around 86%. Against 40% share of vehicle population.</a:t>
            </a:r>
            <a:endParaRPr lang="en-IN" dirty="0"/>
          </a:p>
        </p:txBody>
      </p:sp>
    </p:spTree>
    <p:extLst>
      <p:ext uri="{BB962C8B-B14F-4D97-AF65-F5344CB8AC3E}">
        <p14:creationId xmlns:p14="http://schemas.microsoft.com/office/powerpoint/2010/main" val="783885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46424"/>
          </a:xfrm>
        </p:spPr>
        <p:txBody>
          <a:bodyPr/>
          <a:lstStyle/>
          <a:p>
            <a:r>
              <a:rPr lang="en-US" dirty="0" smtClean="0"/>
              <a:t>E R DIAGRAM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540" y="1311006"/>
            <a:ext cx="11182119" cy="5354197"/>
          </a:xfrm>
          <a:prstGeom prst="rect">
            <a:avLst/>
          </a:prstGeom>
        </p:spPr>
      </p:pic>
    </p:spTree>
    <p:extLst>
      <p:ext uri="{BB962C8B-B14F-4D97-AF65-F5344CB8AC3E}">
        <p14:creationId xmlns:p14="http://schemas.microsoft.com/office/powerpoint/2010/main" val="29366062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428</TotalTime>
  <Words>698</Words>
  <Application>Microsoft Office PowerPoint</Application>
  <PresentationFormat>Custom</PresentationFormat>
  <Paragraphs>82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CAR INSURANCE DATABASE</vt:lpstr>
      <vt:lpstr>VEHICLE INSURANCE</vt:lpstr>
      <vt:lpstr>THIRD PARTY INSURANCE</vt:lpstr>
      <vt:lpstr>TYPES OF VEHICLE INSURANCE</vt:lpstr>
      <vt:lpstr>INSURANCE COVERAGE</vt:lpstr>
      <vt:lpstr>TYPES OF POLICIES</vt:lpstr>
      <vt:lpstr>CLAIM SETTLEMENT</vt:lpstr>
      <vt:lpstr>NEED FOR OUR PROJECT</vt:lpstr>
      <vt:lpstr>E R DIAGRAM</vt:lpstr>
      <vt:lpstr>NOTED ENTTITIES </vt:lpstr>
      <vt:lpstr>PowerPoint Presentation</vt:lpstr>
      <vt:lpstr>PowerPoint Presentation</vt:lpstr>
      <vt:lpstr>PowerPoint Presentation</vt:lpstr>
      <vt:lpstr>CUSTOMER DATABASE</vt:lpstr>
      <vt:lpstr>INCIDENT DATABASE</vt:lpstr>
      <vt:lpstr>VEHICLE DATABASE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Suresh</dc:creator>
  <cp:lastModifiedBy>Magic Mirror</cp:lastModifiedBy>
  <cp:revision>26</cp:revision>
  <dcterms:created xsi:type="dcterms:W3CDTF">2020-11-24T03:13:01Z</dcterms:created>
  <dcterms:modified xsi:type="dcterms:W3CDTF">2020-11-24T15:35:53Z</dcterms:modified>
</cp:coreProperties>
</file>