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59" r:id="rId9"/>
    <p:sldId id="263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51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124E7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124E7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124E7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49019" y="9686925"/>
            <a:ext cx="2152649" cy="51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4727" y="1510222"/>
            <a:ext cx="15498545" cy="87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124E7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parkydoodles/419256546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0"/>
            <a:ext cx="6857999" cy="10287610"/>
            <a:chOff x="11430000" y="0"/>
            <a:chExt cx="6857999" cy="10287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01899" y="9592285"/>
              <a:ext cx="3086100" cy="695325"/>
            </a:xfrm>
            <a:custGeom>
              <a:avLst/>
              <a:gdLst/>
              <a:ahLst/>
              <a:cxnLst/>
              <a:rect l="l" t="t" r="r" b="b"/>
              <a:pathLst>
                <a:path w="3086100" h="695325">
                  <a:moveTo>
                    <a:pt x="3085509" y="694714"/>
                  </a:moveTo>
                  <a:lnTo>
                    <a:pt x="0" y="694714"/>
                  </a:lnTo>
                  <a:lnTo>
                    <a:pt x="0" y="0"/>
                  </a:lnTo>
                  <a:lnTo>
                    <a:pt x="3085509" y="0"/>
                  </a:lnTo>
                  <a:lnTo>
                    <a:pt x="3085509" y="694714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537" y="1187648"/>
            <a:ext cx="9250680" cy="363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600"/>
              </a:lnSpc>
            </a:pPr>
            <a:r>
              <a:rPr sz="7650" spc="20" dirty="0"/>
              <a:t>Smart </a:t>
            </a:r>
            <a:r>
              <a:rPr sz="7650" spc="15" dirty="0"/>
              <a:t>Inventory </a:t>
            </a:r>
            <a:r>
              <a:rPr sz="7650" spc="20" dirty="0"/>
              <a:t>and </a:t>
            </a:r>
            <a:r>
              <a:rPr sz="7650" spc="25" dirty="0"/>
              <a:t> </a:t>
            </a:r>
            <a:r>
              <a:rPr sz="7650" spc="15" dirty="0"/>
              <a:t>Supply Chain </a:t>
            </a:r>
            <a:r>
              <a:rPr sz="7650" spc="20" dirty="0"/>
              <a:t> Management</a:t>
            </a:r>
            <a:r>
              <a:rPr sz="7650" spc="-70" dirty="0"/>
              <a:t> </a:t>
            </a:r>
            <a:r>
              <a:rPr sz="7650" spc="20" dirty="0"/>
              <a:t>System</a:t>
            </a:r>
            <a:endParaRPr sz="7650" dirty="0"/>
          </a:p>
        </p:txBody>
      </p:sp>
      <p:sp>
        <p:nvSpPr>
          <p:cNvPr id="6" name="object 6"/>
          <p:cNvSpPr txBox="1"/>
          <p:nvPr/>
        </p:nvSpPr>
        <p:spPr>
          <a:xfrm>
            <a:off x="979537" y="6549243"/>
            <a:ext cx="9373870" cy="1964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35"/>
              </a:spcBef>
            </a:pP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-95" dirty="0">
                <a:solidFill>
                  <a:srgbClr val="2A404F"/>
                </a:solidFill>
                <a:latin typeface="Tahoma"/>
                <a:cs typeface="Tahoma"/>
              </a:rPr>
              <a:t>24</a:t>
            </a:r>
            <a:r>
              <a:rPr sz="2150" spc="-90" dirty="0">
                <a:solidFill>
                  <a:srgbClr val="2A404F"/>
                </a:solidFill>
                <a:latin typeface="Tahoma"/>
                <a:cs typeface="Tahoma"/>
              </a:rPr>
              <a:t>2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F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65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45" dirty="0">
                <a:solidFill>
                  <a:srgbClr val="2A404F"/>
                </a:solidFill>
                <a:latin typeface="Tahoma"/>
                <a:cs typeface="Tahoma"/>
              </a:rPr>
              <a:t>P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75" dirty="0">
                <a:solidFill>
                  <a:srgbClr val="2A404F"/>
                </a:solidFill>
                <a:latin typeface="Tahoma"/>
                <a:cs typeface="Tahoma"/>
              </a:rPr>
              <a:t>j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2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endParaRPr sz="21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 dirty="0">
              <a:latin typeface="Tahoma"/>
              <a:cs typeface="Tahoma"/>
            </a:endParaRPr>
          </a:p>
          <a:p>
            <a:pPr marL="67945">
              <a:lnSpc>
                <a:spcPct val="100000"/>
              </a:lnSpc>
              <a:spcBef>
                <a:spcPts val="5"/>
              </a:spcBef>
            </a:pPr>
            <a:r>
              <a:rPr sz="2150" spc="-9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k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120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150" spc="-75" dirty="0">
                <a:solidFill>
                  <a:srgbClr val="2A404F"/>
                </a:solidFill>
                <a:latin typeface="Tahoma"/>
                <a:cs typeface="Tahoma"/>
              </a:rPr>
              <a:t>j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1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w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120" dirty="0">
                <a:solidFill>
                  <a:srgbClr val="2A404F"/>
                </a:solidFill>
                <a:latin typeface="Tahoma"/>
                <a:cs typeface="Tahoma"/>
              </a:rPr>
              <a:t>&amp;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5" dirty="0">
                <a:solidFill>
                  <a:srgbClr val="2A404F"/>
                </a:solidFill>
                <a:latin typeface="Tahoma"/>
                <a:cs typeface="Tahoma"/>
              </a:rPr>
              <a:t>K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30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75" dirty="0">
                <a:solidFill>
                  <a:srgbClr val="2A404F"/>
                </a:solidFill>
                <a:latin typeface="Tahoma"/>
                <a:cs typeface="Tahoma"/>
              </a:rPr>
              <a:t>M</a:t>
            </a:r>
            <a:r>
              <a:rPr sz="2150" spc="-1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f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70" dirty="0">
                <a:solidFill>
                  <a:srgbClr val="2A404F"/>
                </a:solidFill>
                <a:latin typeface="Tahoma"/>
                <a:cs typeface="Tahoma"/>
              </a:rPr>
              <a:t>j</a:t>
            </a:r>
            <a:endParaRPr sz="2150" dirty="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</a:pPr>
            <a:endParaRPr lang="en-US" sz="2100" dirty="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</a:pPr>
            <a:r>
              <a:rPr lang="en-US" sz="2150" spc="-5" dirty="0">
                <a:solidFill>
                  <a:srgbClr val="2A404F"/>
                </a:solidFill>
                <a:latin typeface="Tahoma"/>
                <a:cs typeface="Tahoma"/>
              </a:rPr>
              <a:t>A Java-based solution for simple and efficient inventory optimization. </a:t>
            </a:r>
            <a:endParaRPr sz="21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0740479" y="2228850"/>
            <a:ext cx="7547521" cy="80391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5603" y="978252"/>
            <a:ext cx="14850820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800" dirty="0"/>
              <a:t>The Challenge of Inventory Management</a:t>
            </a:r>
            <a:endParaRPr sz="4800" dirty="0"/>
          </a:p>
        </p:txBody>
      </p:sp>
      <p:sp>
        <p:nvSpPr>
          <p:cNvPr id="6" name="object 6"/>
          <p:cNvSpPr/>
          <p:nvPr/>
        </p:nvSpPr>
        <p:spPr>
          <a:xfrm>
            <a:off x="992237" y="3910161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3"/>
                </a:moveTo>
                <a:lnTo>
                  <a:pt x="42481" y="637793"/>
                </a:lnTo>
                <a:lnTo>
                  <a:pt x="25958" y="634504"/>
                </a:lnTo>
                <a:lnTo>
                  <a:pt x="12453" y="625411"/>
                </a:lnTo>
                <a:lnTo>
                  <a:pt x="3342" y="611888"/>
                </a:lnTo>
                <a:lnTo>
                  <a:pt x="0" y="595312"/>
                </a:lnTo>
                <a:lnTo>
                  <a:pt x="0" y="42480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78" y="0"/>
                </a:lnTo>
                <a:lnTo>
                  <a:pt x="595315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0"/>
                </a:lnTo>
                <a:lnTo>
                  <a:pt x="637794" y="595312"/>
                </a:lnTo>
                <a:lnTo>
                  <a:pt x="634451" y="611875"/>
                </a:lnTo>
                <a:lnTo>
                  <a:pt x="625340" y="625375"/>
                </a:lnTo>
                <a:lnTo>
                  <a:pt x="611835" y="634464"/>
                </a:lnTo>
                <a:lnTo>
                  <a:pt x="595312" y="637793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8761" y="3968069"/>
            <a:ext cx="25971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solidFill>
                  <a:srgbClr val="2A404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6936" y="4006998"/>
            <a:ext cx="359664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50" spc="-5" dirty="0">
                <a:solidFill>
                  <a:srgbClr val="2A404F"/>
                </a:solidFill>
                <a:latin typeface="Arial MT"/>
                <a:cs typeface="Arial MT"/>
              </a:rPr>
              <a:t>Stock Control</a:t>
            </a:r>
            <a:endParaRPr sz="275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0932" y="4588999"/>
            <a:ext cx="3458845" cy="861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lang="en-US" sz="2150" spc="-105" dirty="0">
                <a:solidFill>
                  <a:srgbClr val="2A404F"/>
                </a:solidFill>
                <a:latin typeface="Tahoma"/>
                <a:cs typeface="Tahoma"/>
              </a:rPr>
              <a:t>Overstock and stockouts lead to financial losses.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56833" y="3910161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3"/>
                </a:moveTo>
                <a:lnTo>
                  <a:pt x="42481" y="637793"/>
                </a:lnTo>
                <a:lnTo>
                  <a:pt x="25958" y="634504"/>
                </a:lnTo>
                <a:lnTo>
                  <a:pt x="12453" y="625411"/>
                </a:lnTo>
                <a:lnTo>
                  <a:pt x="3342" y="611888"/>
                </a:lnTo>
                <a:lnTo>
                  <a:pt x="0" y="595312"/>
                </a:lnTo>
                <a:lnTo>
                  <a:pt x="0" y="42480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78" y="0"/>
                </a:lnTo>
                <a:lnTo>
                  <a:pt x="595315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0"/>
                </a:lnTo>
                <a:lnTo>
                  <a:pt x="637794" y="595312"/>
                </a:lnTo>
                <a:lnTo>
                  <a:pt x="634451" y="611875"/>
                </a:lnTo>
                <a:lnTo>
                  <a:pt x="625340" y="625375"/>
                </a:lnTo>
                <a:lnTo>
                  <a:pt x="611835" y="634464"/>
                </a:lnTo>
                <a:lnTo>
                  <a:pt x="595312" y="637793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5943" y="3968069"/>
            <a:ext cx="25971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solidFill>
                  <a:srgbClr val="2A404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6407" y="4015667"/>
            <a:ext cx="3245485" cy="1828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50" spc="-5" dirty="0">
                <a:solidFill>
                  <a:srgbClr val="2A404F"/>
                </a:solidFill>
                <a:latin typeface="Arial MT"/>
                <a:cs typeface="Arial MT"/>
              </a:rPr>
              <a:t>Tracking/sales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lang="en-US" sz="2150" spc="-15" dirty="0">
                <a:solidFill>
                  <a:srgbClr val="2A404F"/>
                </a:solidFill>
                <a:latin typeface="Tahoma"/>
                <a:cs typeface="Tahoma"/>
              </a:rPr>
              <a:t>Manual tracking is time-consuming and prone to errors.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2237" y="6486525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4"/>
                </a:moveTo>
                <a:lnTo>
                  <a:pt x="42481" y="637794"/>
                </a:lnTo>
                <a:lnTo>
                  <a:pt x="25958" y="634505"/>
                </a:lnTo>
                <a:lnTo>
                  <a:pt x="12453" y="625411"/>
                </a:lnTo>
                <a:lnTo>
                  <a:pt x="3342" y="611889"/>
                </a:lnTo>
                <a:lnTo>
                  <a:pt x="0" y="595312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81" y="0"/>
                </a:lnTo>
                <a:lnTo>
                  <a:pt x="595312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1"/>
                </a:lnTo>
                <a:lnTo>
                  <a:pt x="637794" y="595312"/>
                </a:lnTo>
                <a:lnTo>
                  <a:pt x="634451" y="611875"/>
                </a:lnTo>
                <a:lnTo>
                  <a:pt x="625340" y="625375"/>
                </a:lnTo>
                <a:lnTo>
                  <a:pt x="611835" y="634464"/>
                </a:lnTo>
                <a:lnTo>
                  <a:pt x="595312" y="637794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1347" y="6544433"/>
            <a:ext cx="25971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solidFill>
                  <a:srgbClr val="2A404F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0932" y="6449281"/>
            <a:ext cx="3027680" cy="1375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Expiration</a:t>
            </a:r>
            <a:r>
              <a:rPr sz="2750" spc="-75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Tracking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lang="en-US" sz="2150" spc="5" dirty="0">
                <a:solidFill>
                  <a:srgbClr val="2A404F"/>
                </a:solidFill>
                <a:latin typeface="Tahoma"/>
                <a:cs typeface="Tahoma"/>
              </a:rPr>
              <a:t>Expiration tracking is often overlooked</a:t>
            </a:r>
            <a:endParaRPr sz="2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56833" y="6486525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4"/>
                </a:moveTo>
                <a:lnTo>
                  <a:pt x="42481" y="637794"/>
                </a:lnTo>
                <a:lnTo>
                  <a:pt x="25958" y="634505"/>
                </a:lnTo>
                <a:lnTo>
                  <a:pt x="12453" y="625411"/>
                </a:lnTo>
                <a:lnTo>
                  <a:pt x="3342" y="611889"/>
                </a:lnTo>
                <a:lnTo>
                  <a:pt x="0" y="595312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81" y="0"/>
                </a:lnTo>
                <a:lnTo>
                  <a:pt x="595312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1"/>
                </a:lnTo>
                <a:lnTo>
                  <a:pt x="637794" y="595312"/>
                </a:lnTo>
                <a:lnTo>
                  <a:pt x="634451" y="611875"/>
                </a:lnTo>
                <a:lnTo>
                  <a:pt x="625340" y="625375"/>
                </a:lnTo>
                <a:lnTo>
                  <a:pt x="611835" y="634464"/>
                </a:lnTo>
                <a:lnTo>
                  <a:pt x="595312" y="637794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46092" y="6544433"/>
            <a:ext cx="25971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solidFill>
                  <a:srgbClr val="2A404F"/>
                </a:solidFill>
                <a:latin typeface="Arial MT"/>
                <a:cs typeface="Arial MT"/>
              </a:rPr>
              <a:t>4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5528" y="6449281"/>
            <a:ext cx="3450590" cy="1375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50" spc="-5" dirty="0">
                <a:solidFill>
                  <a:srgbClr val="2A404F"/>
                </a:solidFill>
                <a:latin typeface="Arial MT"/>
                <a:cs typeface="Arial MT"/>
              </a:rPr>
              <a:t>Consumer Need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lang="en-US" sz="2150" spc="-50" dirty="0">
                <a:solidFill>
                  <a:srgbClr val="2A404F"/>
                </a:solidFill>
                <a:latin typeface="Tahoma"/>
                <a:cs typeface="Tahoma"/>
              </a:rPr>
              <a:t>Lack of demand forecasting resulting to inefficiencies.</a:t>
            </a:r>
            <a:endParaRPr sz="21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024B-C4DA-3C55-9EE5-8C62B16A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50B85C83-84B6-70BD-13D0-1AA90ADA86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800" y="2781301"/>
            <a:ext cx="7325973" cy="750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6EDB879-BE35-510E-D62B-442D14713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4838" y="2067941"/>
            <a:ext cx="5520690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The solution</a:t>
            </a:r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FCED68C-7AAF-E0CD-A546-2B75571F6173}"/>
              </a:ext>
            </a:extLst>
          </p:cNvPr>
          <p:cNvSpPr/>
          <p:nvPr/>
        </p:nvSpPr>
        <p:spPr>
          <a:xfrm>
            <a:off x="992237" y="3910161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3"/>
                </a:moveTo>
                <a:lnTo>
                  <a:pt x="42481" y="637793"/>
                </a:lnTo>
                <a:lnTo>
                  <a:pt x="25958" y="634504"/>
                </a:lnTo>
                <a:lnTo>
                  <a:pt x="12453" y="625411"/>
                </a:lnTo>
                <a:lnTo>
                  <a:pt x="3342" y="611888"/>
                </a:lnTo>
                <a:lnTo>
                  <a:pt x="0" y="595312"/>
                </a:lnTo>
                <a:lnTo>
                  <a:pt x="0" y="42480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78" y="0"/>
                </a:lnTo>
                <a:lnTo>
                  <a:pt x="595315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0"/>
                </a:lnTo>
                <a:lnTo>
                  <a:pt x="637794" y="595312"/>
                </a:lnTo>
                <a:lnTo>
                  <a:pt x="634451" y="611875"/>
                </a:lnTo>
                <a:lnTo>
                  <a:pt x="625340" y="625375"/>
                </a:lnTo>
                <a:lnTo>
                  <a:pt x="611835" y="634464"/>
                </a:lnTo>
                <a:lnTo>
                  <a:pt x="595312" y="637793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EC5BDEB-47FF-4F98-8D4A-3B572111D577}"/>
              </a:ext>
            </a:extLst>
          </p:cNvPr>
          <p:cNvSpPr txBox="1"/>
          <p:nvPr/>
        </p:nvSpPr>
        <p:spPr>
          <a:xfrm>
            <a:off x="1198761" y="3968069"/>
            <a:ext cx="25971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solidFill>
                  <a:srgbClr val="2A404F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0074432-448A-585A-6813-0769981A048E}"/>
              </a:ext>
            </a:extLst>
          </p:cNvPr>
          <p:cNvSpPr txBox="1"/>
          <p:nvPr/>
        </p:nvSpPr>
        <p:spPr>
          <a:xfrm>
            <a:off x="1900932" y="3872918"/>
            <a:ext cx="359664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Inventory</a:t>
            </a:r>
            <a:r>
              <a:rPr sz="2750" spc="-8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Management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12E4090-245A-EE84-B024-E034EE9D4C3C}"/>
              </a:ext>
            </a:extLst>
          </p:cNvPr>
          <p:cNvSpPr txBox="1"/>
          <p:nvPr/>
        </p:nvSpPr>
        <p:spPr>
          <a:xfrm>
            <a:off x="1900932" y="4825590"/>
            <a:ext cx="3458845" cy="861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lang="en-US" sz="2150" spc="-110" dirty="0">
                <a:solidFill>
                  <a:srgbClr val="2A404F"/>
                </a:solidFill>
                <a:latin typeface="Tahoma"/>
                <a:cs typeface="Tahoma"/>
              </a:rPr>
              <a:t>Automates inventory and tracking and management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138B2BA-25E3-F83A-85D6-0952848DC4CC}"/>
              </a:ext>
            </a:extLst>
          </p:cNvPr>
          <p:cNvSpPr/>
          <p:nvPr/>
        </p:nvSpPr>
        <p:spPr>
          <a:xfrm>
            <a:off x="5856833" y="3910161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3"/>
                </a:moveTo>
                <a:lnTo>
                  <a:pt x="42481" y="637793"/>
                </a:lnTo>
                <a:lnTo>
                  <a:pt x="25958" y="634504"/>
                </a:lnTo>
                <a:lnTo>
                  <a:pt x="12453" y="625411"/>
                </a:lnTo>
                <a:lnTo>
                  <a:pt x="3342" y="611888"/>
                </a:lnTo>
                <a:lnTo>
                  <a:pt x="0" y="595312"/>
                </a:lnTo>
                <a:lnTo>
                  <a:pt x="0" y="42480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78" y="0"/>
                </a:lnTo>
                <a:lnTo>
                  <a:pt x="595315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0"/>
                </a:lnTo>
                <a:lnTo>
                  <a:pt x="637794" y="595312"/>
                </a:lnTo>
                <a:lnTo>
                  <a:pt x="634451" y="611875"/>
                </a:lnTo>
                <a:lnTo>
                  <a:pt x="625340" y="625375"/>
                </a:lnTo>
                <a:lnTo>
                  <a:pt x="611835" y="634464"/>
                </a:lnTo>
                <a:lnTo>
                  <a:pt x="595312" y="637793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C9644FD-7CEA-AEBD-1A44-BED3567F4BB7}"/>
              </a:ext>
            </a:extLst>
          </p:cNvPr>
          <p:cNvSpPr txBox="1"/>
          <p:nvPr/>
        </p:nvSpPr>
        <p:spPr>
          <a:xfrm>
            <a:off x="6045943" y="3968069"/>
            <a:ext cx="25971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solidFill>
                  <a:srgbClr val="2A404F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41BAE5A-646E-2537-097C-73534B151CFA}"/>
              </a:ext>
            </a:extLst>
          </p:cNvPr>
          <p:cNvSpPr txBox="1"/>
          <p:nvPr/>
        </p:nvSpPr>
        <p:spPr>
          <a:xfrm>
            <a:off x="6765528" y="3872918"/>
            <a:ext cx="3245485" cy="922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Stock</a:t>
            </a:r>
            <a:r>
              <a:rPr sz="2750" spc="-5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Control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lang="en-US" sz="2150" spc="-105" dirty="0">
                <a:solidFill>
                  <a:srgbClr val="2A404F"/>
                </a:solidFill>
                <a:latin typeface="Tahoma"/>
                <a:cs typeface="Tahoma"/>
              </a:rPr>
              <a:t>Provides restocking alerts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3500AA-EA0A-04F8-8E4F-4D3E3F5F0A5F}"/>
              </a:ext>
            </a:extLst>
          </p:cNvPr>
          <p:cNvSpPr/>
          <p:nvPr/>
        </p:nvSpPr>
        <p:spPr>
          <a:xfrm>
            <a:off x="992237" y="6486525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4"/>
                </a:moveTo>
                <a:lnTo>
                  <a:pt x="42481" y="637794"/>
                </a:lnTo>
                <a:lnTo>
                  <a:pt x="25958" y="634505"/>
                </a:lnTo>
                <a:lnTo>
                  <a:pt x="12453" y="625411"/>
                </a:lnTo>
                <a:lnTo>
                  <a:pt x="3342" y="611889"/>
                </a:lnTo>
                <a:lnTo>
                  <a:pt x="0" y="595312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81" y="0"/>
                </a:lnTo>
                <a:lnTo>
                  <a:pt x="595312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1"/>
                </a:lnTo>
                <a:lnTo>
                  <a:pt x="637794" y="595312"/>
                </a:lnTo>
                <a:lnTo>
                  <a:pt x="634451" y="611875"/>
                </a:lnTo>
                <a:lnTo>
                  <a:pt x="625340" y="625375"/>
                </a:lnTo>
                <a:lnTo>
                  <a:pt x="611835" y="634464"/>
                </a:lnTo>
                <a:lnTo>
                  <a:pt x="595312" y="637794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766A7F7-BD63-53F2-7DE8-5210A2168695}"/>
              </a:ext>
            </a:extLst>
          </p:cNvPr>
          <p:cNvSpPr txBox="1"/>
          <p:nvPr/>
        </p:nvSpPr>
        <p:spPr>
          <a:xfrm>
            <a:off x="1181347" y="6544433"/>
            <a:ext cx="25971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solidFill>
                  <a:srgbClr val="2A404F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9896ABA-579D-30AB-F8BF-8E1E0E99456A}"/>
              </a:ext>
            </a:extLst>
          </p:cNvPr>
          <p:cNvSpPr txBox="1"/>
          <p:nvPr/>
        </p:nvSpPr>
        <p:spPr>
          <a:xfrm>
            <a:off x="1900932" y="6449281"/>
            <a:ext cx="3027680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Expiration</a:t>
            </a:r>
            <a:r>
              <a:rPr sz="2750" spc="-75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Tracking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10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1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m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5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-4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f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20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m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s  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90" dirty="0">
                <a:solidFill>
                  <a:srgbClr val="2A404F"/>
                </a:solidFill>
                <a:latin typeface="Tahoma"/>
                <a:cs typeface="Tahoma"/>
              </a:rPr>
              <a:t>g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95" dirty="0">
                <a:solidFill>
                  <a:srgbClr val="2A404F"/>
                </a:solidFill>
                <a:latin typeface="Tahoma"/>
                <a:cs typeface="Tahoma"/>
              </a:rPr>
              <a:t>x</a:t>
            </a:r>
            <a:r>
              <a:rPr sz="2150" spc="20" dirty="0">
                <a:solidFill>
                  <a:srgbClr val="2A404F"/>
                </a:solidFill>
                <a:latin typeface="Tahoma"/>
                <a:cs typeface="Tahoma"/>
              </a:rPr>
              <a:t>p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5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20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4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850E4E1-0526-F476-433C-BE33E72400CC}"/>
              </a:ext>
            </a:extLst>
          </p:cNvPr>
          <p:cNvSpPr/>
          <p:nvPr/>
        </p:nvSpPr>
        <p:spPr>
          <a:xfrm>
            <a:off x="5856833" y="6486525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4"/>
                </a:moveTo>
                <a:lnTo>
                  <a:pt x="42481" y="637794"/>
                </a:lnTo>
                <a:lnTo>
                  <a:pt x="25958" y="634505"/>
                </a:lnTo>
                <a:lnTo>
                  <a:pt x="12453" y="625411"/>
                </a:lnTo>
                <a:lnTo>
                  <a:pt x="3342" y="611889"/>
                </a:lnTo>
                <a:lnTo>
                  <a:pt x="0" y="595312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81" y="0"/>
                </a:lnTo>
                <a:lnTo>
                  <a:pt x="595312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1"/>
                </a:lnTo>
                <a:lnTo>
                  <a:pt x="637794" y="595312"/>
                </a:lnTo>
                <a:lnTo>
                  <a:pt x="634451" y="611875"/>
                </a:lnTo>
                <a:lnTo>
                  <a:pt x="625340" y="625375"/>
                </a:lnTo>
                <a:lnTo>
                  <a:pt x="611835" y="634464"/>
                </a:lnTo>
                <a:lnTo>
                  <a:pt x="595312" y="637794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60D7473-7AB2-DFB5-5F2C-F476EF2D8B8B}"/>
              </a:ext>
            </a:extLst>
          </p:cNvPr>
          <p:cNvSpPr txBox="1"/>
          <p:nvPr/>
        </p:nvSpPr>
        <p:spPr>
          <a:xfrm>
            <a:off x="6046092" y="6544433"/>
            <a:ext cx="25971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solidFill>
                  <a:srgbClr val="2A404F"/>
                </a:solidFill>
                <a:latin typeface="Arial MT"/>
                <a:cs typeface="Arial MT"/>
              </a:rPr>
              <a:t>4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55DDB70-DED1-D766-A15F-CCA08ECE2995}"/>
              </a:ext>
            </a:extLst>
          </p:cNvPr>
          <p:cNvSpPr txBox="1"/>
          <p:nvPr/>
        </p:nvSpPr>
        <p:spPr>
          <a:xfrm>
            <a:off x="6765528" y="6449281"/>
            <a:ext cx="3450590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Sales</a:t>
            </a:r>
            <a:r>
              <a:rPr sz="2750" spc="-5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Reporting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120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y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eve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1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-1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5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d  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f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110" dirty="0">
                <a:solidFill>
                  <a:srgbClr val="2A404F"/>
                </a:solidFill>
                <a:latin typeface="Tahoma"/>
                <a:cs typeface="Tahoma"/>
              </a:rPr>
              <a:t>-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b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2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20" dirty="0">
                <a:solidFill>
                  <a:srgbClr val="2A404F"/>
                </a:solidFill>
                <a:latin typeface="Tahoma"/>
                <a:cs typeface="Tahoma"/>
              </a:rPr>
              <a:t>p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2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95" dirty="0">
                <a:solidFill>
                  <a:srgbClr val="2A404F"/>
                </a:solidFill>
                <a:latin typeface="Tahoma"/>
                <a:cs typeface="Tahoma"/>
              </a:rPr>
              <a:t>g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5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endParaRPr sz="21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096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7537" y="1490577"/>
            <a:ext cx="4226560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Key</a:t>
            </a:r>
            <a:r>
              <a:rPr spc="-75" dirty="0"/>
              <a:t> </a:t>
            </a:r>
            <a:r>
              <a:rPr dirty="0"/>
              <a:t>Features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0237" y="2861221"/>
            <a:ext cx="704849" cy="704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37537" y="3816214"/>
            <a:ext cx="3943350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Inventory</a:t>
            </a:r>
            <a:r>
              <a:rPr sz="2750" spc="-5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Management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285" dirty="0">
                <a:solidFill>
                  <a:srgbClr val="2A404F"/>
                </a:solidFill>
                <a:latin typeface="Verdana"/>
                <a:cs typeface="Verdana"/>
              </a:rPr>
              <a:t>m</a:t>
            </a:r>
            <a:r>
              <a:rPr sz="2150" spc="-135" dirty="0">
                <a:solidFill>
                  <a:srgbClr val="2A404F"/>
                </a:solidFill>
                <a:latin typeface="Verdana"/>
                <a:cs typeface="Verdana"/>
              </a:rPr>
              <a:t>p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h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v</a:t>
            </a:r>
            <a:r>
              <a:rPr sz="2150" spc="-200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280" dirty="0">
                <a:solidFill>
                  <a:srgbClr val="2A404F"/>
                </a:solidFill>
                <a:latin typeface="Verdana"/>
                <a:cs typeface="Verdana"/>
              </a:rPr>
              <a:t>m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k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240" dirty="0">
                <a:solidFill>
                  <a:srgbClr val="2A404F"/>
                </a:solidFill>
                <a:latin typeface="Verdana"/>
                <a:cs typeface="Verdana"/>
              </a:rPr>
              <a:t>g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90" dirty="0">
                <a:solidFill>
                  <a:srgbClr val="2A404F"/>
                </a:solidFill>
                <a:latin typeface="Verdana"/>
                <a:cs typeface="Verdana"/>
              </a:rPr>
              <a:t>d  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control</a:t>
            </a:r>
            <a:endParaRPr sz="21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85526" y="2861221"/>
            <a:ext cx="704849" cy="7048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772825" y="3816214"/>
            <a:ext cx="3790315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Expiration</a:t>
            </a:r>
            <a:r>
              <a:rPr sz="2750" spc="-5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Alerts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65" dirty="0">
                <a:solidFill>
                  <a:srgbClr val="2A404F"/>
                </a:solidFill>
                <a:latin typeface="Verdana"/>
                <a:cs typeface="Verdana"/>
              </a:rPr>
              <a:t>P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v</a:t>
            </a:r>
            <a:r>
              <a:rPr sz="2150" spc="-200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f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y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280" dirty="0">
                <a:solidFill>
                  <a:srgbClr val="2A404F"/>
                </a:solidFill>
                <a:latin typeface="Verdana"/>
                <a:cs typeface="Verdana"/>
              </a:rPr>
              <a:t>m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fo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r  </a:t>
            </a:r>
            <a:r>
              <a:rPr sz="2150" spc="-135" dirty="0">
                <a:solidFill>
                  <a:srgbClr val="2A404F"/>
                </a:solidFill>
                <a:latin typeface="Verdana"/>
                <a:cs typeface="Verdana"/>
              </a:rPr>
              <a:t>p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h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b</a:t>
            </a:r>
            <a:r>
              <a:rPr sz="2150" spc="-40" dirty="0">
                <a:solidFill>
                  <a:srgbClr val="2A404F"/>
                </a:solidFill>
                <a:latin typeface="Verdana"/>
                <a:cs typeface="Verdana"/>
              </a:rPr>
              <a:t>l</a:t>
            </a:r>
            <a:r>
              <a:rPr sz="2150" spc="-200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245" dirty="0">
                <a:solidFill>
                  <a:srgbClr val="2A404F"/>
                </a:solidFill>
                <a:latin typeface="Verdana"/>
                <a:cs typeface="Verdana"/>
              </a:rPr>
              <a:t>g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oo</a:t>
            </a:r>
            <a:r>
              <a:rPr sz="2150" spc="-135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endParaRPr sz="21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0237" y="6224289"/>
            <a:ext cx="704849" cy="7048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37537" y="7179284"/>
            <a:ext cx="4474210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Daily</a:t>
            </a:r>
            <a:r>
              <a:rPr sz="2750" spc="-5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Reporting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28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285" dirty="0">
                <a:solidFill>
                  <a:srgbClr val="2A404F"/>
                </a:solidFill>
                <a:latin typeface="Verdana"/>
                <a:cs typeface="Verdana"/>
              </a:rPr>
              <a:t>m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40" dirty="0">
                <a:solidFill>
                  <a:srgbClr val="2A404F"/>
                </a:solidFill>
                <a:latin typeface="Verdana"/>
                <a:cs typeface="Verdana"/>
              </a:rPr>
              <a:t>l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es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k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240" dirty="0">
                <a:solidFill>
                  <a:srgbClr val="2A404F"/>
                </a:solidFill>
                <a:latin typeface="Verdana"/>
                <a:cs typeface="Verdana"/>
              </a:rPr>
              <a:t>g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v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145" dirty="0">
                <a:solidFill>
                  <a:srgbClr val="2A404F"/>
                </a:solidFill>
                <a:latin typeface="Verdana"/>
                <a:cs typeface="Verdana"/>
              </a:rPr>
              <a:t>e  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analysis</a:t>
            </a:r>
            <a:endParaRPr sz="21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85526" y="6224289"/>
            <a:ext cx="704849" cy="7048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772825" y="7179284"/>
            <a:ext cx="4322445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Help</a:t>
            </a:r>
            <a:r>
              <a:rPr sz="2750" spc="-35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and</a:t>
            </a:r>
            <a:r>
              <a:rPr sz="2750" spc="-3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Support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335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245" dirty="0">
                <a:solidFill>
                  <a:srgbClr val="2A404F"/>
                </a:solidFill>
                <a:latin typeface="Verdana"/>
                <a:cs typeface="Verdana"/>
              </a:rPr>
              <a:t>g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F</a:t>
            </a:r>
            <a:r>
              <a:rPr sz="2150" spc="-28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250" dirty="0">
                <a:solidFill>
                  <a:srgbClr val="2A404F"/>
                </a:solidFill>
                <a:latin typeface="Verdana"/>
                <a:cs typeface="Verdana"/>
              </a:rPr>
              <a:t>Q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b</a:t>
            </a:r>
            <a:r>
              <a:rPr sz="2150" spc="-40" dirty="0">
                <a:solidFill>
                  <a:srgbClr val="2A404F"/>
                </a:solidFill>
                <a:latin typeface="Verdana"/>
                <a:cs typeface="Verdana"/>
              </a:rPr>
              <a:t>l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h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oo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ng  </a:t>
            </a:r>
            <a:r>
              <a:rPr sz="2150" spc="-175" dirty="0">
                <a:solidFill>
                  <a:srgbClr val="2A404F"/>
                </a:solidFill>
                <a:latin typeface="Verdana"/>
                <a:cs typeface="Verdana"/>
              </a:rPr>
              <a:t>resources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01900" y="9592285"/>
            <a:ext cx="3086100" cy="695325"/>
          </a:xfrm>
          <a:custGeom>
            <a:avLst/>
            <a:gdLst/>
            <a:ahLst/>
            <a:cxnLst/>
            <a:rect l="l" t="t" r="r" b="b"/>
            <a:pathLst>
              <a:path w="3086100" h="695325">
                <a:moveTo>
                  <a:pt x="3085509" y="694714"/>
                </a:moveTo>
                <a:lnTo>
                  <a:pt x="0" y="694714"/>
                </a:lnTo>
                <a:lnTo>
                  <a:pt x="0" y="0"/>
                </a:lnTo>
                <a:lnTo>
                  <a:pt x="3085509" y="0"/>
                </a:lnTo>
                <a:lnTo>
                  <a:pt x="3085509" y="694714"/>
                </a:lnTo>
                <a:close/>
              </a:path>
            </a:pathLst>
          </a:custGeom>
          <a:solidFill>
            <a:srgbClr val="FFFBF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5858" y="646855"/>
            <a:ext cx="928179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35" dirty="0"/>
              <a:t> </a:t>
            </a:r>
            <a:r>
              <a:rPr lang="en-US" sz="5050" spc="-35" dirty="0"/>
              <a:t>I/S </a:t>
            </a:r>
            <a:r>
              <a:rPr sz="5050" spc="5" dirty="0"/>
              <a:t>Management</a:t>
            </a:r>
            <a:r>
              <a:rPr sz="5050" spc="-30" dirty="0"/>
              <a:t> </a:t>
            </a:r>
            <a:r>
              <a:rPr sz="5050" spc="5" dirty="0"/>
              <a:t>Interface</a:t>
            </a:r>
            <a:endParaRPr sz="5050" dirty="0"/>
          </a:p>
        </p:txBody>
      </p:sp>
      <p:sp>
        <p:nvSpPr>
          <p:cNvPr id="4" name="object 4"/>
          <p:cNvSpPr txBox="1"/>
          <p:nvPr/>
        </p:nvSpPr>
        <p:spPr>
          <a:xfrm>
            <a:off x="7745858" y="2661705"/>
            <a:ext cx="6692265" cy="184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2A404F"/>
                </a:solidFill>
                <a:latin typeface="Tahoma"/>
                <a:cs typeface="Tahoma"/>
              </a:rPr>
              <a:t>User-friendly</a:t>
            </a:r>
            <a:r>
              <a:rPr sz="2000" spc="-22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120" dirty="0">
                <a:solidFill>
                  <a:srgbClr val="2A404F"/>
                </a:solidFill>
                <a:latin typeface="Tahoma"/>
                <a:cs typeface="Tahoma"/>
              </a:rPr>
              <a:t>GUI</a:t>
            </a:r>
            <a:r>
              <a:rPr sz="2000" spc="-22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2A404F"/>
                </a:solidFill>
                <a:latin typeface="Tahoma"/>
                <a:cs typeface="Tahoma"/>
              </a:rPr>
              <a:t>for</a:t>
            </a:r>
            <a:r>
              <a:rPr sz="2000" spc="-22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A404F"/>
                </a:solidFill>
                <a:latin typeface="Tahoma"/>
                <a:cs typeface="Tahoma"/>
              </a:rPr>
              <a:t>efficient</a:t>
            </a:r>
            <a:r>
              <a:rPr sz="2000" spc="-220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inventory</a:t>
            </a:r>
            <a:r>
              <a:rPr sz="2000" spc="-22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A404F"/>
                </a:solidFill>
                <a:latin typeface="Tahoma"/>
                <a:cs typeface="Tahoma"/>
              </a:rPr>
              <a:t>control</a:t>
            </a:r>
            <a:r>
              <a:rPr sz="2000" spc="-22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A404F"/>
                </a:solidFill>
                <a:latin typeface="Tahoma"/>
                <a:cs typeface="Tahoma"/>
              </a:rPr>
              <a:t>and</a:t>
            </a:r>
            <a:r>
              <a:rPr sz="2000" spc="-22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A404F"/>
                </a:solidFill>
                <a:latin typeface="Tahoma"/>
                <a:cs typeface="Tahoma"/>
              </a:rPr>
              <a:t>monitoring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500">
              <a:latin typeface="Tahoma"/>
              <a:cs typeface="Tahoma"/>
            </a:endParaRPr>
          </a:p>
          <a:p>
            <a:pPr marL="1684655">
              <a:lnSpc>
                <a:spcPct val="100000"/>
              </a:lnSpc>
              <a:spcBef>
                <a:spcPts val="2110"/>
              </a:spcBef>
            </a:pPr>
            <a:r>
              <a:rPr sz="2500" spc="-5" dirty="0">
                <a:solidFill>
                  <a:srgbClr val="2A404F"/>
                </a:solidFill>
                <a:latin typeface="Arial MT"/>
                <a:cs typeface="Arial MT"/>
              </a:rPr>
              <a:t>Item</a:t>
            </a:r>
            <a:r>
              <a:rPr sz="2500" spc="-4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2A404F"/>
                </a:solidFill>
                <a:latin typeface="Arial MT"/>
                <a:cs typeface="Arial MT"/>
              </a:rPr>
              <a:t>Entry</a:t>
            </a:r>
            <a:endParaRPr sz="2500">
              <a:latin typeface="Arial MT"/>
              <a:cs typeface="Arial MT"/>
            </a:endParaRPr>
          </a:p>
          <a:p>
            <a:pPr marL="1684655">
              <a:lnSpc>
                <a:spcPct val="100000"/>
              </a:lnSpc>
              <a:spcBef>
                <a:spcPts val="1400"/>
              </a:spcBef>
            </a:pPr>
            <a:r>
              <a:rPr sz="2000" spc="-120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000" spc="-7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000" spc="-50" dirty="0">
                <a:solidFill>
                  <a:srgbClr val="2A404F"/>
                </a:solidFill>
                <a:latin typeface="Tahoma"/>
                <a:cs typeface="Tahoma"/>
              </a:rPr>
              <a:t>w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A404F"/>
                </a:solidFill>
                <a:latin typeface="Tahoma"/>
                <a:cs typeface="Tahoma"/>
              </a:rPr>
              <a:t>p</a:t>
            </a:r>
            <a:r>
              <a:rPr sz="2000" spc="-3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000" spc="-3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000" spc="-2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A404F"/>
                </a:solidFill>
                <a:latin typeface="Tahoma"/>
                <a:cs typeface="Tahoma"/>
              </a:rPr>
              <a:t>w</a:t>
            </a:r>
            <a:r>
              <a:rPr sz="2000" spc="3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h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000" spc="-7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000" spc="-50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000" spc="3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000" spc="45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000" spc="-7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000" spc="-60" dirty="0">
                <a:solidFill>
                  <a:srgbClr val="2A404F"/>
                </a:solidFill>
                <a:latin typeface="Tahoma"/>
                <a:cs typeface="Tahoma"/>
              </a:rPr>
              <a:t>f</a:t>
            </a:r>
            <a:r>
              <a:rPr sz="2000" spc="-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000" spc="-3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m</a:t>
            </a:r>
            <a:r>
              <a:rPr sz="2000" spc="-50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000" spc="3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000" spc="-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000" spc="-25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8558" y="3403252"/>
            <a:ext cx="1285873" cy="61745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18389" y="5454093"/>
            <a:ext cx="4645025" cy="111125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500" spc="-5" dirty="0">
                <a:solidFill>
                  <a:srgbClr val="2A404F"/>
                </a:solidFill>
                <a:latin typeface="Arial MT"/>
                <a:cs typeface="Arial MT"/>
              </a:rPr>
              <a:t>Stock</a:t>
            </a:r>
            <a:r>
              <a:rPr sz="2500" spc="-45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2A404F"/>
                </a:solidFill>
                <a:latin typeface="Arial MT"/>
                <a:cs typeface="Arial MT"/>
              </a:rPr>
              <a:t>Updates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spc="-35" dirty="0">
                <a:solidFill>
                  <a:srgbClr val="2A404F"/>
                </a:solidFill>
                <a:latin typeface="Tahoma"/>
                <a:cs typeface="Tahoma"/>
              </a:rPr>
              <a:t>Modify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A404F"/>
                </a:solidFill>
                <a:latin typeface="Tahoma"/>
                <a:cs typeface="Tahoma"/>
              </a:rPr>
              <a:t>quantities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A404F"/>
                </a:solidFill>
                <a:latin typeface="Tahoma"/>
                <a:cs typeface="Tahoma"/>
              </a:rPr>
              <a:t>and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A404F"/>
                </a:solidFill>
                <a:latin typeface="Tahoma"/>
                <a:cs typeface="Tahoma"/>
              </a:rPr>
              <a:t>track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inventory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levels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8389" y="7512680"/>
            <a:ext cx="4411345" cy="111125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500" spc="-5" dirty="0">
                <a:solidFill>
                  <a:srgbClr val="2A404F"/>
                </a:solidFill>
                <a:latin typeface="Arial MT"/>
                <a:cs typeface="Arial MT"/>
              </a:rPr>
              <a:t>Item</a:t>
            </a:r>
            <a:r>
              <a:rPr sz="2500" spc="-45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2A404F"/>
                </a:solidFill>
                <a:latin typeface="Arial MT"/>
                <a:cs typeface="Arial MT"/>
              </a:rPr>
              <a:t>Removal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spc="-13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000" spc="-7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000" spc="45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000" spc="-7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000" spc="-6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2A404F"/>
                </a:solidFill>
                <a:latin typeface="Tahoma"/>
                <a:cs typeface="Tahoma"/>
              </a:rPr>
              <a:t>b</a:t>
            </a:r>
            <a:r>
              <a:rPr sz="2000" spc="-60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000" spc="-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000" spc="45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000" spc="-7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000" spc="-6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000" spc="3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000" spc="-60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000" spc="-2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000" spc="-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000" spc="3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000" spc="-3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000" spc="-7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0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2A404F"/>
                </a:solidFill>
                <a:latin typeface="Tahoma"/>
                <a:cs typeface="Tahoma"/>
              </a:rPr>
              <a:t>p</a:t>
            </a:r>
            <a:r>
              <a:rPr sz="2000" spc="-3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000" spc="-3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000" spc="-2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01900" y="9592285"/>
            <a:ext cx="3086100" cy="695325"/>
          </a:xfrm>
          <a:custGeom>
            <a:avLst/>
            <a:gdLst/>
            <a:ahLst/>
            <a:cxnLst/>
            <a:rect l="l" t="t" r="r" b="b"/>
            <a:pathLst>
              <a:path w="3086100" h="695325">
                <a:moveTo>
                  <a:pt x="3085509" y="694714"/>
                </a:moveTo>
                <a:lnTo>
                  <a:pt x="0" y="694714"/>
                </a:lnTo>
                <a:lnTo>
                  <a:pt x="0" y="0"/>
                </a:lnTo>
                <a:lnTo>
                  <a:pt x="3085509" y="0"/>
                </a:lnTo>
                <a:lnTo>
                  <a:pt x="3085509" y="694714"/>
                </a:lnTo>
                <a:close/>
              </a:path>
            </a:pathLst>
          </a:custGeom>
          <a:solidFill>
            <a:srgbClr val="FFFBF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45541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 </a:t>
            </a:r>
            <a:r>
              <a:rPr lang="en-US" spc="-30" dirty="0"/>
              <a:t>I/S </a:t>
            </a:r>
            <a:r>
              <a:rPr dirty="0"/>
              <a:t>Management</a:t>
            </a:r>
            <a:r>
              <a:rPr spc="-25" dirty="0"/>
              <a:t> </a:t>
            </a:r>
            <a:r>
              <a:rPr dirty="0"/>
              <a:t>Interface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37537" y="3740710"/>
            <a:ext cx="525907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0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20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v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2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oo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4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f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20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k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65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2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y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-4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5475" y="4534643"/>
            <a:ext cx="9455150" cy="4187825"/>
          </a:xfrm>
          <a:custGeom>
            <a:avLst/>
            <a:gdLst/>
            <a:ahLst/>
            <a:cxnLst/>
            <a:rect l="l" t="t" r="r" b="b"/>
            <a:pathLst>
              <a:path w="9455150" h="4187825">
                <a:moveTo>
                  <a:pt x="47338" y="4187426"/>
                </a:moveTo>
                <a:lnTo>
                  <a:pt x="47094" y="4187426"/>
                </a:lnTo>
                <a:lnTo>
                  <a:pt x="28911" y="4183749"/>
                </a:lnTo>
                <a:lnTo>
                  <a:pt x="13882" y="4173629"/>
                </a:lnTo>
                <a:lnTo>
                  <a:pt x="3726" y="4158584"/>
                </a:lnTo>
                <a:lnTo>
                  <a:pt x="0" y="4140138"/>
                </a:lnTo>
                <a:lnTo>
                  <a:pt x="0" y="47337"/>
                </a:lnTo>
                <a:lnTo>
                  <a:pt x="28931" y="3713"/>
                </a:lnTo>
                <a:lnTo>
                  <a:pt x="9407746" y="0"/>
                </a:lnTo>
                <a:lnTo>
                  <a:pt x="9407746" y="4762"/>
                </a:lnTo>
                <a:lnTo>
                  <a:pt x="47338" y="4762"/>
                </a:lnTo>
                <a:lnTo>
                  <a:pt x="47338" y="9524"/>
                </a:lnTo>
                <a:lnTo>
                  <a:pt x="12499" y="32630"/>
                </a:lnTo>
                <a:lnTo>
                  <a:pt x="9525" y="4140138"/>
                </a:lnTo>
                <a:lnTo>
                  <a:pt x="12499" y="4154845"/>
                </a:lnTo>
                <a:lnTo>
                  <a:pt x="20609" y="4166866"/>
                </a:lnTo>
                <a:lnTo>
                  <a:pt x="32630" y="4174976"/>
                </a:lnTo>
                <a:lnTo>
                  <a:pt x="47338" y="4177951"/>
                </a:lnTo>
                <a:lnTo>
                  <a:pt x="9434745" y="4177951"/>
                </a:lnTo>
                <a:lnTo>
                  <a:pt x="9427687" y="4182713"/>
                </a:lnTo>
                <a:lnTo>
                  <a:pt x="47338" y="4182713"/>
                </a:lnTo>
                <a:lnTo>
                  <a:pt x="47338" y="4187426"/>
                </a:lnTo>
                <a:close/>
              </a:path>
              <a:path w="9455150" h="4187825">
                <a:moveTo>
                  <a:pt x="9434745" y="4177951"/>
                </a:moveTo>
                <a:lnTo>
                  <a:pt x="9407746" y="4177951"/>
                </a:lnTo>
                <a:lnTo>
                  <a:pt x="9422454" y="4174976"/>
                </a:lnTo>
                <a:lnTo>
                  <a:pt x="9434475" y="4166866"/>
                </a:lnTo>
                <a:lnTo>
                  <a:pt x="9442585" y="4154845"/>
                </a:lnTo>
                <a:lnTo>
                  <a:pt x="9445559" y="4140138"/>
                </a:lnTo>
                <a:lnTo>
                  <a:pt x="9445559" y="47337"/>
                </a:lnTo>
                <a:lnTo>
                  <a:pt x="9442585" y="32630"/>
                </a:lnTo>
                <a:lnTo>
                  <a:pt x="9434475" y="20609"/>
                </a:lnTo>
                <a:lnTo>
                  <a:pt x="9422454" y="12500"/>
                </a:lnTo>
                <a:lnTo>
                  <a:pt x="9407746" y="9524"/>
                </a:lnTo>
                <a:lnTo>
                  <a:pt x="47338" y="9524"/>
                </a:lnTo>
                <a:lnTo>
                  <a:pt x="47338" y="4762"/>
                </a:lnTo>
                <a:lnTo>
                  <a:pt x="9407746" y="4762"/>
                </a:lnTo>
                <a:lnTo>
                  <a:pt x="9407746" y="0"/>
                </a:lnTo>
                <a:lnTo>
                  <a:pt x="9426153" y="3713"/>
                </a:lnTo>
                <a:lnTo>
                  <a:pt x="9441202" y="13846"/>
                </a:lnTo>
                <a:lnTo>
                  <a:pt x="9451358" y="28892"/>
                </a:lnTo>
                <a:lnTo>
                  <a:pt x="9455084" y="47337"/>
                </a:lnTo>
                <a:lnTo>
                  <a:pt x="9455084" y="4140138"/>
                </a:lnTo>
                <a:lnTo>
                  <a:pt x="9451358" y="4158543"/>
                </a:lnTo>
                <a:lnTo>
                  <a:pt x="9441202" y="4173593"/>
                </a:lnTo>
                <a:lnTo>
                  <a:pt x="9434745" y="4177951"/>
                </a:lnTo>
                <a:close/>
              </a:path>
              <a:path w="9455150" h="4187825">
                <a:moveTo>
                  <a:pt x="9407746" y="4187426"/>
                </a:moveTo>
                <a:lnTo>
                  <a:pt x="47338" y="4187426"/>
                </a:lnTo>
                <a:lnTo>
                  <a:pt x="47338" y="4182713"/>
                </a:lnTo>
                <a:lnTo>
                  <a:pt x="9407746" y="4182713"/>
                </a:lnTo>
                <a:lnTo>
                  <a:pt x="9407746" y="4187426"/>
                </a:lnTo>
                <a:close/>
              </a:path>
              <a:path w="9455150" h="4187825">
                <a:moveTo>
                  <a:pt x="9407989" y="4187426"/>
                </a:moveTo>
                <a:lnTo>
                  <a:pt x="9407746" y="4187426"/>
                </a:lnTo>
                <a:lnTo>
                  <a:pt x="9407746" y="4182713"/>
                </a:lnTo>
                <a:lnTo>
                  <a:pt x="9427687" y="4182713"/>
                </a:lnTo>
                <a:lnTo>
                  <a:pt x="9426153" y="4183749"/>
                </a:lnTo>
                <a:lnTo>
                  <a:pt x="9407989" y="4187426"/>
                </a:lnTo>
                <a:close/>
              </a:path>
            </a:pathLst>
          </a:custGeom>
          <a:solidFill>
            <a:srgbClr val="000000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59762" y="4548931"/>
            <a:ext cx="9427845" cy="813435"/>
          </a:xfrm>
          <a:prstGeom prst="rect">
            <a:avLst/>
          </a:prstGeom>
          <a:solidFill>
            <a:srgbClr val="FFFFFF">
              <a:alpha val="3999"/>
            </a:srgbClr>
          </a:solidFill>
        </p:spPr>
        <p:txBody>
          <a:bodyPr vert="horz" wrap="square" lIns="0" tIns="17081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1345"/>
              </a:spcBef>
              <a:tabLst>
                <a:tab pos="5001260" algn="l"/>
              </a:tabLst>
            </a:pPr>
            <a:r>
              <a:rPr sz="2150" spc="-30" dirty="0">
                <a:solidFill>
                  <a:srgbClr val="2A404F"/>
                </a:solidFill>
                <a:latin typeface="Tahoma"/>
                <a:cs typeface="Tahoma"/>
              </a:rPr>
              <a:t>Feature	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Function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59762" y="5361831"/>
            <a:ext cx="9427845" cy="813435"/>
          </a:xfrm>
          <a:custGeom>
            <a:avLst/>
            <a:gdLst/>
            <a:ahLst/>
            <a:cxnLst/>
            <a:rect l="l" t="t" r="r" b="b"/>
            <a:pathLst>
              <a:path w="9427844" h="813435">
                <a:moveTo>
                  <a:pt x="9427720" y="812898"/>
                </a:moveTo>
                <a:lnTo>
                  <a:pt x="0" y="812898"/>
                </a:lnTo>
                <a:lnTo>
                  <a:pt x="0" y="0"/>
                </a:lnTo>
                <a:lnTo>
                  <a:pt x="9427720" y="0"/>
                </a:lnTo>
                <a:lnTo>
                  <a:pt x="9427720" y="812898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30579" y="5515336"/>
            <a:ext cx="850709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30115" algn="l"/>
              </a:tabLst>
            </a:pP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h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	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F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25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m</a:t>
            </a:r>
            <a:r>
              <a:rPr sz="2150" spc="-4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20" dirty="0">
                <a:solidFill>
                  <a:srgbClr val="2A404F"/>
                </a:solidFill>
                <a:latin typeface="Tahoma"/>
                <a:cs typeface="Tahoma"/>
              </a:rPr>
              <a:t>q</a:t>
            </a:r>
            <a:r>
              <a:rPr sz="2150" spc="-1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c</a:t>
            </a:r>
            <a:r>
              <a:rPr sz="2150" spc="5" dirty="0">
                <a:solidFill>
                  <a:srgbClr val="2A404F"/>
                </a:solidFill>
                <a:latin typeface="Tahoma"/>
                <a:cs typeface="Tahoma"/>
              </a:rPr>
              <a:t>k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y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b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y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dirty="0">
                <a:solidFill>
                  <a:srgbClr val="2A404F"/>
                </a:solidFill>
                <a:latin typeface="Tahoma"/>
                <a:cs typeface="Tahoma"/>
              </a:rPr>
              <a:t>m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20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I</a:t>
            </a:r>
            <a:r>
              <a:rPr sz="2150" spc="-114" dirty="0">
                <a:solidFill>
                  <a:srgbClr val="2A404F"/>
                </a:solidFill>
                <a:latin typeface="Tahoma"/>
                <a:cs typeface="Tahoma"/>
              </a:rPr>
              <a:t>D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59762" y="6174729"/>
            <a:ext cx="9425305" cy="1266825"/>
          </a:xfrm>
          <a:custGeom>
            <a:avLst/>
            <a:gdLst/>
            <a:ahLst/>
            <a:cxnLst/>
            <a:rect l="l" t="t" r="r" b="b"/>
            <a:pathLst>
              <a:path w="9425305" h="1266825">
                <a:moveTo>
                  <a:pt x="9424745" y="1266527"/>
                </a:moveTo>
                <a:lnTo>
                  <a:pt x="0" y="1266527"/>
                </a:lnTo>
                <a:lnTo>
                  <a:pt x="0" y="0"/>
                </a:lnTo>
                <a:lnTo>
                  <a:pt x="9424745" y="0"/>
                </a:lnTo>
                <a:lnTo>
                  <a:pt x="9424745" y="1266527"/>
                </a:lnTo>
                <a:close/>
              </a:path>
            </a:pathLst>
          </a:custGeom>
          <a:solidFill>
            <a:srgbClr val="FFFFFF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3279" y="6328235"/>
            <a:ext cx="502284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S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20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61279" y="6213859"/>
            <a:ext cx="3462020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36600"/>
              </a:lnSpc>
              <a:spcBef>
                <a:spcPts val="90"/>
              </a:spcBef>
            </a:pPr>
            <a:r>
              <a:rPr sz="2150" spc="-75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-95" dirty="0">
                <a:solidFill>
                  <a:srgbClr val="2A404F"/>
                </a:solidFill>
                <a:latin typeface="Tahoma"/>
                <a:cs typeface="Tahoma"/>
              </a:rPr>
              <a:t>g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z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ve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n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y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b</a:t>
            </a: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y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v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a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10" dirty="0">
                <a:solidFill>
                  <a:srgbClr val="2A404F"/>
                </a:solidFill>
                <a:latin typeface="Tahoma"/>
                <a:cs typeface="Tahoma"/>
              </a:rPr>
              <a:t>o</a:t>
            </a:r>
            <a:r>
              <a:rPr sz="2150" spc="-15" dirty="0">
                <a:solidFill>
                  <a:srgbClr val="2A404F"/>
                </a:solidFill>
                <a:latin typeface="Tahoma"/>
                <a:cs typeface="Tahoma"/>
              </a:rPr>
              <a:t>u</a:t>
            </a:r>
            <a:r>
              <a:rPr sz="2150" spc="-35" dirty="0">
                <a:solidFill>
                  <a:srgbClr val="2A404F"/>
                </a:solidFill>
                <a:latin typeface="Tahoma"/>
                <a:cs typeface="Tahoma"/>
              </a:rPr>
              <a:t>s  </a:t>
            </a:r>
            <a:r>
              <a:rPr sz="2150" spc="-5" dirty="0">
                <a:solidFill>
                  <a:srgbClr val="2A404F"/>
                </a:solidFill>
                <a:latin typeface="Tahoma"/>
                <a:cs typeface="Tahoma"/>
              </a:rPr>
              <a:t>criteria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59762" y="7441257"/>
            <a:ext cx="9425305" cy="1266825"/>
          </a:xfrm>
          <a:custGeom>
            <a:avLst/>
            <a:gdLst/>
            <a:ahLst/>
            <a:cxnLst/>
            <a:rect l="l" t="t" r="r" b="b"/>
            <a:pathLst>
              <a:path w="9425305" h="1266825">
                <a:moveTo>
                  <a:pt x="9424745" y="1266527"/>
                </a:moveTo>
                <a:lnTo>
                  <a:pt x="0" y="1266527"/>
                </a:lnTo>
                <a:lnTo>
                  <a:pt x="0" y="0"/>
                </a:lnTo>
                <a:lnTo>
                  <a:pt x="9424745" y="0"/>
                </a:lnTo>
                <a:lnTo>
                  <a:pt x="9424745" y="1266527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0579" y="7594762"/>
            <a:ext cx="62992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50" dirty="0">
                <a:solidFill>
                  <a:srgbClr val="2A404F"/>
                </a:solidFill>
                <a:latin typeface="Tahoma"/>
                <a:cs typeface="Tahoma"/>
              </a:rPr>
              <a:t>F</a:t>
            </a:r>
            <a:r>
              <a:rPr sz="2150" spc="40" dirty="0">
                <a:solidFill>
                  <a:srgbClr val="2A404F"/>
                </a:solidFill>
                <a:latin typeface="Tahoma"/>
                <a:cs typeface="Tahoma"/>
              </a:rPr>
              <a:t>i</a:t>
            </a:r>
            <a:r>
              <a:rPr sz="2150" spc="60" dirty="0">
                <a:solidFill>
                  <a:srgbClr val="2A404F"/>
                </a:solidFill>
                <a:latin typeface="Tahoma"/>
                <a:cs typeface="Tahoma"/>
              </a:rPr>
              <a:t>l</a:t>
            </a:r>
            <a:r>
              <a:rPr sz="2150" spc="15" dirty="0">
                <a:solidFill>
                  <a:srgbClr val="2A404F"/>
                </a:solidFill>
                <a:latin typeface="Tahoma"/>
                <a:cs typeface="Tahoma"/>
              </a:rPr>
              <a:t>t</a:t>
            </a:r>
            <a:r>
              <a:rPr sz="2150" spc="-55" dirty="0">
                <a:solidFill>
                  <a:srgbClr val="2A404F"/>
                </a:solidFill>
                <a:latin typeface="Tahoma"/>
                <a:cs typeface="Tahoma"/>
              </a:rPr>
              <a:t>e</a:t>
            </a:r>
            <a:r>
              <a:rPr sz="2150" spc="-20" dirty="0">
                <a:solidFill>
                  <a:srgbClr val="2A404F"/>
                </a:solidFill>
                <a:latin typeface="Tahoma"/>
                <a:cs typeface="Tahoma"/>
              </a:rPr>
              <a:t>r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48579" y="7480385"/>
            <a:ext cx="4056379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-20" dirty="0">
                <a:solidFill>
                  <a:srgbClr val="2A404F"/>
                </a:solidFill>
                <a:latin typeface="Tahoma"/>
                <a:cs typeface="Tahoma"/>
              </a:rPr>
              <a:t>Display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10" dirty="0">
                <a:solidFill>
                  <a:srgbClr val="2A404F"/>
                </a:solidFill>
                <a:latin typeface="Tahoma"/>
                <a:cs typeface="Tahoma"/>
              </a:rPr>
              <a:t>specific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25" dirty="0">
                <a:solidFill>
                  <a:srgbClr val="2A404F"/>
                </a:solidFill>
                <a:latin typeface="Tahoma"/>
                <a:cs typeface="Tahoma"/>
              </a:rPr>
              <a:t>categories</a:t>
            </a:r>
            <a:r>
              <a:rPr sz="215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5" dirty="0">
                <a:solidFill>
                  <a:srgbClr val="2A404F"/>
                </a:solidFill>
                <a:latin typeface="Tahoma"/>
                <a:cs typeface="Tahoma"/>
              </a:rPr>
              <a:t>or</a:t>
            </a:r>
            <a:r>
              <a:rPr sz="215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5" dirty="0">
                <a:solidFill>
                  <a:srgbClr val="2A404F"/>
                </a:solidFill>
                <a:latin typeface="Tahoma"/>
                <a:cs typeface="Tahoma"/>
              </a:rPr>
              <a:t>stock </a:t>
            </a:r>
            <a:r>
              <a:rPr sz="2150" spc="-65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50" spc="-15" dirty="0">
                <a:solidFill>
                  <a:srgbClr val="2A404F"/>
                </a:solidFill>
                <a:latin typeface="Tahoma"/>
                <a:cs typeface="Tahoma"/>
              </a:rPr>
              <a:t>levels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01900" y="9592285"/>
            <a:ext cx="3086100" cy="695325"/>
          </a:xfrm>
          <a:custGeom>
            <a:avLst/>
            <a:gdLst/>
            <a:ahLst/>
            <a:cxnLst/>
            <a:rect l="l" t="t" r="r" b="b"/>
            <a:pathLst>
              <a:path w="3086100" h="695325">
                <a:moveTo>
                  <a:pt x="3085509" y="694714"/>
                </a:moveTo>
                <a:lnTo>
                  <a:pt x="0" y="694714"/>
                </a:lnTo>
                <a:lnTo>
                  <a:pt x="0" y="0"/>
                </a:lnTo>
                <a:lnTo>
                  <a:pt x="3085509" y="0"/>
                </a:lnTo>
                <a:lnTo>
                  <a:pt x="3085509" y="694714"/>
                </a:lnTo>
                <a:close/>
              </a:path>
            </a:pathLst>
          </a:custGeom>
          <a:solidFill>
            <a:srgbClr val="FFFBF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614821" y="9592285"/>
              <a:ext cx="6673215" cy="695325"/>
            </a:xfrm>
            <a:custGeom>
              <a:avLst/>
              <a:gdLst/>
              <a:ahLst/>
              <a:cxnLst/>
              <a:rect l="l" t="t" r="r" b="b"/>
              <a:pathLst>
                <a:path w="6673215" h="695325">
                  <a:moveTo>
                    <a:pt x="6673058" y="694714"/>
                  </a:moveTo>
                  <a:lnTo>
                    <a:pt x="0" y="694714"/>
                  </a:lnTo>
                  <a:lnTo>
                    <a:pt x="0" y="0"/>
                  </a:lnTo>
                  <a:lnTo>
                    <a:pt x="6673058" y="0"/>
                  </a:lnTo>
                  <a:lnTo>
                    <a:pt x="6673058" y="694714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537" y="1813087"/>
            <a:ext cx="7760334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Help</a:t>
            </a:r>
            <a:r>
              <a:rPr spc="-25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dirty="0"/>
              <a:t>Support</a:t>
            </a:r>
            <a:r>
              <a:rPr spc="-25" dirty="0"/>
              <a:t> </a:t>
            </a:r>
            <a:r>
              <a:rPr dirty="0"/>
              <a:t>Interface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9537" y="3157601"/>
            <a:ext cx="651954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90" dirty="0">
                <a:solidFill>
                  <a:srgbClr val="2A404F"/>
                </a:solidFill>
                <a:latin typeface="Verdana"/>
                <a:cs typeface="Verdana"/>
              </a:rPr>
              <a:t>Comprehensive</a:t>
            </a:r>
            <a:r>
              <a:rPr sz="2150" spc="-31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assistance</a:t>
            </a:r>
            <a:r>
              <a:rPr sz="2150" spc="-31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for</a:t>
            </a:r>
            <a:r>
              <a:rPr sz="2150" spc="-31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75" dirty="0">
                <a:solidFill>
                  <a:srgbClr val="2A404F"/>
                </a:solidFill>
                <a:latin typeface="Verdana"/>
                <a:cs typeface="Verdana"/>
              </a:rPr>
              <a:t>smooth</a:t>
            </a:r>
            <a:r>
              <a:rPr sz="2150" spc="-31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215" dirty="0">
                <a:solidFill>
                  <a:srgbClr val="2A404F"/>
                </a:solidFill>
                <a:latin typeface="Verdana"/>
                <a:cs typeface="Verdana"/>
              </a:rPr>
              <a:t>system</a:t>
            </a:r>
            <a:r>
              <a:rPr sz="2150" spc="-305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45" dirty="0">
                <a:solidFill>
                  <a:srgbClr val="2A404F"/>
                </a:solidFill>
                <a:latin typeface="Verdana"/>
                <a:cs typeface="Verdana"/>
              </a:rPr>
              <a:t>operation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2237" y="3956297"/>
            <a:ext cx="4581525" cy="2087880"/>
          </a:xfrm>
          <a:custGeom>
            <a:avLst/>
            <a:gdLst/>
            <a:ahLst/>
            <a:cxnLst/>
            <a:rect l="l" t="t" r="r" b="b"/>
            <a:pathLst>
              <a:path w="4581525" h="2087879">
                <a:moveTo>
                  <a:pt x="4538567" y="2087308"/>
                </a:moveTo>
                <a:lnTo>
                  <a:pt x="42576" y="2087308"/>
                </a:lnTo>
                <a:lnTo>
                  <a:pt x="25998" y="2083964"/>
                </a:lnTo>
                <a:lnTo>
                  <a:pt x="12465" y="2074842"/>
                </a:lnTo>
                <a:lnTo>
                  <a:pt x="3344" y="2061309"/>
                </a:lnTo>
                <a:lnTo>
                  <a:pt x="0" y="2044731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4538567" y="0"/>
                </a:lnTo>
                <a:lnTo>
                  <a:pt x="4555145" y="3344"/>
                </a:lnTo>
                <a:lnTo>
                  <a:pt x="4568678" y="12465"/>
                </a:lnTo>
                <a:lnTo>
                  <a:pt x="4577800" y="25998"/>
                </a:lnTo>
                <a:lnTo>
                  <a:pt x="4581144" y="42576"/>
                </a:lnTo>
                <a:lnTo>
                  <a:pt x="4581144" y="2044731"/>
                </a:lnTo>
                <a:lnTo>
                  <a:pt x="4577800" y="2061309"/>
                </a:lnTo>
                <a:lnTo>
                  <a:pt x="4568678" y="2074842"/>
                </a:lnTo>
                <a:lnTo>
                  <a:pt x="4555145" y="2083964"/>
                </a:lnTo>
                <a:lnTo>
                  <a:pt x="4538567" y="2087308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3054" y="4202573"/>
            <a:ext cx="3102610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FAQs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250" dirty="0">
                <a:solidFill>
                  <a:srgbClr val="2A404F"/>
                </a:solidFill>
                <a:latin typeface="Verdana"/>
                <a:cs typeface="Verdana"/>
              </a:rPr>
              <a:t>Q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90" dirty="0">
                <a:solidFill>
                  <a:srgbClr val="2A404F"/>
                </a:solidFill>
                <a:latin typeface="Verdana"/>
                <a:cs typeface="Verdana"/>
              </a:rPr>
              <a:t>k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w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20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285" dirty="0">
                <a:solidFill>
                  <a:srgbClr val="2A404F"/>
                </a:solidFill>
                <a:latin typeface="Verdana"/>
                <a:cs typeface="Verdana"/>
              </a:rPr>
              <a:t>mm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120" dirty="0">
                <a:solidFill>
                  <a:srgbClr val="2A404F"/>
                </a:solidFill>
                <a:latin typeface="Verdana"/>
                <a:cs typeface="Verdana"/>
              </a:rPr>
              <a:t>n  </a:t>
            </a:r>
            <a:r>
              <a:rPr sz="2150" spc="-155" dirty="0">
                <a:solidFill>
                  <a:srgbClr val="2A404F"/>
                </a:solidFill>
                <a:latin typeface="Verdana"/>
                <a:cs typeface="Verdana"/>
              </a:rPr>
              <a:t>questions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56833" y="3956297"/>
            <a:ext cx="4581525" cy="2087880"/>
          </a:xfrm>
          <a:custGeom>
            <a:avLst/>
            <a:gdLst/>
            <a:ahLst/>
            <a:cxnLst/>
            <a:rect l="l" t="t" r="r" b="b"/>
            <a:pathLst>
              <a:path w="4581525" h="2087879">
                <a:moveTo>
                  <a:pt x="4538567" y="2087308"/>
                </a:moveTo>
                <a:lnTo>
                  <a:pt x="42576" y="2087308"/>
                </a:lnTo>
                <a:lnTo>
                  <a:pt x="25998" y="2083964"/>
                </a:lnTo>
                <a:lnTo>
                  <a:pt x="12465" y="2074842"/>
                </a:lnTo>
                <a:lnTo>
                  <a:pt x="3344" y="2061309"/>
                </a:lnTo>
                <a:lnTo>
                  <a:pt x="0" y="2044731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4538568" y="0"/>
                </a:lnTo>
                <a:lnTo>
                  <a:pt x="4555145" y="3344"/>
                </a:lnTo>
                <a:lnTo>
                  <a:pt x="4568678" y="12465"/>
                </a:lnTo>
                <a:lnTo>
                  <a:pt x="4577800" y="25998"/>
                </a:lnTo>
                <a:lnTo>
                  <a:pt x="4581145" y="42576"/>
                </a:lnTo>
                <a:lnTo>
                  <a:pt x="4581145" y="2044731"/>
                </a:lnTo>
                <a:lnTo>
                  <a:pt x="4577800" y="2061309"/>
                </a:lnTo>
                <a:lnTo>
                  <a:pt x="4568678" y="2074842"/>
                </a:lnTo>
                <a:lnTo>
                  <a:pt x="4555145" y="2083964"/>
                </a:lnTo>
                <a:lnTo>
                  <a:pt x="4538567" y="2087308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27651" y="4202573"/>
            <a:ext cx="3369945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Troubleshooting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3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35" dirty="0">
                <a:solidFill>
                  <a:srgbClr val="2A404F"/>
                </a:solidFill>
                <a:latin typeface="Verdana"/>
                <a:cs typeface="Verdana"/>
              </a:rPr>
              <a:t>p</a:t>
            </a:r>
            <a:r>
              <a:rPr sz="2150" spc="-305" dirty="0">
                <a:solidFill>
                  <a:srgbClr val="2A404F"/>
                </a:solidFill>
                <a:latin typeface="Verdana"/>
                <a:cs typeface="Verdana"/>
              </a:rPr>
              <a:t>-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b</a:t>
            </a: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y</a:t>
            </a:r>
            <a:r>
              <a:rPr sz="2150" spc="-305" dirty="0">
                <a:solidFill>
                  <a:srgbClr val="2A404F"/>
                </a:solidFill>
                <a:latin typeface="Verdana"/>
                <a:cs typeface="Verdana"/>
              </a:rPr>
              <a:t>-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p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245" dirty="0">
                <a:solidFill>
                  <a:srgbClr val="2A404F"/>
                </a:solidFill>
                <a:latin typeface="Verdana"/>
                <a:cs typeface="Verdana"/>
              </a:rPr>
              <a:t>g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35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es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fo</a:t>
            </a:r>
            <a:r>
              <a:rPr sz="2150" spc="-160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ss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145" dirty="0">
                <a:solidFill>
                  <a:srgbClr val="2A404F"/>
                </a:solidFill>
                <a:latin typeface="Verdana"/>
                <a:cs typeface="Verdana"/>
              </a:rPr>
              <a:t>e  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resolution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2237" y="6327130"/>
            <a:ext cx="4581525" cy="2087880"/>
          </a:xfrm>
          <a:custGeom>
            <a:avLst/>
            <a:gdLst/>
            <a:ahLst/>
            <a:cxnLst/>
            <a:rect l="l" t="t" r="r" b="b"/>
            <a:pathLst>
              <a:path w="4581525" h="2087879">
                <a:moveTo>
                  <a:pt x="4538567" y="2087308"/>
                </a:moveTo>
                <a:lnTo>
                  <a:pt x="42576" y="2087308"/>
                </a:lnTo>
                <a:lnTo>
                  <a:pt x="25998" y="2083964"/>
                </a:lnTo>
                <a:lnTo>
                  <a:pt x="12465" y="2074842"/>
                </a:lnTo>
                <a:lnTo>
                  <a:pt x="3344" y="2061309"/>
                </a:lnTo>
                <a:lnTo>
                  <a:pt x="0" y="2044731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4538568" y="0"/>
                </a:lnTo>
                <a:lnTo>
                  <a:pt x="4555145" y="3344"/>
                </a:lnTo>
                <a:lnTo>
                  <a:pt x="4568678" y="12465"/>
                </a:lnTo>
                <a:lnTo>
                  <a:pt x="4577800" y="25998"/>
                </a:lnTo>
                <a:lnTo>
                  <a:pt x="4581144" y="42576"/>
                </a:lnTo>
                <a:lnTo>
                  <a:pt x="4581144" y="2044731"/>
                </a:lnTo>
                <a:lnTo>
                  <a:pt x="4577800" y="2061309"/>
                </a:lnTo>
                <a:lnTo>
                  <a:pt x="4568678" y="2074842"/>
                </a:lnTo>
                <a:lnTo>
                  <a:pt x="4555145" y="2083964"/>
                </a:lnTo>
                <a:lnTo>
                  <a:pt x="4538567" y="2087308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3054" y="6573404"/>
            <a:ext cx="3889375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Contact</a:t>
            </a:r>
            <a:r>
              <a:rPr sz="2750" spc="-5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Support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10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40" dirty="0">
                <a:solidFill>
                  <a:srgbClr val="2A404F"/>
                </a:solidFill>
                <a:latin typeface="Verdana"/>
                <a:cs typeface="Verdana"/>
              </a:rPr>
              <a:t>l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200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20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h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35" dirty="0">
                <a:solidFill>
                  <a:srgbClr val="2A404F"/>
                </a:solidFill>
                <a:latin typeface="Verdana"/>
                <a:cs typeface="Verdana"/>
              </a:rPr>
              <a:t>l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ss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45" dirty="0">
                <a:solidFill>
                  <a:srgbClr val="2A404F"/>
                </a:solidFill>
                <a:latin typeface="Verdana"/>
                <a:cs typeface="Verdana"/>
              </a:rPr>
              <a:t>e  </a:t>
            </a:r>
            <a:r>
              <a:rPr sz="2150" spc="-200" dirty="0">
                <a:solidFill>
                  <a:srgbClr val="2A404F"/>
                </a:solidFill>
                <a:latin typeface="Verdana"/>
                <a:cs typeface="Verdana"/>
              </a:rPr>
              <a:t>team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56833" y="6327130"/>
            <a:ext cx="4581525" cy="2087880"/>
          </a:xfrm>
          <a:custGeom>
            <a:avLst/>
            <a:gdLst/>
            <a:ahLst/>
            <a:cxnLst/>
            <a:rect l="l" t="t" r="r" b="b"/>
            <a:pathLst>
              <a:path w="4581525" h="2087879">
                <a:moveTo>
                  <a:pt x="4538567" y="2087308"/>
                </a:moveTo>
                <a:lnTo>
                  <a:pt x="42576" y="2087308"/>
                </a:lnTo>
                <a:lnTo>
                  <a:pt x="25998" y="2083964"/>
                </a:lnTo>
                <a:lnTo>
                  <a:pt x="12465" y="2074842"/>
                </a:lnTo>
                <a:lnTo>
                  <a:pt x="3344" y="2061309"/>
                </a:lnTo>
                <a:lnTo>
                  <a:pt x="0" y="2044731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4538568" y="0"/>
                </a:lnTo>
                <a:lnTo>
                  <a:pt x="4555145" y="3344"/>
                </a:lnTo>
                <a:lnTo>
                  <a:pt x="4568678" y="12465"/>
                </a:lnTo>
                <a:lnTo>
                  <a:pt x="4577800" y="25998"/>
                </a:lnTo>
                <a:lnTo>
                  <a:pt x="4581145" y="42576"/>
                </a:lnTo>
                <a:lnTo>
                  <a:pt x="4581145" y="2044731"/>
                </a:lnTo>
                <a:lnTo>
                  <a:pt x="4577800" y="2061309"/>
                </a:lnTo>
                <a:lnTo>
                  <a:pt x="4568678" y="2074842"/>
                </a:lnTo>
                <a:lnTo>
                  <a:pt x="4555145" y="2083964"/>
                </a:lnTo>
                <a:lnTo>
                  <a:pt x="4538567" y="2087308"/>
                </a:lnTo>
                <a:close/>
              </a:path>
            </a:pathLst>
          </a:custGeom>
          <a:solidFill>
            <a:srgbClr val="F2E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27651" y="6573404"/>
            <a:ext cx="3575685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User</a:t>
            </a:r>
            <a:r>
              <a:rPr sz="2750" spc="-5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2A404F"/>
                </a:solidFill>
                <a:latin typeface="Arial MT"/>
                <a:cs typeface="Arial MT"/>
              </a:rPr>
              <a:t>Manual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40" dirty="0">
                <a:solidFill>
                  <a:srgbClr val="2A404F"/>
                </a:solidFill>
                <a:latin typeface="Verdana"/>
                <a:cs typeface="Verdana"/>
              </a:rPr>
              <a:t>l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285" dirty="0">
                <a:solidFill>
                  <a:srgbClr val="2A404F"/>
                </a:solidFill>
                <a:latin typeface="Verdana"/>
                <a:cs typeface="Verdana"/>
              </a:rPr>
              <a:t>m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fo</a:t>
            </a:r>
            <a:r>
              <a:rPr sz="2150" spc="-160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40" dirty="0">
                <a:solidFill>
                  <a:srgbClr val="2A404F"/>
                </a:solidFill>
                <a:latin typeface="Verdana"/>
                <a:cs typeface="Verdana"/>
              </a:rPr>
              <a:t>ll  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y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280" dirty="0">
                <a:solidFill>
                  <a:srgbClr val="2A404F"/>
                </a:solidFill>
                <a:latin typeface="Verdana"/>
                <a:cs typeface="Verdana"/>
              </a:rPr>
              <a:t>m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f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es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1900" y="9592285"/>
            <a:ext cx="3086100" cy="695325"/>
          </a:xfrm>
          <a:custGeom>
            <a:avLst/>
            <a:gdLst/>
            <a:ahLst/>
            <a:cxnLst/>
            <a:rect l="l" t="t" r="r" b="b"/>
            <a:pathLst>
              <a:path w="3086100" h="695325">
                <a:moveTo>
                  <a:pt x="3085509" y="694714"/>
                </a:moveTo>
                <a:lnTo>
                  <a:pt x="0" y="694714"/>
                </a:lnTo>
                <a:lnTo>
                  <a:pt x="0" y="0"/>
                </a:lnTo>
                <a:lnTo>
                  <a:pt x="3085509" y="0"/>
                </a:lnTo>
                <a:lnTo>
                  <a:pt x="3085509" y="694714"/>
                </a:lnTo>
                <a:close/>
              </a:path>
            </a:pathLst>
          </a:custGeom>
          <a:solidFill>
            <a:srgbClr val="FFF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6447" y="1104900"/>
            <a:ext cx="8074025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Technical</a:t>
            </a:r>
            <a:r>
              <a:rPr spc="-65" dirty="0"/>
              <a:t> </a:t>
            </a:r>
            <a:r>
              <a:rPr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6254" y="2425064"/>
            <a:ext cx="4563110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124E73"/>
                </a:solidFill>
                <a:latin typeface="Arial MT"/>
                <a:cs typeface="Arial MT"/>
              </a:rPr>
              <a:t>Java</a:t>
            </a:r>
            <a:r>
              <a:rPr sz="2750" spc="-50" dirty="0">
                <a:solidFill>
                  <a:srgbClr val="124E73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124E73"/>
                </a:solidFill>
                <a:latin typeface="Arial MT"/>
                <a:cs typeface="Arial MT"/>
              </a:rPr>
              <a:t>Programming</a:t>
            </a: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2150" spc="-190" dirty="0">
                <a:solidFill>
                  <a:srgbClr val="2A404F"/>
                </a:solidFill>
                <a:latin typeface="Verdana"/>
                <a:cs typeface="Verdana"/>
              </a:rPr>
              <a:t>Core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85" dirty="0">
                <a:solidFill>
                  <a:srgbClr val="2A404F"/>
                </a:solidFill>
                <a:latin typeface="Verdana"/>
                <a:cs typeface="Verdana"/>
              </a:rPr>
              <a:t>language</a:t>
            </a:r>
            <a:r>
              <a:rPr sz="2150" spc="-315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for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215" dirty="0">
                <a:solidFill>
                  <a:srgbClr val="2A404F"/>
                </a:solidFill>
                <a:latin typeface="Verdana"/>
                <a:cs typeface="Verdana"/>
              </a:rPr>
              <a:t>system</a:t>
            </a:r>
            <a:r>
              <a:rPr sz="2150" spc="-315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development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2127" y="2355214"/>
            <a:ext cx="456374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124E73"/>
                </a:solidFill>
                <a:latin typeface="Arial MT"/>
                <a:cs typeface="Arial MT"/>
              </a:rPr>
              <a:t>Data</a:t>
            </a:r>
            <a:r>
              <a:rPr sz="2750" spc="-50" dirty="0">
                <a:solidFill>
                  <a:srgbClr val="124E73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124E73"/>
                </a:solidFill>
                <a:latin typeface="Arial MT"/>
                <a:cs typeface="Arial MT"/>
              </a:rPr>
              <a:t>Structures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1600"/>
              </a:spcBef>
            </a:pP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Ha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h</a:t>
            </a:r>
            <a:r>
              <a:rPr sz="2150" spc="-229" dirty="0">
                <a:solidFill>
                  <a:srgbClr val="2A404F"/>
                </a:solidFill>
                <a:latin typeface="Verdana"/>
                <a:cs typeface="Verdana"/>
              </a:rPr>
              <a:t>M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35" dirty="0">
                <a:solidFill>
                  <a:srgbClr val="2A404F"/>
                </a:solidFill>
                <a:latin typeface="Verdana"/>
                <a:cs typeface="Verdana"/>
              </a:rPr>
              <a:t>p</a:t>
            </a:r>
            <a:r>
              <a:rPr sz="2150" spc="-240" dirty="0">
                <a:solidFill>
                  <a:srgbClr val="2A404F"/>
                </a:solidFill>
                <a:latin typeface="Verdana"/>
                <a:cs typeface="Verdana"/>
              </a:rPr>
              <a:t>,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L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k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35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L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40" dirty="0">
                <a:solidFill>
                  <a:srgbClr val="2A404F"/>
                </a:solidFill>
                <a:latin typeface="Verdana"/>
                <a:cs typeface="Verdana"/>
              </a:rPr>
              <a:t>,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65" dirty="0">
                <a:solidFill>
                  <a:srgbClr val="2A404F"/>
                </a:solidFill>
                <a:latin typeface="Verdana"/>
                <a:cs typeface="Verdana"/>
              </a:rPr>
              <a:t>P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o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y</a:t>
            </a:r>
            <a:r>
              <a:rPr sz="2150" spc="-250" dirty="0">
                <a:solidFill>
                  <a:srgbClr val="2A404F"/>
                </a:solidFill>
                <a:latin typeface="Verdana"/>
                <a:cs typeface="Verdana"/>
              </a:rPr>
              <a:t>Q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200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fo</a:t>
            </a:r>
            <a:r>
              <a:rPr sz="2150" spc="-140" dirty="0">
                <a:solidFill>
                  <a:srgbClr val="2A404F"/>
                </a:solidFill>
                <a:latin typeface="Verdana"/>
                <a:cs typeface="Verdana"/>
              </a:rPr>
              <a:t>r  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ff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10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35" dirty="0">
                <a:solidFill>
                  <a:srgbClr val="2A404F"/>
                </a:solidFill>
                <a:latin typeface="Verdana"/>
                <a:cs typeface="Verdana"/>
              </a:rPr>
              <a:t>d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190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285" dirty="0">
                <a:solidFill>
                  <a:srgbClr val="2A404F"/>
                </a:solidFill>
                <a:latin typeface="Verdana"/>
                <a:cs typeface="Verdana"/>
              </a:rPr>
              <a:t>m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245" dirty="0">
                <a:solidFill>
                  <a:srgbClr val="2A404F"/>
                </a:solidFill>
                <a:latin typeface="Verdana"/>
                <a:cs typeface="Verdana"/>
              </a:rPr>
              <a:t>g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285" dirty="0">
                <a:solidFill>
                  <a:srgbClr val="2A404F"/>
                </a:solidFill>
                <a:latin typeface="Verdana"/>
                <a:cs typeface="Verdana"/>
              </a:rPr>
              <a:t>m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10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0815" y="2425064"/>
            <a:ext cx="4662170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5" dirty="0">
                <a:solidFill>
                  <a:srgbClr val="124E73"/>
                </a:solidFill>
                <a:latin typeface="Arial MT"/>
                <a:cs typeface="Arial MT"/>
              </a:rPr>
              <a:t>GUI</a:t>
            </a:r>
            <a:r>
              <a:rPr sz="2750" spc="-50" dirty="0">
                <a:solidFill>
                  <a:srgbClr val="124E73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124E73"/>
                </a:solidFill>
                <a:latin typeface="Arial MT"/>
                <a:cs typeface="Arial MT"/>
              </a:rPr>
              <a:t>Framework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1600"/>
              </a:spcBef>
            </a:pPr>
            <a:r>
              <a:rPr sz="2150" spc="65" dirty="0">
                <a:solidFill>
                  <a:srgbClr val="2A404F"/>
                </a:solidFill>
                <a:latin typeface="Verdana"/>
                <a:cs typeface="Verdana"/>
              </a:rPr>
              <a:t>J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v</a:t>
            </a:r>
            <a:r>
              <a:rPr sz="2150" spc="-190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3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w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240" dirty="0">
                <a:solidFill>
                  <a:srgbClr val="2A404F"/>
                </a:solidFill>
                <a:latin typeface="Verdana"/>
                <a:cs typeface="Verdana"/>
              </a:rPr>
              <a:t>g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fo</a:t>
            </a:r>
            <a:r>
              <a:rPr sz="2150" spc="-160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260" dirty="0">
                <a:solidFill>
                  <a:srgbClr val="2A404F"/>
                </a:solidFill>
                <a:latin typeface="Verdana"/>
                <a:cs typeface="Verdana"/>
              </a:rPr>
              <a:t>v</a:t>
            </a:r>
            <a:r>
              <a:rPr sz="2150" spc="-200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180" dirty="0">
                <a:solidFill>
                  <a:srgbClr val="2A404F"/>
                </a:solidFill>
                <a:latin typeface="Verdana"/>
                <a:cs typeface="Verdana"/>
              </a:rPr>
              <a:t>u</a:t>
            </a:r>
            <a:r>
              <a:rPr sz="2150" spc="-210" dirty="0">
                <a:solidFill>
                  <a:srgbClr val="2A404F"/>
                </a:solidFill>
                <a:latin typeface="Verdana"/>
                <a:cs typeface="Verdana"/>
              </a:rPr>
              <a:t>s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60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320" dirty="0">
                <a:solidFill>
                  <a:srgbClr val="2A404F"/>
                </a:solidFill>
                <a:latin typeface="Verdana"/>
                <a:cs typeface="Verdana"/>
              </a:rPr>
              <a:t> </a:t>
            </a:r>
            <a:r>
              <a:rPr sz="2150" spc="-60" dirty="0">
                <a:solidFill>
                  <a:srgbClr val="2A404F"/>
                </a:solidFill>
                <a:latin typeface="Verdana"/>
                <a:cs typeface="Verdana"/>
              </a:rPr>
              <a:t>i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n</a:t>
            </a:r>
            <a:r>
              <a:rPr sz="2150" spc="-114" dirty="0">
                <a:solidFill>
                  <a:srgbClr val="2A404F"/>
                </a:solidFill>
                <a:latin typeface="Verdana"/>
                <a:cs typeface="Verdana"/>
              </a:rPr>
              <a:t>t</a:t>
            </a:r>
            <a:r>
              <a:rPr sz="2150" spc="-204" dirty="0">
                <a:solidFill>
                  <a:srgbClr val="2A404F"/>
                </a:solidFill>
                <a:latin typeface="Verdana"/>
                <a:cs typeface="Verdana"/>
              </a:rPr>
              <a:t>e</a:t>
            </a:r>
            <a:r>
              <a:rPr sz="2150" spc="-165" dirty="0">
                <a:solidFill>
                  <a:srgbClr val="2A404F"/>
                </a:solidFill>
                <a:latin typeface="Verdana"/>
                <a:cs typeface="Verdana"/>
              </a:rPr>
              <a:t>r</a:t>
            </a:r>
            <a:r>
              <a:rPr sz="2150" spc="-125" dirty="0">
                <a:solidFill>
                  <a:srgbClr val="2A404F"/>
                </a:solidFill>
                <a:latin typeface="Verdana"/>
                <a:cs typeface="Verdana"/>
              </a:rPr>
              <a:t>f</a:t>
            </a:r>
            <a:r>
              <a:rPr sz="2150" spc="-195" dirty="0">
                <a:solidFill>
                  <a:srgbClr val="2A404F"/>
                </a:solidFill>
                <a:latin typeface="Verdana"/>
                <a:cs typeface="Verdana"/>
              </a:rPr>
              <a:t>a</a:t>
            </a:r>
            <a:r>
              <a:rPr sz="2150" spc="-130" dirty="0">
                <a:solidFill>
                  <a:srgbClr val="2A404F"/>
                </a:solidFill>
                <a:latin typeface="Verdana"/>
                <a:cs typeface="Verdana"/>
              </a:rPr>
              <a:t>c</a:t>
            </a:r>
            <a:r>
              <a:rPr sz="2150" spc="-145" dirty="0">
                <a:solidFill>
                  <a:srgbClr val="2A404F"/>
                </a:solidFill>
                <a:latin typeface="Verdana"/>
                <a:cs typeface="Verdana"/>
              </a:rPr>
              <a:t>e  </a:t>
            </a:r>
            <a:r>
              <a:rPr sz="2150" spc="-170" dirty="0">
                <a:solidFill>
                  <a:srgbClr val="2A404F"/>
                </a:solidFill>
                <a:latin typeface="Verdana"/>
                <a:cs typeface="Verdana"/>
              </a:rPr>
              <a:t>design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AB45A6F-D158-6796-33EB-5A01AFAF7FB7}"/>
              </a:ext>
            </a:extLst>
          </p:cNvPr>
          <p:cNvSpPr txBox="1">
            <a:spLocks/>
          </p:cNvSpPr>
          <p:nvPr/>
        </p:nvSpPr>
        <p:spPr>
          <a:xfrm>
            <a:off x="762000" y="4006848"/>
            <a:ext cx="8074025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5550" b="0" i="0">
                <a:solidFill>
                  <a:srgbClr val="124E73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kern="0" dirty="0"/>
              <a:t>Challenges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D313CEB-8FA6-0678-4913-6DD3C4F23483}"/>
              </a:ext>
            </a:extLst>
          </p:cNvPr>
          <p:cNvSpPr txBox="1"/>
          <p:nvPr/>
        </p:nvSpPr>
        <p:spPr>
          <a:xfrm>
            <a:off x="1036447" y="5365112"/>
            <a:ext cx="4563110" cy="1418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50" spc="-5" dirty="0">
                <a:solidFill>
                  <a:srgbClr val="124E73"/>
                </a:solidFill>
                <a:latin typeface="Arial MT"/>
                <a:cs typeface="Arial MT"/>
              </a:rPr>
              <a:t>Time Management</a:t>
            </a: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lang="en-US" sz="2150" spc="-190" dirty="0">
                <a:solidFill>
                  <a:srgbClr val="2A404F"/>
                </a:solidFill>
                <a:latin typeface="Verdana"/>
                <a:cs typeface="Verdana"/>
              </a:rPr>
              <a:t>Balancing project development with academic and personal commitments.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C9E90A6-D874-E9E3-3A50-95E5CB25D961}"/>
              </a:ext>
            </a:extLst>
          </p:cNvPr>
          <p:cNvSpPr txBox="1"/>
          <p:nvPr/>
        </p:nvSpPr>
        <p:spPr>
          <a:xfrm>
            <a:off x="12383643" y="5362497"/>
            <a:ext cx="4563110" cy="1418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50" spc="-5" dirty="0">
                <a:solidFill>
                  <a:srgbClr val="124E73"/>
                </a:solidFill>
                <a:latin typeface="Arial MT"/>
                <a:cs typeface="Arial MT"/>
              </a:rPr>
              <a:t>Team Coordination</a:t>
            </a: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lang="en-US" sz="2150" spc="-190" dirty="0">
                <a:solidFill>
                  <a:srgbClr val="2A404F"/>
                </a:solidFill>
                <a:latin typeface="Verdana"/>
                <a:cs typeface="Verdana"/>
              </a:rPr>
              <a:t>Ensuring consistent communication and collaboration.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31850DC-C89D-C459-654A-7D8944669BDF}"/>
              </a:ext>
            </a:extLst>
          </p:cNvPr>
          <p:cNvSpPr txBox="1"/>
          <p:nvPr/>
        </p:nvSpPr>
        <p:spPr>
          <a:xfrm>
            <a:off x="6554470" y="7830817"/>
            <a:ext cx="4563110" cy="1418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50" spc="-5" dirty="0">
                <a:solidFill>
                  <a:srgbClr val="124E73"/>
                </a:solidFill>
                <a:latin typeface="Arial MT"/>
                <a:cs typeface="Arial MT"/>
              </a:rPr>
              <a:t>User Interface Design (GUI)</a:t>
            </a: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lang="en-US" sz="2150" spc="-190" dirty="0">
                <a:solidFill>
                  <a:srgbClr val="2A404F"/>
                </a:solidFill>
                <a:latin typeface="Verdana"/>
                <a:cs typeface="Verdana"/>
              </a:rPr>
              <a:t>Making the system intuitive and user-friendly despite limited time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D136F93-6787-6F13-97DD-CBF3F3129628}"/>
              </a:ext>
            </a:extLst>
          </p:cNvPr>
          <p:cNvSpPr txBox="1"/>
          <p:nvPr/>
        </p:nvSpPr>
        <p:spPr>
          <a:xfrm>
            <a:off x="6400800" y="5474201"/>
            <a:ext cx="456311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50" spc="-5" dirty="0">
                <a:solidFill>
                  <a:srgbClr val="124E73"/>
                </a:solidFill>
                <a:latin typeface="Arial MT"/>
                <a:cs typeface="Arial MT"/>
              </a:rPr>
              <a:t>Scope Definition</a:t>
            </a: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lang="en-US" sz="2150" spc="-190" dirty="0">
                <a:solidFill>
                  <a:srgbClr val="2A404F"/>
                </a:solidFill>
                <a:latin typeface="Verdana"/>
                <a:cs typeface="Verdana"/>
              </a:rPr>
              <a:t>Deciding which features to prioritize to meet the project requirements within the given timeframe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0CBFEC7A-9C34-5B61-E119-B9A45ED5175A}"/>
              </a:ext>
            </a:extLst>
          </p:cNvPr>
          <p:cNvSpPr txBox="1"/>
          <p:nvPr/>
        </p:nvSpPr>
        <p:spPr>
          <a:xfrm>
            <a:off x="1036447" y="7830818"/>
            <a:ext cx="456311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50" spc="-5" dirty="0">
                <a:solidFill>
                  <a:srgbClr val="124E73"/>
                </a:solidFill>
                <a:latin typeface="Arial MT"/>
                <a:cs typeface="Arial MT"/>
              </a:rPr>
              <a:t>Integration of Features</a:t>
            </a: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lang="en-US" sz="2150" spc="-190" dirty="0">
                <a:solidFill>
                  <a:srgbClr val="2A404F"/>
                </a:solidFill>
                <a:latin typeface="Verdana"/>
                <a:cs typeface="Verdana"/>
              </a:rPr>
              <a:t>Ensuring smooth interaction between classes/modules like inventory tracking, alerts and reporting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0F600F0-A50F-04B4-8BAA-FCE9ACEAE7D4}"/>
              </a:ext>
            </a:extLst>
          </p:cNvPr>
          <p:cNvSpPr txBox="1"/>
          <p:nvPr/>
        </p:nvSpPr>
        <p:spPr>
          <a:xfrm>
            <a:off x="12383643" y="7861936"/>
            <a:ext cx="4563110" cy="1418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50" spc="-5" dirty="0">
                <a:solidFill>
                  <a:srgbClr val="124E73"/>
                </a:solidFill>
                <a:latin typeface="Arial MT"/>
                <a:cs typeface="Arial MT"/>
              </a:rPr>
              <a:t>Pdf Generation</a:t>
            </a: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lang="en-US" sz="2150" spc="-190" dirty="0">
                <a:solidFill>
                  <a:srgbClr val="2A404F"/>
                </a:solidFill>
                <a:latin typeface="Verdana"/>
                <a:cs typeface="Verdana"/>
              </a:rPr>
              <a:t>Developing and optimizing a pdf generation algorithms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01899" y="9592285"/>
              <a:ext cx="3086100" cy="695325"/>
            </a:xfrm>
            <a:custGeom>
              <a:avLst/>
              <a:gdLst/>
              <a:ahLst/>
              <a:cxnLst/>
              <a:rect l="l" t="t" r="r" b="b"/>
              <a:pathLst>
                <a:path w="3086100" h="695325">
                  <a:moveTo>
                    <a:pt x="3085509" y="694714"/>
                  </a:moveTo>
                  <a:lnTo>
                    <a:pt x="0" y="694714"/>
                  </a:lnTo>
                  <a:lnTo>
                    <a:pt x="0" y="0"/>
                  </a:lnTo>
                  <a:lnTo>
                    <a:pt x="3085509" y="0"/>
                  </a:lnTo>
                  <a:lnTo>
                    <a:pt x="3085509" y="694714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0692" y="906098"/>
            <a:ext cx="6663690" cy="835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00" dirty="0"/>
              <a:t>Future</a:t>
            </a:r>
            <a:r>
              <a:rPr sz="5300" spc="-45" dirty="0"/>
              <a:t> </a:t>
            </a:r>
            <a:r>
              <a:rPr sz="5300" dirty="0"/>
              <a:t>Enhancements</a:t>
            </a:r>
            <a:endParaRPr sz="5300"/>
          </a:p>
        </p:txBody>
      </p:sp>
      <p:grpSp>
        <p:nvGrpSpPr>
          <p:cNvPr id="6" name="object 6"/>
          <p:cNvGrpSpPr/>
          <p:nvPr/>
        </p:nvGrpSpPr>
        <p:grpSpPr>
          <a:xfrm>
            <a:off x="1055488" y="2225427"/>
            <a:ext cx="1528445" cy="7096125"/>
            <a:chOff x="1055488" y="2225427"/>
            <a:chExt cx="1528445" cy="7096125"/>
          </a:xfrm>
        </p:grpSpPr>
        <p:sp>
          <p:nvSpPr>
            <p:cNvPr id="7" name="object 7"/>
            <p:cNvSpPr/>
            <p:nvPr/>
          </p:nvSpPr>
          <p:spPr>
            <a:xfrm>
              <a:off x="1342872" y="2225433"/>
              <a:ext cx="1240790" cy="7096125"/>
            </a:xfrm>
            <a:custGeom>
              <a:avLst/>
              <a:gdLst/>
              <a:ahLst/>
              <a:cxnLst/>
              <a:rect l="l" t="t" r="r" b="b"/>
              <a:pathLst>
                <a:path w="1240789" h="7096125">
                  <a:moveTo>
                    <a:pt x="38100" y="19050"/>
                  </a:moveTo>
                  <a:lnTo>
                    <a:pt x="36588" y="11658"/>
                  </a:lnTo>
                  <a:lnTo>
                    <a:pt x="32499" y="5600"/>
                  </a:lnTo>
                  <a:lnTo>
                    <a:pt x="26441" y="1498"/>
                  </a:lnTo>
                  <a:lnTo>
                    <a:pt x="19050" y="0"/>
                  </a:lnTo>
                  <a:lnTo>
                    <a:pt x="11645" y="1498"/>
                  </a:lnTo>
                  <a:lnTo>
                    <a:pt x="5588" y="5600"/>
                  </a:lnTo>
                  <a:lnTo>
                    <a:pt x="1498" y="11658"/>
                  </a:lnTo>
                  <a:lnTo>
                    <a:pt x="0" y="19050"/>
                  </a:lnTo>
                  <a:lnTo>
                    <a:pt x="0" y="7076795"/>
                  </a:lnTo>
                  <a:lnTo>
                    <a:pt x="1498" y="7084187"/>
                  </a:lnTo>
                  <a:lnTo>
                    <a:pt x="5588" y="7090245"/>
                  </a:lnTo>
                  <a:lnTo>
                    <a:pt x="11645" y="7094334"/>
                  </a:lnTo>
                  <a:lnTo>
                    <a:pt x="18986" y="7095833"/>
                  </a:lnTo>
                  <a:lnTo>
                    <a:pt x="26441" y="7094334"/>
                  </a:lnTo>
                  <a:lnTo>
                    <a:pt x="32499" y="7090245"/>
                  </a:lnTo>
                  <a:lnTo>
                    <a:pt x="36588" y="7084187"/>
                  </a:lnTo>
                  <a:lnTo>
                    <a:pt x="38100" y="7076795"/>
                  </a:lnTo>
                  <a:lnTo>
                    <a:pt x="38100" y="19050"/>
                  </a:lnTo>
                  <a:close/>
                </a:path>
                <a:path w="1240789" h="7096125">
                  <a:moveTo>
                    <a:pt x="1240739" y="612876"/>
                  </a:moveTo>
                  <a:lnTo>
                    <a:pt x="1239240" y="605472"/>
                  </a:lnTo>
                  <a:lnTo>
                    <a:pt x="1235151" y="599414"/>
                  </a:lnTo>
                  <a:lnTo>
                    <a:pt x="1229093" y="595325"/>
                  </a:lnTo>
                  <a:lnTo>
                    <a:pt x="1221689" y="593826"/>
                  </a:lnTo>
                  <a:lnTo>
                    <a:pt x="306438" y="593826"/>
                  </a:lnTo>
                  <a:lnTo>
                    <a:pt x="299034" y="595325"/>
                  </a:lnTo>
                  <a:lnTo>
                    <a:pt x="292976" y="599414"/>
                  </a:lnTo>
                  <a:lnTo>
                    <a:pt x="288886" y="605472"/>
                  </a:lnTo>
                  <a:lnTo>
                    <a:pt x="287388" y="612876"/>
                  </a:lnTo>
                  <a:lnTo>
                    <a:pt x="288886" y="620268"/>
                  </a:lnTo>
                  <a:lnTo>
                    <a:pt x="292976" y="626325"/>
                  </a:lnTo>
                  <a:lnTo>
                    <a:pt x="299034" y="630415"/>
                  </a:lnTo>
                  <a:lnTo>
                    <a:pt x="306438" y="631926"/>
                  </a:lnTo>
                  <a:lnTo>
                    <a:pt x="1221689" y="631926"/>
                  </a:lnTo>
                  <a:lnTo>
                    <a:pt x="1229093" y="630415"/>
                  </a:lnTo>
                  <a:lnTo>
                    <a:pt x="1235151" y="626325"/>
                  </a:lnTo>
                  <a:lnTo>
                    <a:pt x="1239240" y="620268"/>
                  </a:lnTo>
                  <a:lnTo>
                    <a:pt x="1240739" y="612876"/>
                  </a:lnTo>
                  <a:close/>
                </a:path>
              </a:pathLst>
            </a:custGeom>
            <a:solidFill>
              <a:srgbClr val="D9D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5488" y="2531864"/>
              <a:ext cx="613410" cy="613410"/>
            </a:xfrm>
            <a:custGeom>
              <a:avLst/>
              <a:gdLst/>
              <a:ahLst/>
              <a:cxnLst/>
              <a:rect l="l" t="t" r="r" b="b"/>
              <a:pathLst>
                <a:path w="613410" h="613410">
                  <a:moveTo>
                    <a:pt x="571976" y="612838"/>
                  </a:moveTo>
                  <a:lnTo>
                    <a:pt x="40862" y="612838"/>
                  </a:lnTo>
                  <a:lnTo>
                    <a:pt x="24953" y="609628"/>
                  </a:lnTo>
                  <a:lnTo>
                    <a:pt x="11965" y="600872"/>
                  </a:lnTo>
                  <a:lnTo>
                    <a:pt x="3210" y="587884"/>
                  </a:lnTo>
                  <a:lnTo>
                    <a:pt x="0" y="571976"/>
                  </a:lnTo>
                  <a:lnTo>
                    <a:pt x="0" y="40862"/>
                  </a:lnTo>
                  <a:lnTo>
                    <a:pt x="24953" y="3210"/>
                  </a:lnTo>
                  <a:lnTo>
                    <a:pt x="571976" y="0"/>
                  </a:lnTo>
                  <a:lnTo>
                    <a:pt x="587884" y="3210"/>
                  </a:lnTo>
                  <a:lnTo>
                    <a:pt x="600872" y="11965"/>
                  </a:lnTo>
                  <a:lnTo>
                    <a:pt x="609628" y="24954"/>
                  </a:lnTo>
                  <a:lnTo>
                    <a:pt x="612838" y="40862"/>
                  </a:lnTo>
                  <a:lnTo>
                    <a:pt x="612838" y="571976"/>
                  </a:lnTo>
                  <a:lnTo>
                    <a:pt x="609628" y="587884"/>
                  </a:lnTo>
                  <a:lnTo>
                    <a:pt x="600872" y="600872"/>
                  </a:lnTo>
                  <a:lnTo>
                    <a:pt x="587884" y="609628"/>
                  </a:lnTo>
                  <a:lnTo>
                    <a:pt x="571976" y="612838"/>
                  </a:lnTo>
                  <a:close/>
                </a:path>
              </a:pathLst>
            </a:custGeom>
            <a:solidFill>
              <a:srgbClr val="F2E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53381" y="2580778"/>
            <a:ext cx="250825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spc="20" dirty="0">
                <a:solidFill>
                  <a:srgbClr val="2A404F"/>
                </a:solidFill>
                <a:latin typeface="Arial MT"/>
                <a:cs typeface="Arial MT"/>
              </a:rPr>
              <a:t>1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7478" y="2455713"/>
            <a:ext cx="7540625" cy="9505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5" dirty="0">
                <a:solidFill>
                  <a:srgbClr val="2A404F"/>
                </a:solidFill>
                <a:latin typeface="Arial MT"/>
                <a:cs typeface="Arial MT"/>
              </a:rPr>
              <a:t>Demand</a:t>
            </a:r>
            <a:r>
              <a:rPr sz="2600" spc="-3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2A404F"/>
                </a:solidFill>
                <a:latin typeface="Arial MT"/>
                <a:cs typeface="Arial MT"/>
              </a:rPr>
              <a:t>Forecasting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100" spc="-35" dirty="0">
                <a:solidFill>
                  <a:srgbClr val="2A404F"/>
                </a:solidFill>
                <a:latin typeface="Tahoma"/>
                <a:cs typeface="Tahoma"/>
              </a:rPr>
              <a:t>Implement</a:t>
            </a:r>
            <a:r>
              <a:rPr sz="2100" spc="-220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15" dirty="0">
                <a:solidFill>
                  <a:srgbClr val="2A404F"/>
                </a:solidFill>
                <a:latin typeface="Tahoma"/>
                <a:cs typeface="Tahoma"/>
              </a:rPr>
              <a:t>machine</a:t>
            </a:r>
            <a:r>
              <a:rPr sz="2100" spc="-220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A404F"/>
                </a:solidFill>
                <a:latin typeface="Tahoma"/>
                <a:cs typeface="Tahoma"/>
              </a:rPr>
              <a:t>learning</a:t>
            </a:r>
            <a:r>
              <a:rPr sz="2100" spc="-21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25" dirty="0">
                <a:solidFill>
                  <a:srgbClr val="2A404F"/>
                </a:solidFill>
                <a:latin typeface="Tahoma"/>
                <a:cs typeface="Tahoma"/>
              </a:rPr>
              <a:t>for</a:t>
            </a:r>
            <a:r>
              <a:rPr sz="2100" spc="-220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A404F"/>
                </a:solidFill>
                <a:latin typeface="Tahoma"/>
                <a:cs typeface="Tahoma"/>
              </a:rPr>
              <a:t>predictive</a:t>
            </a:r>
            <a:r>
              <a:rPr sz="2100" spc="-220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A404F"/>
                </a:solidFill>
                <a:latin typeface="Tahoma"/>
                <a:cs typeface="Tahoma"/>
              </a:rPr>
              <a:t>inventory</a:t>
            </a:r>
            <a:r>
              <a:rPr sz="2100" spc="-21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35" dirty="0">
                <a:solidFill>
                  <a:srgbClr val="2A404F"/>
                </a:solidFill>
                <a:latin typeface="Tahoma"/>
                <a:cs typeface="Tahoma"/>
              </a:rPr>
              <a:t>management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5488" y="4373910"/>
            <a:ext cx="1528445" cy="613410"/>
            <a:chOff x="1055488" y="4373910"/>
            <a:chExt cx="1528445" cy="613410"/>
          </a:xfrm>
        </p:grpSpPr>
        <p:sp>
          <p:nvSpPr>
            <p:cNvPr id="12" name="object 12"/>
            <p:cNvSpPr/>
            <p:nvPr/>
          </p:nvSpPr>
          <p:spPr>
            <a:xfrm>
              <a:off x="1630263" y="4661297"/>
              <a:ext cx="953769" cy="38100"/>
            </a:xfrm>
            <a:custGeom>
              <a:avLst/>
              <a:gdLst/>
              <a:ahLst/>
              <a:cxnLst/>
              <a:rect l="l" t="t" r="r" b="b"/>
              <a:pathLst>
                <a:path w="953769" h="38100">
                  <a:moveTo>
                    <a:pt x="934307" y="38099"/>
                  </a:moveTo>
                  <a:lnTo>
                    <a:pt x="19049" y="38099"/>
                  </a:lnTo>
                  <a:lnTo>
                    <a:pt x="11653" y="36596"/>
                  </a:lnTo>
                  <a:lnTo>
                    <a:pt x="5595" y="32503"/>
                  </a:lnTo>
                  <a:lnTo>
                    <a:pt x="1503" y="26446"/>
                  </a:lnTo>
                  <a:lnTo>
                    <a:pt x="0" y="19050"/>
                  </a:lnTo>
                  <a:lnTo>
                    <a:pt x="1503" y="11653"/>
                  </a:lnTo>
                  <a:lnTo>
                    <a:pt x="5595" y="5595"/>
                  </a:lnTo>
                  <a:lnTo>
                    <a:pt x="11653" y="1502"/>
                  </a:lnTo>
                  <a:lnTo>
                    <a:pt x="19049" y="0"/>
                  </a:lnTo>
                  <a:lnTo>
                    <a:pt x="934308" y="0"/>
                  </a:lnTo>
                  <a:lnTo>
                    <a:pt x="941703" y="1502"/>
                  </a:lnTo>
                  <a:lnTo>
                    <a:pt x="947761" y="5595"/>
                  </a:lnTo>
                  <a:lnTo>
                    <a:pt x="951853" y="11653"/>
                  </a:lnTo>
                  <a:lnTo>
                    <a:pt x="953357" y="19049"/>
                  </a:lnTo>
                  <a:lnTo>
                    <a:pt x="951853" y="26446"/>
                  </a:lnTo>
                  <a:lnTo>
                    <a:pt x="947761" y="32503"/>
                  </a:lnTo>
                  <a:lnTo>
                    <a:pt x="941703" y="36596"/>
                  </a:lnTo>
                  <a:lnTo>
                    <a:pt x="934307" y="38099"/>
                  </a:lnTo>
                  <a:close/>
                </a:path>
              </a:pathLst>
            </a:custGeom>
            <a:solidFill>
              <a:srgbClr val="D9D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5488" y="4373910"/>
              <a:ext cx="613410" cy="613410"/>
            </a:xfrm>
            <a:custGeom>
              <a:avLst/>
              <a:gdLst/>
              <a:ahLst/>
              <a:cxnLst/>
              <a:rect l="l" t="t" r="r" b="b"/>
              <a:pathLst>
                <a:path w="613410" h="613410">
                  <a:moveTo>
                    <a:pt x="571976" y="612838"/>
                  </a:moveTo>
                  <a:lnTo>
                    <a:pt x="40862" y="612838"/>
                  </a:lnTo>
                  <a:lnTo>
                    <a:pt x="24953" y="609628"/>
                  </a:lnTo>
                  <a:lnTo>
                    <a:pt x="11965" y="600872"/>
                  </a:lnTo>
                  <a:lnTo>
                    <a:pt x="3210" y="587884"/>
                  </a:lnTo>
                  <a:lnTo>
                    <a:pt x="0" y="571976"/>
                  </a:lnTo>
                  <a:lnTo>
                    <a:pt x="0" y="40862"/>
                  </a:lnTo>
                  <a:lnTo>
                    <a:pt x="3210" y="24954"/>
                  </a:lnTo>
                  <a:lnTo>
                    <a:pt x="11965" y="11965"/>
                  </a:lnTo>
                  <a:lnTo>
                    <a:pt x="24953" y="3210"/>
                  </a:lnTo>
                  <a:lnTo>
                    <a:pt x="40862" y="0"/>
                  </a:lnTo>
                  <a:lnTo>
                    <a:pt x="571976" y="0"/>
                  </a:lnTo>
                  <a:lnTo>
                    <a:pt x="587884" y="3210"/>
                  </a:lnTo>
                  <a:lnTo>
                    <a:pt x="600872" y="11965"/>
                  </a:lnTo>
                  <a:lnTo>
                    <a:pt x="609628" y="24954"/>
                  </a:lnTo>
                  <a:lnTo>
                    <a:pt x="612838" y="40862"/>
                  </a:lnTo>
                  <a:lnTo>
                    <a:pt x="612838" y="571976"/>
                  </a:lnTo>
                  <a:lnTo>
                    <a:pt x="609628" y="587884"/>
                  </a:lnTo>
                  <a:lnTo>
                    <a:pt x="600872" y="600872"/>
                  </a:lnTo>
                  <a:lnTo>
                    <a:pt x="587884" y="609628"/>
                  </a:lnTo>
                  <a:lnTo>
                    <a:pt x="571976" y="612838"/>
                  </a:lnTo>
                  <a:close/>
                </a:path>
              </a:pathLst>
            </a:custGeom>
            <a:solidFill>
              <a:srgbClr val="F2E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36414" y="4422824"/>
            <a:ext cx="250825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spc="20" dirty="0">
                <a:solidFill>
                  <a:srgbClr val="2A404F"/>
                </a:solidFill>
                <a:latin typeface="Arial MT"/>
                <a:cs typeface="Arial MT"/>
              </a:rPr>
              <a:t>2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7478" y="4297759"/>
            <a:ext cx="6217920" cy="9505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A404F"/>
                </a:solidFill>
                <a:latin typeface="Arial MT"/>
                <a:cs typeface="Arial MT"/>
              </a:rPr>
              <a:t>Cloud</a:t>
            </a:r>
            <a:r>
              <a:rPr sz="2600" spc="-3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2A404F"/>
                </a:solidFill>
                <a:latin typeface="Arial MT"/>
                <a:cs typeface="Arial MT"/>
              </a:rPr>
              <a:t>Integration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100" spc="-30" dirty="0">
                <a:solidFill>
                  <a:srgbClr val="2A404F"/>
                </a:solidFill>
                <a:latin typeface="Tahoma"/>
                <a:cs typeface="Tahoma"/>
              </a:rPr>
              <a:t>Develop</a:t>
            </a:r>
            <a:r>
              <a:rPr sz="210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15" dirty="0">
                <a:solidFill>
                  <a:srgbClr val="2A404F"/>
                </a:solidFill>
                <a:latin typeface="Tahoma"/>
                <a:cs typeface="Tahoma"/>
              </a:rPr>
              <a:t>cloud-based</a:t>
            </a:r>
            <a:r>
              <a:rPr sz="21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25" dirty="0">
                <a:solidFill>
                  <a:srgbClr val="2A404F"/>
                </a:solidFill>
                <a:latin typeface="Tahoma"/>
                <a:cs typeface="Tahoma"/>
              </a:rPr>
              <a:t>database</a:t>
            </a:r>
            <a:r>
              <a:rPr sz="210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25" dirty="0">
                <a:solidFill>
                  <a:srgbClr val="2A404F"/>
                </a:solidFill>
                <a:latin typeface="Tahoma"/>
                <a:cs typeface="Tahoma"/>
              </a:rPr>
              <a:t>for</a:t>
            </a:r>
            <a:r>
              <a:rPr sz="21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A404F"/>
                </a:solidFill>
                <a:latin typeface="Tahoma"/>
                <a:cs typeface="Tahoma"/>
              </a:rPr>
              <a:t>improved</a:t>
            </a:r>
            <a:r>
              <a:rPr sz="210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A404F"/>
                </a:solidFill>
                <a:latin typeface="Tahoma"/>
                <a:cs typeface="Tahoma"/>
              </a:rPr>
              <a:t>scalability</a:t>
            </a:r>
            <a:endParaRPr sz="2100" dirty="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55488" y="6215954"/>
            <a:ext cx="1528445" cy="613410"/>
            <a:chOff x="1055488" y="6215954"/>
            <a:chExt cx="1528445" cy="613410"/>
          </a:xfrm>
        </p:grpSpPr>
        <p:sp>
          <p:nvSpPr>
            <p:cNvPr id="17" name="object 17"/>
            <p:cNvSpPr/>
            <p:nvPr/>
          </p:nvSpPr>
          <p:spPr>
            <a:xfrm>
              <a:off x="1630263" y="6503342"/>
              <a:ext cx="953769" cy="38100"/>
            </a:xfrm>
            <a:custGeom>
              <a:avLst/>
              <a:gdLst/>
              <a:ahLst/>
              <a:cxnLst/>
              <a:rect l="l" t="t" r="r" b="b"/>
              <a:pathLst>
                <a:path w="953769" h="38100">
                  <a:moveTo>
                    <a:pt x="934307" y="38099"/>
                  </a:moveTo>
                  <a:lnTo>
                    <a:pt x="19049" y="38099"/>
                  </a:lnTo>
                  <a:lnTo>
                    <a:pt x="11653" y="36596"/>
                  </a:lnTo>
                  <a:lnTo>
                    <a:pt x="5595" y="32504"/>
                  </a:lnTo>
                  <a:lnTo>
                    <a:pt x="1503" y="26446"/>
                  </a:lnTo>
                  <a:lnTo>
                    <a:pt x="0" y="19050"/>
                  </a:lnTo>
                  <a:lnTo>
                    <a:pt x="1503" y="11653"/>
                  </a:lnTo>
                  <a:lnTo>
                    <a:pt x="5595" y="5595"/>
                  </a:lnTo>
                  <a:lnTo>
                    <a:pt x="11653" y="1503"/>
                  </a:lnTo>
                  <a:lnTo>
                    <a:pt x="19049" y="0"/>
                  </a:lnTo>
                  <a:lnTo>
                    <a:pt x="934307" y="0"/>
                  </a:lnTo>
                  <a:lnTo>
                    <a:pt x="941703" y="1503"/>
                  </a:lnTo>
                  <a:lnTo>
                    <a:pt x="947761" y="5595"/>
                  </a:lnTo>
                  <a:lnTo>
                    <a:pt x="951853" y="11653"/>
                  </a:lnTo>
                  <a:lnTo>
                    <a:pt x="953357" y="19049"/>
                  </a:lnTo>
                  <a:lnTo>
                    <a:pt x="951853" y="26446"/>
                  </a:lnTo>
                  <a:lnTo>
                    <a:pt x="947761" y="32504"/>
                  </a:lnTo>
                  <a:lnTo>
                    <a:pt x="941703" y="36596"/>
                  </a:lnTo>
                  <a:lnTo>
                    <a:pt x="934307" y="38099"/>
                  </a:lnTo>
                  <a:close/>
                </a:path>
              </a:pathLst>
            </a:custGeom>
            <a:solidFill>
              <a:srgbClr val="D9D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5488" y="6215954"/>
              <a:ext cx="613410" cy="613410"/>
            </a:xfrm>
            <a:custGeom>
              <a:avLst/>
              <a:gdLst/>
              <a:ahLst/>
              <a:cxnLst/>
              <a:rect l="l" t="t" r="r" b="b"/>
              <a:pathLst>
                <a:path w="613410" h="613409">
                  <a:moveTo>
                    <a:pt x="571976" y="612838"/>
                  </a:moveTo>
                  <a:lnTo>
                    <a:pt x="40862" y="612838"/>
                  </a:lnTo>
                  <a:lnTo>
                    <a:pt x="24953" y="609628"/>
                  </a:lnTo>
                  <a:lnTo>
                    <a:pt x="11965" y="600872"/>
                  </a:lnTo>
                  <a:lnTo>
                    <a:pt x="3210" y="587884"/>
                  </a:lnTo>
                  <a:lnTo>
                    <a:pt x="0" y="571976"/>
                  </a:lnTo>
                  <a:lnTo>
                    <a:pt x="0" y="40862"/>
                  </a:lnTo>
                  <a:lnTo>
                    <a:pt x="3210" y="24954"/>
                  </a:lnTo>
                  <a:lnTo>
                    <a:pt x="11965" y="11965"/>
                  </a:lnTo>
                  <a:lnTo>
                    <a:pt x="24953" y="3210"/>
                  </a:lnTo>
                  <a:lnTo>
                    <a:pt x="40862" y="0"/>
                  </a:lnTo>
                  <a:lnTo>
                    <a:pt x="571976" y="0"/>
                  </a:lnTo>
                  <a:lnTo>
                    <a:pt x="587884" y="3210"/>
                  </a:lnTo>
                  <a:lnTo>
                    <a:pt x="600872" y="11965"/>
                  </a:lnTo>
                  <a:lnTo>
                    <a:pt x="609628" y="24954"/>
                  </a:lnTo>
                  <a:lnTo>
                    <a:pt x="612838" y="40862"/>
                  </a:lnTo>
                  <a:lnTo>
                    <a:pt x="612838" y="571976"/>
                  </a:lnTo>
                  <a:lnTo>
                    <a:pt x="609628" y="587884"/>
                  </a:lnTo>
                  <a:lnTo>
                    <a:pt x="600872" y="600872"/>
                  </a:lnTo>
                  <a:lnTo>
                    <a:pt x="587884" y="609628"/>
                  </a:lnTo>
                  <a:lnTo>
                    <a:pt x="571976" y="612838"/>
                  </a:lnTo>
                  <a:close/>
                </a:path>
              </a:pathLst>
            </a:custGeom>
            <a:solidFill>
              <a:srgbClr val="F2E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36414" y="6264869"/>
            <a:ext cx="250825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spc="20" dirty="0">
                <a:solidFill>
                  <a:srgbClr val="2A404F"/>
                </a:solidFill>
                <a:latin typeface="Arial MT"/>
                <a:cs typeface="Arial MT"/>
              </a:rPr>
              <a:t>3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7478" y="6139805"/>
            <a:ext cx="6836409" cy="9505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600" spc="10" dirty="0">
                <a:solidFill>
                  <a:srgbClr val="2A404F"/>
                </a:solidFill>
                <a:latin typeface="Arial MT"/>
                <a:cs typeface="Arial MT"/>
              </a:rPr>
              <a:t>Pdf Generation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100" spc="-35" dirty="0">
                <a:solidFill>
                  <a:srgbClr val="2A404F"/>
                </a:solidFill>
                <a:latin typeface="Tahoma"/>
                <a:cs typeface="Tahoma"/>
              </a:rPr>
              <a:t>Create</a:t>
            </a:r>
            <a:r>
              <a:rPr sz="21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2A404F"/>
                </a:solidFill>
                <a:latin typeface="Tahoma"/>
                <a:cs typeface="Tahoma"/>
              </a:rPr>
              <a:t>companion</a:t>
            </a:r>
            <a:r>
              <a:rPr sz="2100" spc="-22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2A404F"/>
                </a:solidFill>
                <a:latin typeface="Tahoma"/>
                <a:cs typeface="Tahoma"/>
              </a:rPr>
              <a:t>app</a:t>
            </a:r>
            <a:r>
              <a:rPr sz="21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25" dirty="0">
                <a:solidFill>
                  <a:srgbClr val="2A404F"/>
                </a:solidFill>
                <a:latin typeface="Tahoma"/>
                <a:cs typeface="Tahoma"/>
              </a:rPr>
              <a:t>for</a:t>
            </a:r>
            <a:r>
              <a:rPr sz="2100" spc="-22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40" dirty="0">
                <a:solidFill>
                  <a:srgbClr val="2A404F"/>
                </a:solidFill>
                <a:latin typeface="Tahoma"/>
                <a:cs typeface="Tahoma"/>
              </a:rPr>
              <a:t>on-the-go</a:t>
            </a:r>
            <a:r>
              <a:rPr sz="21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A404F"/>
                </a:solidFill>
                <a:latin typeface="Tahoma"/>
                <a:cs typeface="Tahoma"/>
              </a:rPr>
              <a:t>inventory</a:t>
            </a:r>
            <a:r>
              <a:rPr sz="2100" spc="-22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35" dirty="0">
                <a:solidFill>
                  <a:srgbClr val="2A404F"/>
                </a:solidFill>
                <a:latin typeface="Tahoma"/>
                <a:cs typeface="Tahoma"/>
              </a:rPr>
              <a:t>management</a:t>
            </a:r>
            <a:endParaRPr sz="2100" dirty="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55488" y="8058001"/>
            <a:ext cx="1528445" cy="613410"/>
            <a:chOff x="1055488" y="8058001"/>
            <a:chExt cx="1528445" cy="613410"/>
          </a:xfrm>
        </p:grpSpPr>
        <p:sp>
          <p:nvSpPr>
            <p:cNvPr id="22" name="object 22"/>
            <p:cNvSpPr/>
            <p:nvPr/>
          </p:nvSpPr>
          <p:spPr>
            <a:xfrm>
              <a:off x="1630263" y="8345388"/>
              <a:ext cx="953769" cy="38100"/>
            </a:xfrm>
            <a:custGeom>
              <a:avLst/>
              <a:gdLst/>
              <a:ahLst/>
              <a:cxnLst/>
              <a:rect l="l" t="t" r="r" b="b"/>
              <a:pathLst>
                <a:path w="953769" h="38100">
                  <a:moveTo>
                    <a:pt x="934307" y="38099"/>
                  </a:moveTo>
                  <a:lnTo>
                    <a:pt x="19049" y="38099"/>
                  </a:lnTo>
                  <a:lnTo>
                    <a:pt x="11653" y="36596"/>
                  </a:lnTo>
                  <a:lnTo>
                    <a:pt x="5595" y="32504"/>
                  </a:lnTo>
                  <a:lnTo>
                    <a:pt x="1503" y="26446"/>
                  </a:lnTo>
                  <a:lnTo>
                    <a:pt x="0" y="19050"/>
                  </a:lnTo>
                  <a:lnTo>
                    <a:pt x="1503" y="11653"/>
                  </a:lnTo>
                  <a:lnTo>
                    <a:pt x="5595" y="5595"/>
                  </a:lnTo>
                  <a:lnTo>
                    <a:pt x="11653" y="1503"/>
                  </a:lnTo>
                  <a:lnTo>
                    <a:pt x="19049" y="0"/>
                  </a:lnTo>
                  <a:lnTo>
                    <a:pt x="934307" y="0"/>
                  </a:lnTo>
                  <a:lnTo>
                    <a:pt x="941703" y="1503"/>
                  </a:lnTo>
                  <a:lnTo>
                    <a:pt x="947761" y="5595"/>
                  </a:lnTo>
                  <a:lnTo>
                    <a:pt x="951853" y="11653"/>
                  </a:lnTo>
                  <a:lnTo>
                    <a:pt x="953357" y="19049"/>
                  </a:lnTo>
                  <a:lnTo>
                    <a:pt x="951853" y="26446"/>
                  </a:lnTo>
                  <a:lnTo>
                    <a:pt x="947761" y="32504"/>
                  </a:lnTo>
                  <a:lnTo>
                    <a:pt x="941703" y="36596"/>
                  </a:lnTo>
                  <a:lnTo>
                    <a:pt x="934307" y="38099"/>
                  </a:lnTo>
                  <a:close/>
                </a:path>
              </a:pathLst>
            </a:custGeom>
            <a:solidFill>
              <a:srgbClr val="D9D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5488" y="8058001"/>
              <a:ext cx="613410" cy="613410"/>
            </a:xfrm>
            <a:custGeom>
              <a:avLst/>
              <a:gdLst/>
              <a:ahLst/>
              <a:cxnLst/>
              <a:rect l="l" t="t" r="r" b="b"/>
              <a:pathLst>
                <a:path w="613410" h="613409">
                  <a:moveTo>
                    <a:pt x="571976" y="612838"/>
                  </a:moveTo>
                  <a:lnTo>
                    <a:pt x="40862" y="612838"/>
                  </a:lnTo>
                  <a:lnTo>
                    <a:pt x="24953" y="609628"/>
                  </a:lnTo>
                  <a:lnTo>
                    <a:pt x="11965" y="600872"/>
                  </a:lnTo>
                  <a:lnTo>
                    <a:pt x="3210" y="587884"/>
                  </a:lnTo>
                  <a:lnTo>
                    <a:pt x="0" y="571976"/>
                  </a:lnTo>
                  <a:lnTo>
                    <a:pt x="0" y="40861"/>
                  </a:lnTo>
                  <a:lnTo>
                    <a:pt x="3210" y="24953"/>
                  </a:lnTo>
                  <a:lnTo>
                    <a:pt x="11965" y="11965"/>
                  </a:lnTo>
                  <a:lnTo>
                    <a:pt x="24953" y="3210"/>
                  </a:lnTo>
                  <a:lnTo>
                    <a:pt x="40862" y="0"/>
                  </a:lnTo>
                  <a:lnTo>
                    <a:pt x="571976" y="0"/>
                  </a:lnTo>
                  <a:lnTo>
                    <a:pt x="587884" y="3210"/>
                  </a:lnTo>
                  <a:lnTo>
                    <a:pt x="600872" y="11965"/>
                  </a:lnTo>
                  <a:lnTo>
                    <a:pt x="609628" y="24953"/>
                  </a:lnTo>
                  <a:lnTo>
                    <a:pt x="612838" y="40861"/>
                  </a:lnTo>
                  <a:lnTo>
                    <a:pt x="612838" y="571976"/>
                  </a:lnTo>
                  <a:lnTo>
                    <a:pt x="609628" y="587884"/>
                  </a:lnTo>
                  <a:lnTo>
                    <a:pt x="600872" y="600872"/>
                  </a:lnTo>
                  <a:lnTo>
                    <a:pt x="587884" y="609628"/>
                  </a:lnTo>
                  <a:lnTo>
                    <a:pt x="571976" y="612838"/>
                  </a:lnTo>
                  <a:close/>
                </a:path>
              </a:pathLst>
            </a:custGeom>
            <a:solidFill>
              <a:srgbClr val="F2E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36563" y="8106916"/>
            <a:ext cx="250825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spc="20" dirty="0">
                <a:solidFill>
                  <a:srgbClr val="2A404F"/>
                </a:solidFill>
                <a:latin typeface="Arial MT"/>
                <a:cs typeface="Arial MT"/>
              </a:rPr>
              <a:t>4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47478" y="7981850"/>
            <a:ext cx="6046470" cy="9505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A404F"/>
                </a:solidFill>
                <a:latin typeface="Arial MT"/>
                <a:cs typeface="Arial MT"/>
              </a:rPr>
              <a:t>API</a:t>
            </a:r>
            <a:r>
              <a:rPr sz="2600" spc="-20" dirty="0">
                <a:solidFill>
                  <a:srgbClr val="2A404F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2A404F"/>
                </a:solidFill>
                <a:latin typeface="Arial MT"/>
                <a:cs typeface="Arial MT"/>
              </a:rPr>
              <a:t>Development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100" spc="20" dirty="0">
                <a:solidFill>
                  <a:srgbClr val="2A404F"/>
                </a:solidFill>
                <a:latin typeface="Tahoma"/>
                <a:cs typeface="Tahoma"/>
              </a:rPr>
              <a:t>Build</a:t>
            </a:r>
            <a:r>
              <a:rPr sz="210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85" dirty="0">
                <a:solidFill>
                  <a:srgbClr val="2A404F"/>
                </a:solidFill>
                <a:latin typeface="Tahoma"/>
                <a:cs typeface="Tahoma"/>
              </a:rPr>
              <a:t>APIs</a:t>
            </a:r>
            <a:r>
              <a:rPr sz="21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25" dirty="0">
                <a:solidFill>
                  <a:srgbClr val="2A404F"/>
                </a:solidFill>
                <a:latin typeface="Tahoma"/>
                <a:cs typeface="Tahoma"/>
              </a:rPr>
              <a:t>for</a:t>
            </a:r>
            <a:r>
              <a:rPr sz="210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15" dirty="0">
                <a:solidFill>
                  <a:srgbClr val="2A404F"/>
                </a:solidFill>
                <a:latin typeface="Tahoma"/>
                <a:cs typeface="Tahoma"/>
              </a:rPr>
              <a:t>third-party</a:t>
            </a:r>
            <a:r>
              <a:rPr sz="21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15" dirty="0">
                <a:solidFill>
                  <a:srgbClr val="2A404F"/>
                </a:solidFill>
                <a:latin typeface="Tahoma"/>
                <a:cs typeface="Tahoma"/>
              </a:rPr>
              <a:t>integrations</a:t>
            </a:r>
            <a:r>
              <a:rPr sz="2100" spc="-229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15" dirty="0">
                <a:solidFill>
                  <a:srgbClr val="2A404F"/>
                </a:solidFill>
                <a:latin typeface="Tahoma"/>
                <a:cs typeface="Tahoma"/>
              </a:rPr>
              <a:t>and</a:t>
            </a:r>
            <a:r>
              <a:rPr sz="2100" spc="-235" dirty="0">
                <a:solidFill>
                  <a:srgbClr val="2A404F"/>
                </a:solidFill>
                <a:latin typeface="Tahoma"/>
                <a:cs typeface="Tahoma"/>
              </a:rPr>
              <a:t> </a:t>
            </a:r>
            <a:r>
              <a:rPr sz="2100" spc="-30" dirty="0">
                <a:solidFill>
                  <a:srgbClr val="2A404F"/>
                </a:solidFill>
                <a:latin typeface="Tahoma"/>
                <a:cs typeface="Tahoma"/>
              </a:rPr>
              <a:t>expansions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403</Words>
  <Application>Microsoft Office PowerPoint</Application>
  <PresentationFormat>Custom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Tahoma</vt:lpstr>
      <vt:lpstr>Verdana</vt:lpstr>
      <vt:lpstr>Office Theme</vt:lpstr>
      <vt:lpstr>Smart Inventory and  Supply Chain  Management System</vt:lpstr>
      <vt:lpstr>The Challenge of Inventory Management</vt:lpstr>
      <vt:lpstr>The solution</vt:lpstr>
      <vt:lpstr>Key Features</vt:lpstr>
      <vt:lpstr> I/S Management Interface</vt:lpstr>
      <vt:lpstr> I/S Management Interface</vt:lpstr>
      <vt:lpstr>Help &amp; Support Interface</vt:lpstr>
      <vt:lpstr>Technical Implementation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Smart-Inventory-and-Supply-Chain-Management-System.pptx</dc:title>
  <dc:creator>Klea Mustafaj</dc:creator>
  <cp:keywords>DAGXc5zXHWw,BAF1IVajeXo</cp:keywords>
  <cp:lastModifiedBy>Jacob Tchuindo</cp:lastModifiedBy>
  <cp:revision>1</cp:revision>
  <dcterms:created xsi:type="dcterms:W3CDTF">2024-11-27T12:11:03Z</dcterms:created>
  <dcterms:modified xsi:type="dcterms:W3CDTF">2024-12-03T14:10:45Z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2024-11-27T00:00:00Z</vt:filetime>
  </property>
</Properties>
</file>