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1"/>
    <p:restoredTop sz="94693"/>
  </p:normalViewPr>
  <p:slideViewPr>
    <p:cSldViewPr snapToGrid="0">
      <p:cViewPr varScale="1">
        <p:scale>
          <a:sx n="200" d="100"/>
          <a:sy n="200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86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5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8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598D6E0E-39CF-75BF-094E-3C819CE0E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DAD87-C173-3051-8AD7-56301F72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l-GR" sz="6600" dirty="0" err="1"/>
              <a:t>Λογισμικ</a:t>
            </a:r>
            <a:r>
              <a:rPr lang="en-GR" sz="6600" dirty="0"/>
              <a:t>ό</a:t>
            </a:r>
            <a:r>
              <a:rPr lang="el-GR" sz="6600" dirty="0"/>
              <a:t> Θερμοδυναμικής</a:t>
            </a:r>
            <a:br>
              <a:rPr lang="el-GR" sz="6600" dirty="0"/>
            </a:br>
            <a:r>
              <a:rPr lang="el-GR" sz="6600" dirty="0"/>
              <a:t>Μάθημα 2ο</a:t>
            </a:r>
            <a:endParaRPr lang="en-GR" sz="6600" dirty="0"/>
          </a:p>
        </p:txBody>
      </p:sp>
    </p:spTree>
    <p:extLst>
      <p:ext uri="{BB962C8B-B14F-4D97-AF65-F5344CB8AC3E}">
        <p14:creationId xmlns:p14="http://schemas.microsoft.com/office/powerpoint/2010/main" val="393497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68C1-7993-AF83-00CD-A5BA411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 startAt="11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String Methods: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].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str.lower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(), .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str.upper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(), .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str.contains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(pattern): String manipulation.</a:t>
            </a:r>
          </a:p>
          <a:p>
            <a:pPr algn="l">
              <a:buFont typeface="+mj-lt"/>
              <a:buAutoNum type="arabicPeriod" startAt="12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Pivot Tables and Reshaping: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pd.pivot_table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, values='D', index=['A', 'B'], columns=['C']): Create a pivot table.</a:t>
            </a:r>
          </a:p>
          <a:p>
            <a:pPr algn="l">
              <a:buFont typeface="+mj-lt"/>
              <a:buAutoNum type="arabicPeriod" startAt="13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Handling Duplicates: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df.drop_duplicates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Remove duplicate rows.</a:t>
            </a:r>
          </a:p>
          <a:p>
            <a:pPr algn="l">
              <a:buFont typeface="+mj-lt"/>
              <a:buAutoNum type="arabicPeriod" startAt="14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Handling Missing Data: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df.isna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Detect missing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df.dropna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(axis=0): Drop rows with missing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df.fillna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(value): Fill missing values.</a:t>
            </a:r>
          </a:p>
          <a:p>
            <a:pPr marL="0" indent="0">
              <a:buNone/>
            </a:pPr>
            <a:endParaRPr lang="en-G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413BCC-ACA9-494C-1406-F5ABF77C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/>
          <a:lstStyle/>
          <a:p>
            <a:r>
              <a:rPr lang="el-GR" dirty="0" err="1"/>
              <a:t>Βασικ</a:t>
            </a:r>
            <a:r>
              <a:rPr lang="en-GR" dirty="0"/>
              <a:t>έ</a:t>
            </a:r>
            <a:r>
              <a:rPr lang="el-GR" dirty="0"/>
              <a:t>ς εντολές p</a:t>
            </a:r>
            <a:r>
              <a:rPr lang="en-US" dirty="0" err="1"/>
              <a:t>andas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49398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BD83-0730-F6B1-672E-8A40A906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Επανάληψη βασικών μεταβλητών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04A1-7B37-2C83-026C-27C8A584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Ακέραιες</a:t>
            </a:r>
            <a:r>
              <a:rPr lang="en-US" dirty="0"/>
              <a:t>: int (1 , 2 …)</a:t>
            </a:r>
          </a:p>
          <a:p>
            <a:r>
              <a:rPr lang="el-GR" dirty="0" err="1"/>
              <a:t>Πραγματικ</a:t>
            </a:r>
            <a:r>
              <a:rPr lang="en-US" dirty="0" err="1"/>
              <a:t>έ</a:t>
            </a:r>
            <a:r>
              <a:rPr lang="el-GR" dirty="0"/>
              <a:t>ς: </a:t>
            </a:r>
            <a:r>
              <a:rPr lang="en-US" dirty="0"/>
              <a:t>float (2.1 , 3.2 , 5.0 …) </a:t>
            </a:r>
          </a:p>
          <a:p>
            <a:r>
              <a:rPr lang="en-US" dirty="0" err="1"/>
              <a:t>Λ</a:t>
            </a:r>
            <a:r>
              <a:rPr lang="el-GR" dirty="0" err="1"/>
              <a:t>ογικ</a:t>
            </a:r>
            <a:r>
              <a:rPr lang="en-US" dirty="0" err="1"/>
              <a:t>έ</a:t>
            </a:r>
            <a:r>
              <a:rPr lang="el-GR" dirty="0"/>
              <a:t>ς: </a:t>
            </a:r>
            <a:r>
              <a:rPr lang="en-US" dirty="0"/>
              <a:t>bool (True / False)</a:t>
            </a:r>
          </a:p>
          <a:p>
            <a:r>
              <a:rPr lang="el-GR" dirty="0" err="1"/>
              <a:t>Χαρακτ</a:t>
            </a:r>
            <a:r>
              <a:rPr lang="en-US" dirty="0" err="1"/>
              <a:t>ή</a:t>
            </a:r>
            <a:r>
              <a:rPr lang="el-GR" dirty="0" err="1"/>
              <a:t>ρες</a:t>
            </a:r>
            <a:r>
              <a:rPr lang="el-GR" dirty="0"/>
              <a:t>:</a:t>
            </a:r>
            <a:r>
              <a:rPr lang="en-US" dirty="0"/>
              <a:t> str ( ‘any character or combination of characters within’ )</a:t>
            </a:r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dirty="0" err="1"/>
              <a:t>Εντολ</a:t>
            </a:r>
            <a:r>
              <a:rPr lang="en-US" dirty="0" err="1"/>
              <a:t>έ</a:t>
            </a:r>
            <a:r>
              <a:rPr lang="el-GR" dirty="0"/>
              <a:t>ς μετατροπής</a:t>
            </a:r>
          </a:p>
          <a:p>
            <a:r>
              <a:rPr lang="en-US" dirty="0"/>
              <a:t>Round()</a:t>
            </a:r>
          </a:p>
          <a:p>
            <a:r>
              <a:rPr lang="en-US" dirty="0"/>
              <a:t>Int()</a:t>
            </a:r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11572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844F-6DEF-C8AE-DEED-F279C946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60"/>
            <a:ext cx="10515600" cy="1116811"/>
          </a:xfrm>
        </p:spPr>
        <p:txBody>
          <a:bodyPr/>
          <a:lstStyle/>
          <a:p>
            <a:r>
              <a:rPr lang="el-GR" dirty="0"/>
              <a:t>Επανάληψη βασικών εντολών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BF29-8E9E-DB0E-2120-8B19B396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471"/>
            <a:ext cx="10515600" cy="564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&lt;condition&gt;: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range(&lt;1st value&gt;,&lt;last value&gt;,&lt;step&gt;):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&lt;condition&gt;: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(&lt;argument1&gt;, …):</a:t>
            </a:r>
          </a:p>
          <a:p>
            <a:pPr marL="0" indent="0">
              <a:buNone/>
            </a:pPr>
            <a:r>
              <a:rPr lang="en-US" dirty="0"/>
              <a:t>	… &lt;value&gt; …</a:t>
            </a:r>
          </a:p>
          <a:p>
            <a:pPr marL="0" indent="0">
              <a:buNone/>
            </a:pPr>
            <a:r>
              <a:rPr lang="en-US" dirty="0"/>
              <a:t>	return &lt;value&gt;</a:t>
            </a:r>
          </a:p>
          <a:p>
            <a:pPr marL="0" indent="0">
              <a:buNone/>
            </a:pPr>
            <a:endParaRPr lang="en-G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5B9EEB-194A-CAB3-BEDF-EE4B3CC9D92F}"/>
              </a:ext>
            </a:extLst>
          </p:cNvPr>
          <p:cNvCxnSpPr>
            <a:cxnSpLocks/>
          </p:cNvCxnSpPr>
          <p:nvPr/>
        </p:nvCxnSpPr>
        <p:spPr>
          <a:xfrm>
            <a:off x="106017" y="1121229"/>
            <a:ext cx="1208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95FB5D-4BEB-C724-17F0-D9DBE6F7D966}"/>
              </a:ext>
            </a:extLst>
          </p:cNvPr>
          <p:cNvCxnSpPr>
            <a:cxnSpLocks/>
          </p:cNvCxnSpPr>
          <p:nvPr/>
        </p:nvCxnSpPr>
        <p:spPr>
          <a:xfrm>
            <a:off x="106017" y="2238040"/>
            <a:ext cx="1208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9470B-8CD4-92B0-6952-0681809CF556}"/>
              </a:ext>
            </a:extLst>
          </p:cNvPr>
          <p:cNvCxnSpPr>
            <a:cxnSpLocks/>
          </p:cNvCxnSpPr>
          <p:nvPr/>
        </p:nvCxnSpPr>
        <p:spPr>
          <a:xfrm>
            <a:off x="106016" y="3664069"/>
            <a:ext cx="1208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F0233-1458-30A2-F483-CD911095FF6A}"/>
              </a:ext>
            </a:extLst>
          </p:cNvPr>
          <p:cNvCxnSpPr>
            <a:cxnSpLocks/>
          </p:cNvCxnSpPr>
          <p:nvPr/>
        </p:nvCxnSpPr>
        <p:spPr>
          <a:xfrm>
            <a:off x="106017" y="5220726"/>
            <a:ext cx="1208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0300-6605-188D-2C10-C7A3FE5F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Βασικές βιβλιοθήκες: </a:t>
            </a:r>
            <a:r>
              <a:rPr lang="en-US" dirty="0" err="1"/>
              <a:t>Numpy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8A80-1475-0EF4-D6FF-F9BD0007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Τι ε</a:t>
            </a:r>
            <a:r>
              <a:rPr lang="en-GR" dirty="0"/>
              <a:t>ί</a:t>
            </a:r>
            <a:r>
              <a:rPr lang="el-GR" dirty="0"/>
              <a:t>ναι το n</a:t>
            </a:r>
            <a:r>
              <a:rPr lang="en-US" dirty="0" err="1"/>
              <a:t>umpy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l-GR" dirty="0"/>
              <a:t>Είναι η βασική βιβλιοθήκη μαθηματικών της </a:t>
            </a:r>
            <a:r>
              <a:rPr lang="en-US" dirty="0"/>
              <a:t>python. </a:t>
            </a:r>
            <a:r>
              <a:rPr lang="el-GR" dirty="0"/>
              <a:t>Πολλές από τις συνήθεις μαθηματικές πράξεις (όπως ο λογάριθμος ή το ημίτονο) πραγματοποιούνται μέσω του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GR" dirty="0"/>
          </a:p>
          <a:p>
            <a:pPr marL="0" indent="0">
              <a:buNone/>
            </a:pPr>
            <a:r>
              <a:rPr lang="el-GR" dirty="0" err="1"/>
              <a:t>Βασικ</a:t>
            </a:r>
            <a:r>
              <a:rPr lang="en-GR" dirty="0"/>
              <a:t>ή</a:t>
            </a:r>
            <a:r>
              <a:rPr lang="el-GR" dirty="0"/>
              <a:t> χρήση του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l-GR" dirty="0"/>
              <a:t>είναι για τη δημιουργία και τη χρήση πινάκων και διανυσμάτων.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Γιατί χρησιμοποιούμε </a:t>
            </a:r>
            <a:r>
              <a:rPr lang="en-US" dirty="0" err="1"/>
              <a:t>numpy</a:t>
            </a:r>
            <a:r>
              <a:rPr lang="en-US" dirty="0"/>
              <a:t>? </a:t>
            </a:r>
            <a:r>
              <a:rPr lang="el-GR" dirty="0"/>
              <a:t>Είναι βασισμένο στη γλώσσα </a:t>
            </a:r>
            <a:r>
              <a:rPr lang="en-US" dirty="0"/>
              <a:t>C </a:t>
            </a:r>
            <a:r>
              <a:rPr lang="el-GR" dirty="0"/>
              <a:t>ναι είναι ιδιαίτερα πιο γρήγορο από την ίδια την </a:t>
            </a:r>
            <a:r>
              <a:rPr lang="en-US" dirty="0"/>
              <a:t>Python. </a:t>
            </a:r>
            <a:r>
              <a:rPr lang="el-GR" dirty="0"/>
              <a:t>Είναι πολύ καλό στη διαχείριση μνήμης (πχ στην αντιστροφή πινάκων). Είναι ευρέως διαδεδομένο οπότε υπάρχει πάρα πολύ διαθέσιμο υλικό.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908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827D-255D-13CA-8A8F-ACF9CA8B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/>
          <a:lstStyle/>
          <a:p>
            <a:r>
              <a:rPr lang="el-GR" dirty="0"/>
              <a:t>Εγκατάσταση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E4CE-C535-BB03-DCB3-05A7DBA9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219"/>
            <a:ext cx="10515600" cy="5139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pip install </a:t>
            </a:r>
            <a:r>
              <a:rPr lang="en-US" sz="4000" dirty="0" err="1"/>
              <a:t>numpy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import </a:t>
            </a:r>
            <a:r>
              <a:rPr lang="en-US" sz="4000" dirty="0" err="1"/>
              <a:t>numpy</a:t>
            </a:r>
            <a:r>
              <a:rPr lang="en-US" sz="4000" dirty="0"/>
              <a:t> as </a:t>
            </a:r>
            <a:r>
              <a:rPr lang="en-US" sz="4000" dirty="0">
                <a:solidFill>
                  <a:srgbClr val="FF0000"/>
                </a:solidFill>
              </a:rPr>
              <a:t>np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l-GR" sz="3600" dirty="0">
                <a:solidFill>
                  <a:srgbClr val="FF0000"/>
                </a:solidFill>
              </a:rPr>
              <a:t>Εφόσον κάνουμε </a:t>
            </a:r>
            <a:r>
              <a:rPr lang="en-US" sz="3600" dirty="0">
                <a:solidFill>
                  <a:srgbClr val="FF0000"/>
                </a:solidFill>
              </a:rPr>
              <a:t>import </a:t>
            </a:r>
            <a:r>
              <a:rPr lang="el-GR" sz="3600" dirty="0">
                <a:solidFill>
                  <a:srgbClr val="FF0000"/>
                </a:solidFill>
              </a:rPr>
              <a:t>το </a:t>
            </a:r>
            <a:r>
              <a:rPr lang="en-US" sz="3600" dirty="0" err="1">
                <a:solidFill>
                  <a:srgbClr val="FF0000"/>
                </a:solidFill>
              </a:rPr>
              <a:t>numpy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ω</a:t>
            </a:r>
            <a:r>
              <a:rPr lang="el-GR" sz="3600" dirty="0">
                <a:solidFill>
                  <a:srgbClr val="FF0000"/>
                </a:solidFill>
              </a:rPr>
              <a:t>ς </a:t>
            </a:r>
            <a:r>
              <a:rPr lang="en-US" sz="3600" dirty="0">
                <a:solidFill>
                  <a:srgbClr val="FF0000"/>
                </a:solidFill>
              </a:rPr>
              <a:t>np, </a:t>
            </a:r>
            <a:r>
              <a:rPr lang="el-GR" sz="3600" dirty="0">
                <a:solidFill>
                  <a:srgbClr val="FF0000"/>
                </a:solidFill>
              </a:rPr>
              <a:t>στη συνέχεια θα το καλούμε ως: </a:t>
            </a:r>
            <a:r>
              <a:rPr lang="en-US" sz="3600" dirty="0" err="1">
                <a:solidFill>
                  <a:srgbClr val="FF0000"/>
                </a:solidFill>
              </a:rPr>
              <a:t>np.function</a:t>
            </a:r>
            <a:r>
              <a:rPr lang="en-US" sz="3600" dirty="0">
                <a:solidFill>
                  <a:srgbClr val="FF0000"/>
                </a:solidFill>
              </a:rPr>
              <a:t> , </a:t>
            </a:r>
            <a:r>
              <a:rPr lang="el-GR" sz="3600" dirty="0">
                <a:solidFill>
                  <a:srgbClr val="FF0000"/>
                </a:solidFill>
              </a:rPr>
              <a:t>πχ </a:t>
            </a:r>
            <a:r>
              <a:rPr lang="en-US" sz="3600" dirty="0" err="1">
                <a:solidFill>
                  <a:srgbClr val="FF0000"/>
                </a:solidFill>
              </a:rPr>
              <a:t>np.log</a:t>
            </a:r>
            <a:r>
              <a:rPr lang="en-US" sz="3600" dirty="0">
                <a:solidFill>
                  <a:srgbClr val="FF0000"/>
                </a:solidFill>
              </a:rPr>
              <a:t>(3.2)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Documentation: </a:t>
            </a:r>
            <a:r>
              <a:rPr lang="en-US" sz="3600" dirty="0">
                <a:solidFill>
                  <a:srgbClr val="FF0000"/>
                </a:solidFill>
                <a:hlinkClick r:id="rId2"/>
              </a:rPr>
              <a:t>https://numpy.org/doc/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6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9012-C20F-60B9-880A-2422C684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615"/>
            <a:ext cx="10515600" cy="1116811"/>
          </a:xfrm>
        </p:spPr>
        <p:txBody>
          <a:bodyPr/>
          <a:lstStyle/>
          <a:p>
            <a:r>
              <a:rPr lang="el-GR" dirty="0"/>
              <a:t>Βασικές εντολές </a:t>
            </a:r>
            <a:r>
              <a:rPr lang="en-US" dirty="0" err="1"/>
              <a:t>numpy</a:t>
            </a:r>
            <a:r>
              <a:rPr lang="en-US" dirty="0"/>
              <a:t> </a:t>
            </a:r>
            <a:endParaRPr lang="en-G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1AD57C-3D33-3347-42AD-418812D3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5196"/>
            <a:ext cx="5575610" cy="5742879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Initialization: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np.array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(data): Create a NumPy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np.zeros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(shape): Create an array filled with zeros.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np.ones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(shape): Create an array filled with ones.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np.arange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(start, stop, step): Create an array of values within a range.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np.linspace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(start, stop,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num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Create an array of evenly spaced values.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np.eye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(N): Create an identity matrix of shape N x N.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Array Attributes: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arr.shape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: Dimensions of the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arr.size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: Total number of elements in the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arr.dtype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: Data type of the array elements.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arr.ndim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: Number of dimensions (axes).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Array Indexing and Slicing: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[index]: Access a specific element.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start:stop:step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]: Slice a portion of the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[:, index]: Access a column in a 2D array.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Reshaping and Resizing: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arr.reshape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new_shape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Reshape the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arr.ravel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Flatten the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np.resize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new_shape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Resize an array.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Mathematical and Statistical Functions: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np.sum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np.mean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np.median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np.std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Basic aggregation methods.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np.dot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(arr1, arr2): Dot product of two arrays.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np.cross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(arr1, arr2): Cross product of two arrays.</a:t>
            </a:r>
            <a:endParaRPr lang="en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F79EC-21B4-E2D3-B40A-0D57F3F49C5D}"/>
              </a:ext>
            </a:extLst>
          </p:cNvPr>
          <p:cNvSpPr txBox="1"/>
          <p:nvPr/>
        </p:nvSpPr>
        <p:spPr>
          <a:xfrm>
            <a:off x="6330176" y="1085196"/>
            <a:ext cx="532284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Array Operations: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arr1 + arr2, arr1 - arr2, arr1 * arr2: Element-wise operations.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np.matmul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(arr1, arr2): Matrix multiplication.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Trigonometric and Logarithmic Functions: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np.sin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np.cos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np.tan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Trigonometric functions.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np.log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np.exp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Logarithmic and exponential functions.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Linear Algebra: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np.linalg.det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Compute the determinant.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np.linalg.inv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Compute the inverse of a matrix.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np.linalg.eig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Compute the eigenvalues and eigenvectors.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Random Module: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np.random.rand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(shape): Create an array of random floats between 0 and 1.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np.random.randint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(low, high, size): Create an array of random integers.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np.random.choice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, size): Random sample from an array.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Comparison: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np.max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np.min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Return the maximum and minimum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np.argmax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np.argmin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Return the indices of the max and min values.</a:t>
            </a:r>
          </a:p>
          <a:p>
            <a:endParaRPr lang="en-GR" sz="1400" dirty="0"/>
          </a:p>
        </p:txBody>
      </p:sp>
    </p:spTree>
    <p:extLst>
      <p:ext uri="{BB962C8B-B14F-4D97-AF65-F5344CB8AC3E}">
        <p14:creationId xmlns:p14="http://schemas.microsoft.com/office/powerpoint/2010/main" val="105402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9934-8F59-73B6-C23F-D91F8EE8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20"/>
            <a:ext cx="10515600" cy="411480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1.Logical Operations: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np.any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Check if any element is True.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np.all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Check if all elements are True.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2.Broadcasting: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Allows NumPy to work with arrays of different shapes when performing arithmetic operations.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3.Universal Functions (</a:t>
            </a:r>
            <a:r>
              <a:rPr lang="en-GB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ufuncs</a:t>
            </a: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):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Functions that operate element-wise on arrays.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4.Stacking and Splitting: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np.hstack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(tup): Stack arrays in sequence horizontally.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np.vstack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(tup): Stack arrays in sequence vertically.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np.split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, indices): Split an array into multiple sub-arrays.</a:t>
            </a:r>
          </a:p>
          <a:p>
            <a:endParaRPr lang="en-G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6C0C55-BFB8-BFAE-44A2-BFDDBB32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615"/>
            <a:ext cx="10515600" cy="1116811"/>
          </a:xfrm>
        </p:spPr>
        <p:txBody>
          <a:bodyPr/>
          <a:lstStyle/>
          <a:p>
            <a:r>
              <a:rPr lang="el-GR" dirty="0"/>
              <a:t>Βασικές εντολές </a:t>
            </a:r>
            <a:r>
              <a:rPr lang="en-US" dirty="0" err="1"/>
              <a:t>numpy</a:t>
            </a:r>
            <a:r>
              <a:rPr lang="en-US" dirty="0"/>
              <a:t> 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81748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FC63-5A7C-EAC6-4832-DA6AE96E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2" y="0"/>
            <a:ext cx="10515600" cy="1116811"/>
          </a:xfrm>
        </p:spPr>
        <p:txBody>
          <a:bodyPr/>
          <a:lstStyle/>
          <a:p>
            <a:r>
              <a:rPr lang="el-GR" dirty="0"/>
              <a:t>Βασικές εντολές </a:t>
            </a:r>
            <a:r>
              <a:rPr lang="en-US" dirty="0"/>
              <a:t>Matplotlib</a:t>
            </a:r>
            <a:endParaRPr lang="en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81F18-6A30-5FB5-541F-30BC2FFA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9" y="1412389"/>
            <a:ext cx="5105400" cy="5445611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Initialization and Basics: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import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matplotlib.pyplot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 as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: Standard import.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plt.figure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figsize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=(width, height)): Create a new figure.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plt.show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Display the figure.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plt.savefig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(filename): Save the figure to a file.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Plot Types: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plt.plot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y): Line plot.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plt.scatter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y): Scatter plot.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plt.bar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height): Bar plot.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plt.hist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(data): Histogram.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plt.boxplot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(data): Box plot.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plt.pie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(sizes): Pie chart.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plt.contour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Y, Z): Contour plot.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plt.imshow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(matrix): Display matrix as an image.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Titles and Labels: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plt.title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("Title"): Set title of the plot.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plt.xlabel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("X-axis label"): Set label for x-axis.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plt.ylabel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("Y-axis label"): Set label for y-axis.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plt.legend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Display a legend.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plt.xticks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(ticks, labels): Set ticks and labels for x-axis.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plt.yticks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(ticks, labels): Set ticks and labels for y-axis.</a:t>
            </a:r>
          </a:p>
          <a:p>
            <a:pPr marL="0" indent="0" algn="l">
              <a:buNone/>
            </a:pP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303094F-15DC-F726-390C-DBD9B51DF1DB}"/>
              </a:ext>
            </a:extLst>
          </p:cNvPr>
          <p:cNvSpPr txBox="1">
            <a:spLocks/>
          </p:cNvSpPr>
          <p:nvPr/>
        </p:nvSpPr>
        <p:spPr>
          <a:xfrm>
            <a:off x="5685263" y="1116811"/>
            <a:ext cx="6358054" cy="5741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Customizing Plots: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plt.grid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(True): Display grid.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plt.xlim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xmin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xmax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Set x-axis limits.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plt.ylim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ymin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ymax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Set y-axis limits.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plt.axhline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(y=value): Draw a horizontal line.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plt.axvline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(x=value): Draw a vertical line.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plt.gca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().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invert_xaxis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Invert x-axis.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plt.gca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().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invert_yaxis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Invert y-axis.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Colors</a:t>
            </a: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, Markers, and Line Styles: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plt.plot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y,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color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='red'): Set line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color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plt.plot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y,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linestyle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='--'): Set line style.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plt.plot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y, marker='o'): Set marker style.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Subplots and Multiple Axes: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fig,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ax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plt.subplots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nrows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ncols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Create a figure and a set of subplots.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ax.plot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y): Use axes object for plotting.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fig.tight_layout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Adjust layout to prevent overlap.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Advanced Plotting: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plt.errorbar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y,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yerr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=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y_error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): Line plot with error bars.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plt.hist2d(x, y): 2D histogram.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plt.colorbar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Add a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colorbar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 to a plot.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Text and Annotations: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plt.text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(x, y, "Text"): Add text to a plot.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plt.annotate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("Text",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xy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=(x, y),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xytext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=(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x_text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y_text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arrowprops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=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dict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facecolor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='black')): Annotate a point with text and an arrow.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920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3B63-4507-E631-BFB1-329C3EB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/>
          <a:lstStyle/>
          <a:p>
            <a:r>
              <a:rPr lang="el-GR" dirty="0" err="1"/>
              <a:t>Βασικ</a:t>
            </a:r>
            <a:r>
              <a:rPr lang="en-GR" dirty="0"/>
              <a:t>έ</a:t>
            </a:r>
            <a:r>
              <a:rPr lang="el-GR" dirty="0"/>
              <a:t>ς εντολές p</a:t>
            </a:r>
            <a:r>
              <a:rPr lang="en-US" dirty="0" err="1"/>
              <a:t>andas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92F2-188F-4F34-737D-789966FD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599"/>
            <a:ext cx="5430644" cy="5486401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Initialization: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pd.Series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(data): Create a Series (1D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labeled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 array).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pd.DataFrame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(data): Create a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 (2D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labeled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 data structure).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I/O operations: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pd.read_csv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(filename): Read a CSV file.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pd.read_excel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(filename): Read an Excel file.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df.to_csv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(filename): Write to a CSV file.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df.to_excel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(filename): Write to an Excel file.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Data Inspection: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df.head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(n): First n rows of the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df.tail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(n): Last n rows of the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df.shape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: Dimensions of the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df.info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Index, data type, and memory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df.describe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(): Summary statistics for numerical columns.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374151"/>
                </a:solidFill>
                <a:effectLst/>
                <a:latin typeface="Söhne"/>
              </a:rPr>
              <a:t>Data Selection:</a:t>
            </a: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]: Access column with name "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".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[[col1, col2]]: Access multiple columns.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df.loc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row_label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col_label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]: Access data by label.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df.iloc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row_index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col_index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]: Access data by index.</a:t>
            </a:r>
          </a:p>
          <a:p>
            <a:endParaRPr lang="en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64817-CF6F-7609-31FF-2D8B14770D2D}"/>
              </a:ext>
            </a:extLst>
          </p:cNvPr>
          <p:cNvSpPr txBox="1"/>
          <p:nvPr/>
        </p:nvSpPr>
        <p:spPr>
          <a:xfrm>
            <a:off x="6010507" y="1371599"/>
            <a:ext cx="59074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Data Filtering: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] &gt; value]: Rows where column is greater than value.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Data Cleaning: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df.dropna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(): Drop rows with missing values.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df.fillna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(value): Fill missing values with a specific value.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Data Transformation: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df.set_index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Set column as the index.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df.rename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(columns=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dict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Rename columns.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df.sort_values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(by=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Sort by column.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df.groupby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Group by column.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Aggregation: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df.sum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df.mean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df.median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df.min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df.max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(): Basic aggregation methods.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Combining Data: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pd.concat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([df1, df2], axis=1): Concatenate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DataFrames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df1.merge(df2, on=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): Merge 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DataFrames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on a column.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374151"/>
                </a:solidFill>
                <a:effectLst/>
                <a:latin typeface="Söhne"/>
              </a:rPr>
              <a:t>Date and Time functionality:</a:t>
            </a:r>
            <a:endParaRPr lang="en-GB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pd.to_datetime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]): Convert a column to datetime.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col_name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].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dt.month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, .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dt.year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, .</a:t>
            </a:r>
            <a:r>
              <a:rPr lang="en-GB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dt.day</a:t>
            </a:r>
            <a:r>
              <a:rPr lang="en-GB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: Extract components of a date.</a:t>
            </a:r>
          </a:p>
          <a:p>
            <a:endParaRPr lang="en-GR" sz="1400" dirty="0"/>
          </a:p>
        </p:txBody>
      </p:sp>
    </p:spTree>
    <p:extLst>
      <p:ext uri="{BB962C8B-B14F-4D97-AF65-F5344CB8AC3E}">
        <p14:creationId xmlns:p14="http://schemas.microsoft.com/office/powerpoint/2010/main" val="3061738122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1927</Words>
  <Application>Microsoft Macintosh PowerPoint</Application>
  <PresentationFormat>Widescreen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Felix Titling</vt:lpstr>
      <vt:lpstr>Goudy Old Style</vt:lpstr>
      <vt:lpstr>Söhne</vt:lpstr>
      <vt:lpstr>ArchwayVTI</vt:lpstr>
      <vt:lpstr>Λογισμικό Θερμοδυναμικής Μάθημα 2ο</vt:lpstr>
      <vt:lpstr>Επανάληψη βασικών μεταβλητών</vt:lpstr>
      <vt:lpstr>Επανάληψη βασικών εντολών</vt:lpstr>
      <vt:lpstr>Βασικές βιβλιοθήκες: Numpy</vt:lpstr>
      <vt:lpstr>Εγκατάσταση</vt:lpstr>
      <vt:lpstr>Βασικές εντολές numpy </vt:lpstr>
      <vt:lpstr>Βασικές εντολές numpy </vt:lpstr>
      <vt:lpstr>Βασικές εντολές Matplotlib</vt:lpstr>
      <vt:lpstr>Βασικές εντολές pandas</vt:lpstr>
      <vt:lpstr>Βασικές εντολές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Λογισμικό Θερμοδυναμικής Μάθημα 2ο</dc:title>
  <dc:creator>George-Rafael Domenikos</dc:creator>
  <cp:lastModifiedBy>George-Rafael Domenikos</cp:lastModifiedBy>
  <cp:revision>3</cp:revision>
  <dcterms:created xsi:type="dcterms:W3CDTF">2023-10-12T17:54:05Z</dcterms:created>
  <dcterms:modified xsi:type="dcterms:W3CDTF">2023-10-13T08:48:19Z</dcterms:modified>
</cp:coreProperties>
</file>