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58" r:id="rId8"/>
  </p:sldIdLst>
  <p:sldSz cx="12192000" cy="6858000"/>
  <p:notesSz cx="6858000" cy="9144000"/>
  <p:defaultTextStyle>
    <a:defPPr>
      <a:defRPr lang="en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8"/>
    <p:restoredTop sz="94693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3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7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48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18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70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62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00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2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1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4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view of mint green workspace with laptop, coffee, notebook, pen, glasses, and mouse">
            <a:extLst>
              <a:ext uri="{FF2B5EF4-FFF2-40B4-BE49-F238E27FC236}">
                <a16:creationId xmlns:a16="http://schemas.microsoft.com/office/drawing/2014/main" id="{C6D03B7C-34F2-7976-0A07-8A921EEAEB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708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8EA308-663D-332B-E771-EBE26B36A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l-GR" dirty="0" err="1">
                <a:solidFill>
                  <a:schemeClr val="bg1"/>
                </a:solidFill>
              </a:rPr>
              <a:t>Λογισμικ</a:t>
            </a:r>
            <a:r>
              <a:rPr lang="en-GR" dirty="0">
                <a:solidFill>
                  <a:schemeClr val="bg1"/>
                </a:solidFill>
              </a:rPr>
              <a:t>ό</a:t>
            </a:r>
            <a:r>
              <a:rPr lang="el-GR" dirty="0">
                <a:solidFill>
                  <a:schemeClr val="bg1"/>
                </a:solidFill>
              </a:rPr>
              <a:t> θερμοδυναμικής</a:t>
            </a:r>
            <a:endParaRPr lang="en-GR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7359D-006E-2664-2233-71889F8AA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/>
            <a:r>
              <a:rPr lang="el-GR" sz="3200" dirty="0">
                <a:solidFill>
                  <a:schemeClr val="bg1"/>
                </a:solidFill>
              </a:rPr>
              <a:t>Αλγόριθμοι Αριθμητικής </a:t>
            </a:r>
            <a:r>
              <a:rPr lang="el-GR" sz="3200" dirty="0" err="1">
                <a:solidFill>
                  <a:schemeClr val="bg1"/>
                </a:solidFill>
              </a:rPr>
              <a:t>Αναλυσης</a:t>
            </a:r>
            <a:endParaRPr lang="en-GR" sz="3200" dirty="0">
              <a:solidFill>
                <a:schemeClr val="bg1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0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79E2-F7B0-1332-F7F9-C513E4C3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Αλγόριθμοι μαθήματος (βλ. </a:t>
            </a:r>
            <a:r>
              <a:rPr lang="en-GB" dirty="0"/>
              <a:t>R</a:t>
            </a:r>
            <a:r>
              <a:rPr lang="en-US" dirty="0" err="1"/>
              <a:t>epo</a:t>
            </a:r>
            <a:r>
              <a:rPr lang="en-US" dirty="0"/>
              <a:t>)</a:t>
            </a:r>
            <a:endParaRPr lang="en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B6D75-AC2D-AC7D-7E34-C5A545522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Newton – Raphson</a:t>
            </a:r>
          </a:p>
          <a:p>
            <a:r>
              <a:rPr lang="en-US" dirty="0"/>
              <a:t>Cubic Splines</a:t>
            </a:r>
          </a:p>
          <a:p>
            <a:r>
              <a:rPr lang="en-US" dirty="0"/>
              <a:t>Gauss – Newton</a:t>
            </a:r>
          </a:p>
          <a:p>
            <a:r>
              <a:rPr lang="en-US" dirty="0"/>
              <a:t>Levenberg – Marquardt</a:t>
            </a:r>
          </a:p>
          <a:p>
            <a:pPr marL="0" indent="0">
              <a:buNone/>
            </a:pPr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132685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BE97-40CA-CF96-F9AB-42C603E4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dirty="0">
                <a:solidFill>
                  <a:srgbClr val="EF4444"/>
                </a:solidFill>
                <a:effectLst/>
                <a:latin typeface="Söhne"/>
              </a:rPr>
              <a:t>Newton-Raphson</a:t>
            </a:r>
            <a:endParaRPr lang="en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F654-B4DF-5897-13A5-97F17272A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GB" b="1" i="0" u="none" strike="noStrike" dirty="0">
                <a:solidFill>
                  <a:srgbClr val="EF4444"/>
                </a:solidFill>
                <a:effectLst/>
                <a:latin typeface="Söhne"/>
              </a:rPr>
              <a:t>1. Newton-Raphson</a:t>
            </a:r>
            <a:endParaRPr lang="en-GB" b="0" i="0" u="none" strike="noStrike" dirty="0">
              <a:solidFill>
                <a:srgbClr val="EF4444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l-GR" b="1" i="0" u="none" strike="noStrike" dirty="0">
                <a:solidFill>
                  <a:srgbClr val="EF4444"/>
                </a:solidFill>
                <a:effectLst/>
                <a:latin typeface="Söhne"/>
              </a:rPr>
              <a:t>Τι είναι;</a:t>
            </a:r>
            <a:r>
              <a:rPr lang="el-GR" b="0" i="0" u="none" strike="noStrike" dirty="0">
                <a:solidFill>
                  <a:srgbClr val="EF4444"/>
                </a:solidFill>
                <a:effectLst/>
                <a:latin typeface="Söhne"/>
              </a:rPr>
              <a:t> Η μέθοδος </a:t>
            </a:r>
            <a:r>
              <a:rPr lang="en-GB" b="0" i="0" u="none" strike="noStrike" dirty="0">
                <a:solidFill>
                  <a:srgbClr val="EF4444"/>
                </a:solidFill>
                <a:effectLst/>
                <a:latin typeface="Söhne"/>
              </a:rPr>
              <a:t>Newton-Raphson </a:t>
            </a:r>
            <a:r>
              <a:rPr lang="el-GR" b="0" i="0" u="none" strike="noStrike" dirty="0">
                <a:solidFill>
                  <a:srgbClr val="EF4444"/>
                </a:solidFill>
                <a:effectLst/>
                <a:latin typeface="Söhne"/>
              </a:rPr>
              <a:t>είναι μια επαναληπτική αριθμητική τεχνική που βρίσκει προσεγγίσεις στις ρίζες (ή στα μηδενικά) μιας πραγματικής συνάρτησης.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l-GR" b="1" i="0" u="none" strike="noStrike" dirty="0">
                <a:solidFill>
                  <a:srgbClr val="EF4444"/>
                </a:solidFill>
                <a:effectLst/>
                <a:latin typeface="Söhne"/>
              </a:rPr>
              <a:t>Στόχος</a:t>
            </a:r>
            <a:r>
              <a:rPr lang="el-GR" b="0" i="0" u="none" strike="noStrike" dirty="0">
                <a:solidFill>
                  <a:srgbClr val="EF4444"/>
                </a:solidFill>
                <a:effectLst/>
                <a:latin typeface="Söhne"/>
              </a:rPr>
              <a:t>: Να βρείτε συνεχώς καλύτερες προσεγγίσεις στις ρίζες μιας πραγματικής συνάρτησης.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l-GR" b="1" i="0" u="none" strike="noStrike" dirty="0">
                <a:solidFill>
                  <a:srgbClr val="EF4444"/>
                </a:solidFill>
                <a:effectLst/>
                <a:latin typeface="Söhne"/>
              </a:rPr>
              <a:t>Πότε να χρησιμοποιηθεί</a:t>
            </a:r>
            <a:r>
              <a:rPr lang="el-GR" b="0" i="0" u="none" strike="noStrike" dirty="0">
                <a:solidFill>
                  <a:srgbClr val="EF4444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l-GR" b="0" i="0" u="none" strike="noStrike" dirty="0">
                <a:solidFill>
                  <a:srgbClr val="EF4444"/>
                </a:solidFill>
                <a:effectLst/>
                <a:latin typeface="Söhne"/>
              </a:rPr>
              <a:t>Όταν πρέπει να βρείτε τη ρίζα μιας συνάρτησης.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l-GR" b="0" i="0" u="none" strike="noStrike" dirty="0">
                <a:solidFill>
                  <a:srgbClr val="EF4444"/>
                </a:solidFill>
                <a:effectLst/>
                <a:latin typeface="Söhne"/>
              </a:rPr>
              <a:t>Όταν η συνάρτηση είναι λογικά καλή.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l-GR" b="0" i="0" u="none" strike="noStrike" dirty="0">
                <a:solidFill>
                  <a:srgbClr val="EF4444"/>
                </a:solidFill>
                <a:effectLst/>
                <a:latin typeface="Söhne"/>
              </a:rPr>
              <a:t>Όταν υπάρχει μια αρχική προσέγγιση και είναι κοντά στην πραγματική ρίζα.</a:t>
            </a:r>
          </a:p>
          <a:p>
            <a:pPr marL="0" indent="0">
              <a:buNone/>
            </a:pPr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2131265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42E3-DD9F-F5E1-41B8-F422B996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EF4444"/>
                </a:solidFill>
                <a:latin typeface="Söhne"/>
              </a:rPr>
              <a:t>C</a:t>
            </a:r>
            <a:r>
              <a:rPr lang="en-US" b="1" i="0" u="none" strike="noStrike" dirty="0">
                <a:solidFill>
                  <a:srgbClr val="EF4444"/>
                </a:solidFill>
                <a:effectLst/>
                <a:latin typeface="Söhne"/>
              </a:rPr>
              <a:t>ubic splines</a:t>
            </a:r>
            <a:endParaRPr lang="en-G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D757-7897-6BFB-9A24-BB3F47752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l-GR" b="1" i="0" u="none" strike="noStrike" dirty="0">
                <a:solidFill>
                  <a:srgbClr val="EF4444"/>
                </a:solidFill>
                <a:effectLst/>
                <a:latin typeface="Söhne"/>
              </a:rPr>
              <a:t>Τι είναι;</a:t>
            </a:r>
            <a:r>
              <a:rPr lang="el-GR" b="0" i="0" u="none" strike="noStrike" dirty="0">
                <a:solidFill>
                  <a:srgbClr val="EF4444"/>
                </a:solidFill>
                <a:effectLst/>
                <a:latin typeface="Söhne"/>
              </a:rPr>
              <a:t> Οι </a:t>
            </a:r>
            <a:r>
              <a:rPr lang="en-US" b="0" i="0" u="none" strike="noStrike" dirty="0">
                <a:solidFill>
                  <a:srgbClr val="EF4444"/>
                </a:solidFill>
                <a:effectLst/>
                <a:latin typeface="Söhne"/>
              </a:rPr>
              <a:t>cubic splines </a:t>
            </a:r>
            <a:r>
              <a:rPr lang="el-GR" b="0" i="0" u="none" strike="noStrike" dirty="0">
                <a:solidFill>
                  <a:srgbClr val="EF4444"/>
                </a:solidFill>
                <a:effectLst/>
                <a:latin typeface="Söhne"/>
              </a:rPr>
              <a:t>είναι ένας τύπος </a:t>
            </a:r>
            <a:r>
              <a:rPr lang="el-GR" b="0" i="0" u="none" strike="noStrike" dirty="0" err="1">
                <a:solidFill>
                  <a:srgbClr val="EF4444"/>
                </a:solidFill>
                <a:effectLst/>
                <a:latin typeface="Söhne"/>
              </a:rPr>
              <a:t>πολυωνυμικής</a:t>
            </a:r>
            <a:r>
              <a:rPr lang="el-GR" b="0" i="0" u="none" strike="noStrike" dirty="0">
                <a:solidFill>
                  <a:srgbClr val="EF4444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>
                <a:solidFill>
                  <a:srgbClr val="EF4444"/>
                </a:solidFill>
                <a:effectLst/>
                <a:latin typeface="Söhne"/>
              </a:rPr>
              <a:t>spline </a:t>
            </a:r>
            <a:r>
              <a:rPr lang="el-GR" b="0" i="0" u="none" strike="noStrike" dirty="0">
                <a:solidFill>
                  <a:srgbClr val="EF4444"/>
                </a:solidFill>
                <a:effectLst/>
                <a:latin typeface="Söhne"/>
              </a:rPr>
              <a:t>που παρέχει μια τμηματικά συνεχή καμπύλη που περνά μέσα από ένα σύνολο σημείων ελέγχου.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l-GR" b="1" i="0" u="none" strike="noStrike" dirty="0">
                <a:solidFill>
                  <a:srgbClr val="EF4444"/>
                </a:solidFill>
                <a:effectLst/>
                <a:latin typeface="Söhne"/>
              </a:rPr>
              <a:t>Στόχος</a:t>
            </a:r>
            <a:r>
              <a:rPr lang="el-GR" b="0" i="0" u="none" strike="noStrike" dirty="0">
                <a:solidFill>
                  <a:srgbClr val="EF4444"/>
                </a:solidFill>
                <a:effectLst/>
                <a:latin typeface="Söhne"/>
              </a:rPr>
              <a:t>: Παραγωγή μιας ομαλής καμπύλης μέσω ενός σετ σημείων δεδομένων.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l-GR" b="1" i="0" u="none" strike="noStrike" dirty="0">
                <a:solidFill>
                  <a:srgbClr val="EF4444"/>
                </a:solidFill>
                <a:effectLst/>
                <a:latin typeface="Söhne"/>
              </a:rPr>
              <a:t>Πότε να χρησιμοποιηθεί</a:t>
            </a:r>
            <a:r>
              <a:rPr lang="el-GR" b="0" i="0" u="none" strike="noStrike" dirty="0">
                <a:solidFill>
                  <a:srgbClr val="EF4444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l-GR" b="0" i="0" u="none" strike="noStrike" dirty="0">
                <a:solidFill>
                  <a:srgbClr val="EF4444"/>
                </a:solidFill>
                <a:effectLst/>
                <a:latin typeface="Söhne"/>
              </a:rPr>
              <a:t>Όταν θέλετε μια ομαλή καμπύλη που περνά ακριβώς μέσα από τα δεδομένα σημεία.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l-GR" b="0" i="0" u="none" strike="noStrike" dirty="0">
                <a:solidFill>
                  <a:srgbClr val="EF4444"/>
                </a:solidFill>
                <a:effectLst/>
                <a:latin typeface="Söhne"/>
              </a:rPr>
              <a:t>Σε προβλήματα παρεμβολής.</a:t>
            </a:r>
          </a:p>
          <a:p>
            <a:pPr marL="0" indent="0">
              <a:buNone/>
            </a:pPr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269966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2D91C-25E6-C5BA-829C-D62B4249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EF4444"/>
                </a:solidFill>
                <a:latin typeface="Söhne"/>
              </a:rPr>
              <a:t>Gauss-Newton</a:t>
            </a:r>
            <a:endParaRPr lang="en-G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AF8EC-4BA6-72E6-2E15-3D7E01321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l-GR" b="1" i="0" u="none" strike="noStrike" dirty="0">
                <a:solidFill>
                  <a:srgbClr val="EF4444"/>
                </a:solidFill>
                <a:effectLst/>
                <a:latin typeface="Söhne"/>
              </a:rPr>
              <a:t>Τι είναι;</a:t>
            </a:r>
            <a:r>
              <a:rPr lang="el-GR" b="0" i="0" u="none" strike="noStrike" dirty="0">
                <a:solidFill>
                  <a:srgbClr val="EF4444"/>
                </a:solidFill>
                <a:effectLst/>
                <a:latin typeface="Söhne"/>
              </a:rPr>
              <a:t> Η μέθοδος </a:t>
            </a:r>
            <a:r>
              <a:rPr lang="en-US" dirty="0">
                <a:solidFill>
                  <a:srgbClr val="EF4444"/>
                </a:solidFill>
                <a:latin typeface="Söhne"/>
              </a:rPr>
              <a:t>Gauss-Newton </a:t>
            </a:r>
            <a:r>
              <a:rPr lang="el-GR" b="0" i="0" u="none" strike="noStrike" dirty="0">
                <a:solidFill>
                  <a:srgbClr val="EF4444"/>
                </a:solidFill>
                <a:effectLst/>
                <a:latin typeface="Söhne"/>
              </a:rPr>
              <a:t>είναι ένας επαναληπτικός αλγόριθμος βελτιστοποίησης που χρησιμοποιείται για να λύσει μη γραμμικά προβλήματα ελαχίστων τετραγώνων.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l-GR" b="1" i="0" u="none" strike="noStrike" dirty="0">
                <a:solidFill>
                  <a:srgbClr val="EF4444"/>
                </a:solidFill>
                <a:effectLst/>
                <a:latin typeface="Söhne"/>
              </a:rPr>
              <a:t>Στόχος</a:t>
            </a:r>
            <a:r>
              <a:rPr lang="el-GR" b="0" i="0" u="none" strike="noStrike" dirty="0">
                <a:solidFill>
                  <a:srgbClr val="EF4444"/>
                </a:solidFill>
                <a:effectLst/>
                <a:latin typeface="Söhne"/>
              </a:rPr>
              <a:t>: Εύρεση των τιμών των παραμέτρων που ελαχιστοποιούν το άθροισμα των τετραγωνικών διαφορών.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l-GR" b="1" i="0" u="none" strike="noStrike" dirty="0">
                <a:solidFill>
                  <a:srgbClr val="EF4444"/>
                </a:solidFill>
                <a:effectLst/>
                <a:latin typeface="Söhne"/>
              </a:rPr>
              <a:t>Πότε να χρησιμοποιηθεί</a:t>
            </a:r>
            <a:r>
              <a:rPr lang="el-GR" b="0" i="0" u="none" strike="noStrike" dirty="0">
                <a:solidFill>
                  <a:srgbClr val="EF4444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l-GR" b="0" i="0" u="none" strike="noStrike" dirty="0">
                <a:solidFill>
                  <a:srgbClr val="EF4444"/>
                </a:solidFill>
                <a:effectLst/>
                <a:latin typeface="Söhne"/>
              </a:rPr>
              <a:t>Σε προβλήματα εφαρμογής καμπύλης και εκτίμησης παραμέτρων.</a:t>
            </a:r>
          </a:p>
          <a:p>
            <a:pPr marL="0" indent="0">
              <a:buNone/>
            </a:pPr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191732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2D91C-25E6-C5BA-829C-D62B4249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EF4444"/>
                </a:solidFill>
                <a:latin typeface="Söhne"/>
              </a:rPr>
              <a:t>Levenberg - Marquardt</a:t>
            </a:r>
            <a:endParaRPr lang="en-G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AF8EC-4BA6-72E6-2E15-3D7E01321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l-GR" b="1" i="0" u="none" strike="noStrike" dirty="0">
                <a:solidFill>
                  <a:srgbClr val="EF4444"/>
                </a:solidFill>
                <a:effectLst/>
                <a:latin typeface="Söhne"/>
              </a:rPr>
              <a:t>Τι είναι;</a:t>
            </a:r>
            <a:r>
              <a:rPr lang="el-GR" b="0" i="0" u="none" strike="noStrike" dirty="0">
                <a:solidFill>
                  <a:srgbClr val="EF4444"/>
                </a:solidFill>
                <a:effectLst/>
                <a:latin typeface="Söhne"/>
              </a:rPr>
              <a:t> Η μέθοδος </a:t>
            </a:r>
            <a:r>
              <a:rPr lang="en-US" dirty="0">
                <a:solidFill>
                  <a:srgbClr val="EF4444"/>
                </a:solidFill>
                <a:latin typeface="Söhne"/>
              </a:rPr>
              <a:t>Levenberg - Marquardt </a:t>
            </a:r>
            <a:r>
              <a:rPr lang="el-GR" b="0" i="0" u="none" strike="noStrike" dirty="0">
                <a:solidFill>
                  <a:srgbClr val="EF4444"/>
                </a:solidFill>
                <a:effectLst/>
                <a:latin typeface="Söhne"/>
              </a:rPr>
              <a:t>είναι </a:t>
            </a:r>
            <a:r>
              <a:rPr lang="en-US" dirty="0" err="1">
                <a:solidFill>
                  <a:srgbClr val="EF4444"/>
                </a:solidFill>
                <a:latin typeface="Söhne"/>
              </a:rPr>
              <a:t>έ</a:t>
            </a:r>
            <a:r>
              <a:rPr lang="el-GR" dirty="0" err="1">
                <a:solidFill>
                  <a:srgbClr val="EF4444"/>
                </a:solidFill>
                <a:latin typeface="Söhne"/>
              </a:rPr>
              <a:t>νας</a:t>
            </a:r>
            <a:r>
              <a:rPr lang="el-GR" dirty="0">
                <a:solidFill>
                  <a:srgbClr val="EF4444"/>
                </a:solidFill>
                <a:latin typeface="Söhne"/>
              </a:rPr>
              <a:t> αλγόριθμος βελτιστοποίησης ο οποίος χρησιμοποιείται για να βρίσκει το ελάχιστο συναρτήσεων πολλών μεταβλητών</a:t>
            </a:r>
            <a:endParaRPr lang="el-GR" b="0" i="0" u="none" strike="noStrike" dirty="0">
              <a:solidFill>
                <a:srgbClr val="EF4444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l-GR" b="1" i="0" u="none" strike="noStrike" dirty="0">
                <a:solidFill>
                  <a:srgbClr val="EF4444"/>
                </a:solidFill>
                <a:effectLst/>
                <a:latin typeface="Söhne"/>
              </a:rPr>
              <a:t>Στόχος</a:t>
            </a:r>
            <a:r>
              <a:rPr lang="el-GR" b="0" i="0" u="none" strike="noStrike" dirty="0">
                <a:solidFill>
                  <a:srgbClr val="EF4444"/>
                </a:solidFill>
                <a:effectLst/>
                <a:latin typeface="Söhne"/>
              </a:rPr>
              <a:t>: Εύρεση των τιμών των παραμέτρων που ελαχιστοποιούν το άθροισμα των τετραγωνικών διαφορών.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l-GR" b="1" i="0" u="none" strike="noStrike" dirty="0">
                <a:solidFill>
                  <a:srgbClr val="EF4444"/>
                </a:solidFill>
                <a:effectLst/>
                <a:latin typeface="Söhne"/>
              </a:rPr>
              <a:t>Πότε να χρησιμοποιηθεί</a:t>
            </a:r>
            <a:r>
              <a:rPr lang="el-GR" b="0" i="0" u="none" strike="noStrike" dirty="0">
                <a:solidFill>
                  <a:srgbClr val="EF4444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l-GR" b="0" i="0" u="none" strike="noStrike" dirty="0">
                <a:solidFill>
                  <a:srgbClr val="EF4444"/>
                </a:solidFill>
                <a:effectLst/>
                <a:latin typeface="Söhne"/>
              </a:rPr>
              <a:t>Σε προβλήματα εφαρμογής καμπύλης και εκτίμησης παραμέτρων ειδικά σε περιπτώσεις που η </a:t>
            </a:r>
            <a:r>
              <a:rPr lang="en-US" b="0" i="0" u="none" strike="noStrike" dirty="0">
                <a:solidFill>
                  <a:srgbClr val="EF4444"/>
                </a:solidFill>
                <a:effectLst/>
                <a:latin typeface="Söhne"/>
              </a:rPr>
              <a:t>Gauss-Newton </a:t>
            </a:r>
            <a:r>
              <a:rPr lang="el-GR" b="0" i="0" u="none" strike="noStrike" dirty="0">
                <a:solidFill>
                  <a:srgbClr val="EF4444"/>
                </a:solidFill>
                <a:effectLst/>
                <a:latin typeface="Söhne"/>
              </a:rPr>
              <a:t>αποτυγχάνει</a:t>
            </a:r>
          </a:p>
          <a:p>
            <a:pPr marL="0" indent="0">
              <a:buNone/>
            </a:pPr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317369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65C9-3B30-0924-0417-79206BE2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GR" dirty="0"/>
              <a:t>omework n</a:t>
            </a:r>
            <a:r>
              <a:rPr lang="el-GR" dirty="0"/>
              <a:t>ο1</a:t>
            </a:r>
            <a:r>
              <a:rPr lang="en-US" dirty="0"/>
              <a:t> </a:t>
            </a:r>
            <a:endParaRPr lang="en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874A3-99E0-2206-5AF9-831F71A6A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" y="1929384"/>
            <a:ext cx="11332029" cy="42519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Κάθε ένας από εσάς διαλέγει μια συνάρτηση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f(x)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(ας είναι συνεχής </a:t>
            </a:r>
            <a:r>
              <a:rPr lang="el-GR" dirty="0" err="1">
                <a:latin typeface="Arial" panose="020B0604020202020204" pitchFamily="34" charset="0"/>
                <a:cs typeface="Arial" panose="020B0604020202020204" pitchFamily="34" charset="0"/>
              </a:rPr>
              <a:t>παραγωγίσιμη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 και με πραγματικό ολικό ελάχιστο). Για τη συνάρτηση αυτή:</a:t>
            </a:r>
          </a:p>
          <a:p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Να γράψετε κώδικα που με χρήση διχοτόμησης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θα βρίσκετε τις ρίζες της συνάρτησης αν υπάρχουν.</a:t>
            </a:r>
          </a:p>
          <a:p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Να γράψετε κώδικα που με χρήση της μεθόδου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gradient descend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θα βρίσκει το ελάχιστο της συνάρτησης</a:t>
            </a:r>
          </a:p>
          <a:p>
            <a:endParaRPr lang="el-G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BONUS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α γράψετε κώδικα ο οποίος θα βρίσκει το ελάχιστο με τη μέθοδο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Broyden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–Fletcher–Goldfarb–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Shanno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(BFGS).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Μαθηματική περιγραφή της μεθόδου υπάρχει στο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repo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του μαθήματος</a:t>
            </a:r>
          </a:p>
          <a:p>
            <a:pPr marL="0" indent="0">
              <a:buNone/>
            </a:pPr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12366856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3E2441"/>
      </a:dk2>
      <a:lt2>
        <a:srgbClr val="E8E6E2"/>
      </a:lt2>
      <a:accent1>
        <a:srgbClr val="96A3C6"/>
      </a:accent1>
      <a:accent2>
        <a:srgbClr val="7FA7BA"/>
      </a:accent2>
      <a:accent3>
        <a:srgbClr val="82ACA8"/>
      </a:accent3>
      <a:accent4>
        <a:srgbClr val="77AE92"/>
      </a:accent4>
      <a:accent5>
        <a:srgbClr val="81AC84"/>
      </a:accent5>
      <a:accent6>
        <a:srgbClr val="8AAE77"/>
      </a:accent6>
      <a:hlink>
        <a:srgbClr val="908157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368</Words>
  <Application>Microsoft Macintosh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Söhne</vt:lpstr>
      <vt:lpstr>The Hand Bold</vt:lpstr>
      <vt:lpstr>The Serif Hand Black</vt:lpstr>
      <vt:lpstr>SketchyVTI</vt:lpstr>
      <vt:lpstr>Λογισμικό θερμοδυναμικής</vt:lpstr>
      <vt:lpstr>Αλγόριθμοι μαθήματος (βλ. Repo)</vt:lpstr>
      <vt:lpstr>Newton-Raphson</vt:lpstr>
      <vt:lpstr>Cubic splines</vt:lpstr>
      <vt:lpstr>Gauss-Newton</vt:lpstr>
      <vt:lpstr>Levenberg - Marquardt</vt:lpstr>
      <vt:lpstr>Homework nο1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Λογισμικό θερμοδυναμικής</dc:title>
  <dc:creator>George-Rafael Domenikos</dc:creator>
  <cp:lastModifiedBy>George-Rafael Domenikos</cp:lastModifiedBy>
  <cp:revision>3</cp:revision>
  <dcterms:created xsi:type="dcterms:W3CDTF">2023-10-20T02:13:30Z</dcterms:created>
  <dcterms:modified xsi:type="dcterms:W3CDTF">2023-10-20T08:36:08Z</dcterms:modified>
</cp:coreProperties>
</file>