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7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9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2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04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6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91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85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8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7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79DF-C6DE-44C4-8AD0-7511D34AE1AA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57A9-676E-48D0-975A-D3C759B9F4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9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" TargetMode="External"/><Relationship Id="rId2" Type="http://schemas.openxmlformats.org/officeDocument/2006/relationships/hyperlink" Target="https://arduino.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Arduino IDE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Download and install instructions – </a:t>
            </a:r>
            <a:r>
              <a:rPr lang="en-SG" dirty="0" smtClean="0">
                <a:hlinkClick r:id="rId2"/>
              </a:rPr>
              <a:t>https://arduino.cc</a:t>
            </a:r>
            <a:endParaRPr lang="en-SG" dirty="0" smtClean="0"/>
          </a:p>
          <a:p>
            <a:r>
              <a:rPr lang="en-SG" dirty="0" smtClean="0"/>
              <a:t>Single one-stop, editor, compiler and library for Arduino Systems</a:t>
            </a:r>
          </a:p>
          <a:p>
            <a:r>
              <a:rPr lang="en-SG" dirty="0" smtClean="0"/>
              <a:t>Board </a:t>
            </a:r>
          </a:p>
          <a:p>
            <a:pPr lvl="1"/>
            <a:r>
              <a:rPr lang="en-SG" dirty="0" smtClean="0"/>
              <a:t>UNO board, UNO-clones using CH340 USB-serial interfaces</a:t>
            </a:r>
          </a:p>
          <a:p>
            <a:pPr lvl="1"/>
            <a:r>
              <a:rPr lang="en-SG" dirty="0" smtClean="0"/>
              <a:t>Processors </a:t>
            </a:r>
            <a:r>
              <a:rPr lang="en-SG" dirty="0" err="1" smtClean="0"/>
              <a:t>ATMega</a:t>
            </a:r>
            <a:r>
              <a:rPr lang="en-SG" dirty="0" smtClean="0"/>
              <a:t> 328 (DIP, Quad-pack SMD)</a:t>
            </a:r>
          </a:p>
          <a:p>
            <a:pPr lvl="1"/>
            <a:r>
              <a:rPr lang="en-SG" dirty="0" smtClean="0"/>
              <a:t>Experiment, test using UNO, prototype using Nano</a:t>
            </a:r>
          </a:p>
          <a:p>
            <a:pPr lvl="1"/>
            <a:r>
              <a:rPr lang="en-SG" dirty="0" smtClean="0"/>
              <a:t>Require USB on laptop, USB cable for interfacing/power</a:t>
            </a:r>
          </a:p>
          <a:p>
            <a:r>
              <a:rPr lang="en-SG" dirty="0" smtClean="0"/>
              <a:t>Language for programming  (</a:t>
            </a:r>
            <a:r>
              <a:rPr lang="en-SG" dirty="0" smtClean="0">
                <a:hlinkClick r:id="rId3"/>
              </a:rPr>
              <a:t>Reference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Based on Processing</a:t>
            </a:r>
          </a:p>
          <a:p>
            <a:pPr lvl="1"/>
            <a:r>
              <a:rPr lang="en-SG" dirty="0" smtClean="0"/>
              <a:t>Quite similar to C++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83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Language Nuances (</a:t>
            </a:r>
            <a:r>
              <a:rPr lang="en-SG" dirty="0" err="1" smtClean="0"/>
              <a:t>percularities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Case-sensitive, each statement terminated with a “;”</a:t>
            </a:r>
          </a:p>
          <a:p>
            <a:r>
              <a:rPr lang="en-SG" dirty="0" smtClean="0"/>
              <a:t>Good programming practices</a:t>
            </a:r>
          </a:p>
          <a:p>
            <a:pPr lvl="1"/>
            <a:r>
              <a:rPr lang="en-SG" dirty="0" smtClean="0"/>
              <a:t>One statement on one line</a:t>
            </a:r>
          </a:p>
          <a:p>
            <a:pPr lvl="1"/>
            <a:r>
              <a:rPr lang="en-SG" dirty="0" smtClean="0"/>
              <a:t>Use tabulation/indentation to show nesting</a:t>
            </a:r>
          </a:p>
          <a:p>
            <a:pPr lvl="1"/>
            <a:r>
              <a:rPr lang="en-SG" dirty="0" smtClean="0"/>
              <a:t>Full CAPS for constants, use </a:t>
            </a:r>
            <a:r>
              <a:rPr lang="en-SG" dirty="0" err="1" smtClean="0"/>
              <a:t>const</a:t>
            </a:r>
            <a:r>
              <a:rPr lang="en-SG" dirty="0" smtClean="0"/>
              <a:t> instead of #define</a:t>
            </a:r>
          </a:p>
          <a:p>
            <a:pPr lvl="1"/>
            <a:r>
              <a:rPr lang="en-SG" dirty="0" smtClean="0"/>
              <a:t>Start all Class/objects with Capital letter</a:t>
            </a:r>
          </a:p>
          <a:p>
            <a:pPr lvl="1"/>
            <a:r>
              <a:rPr lang="en-SG" dirty="0" smtClean="0"/>
              <a:t>All other variables start with lower case (</a:t>
            </a:r>
            <a:r>
              <a:rPr lang="en-SG" dirty="0" err="1" smtClean="0"/>
              <a:t>camelCase</a:t>
            </a:r>
            <a:r>
              <a:rPr lang="en-SG" dirty="0" smtClean="0"/>
              <a:t> recommended)</a:t>
            </a:r>
          </a:p>
          <a:p>
            <a:pPr lvl="1"/>
            <a:r>
              <a:rPr lang="en-SG" dirty="0" smtClean="0"/>
              <a:t>Use /*..*/ and // for comments</a:t>
            </a:r>
          </a:p>
          <a:p>
            <a:r>
              <a:rPr lang="en-SG" dirty="0" smtClean="0"/>
              <a:t>Define all functions before setup() and loop()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476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</a:t>
            </a:r>
            <a:r>
              <a:rPr lang="en-SG" dirty="0" smtClean="0"/>
              <a:t>etup() - required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function, which is run only once</a:t>
            </a:r>
          </a:p>
          <a:p>
            <a:r>
              <a:rPr lang="en-SG" dirty="0" smtClean="0"/>
              <a:t>Put all initialization and configuration statements here</a:t>
            </a:r>
          </a:p>
          <a:p>
            <a:pPr lvl="1"/>
            <a:r>
              <a:rPr lang="en-SG" dirty="0" smtClean="0"/>
              <a:t>Configure for </a:t>
            </a:r>
            <a:r>
              <a:rPr lang="en-SG" dirty="0" err="1" smtClean="0"/>
              <a:t>Input/Output</a:t>
            </a:r>
            <a:endParaRPr lang="en-SG" dirty="0" smtClean="0"/>
          </a:p>
          <a:p>
            <a:pPr lvl="1"/>
            <a:r>
              <a:rPr lang="en-SG" dirty="0" smtClean="0"/>
              <a:t>Serial speed</a:t>
            </a:r>
          </a:p>
          <a:p>
            <a:pPr lvl="1"/>
            <a:r>
              <a:rPr lang="en-SG" dirty="0" smtClean="0"/>
              <a:t>Initialization of global variables</a:t>
            </a:r>
          </a:p>
          <a:p>
            <a:pPr lvl="1"/>
            <a:r>
              <a:rPr lang="en-SG" dirty="0" smtClean="0"/>
              <a:t>Setup of devices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712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</a:t>
            </a:r>
            <a:r>
              <a:rPr lang="en-SG" dirty="0" smtClean="0"/>
              <a:t>oop() - required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Also a function</a:t>
            </a:r>
          </a:p>
          <a:p>
            <a:r>
              <a:rPr lang="en-SG" dirty="0" smtClean="0"/>
              <a:t>Runs without stopping</a:t>
            </a:r>
          </a:p>
          <a:p>
            <a:r>
              <a:rPr lang="en-SG" dirty="0" smtClean="0"/>
              <a:t>When function ends, it restarts at the beginning</a:t>
            </a:r>
          </a:p>
          <a:p>
            <a:r>
              <a:rPr lang="en-SG" dirty="0" smtClean="0"/>
              <a:t>All variable declared within the function are local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468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Processing statements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Copious library of functions</a:t>
            </a:r>
          </a:p>
          <a:p>
            <a:r>
              <a:rPr lang="en-SG" dirty="0" smtClean="0"/>
              <a:t>Also plenty of 3</a:t>
            </a:r>
            <a:r>
              <a:rPr lang="en-SG" baseline="30000" dirty="0" smtClean="0"/>
              <a:t>rd</a:t>
            </a:r>
            <a:r>
              <a:rPr lang="en-SG" dirty="0" smtClean="0"/>
              <a:t> party libraries (sometimes too many)</a:t>
            </a:r>
          </a:p>
          <a:p>
            <a:r>
              <a:rPr lang="en-SG" dirty="0" smtClean="0"/>
              <a:t>Condition statement</a:t>
            </a:r>
          </a:p>
          <a:p>
            <a:pPr lvl="1"/>
            <a:r>
              <a:rPr lang="en-SG" dirty="0" smtClean="0"/>
              <a:t>If-then-else</a:t>
            </a:r>
          </a:p>
          <a:p>
            <a:pPr lvl="1"/>
            <a:r>
              <a:rPr lang="en-SG" dirty="0"/>
              <a:t>s</a:t>
            </a:r>
            <a:r>
              <a:rPr lang="en-SG" dirty="0" smtClean="0"/>
              <a:t>witch – case</a:t>
            </a:r>
          </a:p>
          <a:p>
            <a:r>
              <a:rPr lang="en-SG" dirty="0" smtClean="0"/>
              <a:t>Loops</a:t>
            </a:r>
          </a:p>
          <a:p>
            <a:pPr lvl="1"/>
            <a:r>
              <a:rPr lang="en-SG" dirty="0" smtClean="0"/>
              <a:t>for used for definitive number of loops (e.g. n times)</a:t>
            </a:r>
          </a:p>
          <a:p>
            <a:pPr lvl="1"/>
            <a:r>
              <a:rPr lang="en-SG" dirty="0" smtClean="0"/>
              <a:t>while used for in-determinate number of loops (0, 1, or n times)</a:t>
            </a:r>
          </a:p>
          <a:p>
            <a:pPr lvl="1"/>
            <a:r>
              <a:rPr lang="en-SG" dirty="0" err="1" smtClean="0"/>
              <a:t>do..while</a:t>
            </a:r>
            <a:r>
              <a:rPr lang="en-SG" dirty="0" smtClean="0"/>
              <a:t> used for in-determinate number of loops, at least once (1,..n times)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574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Digital </a:t>
            </a:r>
            <a:r>
              <a:rPr lang="en-SG" dirty="0" err="1" smtClean="0"/>
              <a:t>Input/Output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Digital – values are only LOW (0V), or HIGH (5V)</a:t>
            </a:r>
          </a:p>
          <a:p>
            <a:r>
              <a:rPr lang="en-SG" dirty="0" smtClean="0"/>
              <a:t>Initialise/configure our Pins (0..13)</a:t>
            </a:r>
          </a:p>
          <a:p>
            <a:pPr lvl="1"/>
            <a:r>
              <a:rPr lang="en-SG" dirty="0" err="1" smtClean="0"/>
              <a:t>pinMode</a:t>
            </a:r>
            <a:r>
              <a:rPr lang="en-SG" dirty="0" smtClean="0"/>
              <a:t> ( &lt;</a:t>
            </a:r>
            <a:r>
              <a:rPr lang="en-SG" dirty="0" err="1" smtClean="0"/>
              <a:t>pinNumber</a:t>
            </a:r>
            <a:r>
              <a:rPr lang="en-SG" dirty="0" smtClean="0"/>
              <a:t>&gt;, &lt;MODE&gt; )</a:t>
            </a:r>
          </a:p>
          <a:p>
            <a:pPr lvl="2"/>
            <a:r>
              <a:rPr lang="en-SG" dirty="0" smtClean="0"/>
              <a:t>INPUT	 - digital input pin (reads LOW, HIGH)</a:t>
            </a:r>
          </a:p>
          <a:p>
            <a:pPr lvl="2"/>
            <a:r>
              <a:rPr lang="en-SG" dirty="0" smtClean="0"/>
              <a:t>OUTPUT – digital output pin (outputs LOW, HIGH)</a:t>
            </a:r>
          </a:p>
          <a:p>
            <a:pPr lvl="2"/>
            <a:r>
              <a:rPr lang="en-SG" dirty="0" smtClean="0"/>
              <a:t>INPUT_PULLUP – same as INPUT but connects an internal 20K resistor</a:t>
            </a:r>
          </a:p>
          <a:p>
            <a:r>
              <a:rPr lang="en-SG" dirty="0" smtClean="0"/>
              <a:t>Input / Output</a:t>
            </a:r>
          </a:p>
          <a:p>
            <a:pPr lvl="1"/>
            <a:r>
              <a:rPr lang="en-SG" dirty="0" err="1" smtClean="0"/>
              <a:t>digitalRead</a:t>
            </a:r>
            <a:r>
              <a:rPr lang="en-SG" dirty="0" smtClean="0"/>
              <a:t>( &lt;</a:t>
            </a:r>
            <a:r>
              <a:rPr lang="en-SG" dirty="0" err="1" smtClean="0"/>
              <a:t>pinNumber</a:t>
            </a:r>
            <a:r>
              <a:rPr lang="en-SG" dirty="0" smtClean="0"/>
              <a:t>&gt; )</a:t>
            </a:r>
          </a:p>
          <a:p>
            <a:pPr lvl="2"/>
            <a:r>
              <a:rPr lang="en-SG" dirty="0" smtClean="0"/>
              <a:t>Returns an integer based on the port reading value (LOW, HIGH)</a:t>
            </a:r>
          </a:p>
          <a:p>
            <a:pPr lvl="1"/>
            <a:r>
              <a:rPr lang="en-SG" dirty="0" err="1" smtClean="0"/>
              <a:t>digitalWrite</a:t>
            </a:r>
            <a:r>
              <a:rPr lang="en-SG" dirty="0" smtClean="0"/>
              <a:t>(&lt;</a:t>
            </a:r>
            <a:r>
              <a:rPr lang="en-SG" dirty="0" err="1" smtClean="0"/>
              <a:t>pinNumber</a:t>
            </a:r>
            <a:r>
              <a:rPr lang="en-SG" dirty="0" smtClean="0"/>
              <a:t>&gt;, &lt;LOW|HIGH&gt;)</a:t>
            </a:r>
          </a:p>
          <a:p>
            <a:pPr lvl="2"/>
            <a:r>
              <a:rPr lang="en-SG" dirty="0" smtClean="0"/>
              <a:t>Outputs a LOW or HIGH to the pin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455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Analog Input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Analog = variable voltage levels</a:t>
            </a:r>
          </a:p>
          <a:p>
            <a:r>
              <a:rPr lang="en-SG" dirty="0" smtClean="0"/>
              <a:t>Inputs using only A0..A5</a:t>
            </a:r>
          </a:p>
          <a:p>
            <a:r>
              <a:rPr lang="en-SG" dirty="0" smtClean="0"/>
              <a:t>Returns a value from 0..1023 based on</a:t>
            </a:r>
          </a:p>
          <a:p>
            <a:pPr lvl="1"/>
            <a:r>
              <a:rPr lang="en-SG" dirty="0" err="1" smtClean="0"/>
              <a:t>Vref</a:t>
            </a:r>
            <a:endParaRPr lang="en-SG" dirty="0" smtClean="0"/>
          </a:p>
          <a:p>
            <a:pPr lvl="1"/>
            <a:r>
              <a:rPr lang="en-SG" dirty="0" smtClean="0"/>
              <a:t>Voltage applied at the </a:t>
            </a:r>
            <a:r>
              <a:rPr lang="en-SG" dirty="0" err="1" smtClean="0"/>
              <a:t>analog</a:t>
            </a:r>
            <a:r>
              <a:rPr lang="en-SG" dirty="0" smtClean="0"/>
              <a:t> pin</a:t>
            </a:r>
          </a:p>
          <a:p>
            <a:r>
              <a:rPr lang="en-SG" dirty="0" smtClean="0"/>
              <a:t>Example, if 3.1V is applied at A1</a:t>
            </a:r>
          </a:p>
          <a:p>
            <a:pPr lvl="1"/>
            <a:r>
              <a:rPr lang="en-SG" dirty="0" smtClean="0"/>
              <a:t>Value = </a:t>
            </a:r>
            <a:r>
              <a:rPr lang="en-SG" dirty="0" err="1" smtClean="0"/>
              <a:t>analogRead</a:t>
            </a:r>
            <a:r>
              <a:rPr lang="en-SG" dirty="0" smtClean="0"/>
              <a:t>(A1)</a:t>
            </a:r>
          </a:p>
          <a:p>
            <a:pPr lvl="2"/>
            <a:r>
              <a:rPr lang="en-SG" dirty="0" smtClean="0"/>
              <a:t>Value returned = 3.1 * 1024/5 = </a:t>
            </a:r>
            <a:r>
              <a:rPr lang="en-SG" dirty="0" err="1" smtClean="0"/>
              <a:t>nnn</a:t>
            </a:r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50" y="53975"/>
            <a:ext cx="3898830" cy="2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Analog Output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NO</a:t>
            </a:r>
            <a:r>
              <a:rPr lang="en-SG" dirty="0" smtClean="0"/>
              <a:t> direct </a:t>
            </a:r>
            <a:r>
              <a:rPr lang="en-SG" dirty="0" err="1" smtClean="0"/>
              <a:t>analog</a:t>
            </a:r>
            <a:r>
              <a:rPr lang="en-SG" dirty="0" smtClean="0"/>
              <a:t> output</a:t>
            </a:r>
          </a:p>
          <a:p>
            <a:r>
              <a:rPr lang="en-SG" dirty="0" smtClean="0"/>
              <a:t>ATMega328 uses Pulse-Width Modulation (PWM)</a:t>
            </a:r>
          </a:p>
          <a:p>
            <a:r>
              <a:rPr lang="en-SG" dirty="0" smtClean="0"/>
              <a:t>Voltage is proportional to the duty-cycle</a:t>
            </a:r>
          </a:p>
          <a:p>
            <a:r>
              <a:rPr lang="en-SG" dirty="0" err="1" smtClean="0"/>
              <a:t>analogWrite</a:t>
            </a:r>
            <a:r>
              <a:rPr lang="en-SG" dirty="0" smtClean="0"/>
              <a:t>(&lt;</a:t>
            </a:r>
            <a:r>
              <a:rPr lang="en-SG" dirty="0" err="1" smtClean="0"/>
              <a:t>pwm</a:t>
            </a:r>
            <a:r>
              <a:rPr lang="en-SG" dirty="0" smtClean="0"/>
              <a:t> pin&gt;)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83" y="3420725"/>
            <a:ext cx="5162881" cy="24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5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Serial IO Library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neat way of troubleshooting your Arduino code.</a:t>
            </a:r>
          </a:p>
          <a:p>
            <a:r>
              <a:rPr lang="en-SG" dirty="0" smtClean="0"/>
              <a:t>Uses the Uno’s </a:t>
            </a:r>
            <a:r>
              <a:rPr lang="en-SG" dirty="0" err="1" smtClean="0"/>
              <a:t>Tx</a:t>
            </a:r>
            <a:r>
              <a:rPr lang="en-SG" dirty="0" smtClean="0"/>
              <a:t> and Rx pin to send data back to the IDE using the USB interface</a:t>
            </a:r>
          </a:p>
          <a:p>
            <a:r>
              <a:rPr lang="en-SG" dirty="0" smtClean="0"/>
              <a:t>Serial Library</a:t>
            </a:r>
          </a:p>
          <a:p>
            <a:pPr lvl="1"/>
            <a:r>
              <a:rPr lang="en-SG" dirty="0" err="1" smtClean="0"/>
              <a:t>Serial.begin</a:t>
            </a:r>
            <a:r>
              <a:rPr lang="en-SG" dirty="0" smtClean="0"/>
              <a:t>(&lt;speed&gt;)  sets up </a:t>
            </a:r>
            <a:r>
              <a:rPr lang="en-SG" dirty="0" err="1" smtClean="0"/>
              <a:t>comms</a:t>
            </a:r>
            <a:r>
              <a:rPr lang="en-SG" dirty="0" smtClean="0"/>
              <a:t> speed (9600)</a:t>
            </a:r>
          </a:p>
          <a:p>
            <a:pPr lvl="1"/>
            <a:r>
              <a:rPr lang="en-SG" dirty="0" err="1" smtClean="0"/>
              <a:t>Serial.print</a:t>
            </a:r>
            <a:r>
              <a:rPr lang="en-SG" dirty="0" smtClean="0"/>
              <a:t>(), </a:t>
            </a:r>
            <a:r>
              <a:rPr lang="en-SG" dirty="0" err="1" smtClean="0"/>
              <a:t>Serial.println</a:t>
            </a:r>
            <a:r>
              <a:rPr lang="en-SG" dirty="0" smtClean="0"/>
              <a:t>() sends data back to the host</a:t>
            </a:r>
          </a:p>
          <a:p>
            <a:r>
              <a:rPr lang="en-SG" dirty="0" smtClean="0"/>
              <a:t>Use the Serial Monitor to check your answers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3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510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Arduino IDE</vt:lpstr>
      <vt:lpstr>Language Nuances (percularities)</vt:lpstr>
      <vt:lpstr>setup() - required</vt:lpstr>
      <vt:lpstr>loop() - required</vt:lpstr>
      <vt:lpstr>Processing statements</vt:lpstr>
      <vt:lpstr>Digital Input/Output</vt:lpstr>
      <vt:lpstr>Analog Input</vt:lpstr>
      <vt:lpstr>Analog Output</vt:lpstr>
      <vt:lpstr>Serial IO Library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</dc:title>
  <dc:creator>Rodney Dorville</dc:creator>
  <cp:lastModifiedBy>Rodney Dorville</cp:lastModifiedBy>
  <cp:revision>9</cp:revision>
  <dcterms:created xsi:type="dcterms:W3CDTF">2021-01-18T06:24:26Z</dcterms:created>
  <dcterms:modified xsi:type="dcterms:W3CDTF">2021-01-18T09:54:31Z</dcterms:modified>
</cp:coreProperties>
</file>