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70" r:id="rId6"/>
    <p:sldId id="271" r:id="rId7"/>
    <p:sldId id="276" r:id="rId8"/>
    <p:sldId id="277" r:id="rId9"/>
    <p:sldId id="275" r:id="rId10"/>
    <p:sldId id="278" r:id="rId11"/>
    <p:sldId id="283" r:id="rId12"/>
    <p:sldId id="284" r:id="rId13"/>
    <p:sldId id="279" r:id="rId14"/>
    <p:sldId id="285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cad.org/" TargetMode="External"/><Relationship Id="rId2" Type="http://schemas.openxmlformats.org/officeDocument/2006/relationships/hyperlink" Target="https://inkscap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reldraw.com/en/?link=w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Controlled Cutting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Export Cut Profile -1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C37D60-CDA3-4FBF-920C-4B5F0892A5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0675" y="1835309"/>
            <a:ext cx="2981325" cy="211455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BF9D32-A34A-441E-A21A-2AFC12B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114550"/>
          </a:xfrm>
        </p:spPr>
        <p:txBody>
          <a:bodyPr/>
          <a:lstStyle/>
          <a:p>
            <a:r>
              <a:rPr lang="en-US" dirty="0"/>
              <a:t>Create your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4492086-080F-4745-B763-EC6555F93AD5}"/>
              </a:ext>
            </a:extLst>
          </p:cNvPr>
          <p:cNvSpPr txBox="1">
            <a:spLocks/>
          </p:cNvSpPr>
          <p:nvPr/>
        </p:nvSpPr>
        <p:spPr>
          <a:xfrm>
            <a:off x="4631055" y="4265296"/>
            <a:ext cx="3886200" cy="211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Extrude surfaces to create object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A99388-65D5-439B-82EA-03458E19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169094"/>
            <a:ext cx="3924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Export Cut Profile -2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BF9D32-A34A-441E-A21A-2AFC12B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114550"/>
          </a:xfrm>
        </p:spPr>
        <p:txBody>
          <a:bodyPr/>
          <a:lstStyle/>
          <a:p>
            <a:r>
              <a:rPr lang="en-US" dirty="0"/>
              <a:t>New sketch on object profile to 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4492086-080F-4745-B763-EC6555F93AD5}"/>
              </a:ext>
            </a:extLst>
          </p:cNvPr>
          <p:cNvSpPr txBox="1">
            <a:spLocks/>
          </p:cNvSpPr>
          <p:nvPr/>
        </p:nvSpPr>
        <p:spPr>
          <a:xfrm>
            <a:off x="4631055" y="4265296"/>
            <a:ext cx="3886200" cy="211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again on profile to verify/select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AC4E0-51F6-4520-8DB9-7CFC6239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825625"/>
            <a:ext cx="2981325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B1AB6-DE5C-4677-BBB5-64A3CC51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4006849"/>
            <a:ext cx="2990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Export Cut Profile -3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BF9D32-A34A-441E-A21A-2AFC12B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114550"/>
          </a:xfrm>
        </p:spPr>
        <p:txBody>
          <a:bodyPr/>
          <a:lstStyle/>
          <a:p>
            <a:r>
              <a:rPr lang="en-US" dirty="0"/>
              <a:t>New sketch created</a:t>
            </a:r>
          </a:p>
          <a:p>
            <a:r>
              <a:rPr lang="en-US" dirty="0"/>
              <a:t>Should rename to avoid confusion (</a:t>
            </a:r>
            <a:r>
              <a:rPr lang="en-US" dirty="0" err="1"/>
              <a:t>design_dxf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4492086-080F-4745-B763-EC6555F93AD5}"/>
              </a:ext>
            </a:extLst>
          </p:cNvPr>
          <p:cNvSpPr txBox="1">
            <a:spLocks/>
          </p:cNvSpPr>
          <p:nvPr/>
        </p:nvSpPr>
        <p:spPr>
          <a:xfrm>
            <a:off x="4631055" y="4265296"/>
            <a:ext cx="3886200" cy="211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R-Click on sketch name</a:t>
            </a:r>
          </a:p>
          <a:p>
            <a:r>
              <a:rPr lang="en-US" dirty="0"/>
              <a:t>Save As DXF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96AF8-1573-4EEC-B277-51A9C2C8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524000"/>
            <a:ext cx="2990850" cy="232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BBD1E-BF44-440C-9F8C-01B73DB9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1" y="4005263"/>
            <a:ext cx="2847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0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B24-F6F8-45EF-8191-685274E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DXF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FAF5-4E58-4E83-B3B9-573FA862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535" y="1406842"/>
            <a:ext cx="1965552" cy="4433888"/>
          </a:xfrm>
        </p:spPr>
        <p:txBody>
          <a:bodyPr/>
          <a:lstStyle/>
          <a:p>
            <a:r>
              <a:rPr lang="en-US" sz="2000" dirty="0"/>
              <a:t>A simple text format that defines the coordinates of the profile.</a:t>
            </a:r>
          </a:p>
          <a:p>
            <a:r>
              <a:rPr lang="en-US" sz="2000" dirty="0"/>
              <a:t>Can come in different versions</a:t>
            </a:r>
          </a:p>
          <a:p>
            <a:r>
              <a:rPr lang="en-US" sz="2000" dirty="0"/>
              <a:t>Backward compatible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04DF-8CE9-4AA0-AAC8-0A4C42E9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6A82C-87FF-44E8-927A-4ED9DA93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406842"/>
            <a:ext cx="6426925" cy="46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1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24DE-B4C4-4558-8D25-8EC5644C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192F-B3ED-4CF7-9E37-F400CFD1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Modelling allows us to simulate the actual object using CADD</a:t>
            </a:r>
          </a:p>
          <a:p>
            <a:r>
              <a:rPr lang="en-SG" dirty="0"/>
              <a:t>We can use CADD tools to help us in the design</a:t>
            </a:r>
          </a:p>
          <a:p>
            <a:r>
              <a:rPr lang="en-SG" dirty="0"/>
              <a:t>Most common tools are:</a:t>
            </a:r>
          </a:p>
          <a:p>
            <a:pPr lvl="1"/>
            <a:r>
              <a:rPr lang="en-SG" dirty="0"/>
              <a:t>Combine</a:t>
            </a:r>
          </a:p>
          <a:p>
            <a:pPr lvl="1"/>
            <a:r>
              <a:rPr lang="en-SG" dirty="0"/>
              <a:t>Joints</a:t>
            </a:r>
          </a:p>
          <a:p>
            <a:pPr lvl="1"/>
            <a:r>
              <a:rPr lang="en-US" dirty="0"/>
              <a:t>Cross-sectional views</a:t>
            </a:r>
          </a:p>
          <a:p>
            <a:pPr lvl="1"/>
            <a:r>
              <a:rPr lang="en-US"/>
              <a:t>Clearances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45927-69A2-4A6A-9370-FB557F0D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Controlled Cutting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Controlled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Cutting operations based on digital data.</a:t>
            </a:r>
          </a:p>
          <a:p>
            <a:r>
              <a:rPr lang="en-US" dirty="0"/>
              <a:t>Also known as CNC (Computer Numerical Control)</a:t>
            </a:r>
          </a:p>
          <a:p>
            <a:r>
              <a:rPr lang="en-US" dirty="0"/>
              <a:t>Data is provided from:</a:t>
            </a:r>
          </a:p>
          <a:p>
            <a:pPr lvl="1"/>
            <a:r>
              <a:rPr lang="en-US" dirty="0"/>
              <a:t>CADD operations</a:t>
            </a:r>
          </a:p>
          <a:p>
            <a:pPr lvl="1"/>
            <a:r>
              <a:rPr lang="en-US" dirty="0"/>
              <a:t>Digital 2D drawings</a:t>
            </a:r>
          </a:p>
          <a:p>
            <a:r>
              <a:rPr lang="en-US" dirty="0"/>
              <a:t>Provides accurate and precise cutting operations</a:t>
            </a:r>
          </a:p>
          <a:p>
            <a:r>
              <a:rPr lang="en-US" dirty="0"/>
              <a:t>Used in:</a:t>
            </a:r>
          </a:p>
          <a:p>
            <a:pPr lvl="1"/>
            <a:r>
              <a:rPr lang="en-US" dirty="0"/>
              <a:t>Laser cutting &amp; engraving</a:t>
            </a:r>
          </a:p>
          <a:p>
            <a:pPr lvl="1"/>
            <a:r>
              <a:rPr lang="en-US" dirty="0"/>
              <a:t>Flatbed cutters &amp; 2D routers</a:t>
            </a:r>
          </a:p>
          <a:p>
            <a:pPr lvl="1"/>
            <a:r>
              <a:rPr lang="en-US" dirty="0"/>
              <a:t>Milling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E9F-1E5E-4523-936E-9DEFDF1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A3-CA62-4F7F-9FBC-1367D3C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477"/>
            <a:ext cx="7886700" cy="4667059"/>
          </a:xfrm>
        </p:spPr>
        <p:txBody>
          <a:bodyPr/>
          <a:lstStyle/>
          <a:p>
            <a:r>
              <a:rPr lang="en-US" dirty="0"/>
              <a:t>All cutting systems work on a 2D profile which provides an outline of the cut.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The cut is precise with little wastage of material.</a:t>
            </a:r>
          </a:p>
          <a:p>
            <a:pPr lvl="1"/>
            <a:r>
              <a:rPr lang="en-US" dirty="0"/>
              <a:t>Allows positioning to prevent wastage.</a:t>
            </a:r>
          </a:p>
          <a:p>
            <a:pPr lvl="1"/>
            <a:r>
              <a:rPr lang="en-US" dirty="0"/>
              <a:t>Repeatability</a:t>
            </a:r>
          </a:p>
          <a:p>
            <a:r>
              <a:rPr lang="en-US" dirty="0"/>
              <a:t>Vector File formats:</a:t>
            </a:r>
          </a:p>
          <a:p>
            <a:pPr lvl="1"/>
            <a:r>
              <a:rPr lang="en-US" dirty="0"/>
              <a:t>DXF (Data </a:t>
            </a:r>
            <a:r>
              <a:rPr lang="en-US" dirty="0" err="1"/>
              <a:t>eXchange</a:t>
            </a:r>
            <a:r>
              <a:rPr lang="en-US" dirty="0"/>
              <a:t> Format)</a:t>
            </a:r>
          </a:p>
          <a:p>
            <a:pPr lvl="1"/>
            <a:r>
              <a:rPr lang="en-US" dirty="0"/>
              <a:t>PDF (Portable Document Format)</a:t>
            </a:r>
          </a:p>
          <a:p>
            <a:pPr lvl="1"/>
            <a:r>
              <a:rPr lang="en-US" dirty="0"/>
              <a:t>SVG (Scalable Vector Graphics)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17B1-CC82-49E8-92FF-43A1A72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SG" dirty="0"/>
              <a:t>Vector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SG" dirty="0"/>
              <a:t>2D Vector drawing programs: Inkscape, AutoCAD</a:t>
            </a:r>
          </a:p>
          <a:p>
            <a:r>
              <a:rPr lang="en-SG" dirty="0"/>
              <a:t>CADD Software – Fusion 360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B166B3-F268-4CEF-878A-CFB0D0D505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9DFF4E-428A-440B-83A2-3C12C3E3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0" y="3037322"/>
            <a:ext cx="4876800" cy="3019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9D1A9B-8DB0-44C3-B239-5F097E6D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8" y="3037322"/>
            <a:ext cx="2943225" cy="2028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776281-862F-4D27-B2C1-ED5C7574026F}"/>
              </a:ext>
            </a:extLst>
          </p:cNvPr>
          <p:cNvSpPr txBox="1"/>
          <p:nvPr/>
        </p:nvSpPr>
        <p:spPr>
          <a:xfrm>
            <a:off x="808038" y="5712659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forget </a:t>
            </a:r>
            <a:r>
              <a:rPr lang="en-US" dirty="0" err="1">
                <a:solidFill>
                  <a:srgbClr val="FF0000"/>
                </a:solidFill>
              </a:rPr>
              <a:t>InkScape</a:t>
            </a:r>
            <a:r>
              <a:rPr lang="en-US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569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Fusion 360</a:t>
            </a:r>
          </a:p>
          <a:p>
            <a:pPr lvl="1"/>
            <a:r>
              <a:rPr lang="en-SG" sz="2000" dirty="0"/>
              <a:t>Full CAD/CAM software to obtain profiles</a:t>
            </a:r>
          </a:p>
          <a:p>
            <a:pPr lvl="1"/>
            <a:r>
              <a:rPr lang="en-SG" sz="2000" dirty="0"/>
              <a:t>Lots of modelling tools to help </a:t>
            </a:r>
          </a:p>
          <a:p>
            <a:r>
              <a:rPr lang="en-SG" sz="2400" dirty="0"/>
              <a:t>Vector Drawing software</a:t>
            </a:r>
          </a:p>
          <a:p>
            <a:pPr lvl="1"/>
            <a:r>
              <a:rPr lang="en-SG" sz="2000" dirty="0">
                <a:hlinkClick r:id="rId2"/>
              </a:rPr>
              <a:t>Inkscape</a:t>
            </a:r>
            <a:endParaRPr lang="en-SG" sz="2000" dirty="0"/>
          </a:p>
          <a:p>
            <a:pPr lvl="1"/>
            <a:r>
              <a:rPr lang="en-SG" sz="2000" dirty="0" err="1">
                <a:hlinkClick r:id="rId3"/>
              </a:rPr>
              <a:t>LibreCAD</a:t>
            </a:r>
            <a:r>
              <a:rPr lang="en-SG" sz="2000" dirty="0"/>
              <a:t> (for DXF files)</a:t>
            </a:r>
          </a:p>
          <a:p>
            <a:pPr lvl="1"/>
            <a:r>
              <a:rPr lang="en-SG" sz="2000" dirty="0">
                <a:hlinkClick r:id="rId4"/>
              </a:rPr>
              <a:t>CorelDraw</a:t>
            </a:r>
            <a:r>
              <a:rPr lang="en-SG" sz="2000" dirty="0"/>
              <a:t> (licensed software)</a:t>
            </a:r>
          </a:p>
          <a:p>
            <a:r>
              <a:rPr lang="en-SG" sz="2400" dirty="0"/>
              <a:t>Output Vector formats</a:t>
            </a:r>
          </a:p>
          <a:p>
            <a:pPr lvl="1"/>
            <a:r>
              <a:rPr lang="en-SG" sz="2000" dirty="0"/>
              <a:t>DXF (outdated, but still used, text editable)</a:t>
            </a:r>
          </a:p>
          <a:p>
            <a:pPr lvl="1"/>
            <a:r>
              <a:rPr lang="en-SG" sz="2000" dirty="0"/>
              <a:t>PDF, EPS</a:t>
            </a:r>
          </a:p>
          <a:p>
            <a:pPr lvl="1"/>
            <a:r>
              <a:rPr lang="en-SG" sz="2000" dirty="0"/>
              <a:t>SVG (may have different variants)</a:t>
            </a:r>
          </a:p>
          <a:p>
            <a:pPr lvl="1"/>
            <a:r>
              <a:rPr lang="en-SG" sz="2000" dirty="0"/>
              <a:t>AI (Adobe Illustrator format)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749-9A94-41EE-B61C-A9DF489E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1: Keychain for cutting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8B97-1CFC-472A-B4C2-466DAC1B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15111"/>
          </a:xfrm>
        </p:spPr>
        <p:txBody>
          <a:bodyPr/>
          <a:lstStyle/>
          <a:p>
            <a:r>
              <a:rPr lang="en-SG" sz="2400" dirty="0"/>
              <a:t>Let's make a keychain for the </a:t>
            </a:r>
            <a:r>
              <a:rPr lang="en-SG" sz="2400" dirty="0" err="1"/>
              <a:t>fablab</a:t>
            </a:r>
            <a:r>
              <a:rPr lang="en-SG" sz="2400" dirty="0"/>
              <a:t> with logo</a:t>
            </a:r>
          </a:p>
          <a:p>
            <a:r>
              <a:rPr lang="en-SG" sz="2400" dirty="0"/>
              <a:t>Size: 30mm x 70mm x Thickness (dependent on material)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1B14-0ED2-4022-8AD2-1FE64C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16642-9D03-4DF9-8468-868EDBE0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" y="2840736"/>
            <a:ext cx="6467328" cy="36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22308"/>
            <a:ext cx="7809382" cy="2399168"/>
          </a:xfrm>
        </p:spPr>
        <p:txBody>
          <a:bodyPr/>
          <a:lstStyle/>
          <a:p>
            <a:r>
              <a:rPr lang="en-SG" dirty="0"/>
              <a:t>Islands may form, these drop out after cutting</a:t>
            </a:r>
          </a:p>
          <a:p>
            <a:r>
              <a:rPr lang="en-SG" dirty="0"/>
              <a:t>Need to edit the Vector file before cutting</a:t>
            </a:r>
          </a:p>
          <a:p>
            <a:r>
              <a:rPr lang="en-SG" dirty="0"/>
              <a:t>Placement of causeways to prevent drop-outs</a:t>
            </a:r>
          </a:p>
          <a:p>
            <a:r>
              <a:rPr lang="en-SG" dirty="0"/>
              <a:t>Post production (i.e. edit DXF exported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388EE-104F-4E53-B7FF-C6D53760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" y="1554661"/>
            <a:ext cx="3927587" cy="157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4299A-D8A7-4660-8F57-C53C6A66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32" y="1459072"/>
            <a:ext cx="3009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Post Production Editing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3161347" cy="4667249"/>
          </a:xfrm>
        </p:spPr>
        <p:txBody>
          <a:bodyPr/>
          <a:lstStyle/>
          <a:p>
            <a:r>
              <a:rPr lang="en-SG" dirty="0"/>
              <a:t>Use a Vector Drawing program to create the causeways</a:t>
            </a:r>
          </a:p>
          <a:p>
            <a:r>
              <a:rPr lang="en-SG" dirty="0"/>
              <a:t>May need knowledge of vector drawing program</a:t>
            </a:r>
          </a:p>
          <a:p>
            <a:r>
              <a:rPr lang="en-SG" dirty="0"/>
              <a:t>Suggest CorelDraw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A7689-E251-4F31-B304-F87AB860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17" y="1814194"/>
            <a:ext cx="4352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4D9-B606-4FA1-AB0C-C02ABC9C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 Explode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D13-6A6F-4FDD-97BE-8253E4C1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081694"/>
          </a:xfrm>
        </p:spPr>
        <p:txBody>
          <a:bodyPr/>
          <a:lstStyle/>
          <a:p>
            <a:r>
              <a:rPr lang="en-SG" sz="2000" dirty="0"/>
              <a:t>Use the Explode Text function to </a:t>
            </a:r>
            <a:r>
              <a:rPr lang="en-SG" sz="2000" dirty="0">
                <a:solidFill>
                  <a:srgbClr val="FF0000"/>
                </a:solidFill>
              </a:rPr>
              <a:t>separate</a:t>
            </a:r>
            <a:r>
              <a:rPr lang="en-SG" sz="2000" dirty="0"/>
              <a:t> each letter in the word.</a:t>
            </a:r>
          </a:p>
          <a:p>
            <a:r>
              <a:rPr lang="en-SG" sz="2000" dirty="0"/>
              <a:t>Add causeways in Fusion 360 before extrusion for cut surface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2A95C-6FB4-4DDC-A1A8-F09F8BDC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BAE41-E1D7-482F-B7DB-B326AF65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715232"/>
            <a:ext cx="3851000" cy="3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451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Yanone Kaffeesatz SemiBold</vt:lpstr>
      <vt:lpstr>Office Theme</vt:lpstr>
      <vt:lpstr>EP1000</vt:lpstr>
      <vt:lpstr>Computer Controlled Cutting</vt:lpstr>
      <vt:lpstr>2D profile</vt:lpstr>
      <vt:lpstr>Vector Software</vt:lpstr>
      <vt:lpstr>Software Tools</vt:lpstr>
      <vt:lpstr>Exercise 1: Keychain for cutting</vt:lpstr>
      <vt:lpstr>What happens when cut</vt:lpstr>
      <vt:lpstr>Post Production Editing</vt:lpstr>
      <vt:lpstr>Fusion 360 Explode Text</vt:lpstr>
      <vt:lpstr>Fusion 360: Export Cut Profile -1</vt:lpstr>
      <vt:lpstr>Fusion 360: Export Cut Profile -2</vt:lpstr>
      <vt:lpstr>Fusion 360: Export Cut Profile -3</vt:lpstr>
      <vt:lpstr>DXF format</vt:lpstr>
      <vt:lpstr>Fusion 360: Modelling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51</cp:revision>
  <dcterms:created xsi:type="dcterms:W3CDTF">2021-05-13T09:46:01Z</dcterms:created>
  <dcterms:modified xsi:type="dcterms:W3CDTF">2021-05-17T16:09:13Z</dcterms:modified>
</cp:coreProperties>
</file>