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5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67" d="100"/>
          <a:sy n="67" d="100"/>
        </p:scale>
        <p:origin x="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75741-58CA-43A4-9946-B635E52C5CD8}" type="datetimeFigureOut">
              <a:rPr lang="en-US" smtClean="0"/>
              <a:t>7/14/2021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4D038-41FE-4749-9D1B-B8F8368A89DF}" type="slidenum">
              <a:rPr lang="en-US" smtClean="0"/>
              <a:t>‹#›</a:t>
            </a:fld>
            <a:endParaRPr lang="en-US"/>
          </a:p>
        </p:txBody>
      </p:sp>
    </p:spTree>
    <p:extLst>
      <p:ext uri="{BB962C8B-B14F-4D97-AF65-F5344CB8AC3E}">
        <p14:creationId xmlns:p14="http://schemas.microsoft.com/office/powerpoint/2010/main" val="146529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3600" baseline="0">
                <a:latin typeface="Yanone Kaffeesatz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665C769-D7C3-4E51-9622-EB882B1C6B88}" type="datetime1">
              <a:rPr lang="en-US" smtClean="0"/>
              <a:t>7/14/2021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dirty="0"/>
          </a:p>
        </p:txBody>
      </p:sp>
    </p:spTree>
    <p:extLst>
      <p:ext uri="{BB962C8B-B14F-4D97-AF65-F5344CB8AC3E}">
        <p14:creationId xmlns:p14="http://schemas.microsoft.com/office/powerpoint/2010/main" val="232642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C2FA8F2-92AD-4DF3-BB80-1A576E4607C5}" type="datetime1">
              <a:rPr lang="en-US" smtClean="0"/>
              <a:t>7/14/2021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3844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F161318-0D48-4B52-BC2D-A0EA8E79725D}" type="datetime1">
              <a:rPr lang="en-US" smtClean="0"/>
              <a:t>7/14/2021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58826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28929F4-2E32-48E9-8E95-ABAA8EAAF6A9}" type="datetime1">
              <a:rPr lang="en-US" smtClean="0"/>
              <a:t>7/14/2021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85639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D668969-C21F-428C-9E53-8D921FF4543A}" type="datetime1">
              <a:rPr lang="en-US" smtClean="0"/>
              <a:t>7/14/2021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388066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01FB22A5-6159-4D69-BFEE-F4892803599C}" type="datetime1">
              <a:rPr lang="en-US" smtClean="0"/>
              <a:t>7/14/2021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80680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738CC944-9765-440C-9A18-3DC1DA37440E}" type="datetime1">
              <a:rPr lang="en-US" smtClean="0"/>
              <a:t>7/14/2021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91302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8661C67-BB8E-4D16-A78D-460AAF94A53C}" type="datetime1">
              <a:rPr lang="en-US" smtClean="0"/>
              <a:t>7/14/2021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33720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BBC12E8-4105-456C-A90A-AF2362FB188F}" type="datetime1">
              <a:rPr lang="en-US" smtClean="0"/>
              <a:t>7/14/2021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71357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11FD4DDA-56B2-4B92-884C-68E9C78E3003}" type="datetime1">
              <a:rPr lang="en-US" smtClean="0"/>
              <a:t>7/14/2021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61605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50461B4-47C4-4F2C-98A2-225FD39D225C}" type="datetime1">
              <a:rPr lang="en-US" smtClean="0"/>
              <a:t>7/14/2021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23899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166B3-F268-4CEF-878A-CFB0D0D505D3}" type="slidenum">
              <a:rPr lang="en-US" smtClean="0"/>
              <a:pPr/>
              <a:t>‹#›</a:t>
            </a:fld>
            <a:r>
              <a:rPr lang="en-US" dirty="0"/>
              <a:t>/</a:t>
            </a:r>
          </a:p>
        </p:txBody>
      </p:sp>
      <p:pic>
        <p:nvPicPr>
          <p:cNvPr id="8" name="Picture 7" descr="Logo&#10;&#10;Description automatically generated">
            <a:extLst>
              <a:ext uri="{FF2B5EF4-FFF2-40B4-BE49-F238E27FC236}">
                <a16:creationId xmlns:a16="http://schemas.microsoft.com/office/drawing/2014/main" id="{2A5D18E1-0271-4BA2-BF5D-52DD0815661F}"/>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409439" y="140510"/>
            <a:ext cx="1100664" cy="316144"/>
          </a:xfrm>
          <a:prstGeom prst="rect">
            <a:avLst/>
          </a:prstGeom>
        </p:spPr>
      </p:pic>
      <p:sp>
        <p:nvSpPr>
          <p:cNvPr id="9" name="Footer Placeholder 8">
            <a:extLst>
              <a:ext uri="{FF2B5EF4-FFF2-40B4-BE49-F238E27FC236}">
                <a16:creationId xmlns:a16="http://schemas.microsoft.com/office/drawing/2014/main" id="{066E94AD-19E0-4B3A-AC46-7E809A2F0AB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767497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800" kern="1200" baseline="0">
          <a:solidFill>
            <a:schemeClr val="tx1"/>
          </a:solidFill>
          <a:latin typeface="Yanone Kaffeesatz SemiBold"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hopee.sg/5V-Stepper-Motor-28BYJ-48-ULN2003-Driver-Test-Module-for-Arduino-Micro-Mini-Electric-Step-Motor-for-PIC-51-AVR-i.240782317.6536263720" TargetMode="External"/><Relationship Id="rId2" Type="http://schemas.openxmlformats.org/officeDocument/2006/relationships/hyperlink" Target="https://shopee.sg/Atmega328-MINI-USB-Nano-V3.0-ATmega328P-CH340G-5V-16M-Micro-controller-board-for-Arduino-328P-NANO-3.0-CH340-i.321673055.8748012491" TargetMode="External"/><Relationship Id="rId1" Type="http://schemas.openxmlformats.org/officeDocument/2006/relationships/slideLayout" Target="../slideLayouts/slideLayout2.xml"/><Relationship Id="rId5" Type="http://schemas.openxmlformats.org/officeDocument/2006/relationships/hyperlink" Target="https://shopee.sg/-trtu_hot-10Pcs-DC-022B-Power-Supply-Jack-Socket-Female-Panel-Mount-Connector-5.5*2.1-i.348240512.5468845518" TargetMode="External"/><Relationship Id="rId4" Type="http://schemas.openxmlformats.org/officeDocument/2006/relationships/hyperlink" Target="https://shopee.sg/5-Pcs-x-Momentary-Dash-OFF-(ON)-N-O-Push-Button-Switch-Car-Boat-Truck-9V-12V-24V-i.118949267.187936415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hopee.sg/" TargetMode="External"/><Relationship Id="rId2" Type="http://schemas.openxmlformats.org/officeDocument/2006/relationships/hyperlink" Target="https://sg.cytron.io/" TargetMode="External"/><Relationship Id="rId1" Type="http://schemas.openxmlformats.org/officeDocument/2006/relationships/slideLayout" Target="../slideLayouts/slideLayout2.xml"/><Relationship Id="rId6" Type="http://schemas.openxmlformats.org/officeDocument/2006/relationships/hyperlink" Target="https://www.aliexpress.com/" TargetMode="External"/><Relationship Id="rId5" Type="http://schemas.openxmlformats.org/officeDocument/2006/relationships/hyperlink" Target="https://robot-r-us.com.sg/" TargetMode="External"/><Relationship Id="rId4" Type="http://schemas.openxmlformats.org/officeDocument/2006/relationships/hyperlink" Target="https://sg.element14.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reate.arduino.cc/projecthub/projects/tags/cloc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liexpress.com/wholesale?catId=0&amp;initiative_id=SB_20210713235912&amp;isPremium=y&amp;SearchText=3d+illusion+mood+lamp" TargetMode="External"/><Relationship Id="rId2" Type="http://schemas.openxmlformats.org/officeDocument/2006/relationships/hyperlink" Target="https://create.arduino.cc/projecthub/search?q=mood+lam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7EC0-C4C7-4C21-8BBD-162462AD095F}"/>
              </a:ext>
            </a:extLst>
          </p:cNvPr>
          <p:cNvSpPr>
            <a:spLocks noGrp="1"/>
          </p:cNvSpPr>
          <p:nvPr>
            <p:ph type="ctrTitle"/>
          </p:nvPr>
        </p:nvSpPr>
        <p:spPr/>
        <p:txBody>
          <a:bodyPr/>
          <a:lstStyle/>
          <a:p>
            <a:r>
              <a:rPr lang="en-US" dirty="0"/>
              <a:t>EP1000</a:t>
            </a:r>
          </a:p>
        </p:txBody>
      </p:sp>
      <p:sp>
        <p:nvSpPr>
          <p:cNvPr id="3" name="Subtitle 2">
            <a:extLst>
              <a:ext uri="{FF2B5EF4-FFF2-40B4-BE49-F238E27FC236}">
                <a16:creationId xmlns:a16="http://schemas.microsoft.com/office/drawing/2014/main" id="{1F579C3D-8773-4BAF-B0E2-847945ECA23E}"/>
              </a:ext>
            </a:extLst>
          </p:cNvPr>
          <p:cNvSpPr>
            <a:spLocks noGrp="1"/>
          </p:cNvSpPr>
          <p:nvPr>
            <p:ph type="subTitle" idx="1"/>
          </p:nvPr>
        </p:nvSpPr>
        <p:spPr/>
        <p:txBody>
          <a:bodyPr/>
          <a:lstStyle/>
          <a:p>
            <a:r>
              <a:rPr lang="en-US" dirty="0"/>
              <a:t>Module Project</a:t>
            </a:r>
            <a:br>
              <a:rPr lang="en-US" dirty="0"/>
            </a:br>
            <a:r>
              <a:rPr lang="en-US" dirty="0">
                <a:solidFill>
                  <a:srgbClr val="FF0000"/>
                </a:solidFill>
              </a:rPr>
              <a:t>Final Assignment</a:t>
            </a:r>
          </a:p>
        </p:txBody>
      </p:sp>
    </p:spTree>
    <p:extLst>
      <p:ext uri="{BB962C8B-B14F-4D97-AF65-F5344CB8AC3E}">
        <p14:creationId xmlns:p14="http://schemas.microsoft.com/office/powerpoint/2010/main" val="196518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1F8B-DF8C-4E1D-8001-7D8BE85D43FF}"/>
              </a:ext>
            </a:extLst>
          </p:cNvPr>
          <p:cNvSpPr>
            <a:spLocks noGrp="1"/>
          </p:cNvSpPr>
          <p:nvPr>
            <p:ph type="title"/>
          </p:nvPr>
        </p:nvSpPr>
        <p:spPr/>
        <p:txBody>
          <a:bodyPr/>
          <a:lstStyle/>
          <a:p>
            <a:r>
              <a:rPr lang="en-SG" dirty="0"/>
              <a:t>Features</a:t>
            </a:r>
            <a:endParaRPr lang="en-US" dirty="0"/>
          </a:p>
        </p:txBody>
      </p:sp>
      <p:sp>
        <p:nvSpPr>
          <p:cNvPr id="3" name="Content Placeholder 2">
            <a:extLst>
              <a:ext uri="{FF2B5EF4-FFF2-40B4-BE49-F238E27FC236}">
                <a16:creationId xmlns:a16="http://schemas.microsoft.com/office/drawing/2014/main" id="{54288980-9B45-44BE-8941-8046C4659852}"/>
              </a:ext>
            </a:extLst>
          </p:cNvPr>
          <p:cNvSpPr>
            <a:spLocks noGrp="1"/>
          </p:cNvSpPr>
          <p:nvPr>
            <p:ph idx="1"/>
          </p:nvPr>
        </p:nvSpPr>
        <p:spPr/>
        <p:txBody>
          <a:bodyPr/>
          <a:lstStyle/>
          <a:p>
            <a:r>
              <a:rPr lang="en-SG" dirty="0"/>
              <a:t>List the features that you will implement in the project</a:t>
            </a:r>
          </a:p>
          <a:p>
            <a:r>
              <a:rPr lang="en-SG" dirty="0"/>
              <a:t>Examples:</a:t>
            </a:r>
          </a:p>
          <a:p>
            <a:pPr lvl="1"/>
            <a:r>
              <a:rPr lang="en-SG" i="1" dirty="0">
                <a:solidFill>
                  <a:schemeClr val="accent1">
                    <a:lumMod val="75000"/>
                  </a:schemeClr>
                </a:solidFill>
              </a:rPr>
              <a:t>Simulates wearing the watch on the wrist with random motions</a:t>
            </a:r>
          </a:p>
          <a:p>
            <a:pPr lvl="1"/>
            <a:r>
              <a:rPr lang="en-SG" i="1" dirty="0">
                <a:solidFill>
                  <a:schemeClr val="accent1">
                    <a:lumMod val="75000"/>
                  </a:schemeClr>
                </a:solidFill>
              </a:rPr>
              <a:t>Capable of making the windings last for 24 hours</a:t>
            </a:r>
          </a:p>
          <a:p>
            <a:pPr lvl="1"/>
            <a:r>
              <a:rPr lang="en-SG" i="1" dirty="0">
                <a:solidFill>
                  <a:schemeClr val="accent1">
                    <a:lumMod val="75000"/>
                  </a:schemeClr>
                </a:solidFill>
              </a:rPr>
              <a:t>Indicator LEDs to show status, number of windings</a:t>
            </a:r>
          </a:p>
          <a:p>
            <a:pPr lvl="1"/>
            <a:r>
              <a:rPr lang="en-SG" i="1" dirty="0">
                <a:solidFill>
                  <a:schemeClr val="accent1">
                    <a:lumMod val="75000"/>
                  </a:schemeClr>
                </a:solidFill>
              </a:rPr>
              <a:t>Operates once every 24 hours or continuously.</a:t>
            </a:r>
          </a:p>
          <a:p>
            <a:pPr lvl="1"/>
            <a:r>
              <a:rPr lang="en-SG" i="1" dirty="0">
                <a:solidFill>
                  <a:schemeClr val="accent1">
                    <a:lumMod val="75000"/>
                  </a:schemeClr>
                </a:solidFill>
              </a:rPr>
              <a:t>Program and windings selectable</a:t>
            </a:r>
            <a:endParaRPr lang="en-US" i="1" dirty="0">
              <a:solidFill>
                <a:schemeClr val="accent1">
                  <a:lumMod val="75000"/>
                </a:schemeClr>
              </a:solidFill>
            </a:endParaRPr>
          </a:p>
        </p:txBody>
      </p:sp>
      <p:sp>
        <p:nvSpPr>
          <p:cNvPr id="4" name="Slide Number Placeholder 3">
            <a:extLst>
              <a:ext uri="{FF2B5EF4-FFF2-40B4-BE49-F238E27FC236}">
                <a16:creationId xmlns:a16="http://schemas.microsoft.com/office/drawing/2014/main" id="{24E4BBB9-70DA-4D21-BEC7-A44F0F0E6938}"/>
              </a:ext>
            </a:extLst>
          </p:cNvPr>
          <p:cNvSpPr>
            <a:spLocks noGrp="1"/>
          </p:cNvSpPr>
          <p:nvPr>
            <p:ph type="sldNum" sz="quarter" idx="12"/>
          </p:nvPr>
        </p:nvSpPr>
        <p:spPr/>
        <p:txBody>
          <a:bodyPr/>
          <a:lstStyle/>
          <a:p>
            <a:fld id="{CAB166B3-F268-4CEF-878A-CFB0D0D505D3}" type="slidenum">
              <a:rPr lang="en-US" smtClean="0"/>
              <a:t>10</a:t>
            </a:fld>
            <a:endParaRPr lang="en-US"/>
          </a:p>
        </p:txBody>
      </p:sp>
    </p:spTree>
    <p:extLst>
      <p:ext uri="{BB962C8B-B14F-4D97-AF65-F5344CB8AC3E}">
        <p14:creationId xmlns:p14="http://schemas.microsoft.com/office/powerpoint/2010/main" val="287274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A60A-1F26-42C2-BBE2-3762498A1F64}"/>
              </a:ext>
            </a:extLst>
          </p:cNvPr>
          <p:cNvSpPr>
            <a:spLocks noGrp="1"/>
          </p:cNvSpPr>
          <p:nvPr>
            <p:ph type="title"/>
          </p:nvPr>
        </p:nvSpPr>
        <p:spPr/>
        <p:txBody>
          <a:bodyPr/>
          <a:lstStyle/>
          <a:p>
            <a:r>
              <a:rPr lang="en-SG" dirty="0"/>
              <a:t>What will you fabricate?</a:t>
            </a:r>
            <a:endParaRPr lang="en-US" dirty="0"/>
          </a:p>
        </p:txBody>
      </p:sp>
      <p:graphicFrame>
        <p:nvGraphicFramePr>
          <p:cNvPr id="5" name="Table 5">
            <a:extLst>
              <a:ext uri="{FF2B5EF4-FFF2-40B4-BE49-F238E27FC236}">
                <a16:creationId xmlns:a16="http://schemas.microsoft.com/office/drawing/2014/main" id="{C4BE7D50-0DCE-4F3F-8A49-29798E19628B}"/>
              </a:ext>
            </a:extLst>
          </p:cNvPr>
          <p:cNvGraphicFramePr>
            <a:graphicFrameLocks noGrp="1"/>
          </p:cNvGraphicFramePr>
          <p:nvPr>
            <p:ph idx="1"/>
            <p:extLst>
              <p:ext uri="{D42A27DB-BD31-4B8C-83A1-F6EECF244321}">
                <p14:modId xmlns:p14="http://schemas.microsoft.com/office/powerpoint/2010/main" val="2697911077"/>
              </p:ext>
            </p:extLst>
          </p:nvPr>
        </p:nvGraphicFramePr>
        <p:xfrm>
          <a:off x="628650" y="1825625"/>
          <a:ext cx="7886700" cy="2966720"/>
        </p:xfrm>
        <a:graphic>
          <a:graphicData uri="http://schemas.openxmlformats.org/drawingml/2006/table">
            <a:tbl>
              <a:tblPr firstRow="1" bandRow="1">
                <a:tableStyleId>{5C22544A-7EE6-4342-B048-85BDC9FD1C3A}</a:tableStyleId>
              </a:tblPr>
              <a:tblGrid>
                <a:gridCol w="2995083">
                  <a:extLst>
                    <a:ext uri="{9D8B030D-6E8A-4147-A177-3AD203B41FA5}">
                      <a16:colId xmlns:a16="http://schemas.microsoft.com/office/drawing/2014/main" val="16229308"/>
                    </a:ext>
                  </a:extLst>
                </a:gridCol>
                <a:gridCol w="4891617">
                  <a:extLst>
                    <a:ext uri="{9D8B030D-6E8A-4147-A177-3AD203B41FA5}">
                      <a16:colId xmlns:a16="http://schemas.microsoft.com/office/drawing/2014/main" val="3356119914"/>
                    </a:ext>
                  </a:extLst>
                </a:gridCol>
              </a:tblGrid>
              <a:tr h="370840">
                <a:tc>
                  <a:txBody>
                    <a:bodyPr/>
                    <a:lstStyle/>
                    <a:p>
                      <a:r>
                        <a:rPr lang="en-SG" dirty="0"/>
                        <a:t>Technique</a:t>
                      </a:r>
                      <a:endParaRPr lang="en-US" dirty="0"/>
                    </a:p>
                  </a:txBody>
                  <a:tcPr/>
                </a:tc>
                <a:tc>
                  <a:txBody>
                    <a:bodyPr/>
                    <a:lstStyle/>
                    <a:p>
                      <a:r>
                        <a:rPr lang="en-SG" dirty="0"/>
                        <a:t>Makes</a:t>
                      </a:r>
                      <a:endParaRPr lang="en-US" dirty="0"/>
                    </a:p>
                  </a:txBody>
                  <a:tcPr/>
                </a:tc>
                <a:extLst>
                  <a:ext uri="{0D108BD9-81ED-4DB2-BD59-A6C34878D82A}">
                    <a16:rowId xmlns:a16="http://schemas.microsoft.com/office/drawing/2014/main" val="166386579"/>
                  </a:ext>
                </a:extLst>
              </a:tr>
              <a:tr h="370840">
                <a:tc>
                  <a:txBody>
                    <a:bodyPr/>
                    <a:lstStyle/>
                    <a:p>
                      <a:r>
                        <a:rPr lang="en-SG" dirty="0"/>
                        <a:t>CAD Design, Graphics</a:t>
                      </a:r>
                      <a:endParaRPr lang="en-US" dirty="0"/>
                    </a:p>
                  </a:txBody>
                  <a:tcPr/>
                </a:tc>
                <a:tc>
                  <a:txBody>
                    <a:bodyPr/>
                    <a:lstStyle/>
                    <a:p>
                      <a:r>
                        <a:rPr lang="en-SG" i="1" dirty="0">
                          <a:solidFill>
                            <a:schemeClr val="accent6">
                              <a:lumMod val="50000"/>
                            </a:schemeClr>
                          </a:solidFill>
                        </a:rPr>
                        <a:t>Casing design, side graphics patterns</a:t>
                      </a:r>
                      <a:endParaRPr lang="en-US" i="1" dirty="0">
                        <a:solidFill>
                          <a:schemeClr val="accent6">
                            <a:lumMod val="50000"/>
                          </a:schemeClr>
                        </a:solidFill>
                      </a:endParaRPr>
                    </a:p>
                  </a:txBody>
                  <a:tcPr/>
                </a:tc>
                <a:extLst>
                  <a:ext uri="{0D108BD9-81ED-4DB2-BD59-A6C34878D82A}">
                    <a16:rowId xmlns:a16="http://schemas.microsoft.com/office/drawing/2014/main" val="1235473464"/>
                  </a:ext>
                </a:extLst>
              </a:tr>
              <a:tr h="370840">
                <a:tc>
                  <a:txBody>
                    <a:bodyPr/>
                    <a:lstStyle/>
                    <a:p>
                      <a:r>
                        <a:rPr lang="en-SG" dirty="0"/>
                        <a:t>Laser Cutting, Vinyl cutting</a:t>
                      </a:r>
                      <a:endParaRPr lang="en-US" dirty="0"/>
                    </a:p>
                  </a:txBody>
                  <a:tcPr/>
                </a:tc>
                <a:tc>
                  <a:txBody>
                    <a:bodyPr/>
                    <a:lstStyle/>
                    <a:p>
                      <a:r>
                        <a:rPr lang="en-SG" i="1" dirty="0">
                          <a:solidFill>
                            <a:schemeClr val="accent6">
                              <a:lumMod val="50000"/>
                            </a:schemeClr>
                          </a:solidFill>
                        </a:rPr>
                        <a:t>Box Casing, Motor mounts</a:t>
                      </a:r>
                      <a:endParaRPr lang="en-US" i="1" dirty="0">
                        <a:solidFill>
                          <a:schemeClr val="accent6">
                            <a:lumMod val="50000"/>
                          </a:schemeClr>
                        </a:solidFill>
                      </a:endParaRPr>
                    </a:p>
                  </a:txBody>
                  <a:tcPr/>
                </a:tc>
                <a:extLst>
                  <a:ext uri="{0D108BD9-81ED-4DB2-BD59-A6C34878D82A}">
                    <a16:rowId xmlns:a16="http://schemas.microsoft.com/office/drawing/2014/main" val="2912545397"/>
                  </a:ext>
                </a:extLst>
              </a:tr>
              <a:tr h="370840">
                <a:tc>
                  <a:txBody>
                    <a:bodyPr/>
                    <a:lstStyle/>
                    <a:p>
                      <a:r>
                        <a:rPr lang="en-SG" dirty="0"/>
                        <a:t>3D printing</a:t>
                      </a:r>
                      <a:endParaRPr lang="en-US" dirty="0"/>
                    </a:p>
                  </a:txBody>
                  <a:tcPr/>
                </a:tc>
                <a:tc>
                  <a:txBody>
                    <a:bodyPr/>
                    <a:lstStyle/>
                    <a:p>
                      <a:r>
                        <a:rPr lang="en-SG" i="1" dirty="0">
                          <a:solidFill>
                            <a:schemeClr val="accent6">
                              <a:lumMod val="50000"/>
                            </a:schemeClr>
                          </a:solidFill>
                        </a:rPr>
                        <a:t>CPU frame, watch holder</a:t>
                      </a:r>
                      <a:endParaRPr lang="en-US" i="1" dirty="0">
                        <a:solidFill>
                          <a:schemeClr val="accent6">
                            <a:lumMod val="50000"/>
                          </a:schemeClr>
                        </a:solidFill>
                      </a:endParaRPr>
                    </a:p>
                  </a:txBody>
                  <a:tcPr/>
                </a:tc>
                <a:extLst>
                  <a:ext uri="{0D108BD9-81ED-4DB2-BD59-A6C34878D82A}">
                    <a16:rowId xmlns:a16="http://schemas.microsoft.com/office/drawing/2014/main" val="2468375800"/>
                  </a:ext>
                </a:extLst>
              </a:tr>
              <a:tr h="370840">
                <a:tc>
                  <a:txBody>
                    <a:bodyPr/>
                    <a:lstStyle/>
                    <a:p>
                      <a:r>
                        <a:rPr lang="en-SG" dirty="0"/>
                        <a:t>Processing system</a:t>
                      </a:r>
                      <a:endParaRPr lang="en-US" dirty="0"/>
                    </a:p>
                  </a:txBody>
                  <a:tcPr/>
                </a:tc>
                <a:tc>
                  <a:txBody>
                    <a:bodyPr/>
                    <a:lstStyle/>
                    <a:p>
                      <a:r>
                        <a:rPr lang="en-SG" i="1" dirty="0">
                          <a:solidFill>
                            <a:schemeClr val="accent6">
                              <a:lumMod val="50000"/>
                            </a:schemeClr>
                          </a:solidFill>
                        </a:rPr>
                        <a:t>Arduino UNO/Nano compatible</a:t>
                      </a:r>
                      <a:endParaRPr lang="en-US" i="1" dirty="0">
                        <a:solidFill>
                          <a:schemeClr val="accent6">
                            <a:lumMod val="50000"/>
                          </a:schemeClr>
                        </a:solidFill>
                      </a:endParaRPr>
                    </a:p>
                  </a:txBody>
                  <a:tcPr/>
                </a:tc>
                <a:extLst>
                  <a:ext uri="{0D108BD9-81ED-4DB2-BD59-A6C34878D82A}">
                    <a16:rowId xmlns:a16="http://schemas.microsoft.com/office/drawing/2014/main" val="1892874791"/>
                  </a:ext>
                </a:extLst>
              </a:tr>
              <a:tr h="370840">
                <a:tc>
                  <a:txBody>
                    <a:bodyPr/>
                    <a:lstStyle/>
                    <a:p>
                      <a:r>
                        <a:rPr lang="en-SG" dirty="0"/>
                        <a:t>Input Devices</a:t>
                      </a:r>
                      <a:endParaRPr lang="en-US" dirty="0"/>
                    </a:p>
                  </a:txBody>
                  <a:tcPr/>
                </a:tc>
                <a:tc>
                  <a:txBody>
                    <a:bodyPr/>
                    <a:lstStyle/>
                    <a:p>
                      <a:r>
                        <a:rPr lang="en-SG" i="1" dirty="0">
                          <a:solidFill>
                            <a:schemeClr val="accent6">
                              <a:lumMod val="50000"/>
                            </a:schemeClr>
                          </a:solidFill>
                        </a:rPr>
                        <a:t>Pushbutton Switches</a:t>
                      </a:r>
                      <a:endParaRPr lang="en-US" i="1" dirty="0">
                        <a:solidFill>
                          <a:schemeClr val="accent6">
                            <a:lumMod val="50000"/>
                          </a:schemeClr>
                        </a:solidFill>
                      </a:endParaRPr>
                    </a:p>
                  </a:txBody>
                  <a:tcPr/>
                </a:tc>
                <a:extLst>
                  <a:ext uri="{0D108BD9-81ED-4DB2-BD59-A6C34878D82A}">
                    <a16:rowId xmlns:a16="http://schemas.microsoft.com/office/drawing/2014/main" val="2407001100"/>
                  </a:ext>
                </a:extLst>
              </a:tr>
              <a:tr h="370840">
                <a:tc>
                  <a:txBody>
                    <a:bodyPr/>
                    <a:lstStyle/>
                    <a:p>
                      <a:r>
                        <a:rPr lang="en-SG" dirty="0"/>
                        <a:t>Output Devices</a:t>
                      </a:r>
                      <a:endParaRPr lang="en-US" dirty="0"/>
                    </a:p>
                  </a:txBody>
                  <a:tcPr/>
                </a:tc>
                <a:tc>
                  <a:txBody>
                    <a:bodyPr/>
                    <a:lstStyle/>
                    <a:p>
                      <a:r>
                        <a:rPr lang="en-SG" i="1" dirty="0">
                          <a:solidFill>
                            <a:schemeClr val="accent6">
                              <a:lumMod val="50000"/>
                            </a:schemeClr>
                          </a:solidFill>
                        </a:rPr>
                        <a:t>Stepper Motor, Indicator LEDs, LCD panel</a:t>
                      </a:r>
                      <a:endParaRPr lang="en-US" i="1" dirty="0">
                        <a:solidFill>
                          <a:schemeClr val="accent6">
                            <a:lumMod val="50000"/>
                          </a:schemeClr>
                        </a:solidFill>
                      </a:endParaRPr>
                    </a:p>
                  </a:txBody>
                  <a:tcPr/>
                </a:tc>
                <a:extLst>
                  <a:ext uri="{0D108BD9-81ED-4DB2-BD59-A6C34878D82A}">
                    <a16:rowId xmlns:a16="http://schemas.microsoft.com/office/drawing/2014/main" val="3475752232"/>
                  </a:ext>
                </a:extLst>
              </a:tr>
              <a:tr h="370840">
                <a:tc>
                  <a:txBody>
                    <a:bodyPr/>
                    <a:lstStyle/>
                    <a:p>
                      <a:r>
                        <a:rPr lang="en-SG" dirty="0"/>
                        <a:t>Power</a:t>
                      </a:r>
                      <a:endParaRPr lang="en-US" dirty="0"/>
                    </a:p>
                  </a:txBody>
                  <a:tcPr/>
                </a:tc>
                <a:tc>
                  <a:txBody>
                    <a:bodyPr/>
                    <a:lstStyle/>
                    <a:p>
                      <a:r>
                        <a:rPr lang="en-SG" i="1" dirty="0">
                          <a:solidFill>
                            <a:schemeClr val="accent6">
                              <a:lumMod val="50000"/>
                            </a:schemeClr>
                          </a:solidFill>
                        </a:rPr>
                        <a:t>Single 5V DC plug</a:t>
                      </a:r>
                      <a:endParaRPr lang="en-US" i="1" dirty="0">
                        <a:solidFill>
                          <a:schemeClr val="accent6">
                            <a:lumMod val="50000"/>
                          </a:schemeClr>
                        </a:solidFill>
                      </a:endParaRPr>
                    </a:p>
                  </a:txBody>
                  <a:tcPr/>
                </a:tc>
                <a:extLst>
                  <a:ext uri="{0D108BD9-81ED-4DB2-BD59-A6C34878D82A}">
                    <a16:rowId xmlns:a16="http://schemas.microsoft.com/office/drawing/2014/main" val="1518601038"/>
                  </a:ext>
                </a:extLst>
              </a:tr>
            </a:tbl>
          </a:graphicData>
        </a:graphic>
      </p:graphicFrame>
      <p:sp>
        <p:nvSpPr>
          <p:cNvPr id="4" name="Slide Number Placeholder 3">
            <a:extLst>
              <a:ext uri="{FF2B5EF4-FFF2-40B4-BE49-F238E27FC236}">
                <a16:creationId xmlns:a16="http://schemas.microsoft.com/office/drawing/2014/main" id="{8C8CEAA9-F02C-4441-847F-F7F89CFC08CC}"/>
              </a:ext>
            </a:extLst>
          </p:cNvPr>
          <p:cNvSpPr>
            <a:spLocks noGrp="1"/>
          </p:cNvSpPr>
          <p:nvPr>
            <p:ph type="sldNum" sz="quarter" idx="12"/>
          </p:nvPr>
        </p:nvSpPr>
        <p:spPr/>
        <p:txBody>
          <a:bodyPr/>
          <a:lstStyle/>
          <a:p>
            <a:fld id="{CAB166B3-F268-4CEF-878A-CFB0D0D505D3}" type="slidenum">
              <a:rPr lang="en-US" smtClean="0"/>
              <a:t>11</a:t>
            </a:fld>
            <a:endParaRPr lang="en-US"/>
          </a:p>
        </p:txBody>
      </p:sp>
    </p:spTree>
    <p:extLst>
      <p:ext uri="{BB962C8B-B14F-4D97-AF65-F5344CB8AC3E}">
        <p14:creationId xmlns:p14="http://schemas.microsoft.com/office/powerpoint/2010/main" val="191956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B73A-9094-4144-A1C6-1C90495EED46}"/>
              </a:ext>
            </a:extLst>
          </p:cNvPr>
          <p:cNvSpPr>
            <a:spLocks noGrp="1"/>
          </p:cNvSpPr>
          <p:nvPr>
            <p:ph type="title"/>
          </p:nvPr>
        </p:nvSpPr>
        <p:spPr/>
        <p:txBody>
          <a:bodyPr/>
          <a:lstStyle/>
          <a:p>
            <a:r>
              <a:rPr lang="en-SG" dirty="0"/>
              <a:t>Bill-of-Materials</a:t>
            </a:r>
            <a:endParaRPr lang="en-US" dirty="0"/>
          </a:p>
        </p:txBody>
      </p:sp>
      <p:sp>
        <p:nvSpPr>
          <p:cNvPr id="3" name="Content Placeholder 2">
            <a:extLst>
              <a:ext uri="{FF2B5EF4-FFF2-40B4-BE49-F238E27FC236}">
                <a16:creationId xmlns:a16="http://schemas.microsoft.com/office/drawing/2014/main" id="{4033679B-A586-481D-8067-0E7ACC586E8F}"/>
              </a:ext>
            </a:extLst>
          </p:cNvPr>
          <p:cNvSpPr>
            <a:spLocks noGrp="1"/>
          </p:cNvSpPr>
          <p:nvPr>
            <p:ph idx="1"/>
          </p:nvPr>
        </p:nvSpPr>
        <p:spPr>
          <a:xfrm>
            <a:off x="628650" y="1565981"/>
            <a:ext cx="7886700" cy="894997"/>
          </a:xfrm>
        </p:spPr>
        <p:txBody>
          <a:bodyPr/>
          <a:lstStyle/>
          <a:p>
            <a:r>
              <a:rPr lang="en-SG" dirty="0"/>
              <a:t>The BOM helps us prepare your component list (don’t go overboard or extravagant)</a:t>
            </a:r>
            <a:endParaRPr lang="en-US" dirty="0"/>
          </a:p>
        </p:txBody>
      </p:sp>
      <p:sp>
        <p:nvSpPr>
          <p:cNvPr id="4" name="Slide Number Placeholder 3">
            <a:extLst>
              <a:ext uri="{FF2B5EF4-FFF2-40B4-BE49-F238E27FC236}">
                <a16:creationId xmlns:a16="http://schemas.microsoft.com/office/drawing/2014/main" id="{4FB437BE-6FF4-4582-880E-E96F7CB8722C}"/>
              </a:ext>
            </a:extLst>
          </p:cNvPr>
          <p:cNvSpPr>
            <a:spLocks noGrp="1"/>
          </p:cNvSpPr>
          <p:nvPr>
            <p:ph type="sldNum" sz="quarter" idx="12"/>
          </p:nvPr>
        </p:nvSpPr>
        <p:spPr/>
        <p:txBody>
          <a:bodyPr/>
          <a:lstStyle/>
          <a:p>
            <a:fld id="{CAB166B3-F268-4CEF-878A-CFB0D0D505D3}" type="slidenum">
              <a:rPr lang="en-US" smtClean="0"/>
              <a:t>12</a:t>
            </a:fld>
            <a:endParaRPr lang="en-US"/>
          </a:p>
        </p:txBody>
      </p:sp>
      <p:graphicFrame>
        <p:nvGraphicFramePr>
          <p:cNvPr id="5" name="Table 5">
            <a:extLst>
              <a:ext uri="{FF2B5EF4-FFF2-40B4-BE49-F238E27FC236}">
                <a16:creationId xmlns:a16="http://schemas.microsoft.com/office/drawing/2014/main" id="{9AEF9B15-0D8E-4C41-93FD-56DCD40E18E7}"/>
              </a:ext>
            </a:extLst>
          </p:cNvPr>
          <p:cNvGraphicFramePr>
            <a:graphicFrameLocks noGrp="1"/>
          </p:cNvGraphicFramePr>
          <p:nvPr>
            <p:extLst>
              <p:ext uri="{D42A27DB-BD31-4B8C-83A1-F6EECF244321}">
                <p14:modId xmlns:p14="http://schemas.microsoft.com/office/powerpoint/2010/main" val="1397155685"/>
              </p:ext>
            </p:extLst>
          </p:nvPr>
        </p:nvGraphicFramePr>
        <p:xfrm>
          <a:off x="756356" y="2546669"/>
          <a:ext cx="7349068" cy="3595000"/>
        </p:xfrm>
        <a:graphic>
          <a:graphicData uri="http://schemas.openxmlformats.org/drawingml/2006/table">
            <a:tbl>
              <a:tblPr firstRow="1" bandRow="1">
                <a:tableStyleId>{073A0DAA-6AF3-43AB-8588-CEC1D06C72B9}</a:tableStyleId>
              </a:tblPr>
              <a:tblGrid>
                <a:gridCol w="508000">
                  <a:extLst>
                    <a:ext uri="{9D8B030D-6E8A-4147-A177-3AD203B41FA5}">
                      <a16:colId xmlns:a16="http://schemas.microsoft.com/office/drawing/2014/main" val="2257036763"/>
                    </a:ext>
                  </a:extLst>
                </a:gridCol>
                <a:gridCol w="824088">
                  <a:extLst>
                    <a:ext uri="{9D8B030D-6E8A-4147-A177-3AD203B41FA5}">
                      <a16:colId xmlns:a16="http://schemas.microsoft.com/office/drawing/2014/main" val="3124186586"/>
                    </a:ext>
                  </a:extLst>
                </a:gridCol>
                <a:gridCol w="4179713">
                  <a:extLst>
                    <a:ext uri="{9D8B030D-6E8A-4147-A177-3AD203B41FA5}">
                      <a16:colId xmlns:a16="http://schemas.microsoft.com/office/drawing/2014/main" val="3894373081"/>
                    </a:ext>
                  </a:extLst>
                </a:gridCol>
                <a:gridCol w="1837267">
                  <a:extLst>
                    <a:ext uri="{9D8B030D-6E8A-4147-A177-3AD203B41FA5}">
                      <a16:colId xmlns:a16="http://schemas.microsoft.com/office/drawing/2014/main" val="1690387738"/>
                    </a:ext>
                  </a:extLst>
                </a:gridCol>
              </a:tblGrid>
              <a:tr h="385532">
                <a:tc>
                  <a:txBody>
                    <a:bodyPr/>
                    <a:lstStyle/>
                    <a:p>
                      <a:r>
                        <a:rPr lang="en-SG" dirty="0"/>
                        <a:t>Sn</a:t>
                      </a:r>
                      <a:endParaRPr lang="en-US" dirty="0"/>
                    </a:p>
                  </a:txBody>
                  <a:tcPr/>
                </a:tc>
                <a:tc>
                  <a:txBody>
                    <a:bodyPr/>
                    <a:lstStyle/>
                    <a:p>
                      <a:r>
                        <a:rPr lang="en-SG" dirty="0"/>
                        <a:t>Qty</a:t>
                      </a:r>
                      <a:endParaRPr lang="en-US" dirty="0"/>
                    </a:p>
                  </a:txBody>
                  <a:tcPr/>
                </a:tc>
                <a:tc>
                  <a:txBody>
                    <a:bodyPr/>
                    <a:lstStyle/>
                    <a:p>
                      <a:r>
                        <a:rPr lang="en-SG" dirty="0"/>
                        <a:t>Description</a:t>
                      </a:r>
                      <a:endParaRPr lang="en-US" dirty="0"/>
                    </a:p>
                  </a:txBody>
                  <a:tcPr/>
                </a:tc>
                <a:tc>
                  <a:txBody>
                    <a:bodyPr/>
                    <a:lstStyle/>
                    <a:p>
                      <a:r>
                        <a:rPr lang="en-SG" dirty="0"/>
                        <a:t>Cost</a:t>
                      </a:r>
                      <a:endParaRPr lang="en-US" dirty="0"/>
                    </a:p>
                  </a:txBody>
                  <a:tcPr/>
                </a:tc>
                <a:extLst>
                  <a:ext uri="{0D108BD9-81ED-4DB2-BD59-A6C34878D82A}">
                    <a16:rowId xmlns:a16="http://schemas.microsoft.com/office/drawing/2014/main" val="1695419430"/>
                  </a:ext>
                </a:extLst>
              </a:tr>
              <a:tr h="390887">
                <a:tc>
                  <a:txBody>
                    <a:bodyPr/>
                    <a:lstStyle/>
                    <a:p>
                      <a:r>
                        <a:rPr lang="en-SG" dirty="0"/>
                        <a:t>1</a:t>
                      </a:r>
                      <a:endParaRPr lang="en-US" dirty="0"/>
                    </a:p>
                  </a:txBody>
                  <a:tcPr/>
                </a:tc>
                <a:tc>
                  <a:txBody>
                    <a:bodyPr/>
                    <a:lstStyle/>
                    <a:p>
                      <a:r>
                        <a:rPr lang="en-SG" dirty="0"/>
                        <a:t>1</a:t>
                      </a:r>
                      <a:endParaRPr lang="en-US" dirty="0"/>
                    </a:p>
                  </a:txBody>
                  <a:tcPr/>
                </a:tc>
                <a:tc>
                  <a:txBody>
                    <a:bodyPr/>
                    <a:lstStyle/>
                    <a:p>
                      <a:r>
                        <a:rPr lang="en-SG" dirty="0">
                          <a:hlinkClick r:id="rId2"/>
                        </a:rPr>
                        <a:t>Arduino Nano or compatible CPU</a:t>
                      </a:r>
                      <a:endParaRPr lang="en-US" dirty="0"/>
                    </a:p>
                  </a:txBody>
                  <a:tcPr/>
                </a:tc>
                <a:tc>
                  <a:txBody>
                    <a:bodyPr/>
                    <a:lstStyle/>
                    <a:p>
                      <a:r>
                        <a:rPr lang="en-SG" dirty="0"/>
                        <a:t>$6.50</a:t>
                      </a:r>
                      <a:endParaRPr lang="en-US" dirty="0"/>
                    </a:p>
                  </a:txBody>
                  <a:tcPr/>
                </a:tc>
                <a:extLst>
                  <a:ext uri="{0D108BD9-81ED-4DB2-BD59-A6C34878D82A}">
                    <a16:rowId xmlns:a16="http://schemas.microsoft.com/office/drawing/2014/main" val="1067551033"/>
                  </a:ext>
                </a:extLst>
              </a:tr>
              <a:tr h="390887">
                <a:tc>
                  <a:txBody>
                    <a:bodyPr/>
                    <a:lstStyle/>
                    <a:p>
                      <a:r>
                        <a:rPr lang="en-SG" dirty="0"/>
                        <a:t>2</a:t>
                      </a:r>
                      <a:endParaRPr lang="en-US" dirty="0"/>
                    </a:p>
                  </a:txBody>
                  <a:tcPr/>
                </a:tc>
                <a:tc>
                  <a:txBody>
                    <a:bodyPr/>
                    <a:lstStyle/>
                    <a:p>
                      <a:r>
                        <a:rPr lang="en-SG" dirty="0"/>
                        <a:t>1</a:t>
                      </a:r>
                      <a:endParaRPr lang="en-US" dirty="0"/>
                    </a:p>
                  </a:txBody>
                  <a:tcPr/>
                </a:tc>
                <a:tc>
                  <a:txBody>
                    <a:bodyPr/>
                    <a:lstStyle/>
                    <a:p>
                      <a:r>
                        <a:rPr lang="en-SG" dirty="0">
                          <a:hlinkClick r:id="rId3"/>
                        </a:rPr>
                        <a:t>28BYJ-48 Stepper motor with ULN2003 controller board</a:t>
                      </a:r>
                      <a:endParaRPr lang="en-US" dirty="0"/>
                    </a:p>
                  </a:txBody>
                  <a:tcPr/>
                </a:tc>
                <a:tc>
                  <a:txBody>
                    <a:bodyPr/>
                    <a:lstStyle/>
                    <a:p>
                      <a:r>
                        <a:rPr lang="en-SG" dirty="0"/>
                        <a:t>$3.24</a:t>
                      </a:r>
                      <a:endParaRPr lang="en-US" dirty="0"/>
                    </a:p>
                  </a:txBody>
                  <a:tcPr/>
                </a:tc>
                <a:extLst>
                  <a:ext uri="{0D108BD9-81ED-4DB2-BD59-A6C34878D82A}">
                    <a16:rowId xmlns:a16="http://schemas.microsoft.com/office/drawing/2014/main" val="2999571571"/>
                  </a:ext>
                </a:extLst>
              </a:tr>
              <a:tr h="390887">
                <a:tc>
                  <a:txBody>
                    <a:bodyPr/>
                    <a:lstStyle/>
                    <a:p>
                      <a:r>
                        <a:rPr lang="en-SG" dirty="0"/>
                        <a:t>3</a:t>
                      </a:r>
                      <a:endParaRPr lang="en-US" dirty="0"/>
                    </a:p>
                  </a:txBody>
                  <a:tcPr/>
                </a:tc>
                <a:tc>
                  <a:txBody>
                    <a:bodyPr/>
                    <a:lstStyle/>
                    <a:p>
                      <a:r>
                        <a:rPr lang="en-SG" dirty="0"/>
                        <a:t>3</a:t>
                      </a:r>
                      <a:endParaRPr lang="en-US" dirty="0"/>
                    </a:p>
                  </a:txBody>
                  <a:tcPr/>
                </a:tc>
                <a:tc>
                  <a:txBody>
                    <a:bodyPr/>
                    <a:lstStyle/>
                    <a:p>
                      <a:r>
                        <a:rPr lang="en-SG" dirty="0"/>
                        <a:t>3mm LEDs</a:t>
                      </a:r>
                      <a:endParaRPr lang="en-US" dirty="0"/>
                    </a:p>
                  </a:txBody>
                  <a:tcPr/>
                </a:tc>
                <a:tc>
                  <a:txBody>
                    <a:bodyPr/>
                    <a:lstStyle/>
                    <a:p>
                      <a:r>
                        <a:rPr lang="en-SG" dirty="0"/>
                        <a:t>$0.10</a:t>
                      </a:r>
                      <a:endParaRPr lang="en-US" dirty="0"/>
                    </a:p>
                  </a:txBody>
                  <a:tcPr/>
                </a:tc>
                <a:extLst>
                  <a:ext uri="{0D108BD9-81ED-4DB2-BD59-A6C34878D82A}">
                    <a16:rowId xmlns:a16="http://schemas.microsoft.com/office/drawing/2014/main" val="3271711893"/>
                  </a:ext>
                </a:extLst>
              </a:tr>
              <a:tr h="390887">
                <a:tc>
                  <a:txBody>
                    <a:bodyPr/>
                    <a:lstStyle/>
                    <a:p>
                      <a:r>
                        <a:rPr lang="en-SG" dirty="0"/>
                        <a:t>4</a:t>
                      </a:r>
                      <a:endParaRPr lang="en-US" dirty="0"/>
                    </a:p>
                  </a:txBody>
                  <a:tcPr/>
                </a:tc>
                <a:tc>
                  <a:txBody>
                    <a:bodyPr/>
                    <a:lstStyle/>
                    <a:p>
                      <a:r>
                        <a:rPr lang="en-SG" dirty="0"/>
                        <a:t>3</a:t>
                      </a:r>
                      <a:endParaRPr lang="en-US" dirty="0"/>
                    </a:p>
                  </a:txBody>
                  <a:tcPr/>
                </a:tc>
                <a:tc>
                  <a:txBody>
                    <a:bodyPr/>
                    <a:lstStyle/>
                    <a:p>
                      <a:r>
                        <a:rPr lang="en-SG" dirty="0">
                          <a:hlinkClick r:id="rId4"/>
                        </a:rPr>
                        <a:t>Mini Pushbutton switches</a:t>
                      </a:r>
                      <a:endParaRPr lang="en-US" dirty="0"/>
                    </a:p>
                  </a:txBody>
                  <a:tcPr/>
                </a:tc>
                <a:tc>
                  <a:txBody>
                    <a:bodyPr/>
                    <a:lstStyle/>
                    <a:p>
                      <a:r>
                        <a:rPr lang="en-SG" dirty="0"/>
                        <a:t>$1.05</a:t>
                      </a:r>
                      <a:endParaRPr lang="en-US" dirty="0"/>
                    </a:p>
                  </a:txBody>
                  <a:tcPr/>
                </a:tc>
                <a:extLst>
                  <a:ext uri="{0D108BD9-81ED-4DB2-BD59-A6C34878D82A}">
                    <a16:rowId xmlns:a16="http://schemas.microsoft.com/office/drawing/2014/main" val="514744323"/>
                  </a:ext>
                </a:extLst>
              </a:tr>
              <a:tr h="390887">
                <a:tc>
                  <a:txBody>
                    <a:bodyPr/>
                    <a:lstStyle/>
                    <a:p>
                      <a:r>
                        <a:rPr lang="en-SG" dirty="0"/>
                        <a:t>5</a:t>
                      </a:r>
                      <a:endParaRPr lang="en-US" dirty="0"/>
                    </a:p>
                  </a:txBody>
                  <a:tcPr/>
                </a:tc>
                <a:tc>
                  <a:txBody>
                    <a:bodyPr/>
                    <a:lstStyle/>
                    <a:p>
                      <a:r>
                        <a:rPr lang="en-SG" dirty="0"/>
                        <a:t>1</a:t>
                      </a:r>
                      <a:endParaRPr lang="en-US" dirty="0"/>
                    </a:p>
                  </a:txBody>
                  <a:tcPr/>
                </a:tc>
                <a:tc>
                  <a:txBody>
                    <a:bodyPr/>
                    <a:lstStyle/>
                    <a:p>
                      <a:r>
                        <a:rPr lang="en-SG" dirty="0">
                          <a:hlinkClick r:id="rId5"/>
                        </a:rPr>
                        <a:t>5V DC Power Socket Panel Mount (female) DC-022B 5.5x21.mm</a:t>
                      </a:r>
                      <a:endParaRPr lang="en-SG" dirty="0"/>
                    </a:p>
                  </a:txBody>
                  <a:tcPr/>
                </a:tc>
                <a:tc>
                  <a:txBody>
                    <a:bodyPr/>
                    <a:lstStyle/>
                    <a:p>
                      <a:r>
                        <a:rPr lang="en-SG" dirty="0"/>
                        <a:t>$0.30</a:t>
                      </a:r>
                      <a:endParaRPr lang="en-US" dirty="0"/>
                    </a:p>
                  </a:txBody>
                  <a:tcPr/>
                </a:tc>
                <a:extLst>
                  <a:ext uri="{0D108BD9-81ED-4DB2-BD59-A6C34878D82A}">
                    <a16:rowId xmlns:a16="http://schemas.microsoft.com/office/drawing/2014/main" val="3737716074"/>
                  </a:ext>
                </a:extLst>
              </a:tr>
              <a:tr h="390887">
                <a:tc>
                  <a:txBody>
                    <a:bodyPr/>
                    <a:lstStyle/>
                    <a:p>
                      <a:r>
                        <a:rPr lang="en-SG" dirty="0"/>
                        <a:t>6</a:t>
                      </a:r>
                      <a:endParaRPr lang="en-US" dirty="0"/>
                    </a:p>
                  </a:txBody>
                  <a:tcPr/>
                </a:tc>
                <a:tc>
                  <a:txBody>
                    <a:bodyPr/>
                    <a:lstStyle/>
                    <a:p>
                      <a:r>
                        <a:rPr lang="en-SG" dirty="0"/>
                        <a:t>1</a:t>
                      </a:r>
                      <a:endParaRPr lang="en-US" dirty="0"/>
                    </a:p>
                  </a:txBody>
                  <a:tcPr/>
                </a:tc>
                <a:tc>
                  <a:txBody>
                    <a:bodyPr/>
                    <a:lstStyle/>
                    <a:p>
                      <a:r>
                        <a:rPr lang="en-SG" dirty="0"/>
                        <a:t>A3 size 4mm Plywood</a:t>
                      </a:r>
                      <a:endParaRPr lang="en-US" dirty="0"/>
                    </a:p>
                  </a:txBody>
                  <a:tcPr/>
                </a:tc>
                <a:tc>
                  <a:txBody>
                    <a:bodyPr/>
                    <a:lstStyle/>
                    <a:p>
                      <a:endParaRPr lang="en-US"/>
                    </a:p>
                  </a:txBody>
                  <a:tcPr/>
                </a:tc>
                <a:extLst>
                  <a:ext uri="{0D108BD9-81ED-4DB2-BD59-A6C34878D82A}">
                    <a16:rowId xmlns:a16="http://schemas.microsoft.com/office/drawing/2014/main" val="4092610270"/>
                  </a:ext>
                </a:extLst>
              </a:tr>
              <a:tr h="308538">
                <a:tc>
                  <a:txBody>
                    <a:bodyPr/>
                    <a:lstStyle/>
                    <a:p>
                      <a:r>
                        <a:rPr lang="en-SG" dirty="0"/>
                        <a:t>7</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99590461"/>
                  </a:ext>
                </a:extLst>
              </a:tr>
            </a:tbl>
          </a:graphicData>
        </a:graphic>
      </p:graphicFrame>
    </p:spTree>
    <p:extLst>
      <p:ext uri="{BB962C8B-B14F-4D97-AF65-F5344CB8AC3E}">
        <p14:creationId xmlns:p14="http://schemas.microsoft.com/office/powerpoint/2010/main" val="244493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9DA9-F898-43E7-8ECF-5E7BC10A2FA7}"/>
              </a:ext>
            </a:extLst>
          </p:cNvPr>
          <p:cNvSpPr>
            <a:spLocks noGrp="1"/>
          </p:cNvSpPr>
          <p:nvPr>
            <p:ph type="title"/>
          </p:nvPr>
        </p:nvSpPr>
        <p:spPr/>
        <p:txBody>
          <a:bodyPr/>
          <a:lstStyle/>
          <a:p>
            <a:r>
              <a:rPr lang="en-SG" dirty="0"/>
              <a:t>Material suppliers</a:t>
            </a:r>
            <a:endParaRPr lang="en-US" dirty="0"/>
          </a:p>
        </p:txBody>
      </p:sp>
      <p:sp>
        <p:nvSpPr>
          <p:cNvPr id="3" name="Content Placeholder 2">
            <a:extLst>
              <a:ext uri="{FF2B5EF4-FFF2-40B4-BE49-F238E27FC236}">
                <a16:creationId xmlns:a16="http://schemas.microsoft.com/office/drawing/2014/main" id="{98C4AC8D-9D59-4B0E-91C3-23560630CA2D}"/>
              </a:ext>
            </a:extLst>
          </p:cNvPr>
          <p:cNvSpPr>
            <a:spLocks noGrp="1"/>
          </p:cNvSpPr>
          <p:nvPr>
            <p:ph idx="1"/>
          </p:nvPr>
        </p:nvSpPr>
        <p:spPr/>
        <p:txBody>
          <a:bodyPr/>
          <a:lstStyle/>
          <a:p>
            <a:r>
              <a:rPr lang="en-SG" dirty="0"/>
              <a:t>To aid us in obtaining your materials, please use the following online suppliers to indicate your </a:t>
            </a:r>
            <a:r>
              <a:rPr lang="en-SG" dirty="0" err="1"/>
              <a:t>nees</a:t>
            </a:r>
            <a:endParaRPr lang="en-SG" dirty="0"/>
          </a:p>
          <a:p>
            <a:pPr lvl="1"/>
            <a:r>
              <a:rPr lang="en-SG" dirty="0">
                <a:hlinkClick r:id="rId2"/>
              </a:rPr>
              <a:t>sg.cytron.io</a:t>
            </a:r>
            <a:endParaRPr lang="en-SG" dirty="0"/>
          </a:p>
          <a:p>
            <a:pPr lvl="1"/>
            <a:r>
              <a:rPr lang="en-SG" dirty="0">
                <a:hlinkClick r:id="rId3"/>
              </a:rPr>
              <a:t>shopee.sg</a:t>
            </a:r>
            <a:endParaRPr lang="en-SG" dirty="0"/>
          </a:p>
          <a:p>
            <a:pPr lvl="1"/>
            <a:r>
              <a:rPr lang="en-US" dirty="0">
                <a:hlinkClick r:id="rId4"/>
              </a:rPr>
              <a:t>sg.element14.com</a:t>
            </a:r>
            <a:endParaRPr lang="en-US" dirty="0"/>
          </a:p>
          <a:p>
            <a:pPr lvl="1"/>
            <a:r>
              <a:rPr lang="en-US" dirty="0">
                <a:hlinkClick r:id="rId5"/>
              </a:rPr>
              <a:t>robot-r-us.com.sg</a:t>
            </a:r>
            <a:endParaRPr lang="en-US" dirty="0"/>
          </a:p>
          <a:p>
            <a:pPr lvl="1"/>
            <a:r>
              <a:rPr lang="en-US" dirty="0">
                <a:hlinkClick r:id="rId6"/>
              </a:rPr>
              <a:t>aliexpress.com</a:t>
            </a:r>
            <a:endParaRPr lang="en-US" dirty="0"/>
          </a:p>
          <a:p>
            <a:r>
              <a:rPr lang="en-US" dirty="0"/>
              <a:t>Note that we may not have specialized items and even if ordered may not come in time.</a:t>
            </a:r>
          </a:p>
          <a:p>
            <a:r>
              <a:rPr lang="en-US" dirty="0"/>
              <a:t>We will often supply best-alternative items.</a:t>
            </a:r>
          </a:p>
        </p:txBody>
      </p:sp>
      <p:sp>
        <p:nvSpPr>
          <p:cNvPr id="4" name="Slide Number Placeholder 3">
            <a:extLst>
              <a:ext uri="{FF2B5EF4-FFF2-40B4-BE49-F238E27FC236}">
                <a16:creationId xmlns:a16="http://schemas.microsoft.com/office/drawing/2014/main" id="{57804838-B87D-4B50-A580-F185FC155F13}"/>
              </a:ext>
            </a:extLst>
          </p:cNvPr>
          <p:cNvSpPr>
            <a:spLocks noGrp="1"/>
          </p:cNvSpPr>
          <p:nvPr>
            <p:ph type="sldNum" sz="quarter" idx="12"/>
          </p:nvPr>
        </p:nvSpPr>
        <p:spPr/>
        <p:txBody>
          <a:bodyPr/>
          <a:lstStyle/>
          <a:p>
            <a:fld id="{CAB166B3-F268-4CEF-878A-CFB0D0D505D3}" type="slidenum">
              <a:rPr lang="en-US" smtClean="0"/>
              <a:t>13</a:t>
            </a:fld>
            <a:endParaRPr lang="en-US"/>
          </a:p>
        </p:txBody>
      </p:sp>
    </p:spTree>
    <p:extLst>
      <p:ext uri="{BB962C8B-B14F-4D97-AF65-F5344CB8AC3E}">
        <p14:creationId xmlns:p14="http://schemas.microsoft.com/office/powerpoint/2010/main" val="3706101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F25C-2305-40AB-950D-3D89F3D379D6}"/>
              </a:ext>
            </a:extLst>
          </p:cNvPr>
          <p:cNvSpPr>
            <a:spLocks noGrp="1"/>
          </p:cNvSpPr>
          <p:nvPr>
            <p:ph type="title"/>
          </p:nvPr>
        </p:nvSpPr>
        <p:spPr/>
        <p:txBody>
          <a:bodyPr/>
          <a:lstStyle/>
          <a:p>
            <a:r>
              <a:rPr lang="en-SG" dirty="0"/>
              <a:t>Ideas and References</a:t>
            </a:r>
            <a:endParaRPr lang="en-US" dirty="0"/>
          </a:p>
        </p:txBody>
      </p:sp>
      <p:sp>
        <p:nvSpPr>
          <p:cNvPr id="3" name="Content Placeholder 2">
            <a:extLst>
              <a:ext uri="{FF2B5EF4-FFF2-40B4-BE49-F238E27FC236}">
                <a16:creationId xmlns:a16="http://schemas.microsoft.com/office/drawing/2014/main" id="{FB82707E-36AF-44FF-A7F6-A3F07E4ECA94}"/>
              </a:ext>
            </a:extLst>
          </p:cNvPr>
          <p:cNvSpPr>
            <a:spLocks noGrp="1"/>
          </p:cNvSpPr>
          <p:nvPr>
            <p:ph idx="1"/>
          </p:nvPr>
        </p:nvSpPr>
        <p:spPr/>
        <p:txBody>
          <a:bodyPr/>
          <a:lstStyle/>
          <a:p>
            <a:r>
              <a:rPr lang="en-SG" dirty="0"/>
              <a:t>Provide </a:t>
            </a:r>
            <a:r>
              <a:rPr lang="en-SG" dirty="0">
                <a:solidFill>
                  <a:srgbClr val="FF0000"/>
                </a:solidFill>
              </a:rPr>
              <a:t>references</a:t>
            </a:r>
            <a:r>
              <a:rPr lang="en-SG" dirty="0"/>
              <a:t> from where you obtained your ideas, design and code.</a:t>
            </a:r>
          </a:p>
          <a:p>
            <a:r>
              <a:rPr lang="en-SG" dirty="0"/>
              <a:t>The </a:t>
            </a:r>
            <a:r>
              <a:rPr lang="en-SG" dirty="0">
                <a:solidFill>
                  <a:srgbClr val="FF0000"/>
                </a:solidFill>
              </a:rPr>
              <a:t>objective</a:t>
            </a:r>
            <a:r>
              <a:rPr lang="en-SG" dirty="0"/>
              <a:t> is to design, fabricate and integrate the components, you can use ideas from others but the design must be your own.</a:t>
            </a:r>
          </a:p>
          <a:p>
            <a:r>
              <a:rPr lang="en-SG" dirty="0"/>
              <a:t>This may be your first full fabrication/integration project, start </a:t>
            </a:r>
            <a:r>
              <a:rPr lang="en-SG" dirty="0">
                <a:solidFill>
                  <a:srgbClr val="FF0000"/>
                </a:solidFill>
              </a:rPr>
              <a:t>small</a:t>
            </a:r>
            <a:r>
              <a:rPr lang="en-SG" dirty="0"/>
              <a:t>, start </a:t>
            </a:r>
            <a:r>
              <a:rPr lang="en-SG" dirty="0">
                <a:solidFill>
                  <a:srgbClr val="FF0000"/>
                </a:solidFill>
              </a:rPr>
              <a:t>simple</a:t>
            </a:r>
            <a:r>
              <a:rPr lang="en-SG" dirty="0"/>
              <a:t>.</a:t>
            </a:r>
          </a:p>
          <a:p>
            <a:r>
              <a:rPr lang="en-SG" dirty="0"/>
              <a:t>With experience, you should be able to tackle all sorts of projects.</a:t>
            </a:r>
          </a:p>
        </p:txBody>
      </p:sp>
      <p:sp>
        <p:nvSpPr>
          <p:cNvPr id="4" name="Slide Number Placeholder 3">
            <a:extLst>
              <a:ext uri="{FF2B5EF4-FFF2-40B4-BE49-F238E27FC236}">
                <a16:creationId xmlns:a16="http://schemas.microsoft.com/office/drawing/2014/main" id="{0CC1C162-837A-4656-8B7A-4BD6E9F24EB6}"/>
              </a:ext>
            </a:extLst>
          </p:cNvPr>
          <p:cNvSpPr>
            <a:spLocks noGrp="1"/>
          </p:cNvSpPr>
          <p:nvPr>
            <p:ph type="sldNum" sz="quarter" idx="12"/>
          </p:nvPr>
        </p:nvSpPr>
        <p:spPr/>
        <p:txBody>
          <a:bodyPr/>
          <a:lstStyle/>
          <a:p>
            <a:fld id="{CAB166B3-F268-4CEF-878A-CFB0D0D505D3}" type="slidenum">
              <a:rPr lang="en-US" smtClean="0"/>
              <a:t>14</a:t>
            </a:fld>
            <a:endParaRPr lang="en-US"/>
          </a:p>
        </p:txBody>
      </p:sp>
    </p:spTree>
    <p:extLst>
      <p:ext uri="{BB962C8B-B14F-4D97-AF65-F5344CB8AC3E}">
        <p14:creationId xmlns:p14="http://schemas.microsoft.com/office/powerpoint/2010/main" val="138229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2149-8CD3-4B71-AD2B-CCFF54C1809C}"/>
              </a:ext>
            </a:extLst>
          </p:cNvPr>
          <p:cNvSpPr>
            <a:spLocks noGrp="1"/>
          </p:cNvSpPr>
          <p:nvPr>
            <p:ph type="title"/>
          </p:nvPr>
        </p:nvSpPr>
        <p:spPr/>
        <p:txBody>
          <a:bodyPr/>
          <a:lstStyle/>
          <a:p>
            <a:r>
              <a:rPr lang="en-SG" dirty="0"/>
              <a:t>Ideas – digital clock</a:t>
            </a:r>
            <a:endParaRPr lang="en-US" dirty="0"/>
          </a:p>
        </p:txBody>
      </p:sp>
      <p:sp>
        <p:nvSpPr>
          <p:cNvPr id="3" name="Content Placeholder 2">
            <a:extLst>
              <a:ext uri="{FF2B5EF4-FFF2-40B4-BE49-F238E27FC236}">
                <a16:creationId xmlns:a16="http://schemas.microsoft.com/office/drawing/2014/main" id="{3FEE0671-133A-4223-95EB-DAC2B3E99D12}"/>
              </a:ext>
            </a:extLst>
          </p:cNvPr>
          <p:cNvSpPr>
            <a:spLocks noGrp="1"/>
          </p:cNvSpPr>
          <p:nvPr>
            <p:ph idx="1"/>
          </p:nvPr>
        </p:nvSpPr>
        <p:spPr>
          <a:xfrm>
            <a:off x="628650" y="1475670"/>
            <a:ext cx="7886700" cy="4351338"/>
          </a:xfrm>
        </p:spPr>
        <p:txBody>
          <a:bodyPr/>
          <a:lstStyle/>
          <a:p>
            <a:r>
              <a:rPr lang="en-SG" dirty="0">
                <a:hlinkClick r:id="rId2"/>
              </a:rPr>
              <a:t>Arduino Project Hub – 231 clocks</a:t>
            </a:r>
            <a:endParaRPr lang="en-SG" dirty="0"/>
          </a:p>
          <a:p>
            <a:r>
              <a:rPr lang="en-US" dirty="0"/>
              <a:t>What you will learn</a:t>
            </a:r>
          </a:p>
          <a:p>
            <a:pPr lvl="1"/>
            <a:r>
              <a:rPr lang="en-US" dirty="0"/>
              <a:t>CAD design (your own housing)</a:t>
            </a:r>
          </a:p>
          <a:p>
            <a:pPr lvl="1"/>
            <a:r>
              <a:rPr lang="en-US" dirty="0"/>
              <a:t>Selection of display units</a:t>
            </a:r>
          </a:p>
          <a:p>
            <a:pPr lvl="2"/>
            <a:r>
              <a:rPr lang="en-US" dirty="0"/>
              <a:t>TM1637 LED Tube display</a:t>
            </a:r>
          </a:p>
          <a:p>
            <a:pPr lvl="2"/>
            <a:r>
              <a:rPr lang="en-US" dirty="0"/>
              <a:t>LCD Panel programming</a:t>
            </a:r>
          </a:p>
          <a:p>
            <a:pPr lvl="2"/>
            <a:r>
              <a:rPr lang="en-US" dirty="0"/>
              <a:t>7219 digital dot display</a:t>
            </a:r>
          </a:p>
          <a:p>
            <a:pPr lvl="1"/>
            <a:r>
              <a:rPr lang="en-US" dirty="0"/>
              <a:t>Input programming using states from push button</a:t>
            </a:r>
          </a:p>
          <a:p>
            <a:pPr lvl="1"/>
            <a:r>
              <a:rPr lang="en-US" dirty="0"/>
              <a:t>Can add network time, RTC modules, </a:t>
            </a:r>
            <a:r>
              <a:rPr lang="en-US" dirty="0" err="1"/>
              <a:t>etc</a:t>
            </a:r>
            <a:endParaRPr lang="en-US" dirty="0"/>
          </a:p>
          <a:p>
            <a:pPr lvl="1"/>
            <a:r>
              <a:rPr lang="en-US" dirty="0"/>
              <a:t>Programming selection of features</a:t>
            </a:r>
          </a:p>
          <a:p>
            <a:r>
              <a:rPr lang="en-US" dirty="0"/>
              <a:t>Everyone should try building a clock at least once</a:t>
            </a:r>
          </a:p>
        </p:txBody>
      </p:sp>
      <p:sp>
        <p:nvSpPr>
          <p:cNvPr id="4" name="Slide Number Placeholder 3">
            <a:extLst>
              <a:ext uri="{FF2B5EF4-FFF2-40B4-BE49-F238E27FC236}">
                <a16:creationId xmlns:a16="http://schemas.microsoft.com/office/drawing/2014/main" id="{48C6E487-F939-43E5-B7B6-F407A72E3BEA}"/>
              </a:ext>
            </a:extLst>
          </p:cNvPr>
          <p:cNvSpPr>
            <a:spLocks noGrp="1"/>
          </p:cNvSpPr>
          <p:nvPr>
            <p:ph type="sldNum" sz="quarter" idx="12"/>
          </p:nvPr>
        </p:nvSpPr>
        <p:spPr/>
        <p:txBody>
          <a:bodyPr/>
          <a:lstStyle/>
          <a:p>
            <a:fld id="{CAB166B3-F268-4CEF-878A-CFB0D0D505D3}" type="slidenum">
              <a:rPr lang="en-US" smtClean="0"/>
              <a:t>15</a:t>
            </a:fld>
            <a:endParaRPr lang="en-US"/>
          </a:p>
        </p:txBody>
      </p:sp>
    </p:spTree>
    <p:extLst>
      <p:ext uri="{BB962C8B-B14F-4D97-AF65-F5344CB8AC3E}">
        <p14:creationId xmlns:p14="http://schemas.microsoft.com/office/powerpoint/2010/main" val="233671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9226-0006-4413-9219-CA999E3C5AF9}"/>
              </a:ext>
            </a:extLst>
          </p:cNvPr>
          <p:cNvSpPr>
            <a:spLocks noGrp="1"/>
          </p:cNvSpPr>
          <p:nvPr>
            <p:ph type="title"/>
          </p:nvPr>
        </p:nvSpPr>
        <p:spPr/>
        <p:txBody>
          <a:bodyPr/>
          <a:lstStyle/>
          <a:p>
            <a:r>
              <a:rPr lang="en-SG" dirty="0"/>
              <a:t>Ideas - lamp for your desk</a:t>
            </a:r>
            <a:endParaRPr lang="en-US" dirty="0"/>
          </a:p>
        </p:txBody>
      </p:sp>
      <p:sp>
        <p:nvSpPr>
          <p:cNvPr id="3" name="Content Placeholder 2">
            <a:extLst>
              <a:ext uri="{FF2B5EF4-FFF2-40B4-BE49-F238E27FC236}">
                <a16:creationId xmlns:a16="http://schemas.microsoft.com/office/drawing/2014/main" id="{C21E986C-4D54-4A9D-B36D-63657F47F620}"/>
              </a:ext>
            </a:extLst>
          </p:cNvPr>
          <p:cNvSpPr>
            <a:spLocks noGrp="1"/>
          </p:cNvSpPr>
          <p:nvPr>
            <p:ph idx="1"/>
          </p:nvPr>
        </p:nvSpPr>
        <p:spPr/>
        <p:txBody>
          <a:bodyPr/>
          <a:lstStyle/>
          <a:p>
            <a:r>
              <a:rPr lang="en-SG" dirty="0">
                <a:hlinkClick r:id="rId2"/>
              </a:rPr>
              <a:t>Arduino Projects</a:t>
            </a:r>
            <a:r>
              <a:rPr lang="en-SG" dirty="0"/>
              <a:t>, </a:t>
            </a:r>
            <a:r>
              <a:rPr lang="en-SG" dirty="0">
                <a:hlinkClick r:id="rId3"/>
              </a:rPr>
              <a:t>3D Illusion Mood Lamp</a:t>
            </a:r>
            <a:endParaRPr lang="en-SG" dirty="0"/>
          </a:p>
          <a:p>
            <a:r>
              <a:rPr lang="en-US" dirty="0"/>
              <a:t>What you will learn</a:t>
            </a:r>
          </a:p>
          <a:p>
            <a:pPr lvl="1"/>
            <a:r>
              <a:rPr lang="en-US" dirty="0"/>
              <a:t>CAD Design, 3D illusion engraving, housing/fittings</a:t>
            </a:r>
          </a:p>
          <a:p>
            <a:pPr lvl="1"/>
            <a:r>
              <a:rPr lang="en-US" dirty="0"/>
              <a:t>Mood lamp control using </a:t>
            </a:r>
            <a:r>
              <a:rPr lang="en-US" dirty="0" err="1"/>
              <a:t>Neopixel</a:t>
            </a:r>
            <a:r>
              <a:rPr lang="en-US" dirty="0"/>
              <a:t> LEDs</a:t>
            </a:r>
          </a:p>
          <a:p>
            <a:pPr lvl="1"/>
            <a:r>
              <a:rPr lang="en-US" dirty="0"/>
              <a:t>Temperature, humidity, proximity sensing</a:t>
            </a:r>
          </a:p>
          <a:p>
            <a:pPr lvl="1"/>
            <a:r>
              <a:rPr lang="en-US" dirty="0"/>
              <a:t>Using a single switch for control</a:t>
            </a:r>
          </a:p>
          <a:p>
            <a:pPr lvl="1"/>
            <a:r>
              <a:rPr lang="en-US" dirty="0"/>
              <a:t>Programming, integration</a:t>
            </a:r>
          </a:p>
          <a:p>
            <a:r>
              <a:rPr lang="en-US" dirty="0"/>
              <a:t>Great project to light up your room!</a:t>
            </a:r>
          </a:p>
        </p:txBody>
      </p:sp>
      <p:sp>
        <p:nvSpPr>
          <p:cNvPr id="4" name="Slide Number Placeholder 3">
            <a:extLst>
              <a:ext uri="{FF2B5EF4-FFF2-40B4-BE49-F238E27FC236}">
                <a16:creationId xmlns:a16="http://schemas.microsoft.com/office/drawing/2014/main" id="{89BFD0B8-3396-4F6F-A90D-530851F328EC}"/>
              </a:ext>
            </a:extLst>
          </p:cNvPr>
          <p:cNvSpPr>
            <a:spLocks noGrp="1"/>
          </p:cNvSpPr>
          <p:nvPr>
            <p:ph type="sldNum" sz="quarter" idx="12"/>
          </p:nvPr>
        </p:nvSpPr>
        <p:spPr/>
        <p:txBody>
          <a:bodyPr/>
          <a:lstStyle/>
          <a:p>
            <a:fld id="{CAB166B3-F268-4CEF-878A-CFB0D0D505D3}" type="slidenum">
              <a:rPr lang="en-US" smtClean="0"/>
              <a:t>16</a:t>
            </a:fld>
            <a:endParaRPr lang="en-US"/>
          </a:p>
        </p:txBody>
      </p:sp>
    </p:spTree>
    <p:extLst>
      <p:ext uri="{BB962C8B-B14F-4D97-AF65-F5344CB8AC3E}">
        <p14:creationId xmlns:p14="http://schemas.microsoft.com/office/powerpoint/2010/main" val="78767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7EC0-C4C7-4C21-8BBD-162462AD095F}"/>
              </a:ext>
            </a:extLst>
          </p:cNvPr>
          <p:cNvSpPr>
            <a:spLocks noGrp="1"/>
          </p:cNvSpPr>
          <p:nvPr>
            <p:ph type="ctrTitle"/>
          </p:nvPr>
        </p:nvSpPr>
        <p:spPr/>
        <p:txBody>
          <a:bodyPr/>
          <a:lstStyle/>
          <a:p>
            <a:r>
              <a:rPr lang="en-US" dirty="0"/>
              <a:t>EP1000</a:t>
            </a:r>
          </a:p>
        </p:txBody>
      </p:sp>
      <p:sp>
        <p:nvSpPr>
          <p:cNvPr id="3" name="Subtitle 2">
            <a:extLst>
              <a:ext uri="{FF2B5EF4-FFF2-40B4-BE49-F238E27FC236}">
                <a16:creationId xmlns:a16="http://schemas.microsoft.com/office/drawing/2014/main" id="{1F579C3D-8773-4BAF-B0E2-847945ECA23E}"/>
              </a:ext>
            </a:extLst>
          </p:cNvPr>
          <p:cNvSpPr>
            <a:spLocks noGrp="1"/>
          </p:cNvSpPr>
          <p:nvPr>
            <p:ph type="subTitle" idx="1"/>
          </p:nvPr>
        </p:nvSpPr>
        <p:spPr/>
        <p:txBody>
          <a:bodyPr/>
          <a:lstStyle/>
          <a:p>
            <a:r>
              <a:rPr lang="en-US" dirty="0"/>
              <a:t>Module Project</a:t>
            </a:r>
          </a:p>
          <a:p>
            <a:r>
              <a:rPr lang="en-US" dirty="0">
                <a:solidFill>
                  <a:srgbClr val="FF0000"/>
                </a:solidFill>
              </a:rPr>
              <a:t>End</a:t>
            </a:r>
          </a:p>
        </p:txBody>
      </p:sp>
    </p:spTree>
    <p:extLst>
      <p:ext uri="{BB962C8B-B14F-4D97-AF65-F5344CB8AC3E}">
        <p14:creationId xmlns:p14="http://schemas.microsoft.com/office/powerpoint/2010/main" val="229380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7879-F27B-4AA4-BE86-B11F3B19EB04}"/>
              </a:ext>
            </a:extLst>
          </p:cNvPr>
          <p:cNvSpPr>
            <a:spLocks noGrp="1"/>
          </p:cNvSpPr>
          <p:nvPr>
            <p:ph type="title"/>
          </p:nvPr>
        </p:nvSpPr>
        <p:spPr/>
        <p:txBody>
          <a:bodyPr/>
          <a:lstStyle/>
          <a:p>
            <a:r>
              <a:rPr lang="en-SG" dirty="0"/>
              <a:t>CA4 Module Project</a:t>
            </a:r>
            <a:endParaRPr lang="en-US" dirty="0"/>
          </a:p>
        </p:txBody>
      </p:sp>
      <p:sp>
        <p:nvSpPr>
          <p:cNvPr id="3" name="Content Placeholder 2">
            <a:extLst>
              <a:ext uri="{FF2B5EF4-FFF2-40B4-BE49-F238E27FC236}">
                <a16:creationId xmlns:a16="http://schemas.microsoft.com/office/drawing/2014/main" id="{DD4B9F95-40DC-4F76-BE79-852ADAE64CB1}"/>
              </a:ext>
            </a:extLst>
          </p:cNvPr>
          <p:cNvSpPr>
            <a:spLocks noGrp="1"/>
          </p:cNvSpPr>
          <p:nvPr>
            <p:ph idx="1"/>
          </p:nvPr>
        </p:nvSpPr>
        <p:spPr/>
        <p:txBody>
          <a:bodyPr/>
          <a:lstStyle/>
          <a:p>
            <a:r>
              <a:rPr lang="en-SG" dirty="0"/>
              <a:t>Design, fabricate, assemble and integrate a project</a:t>
            </a:r>
          </a:p>
          <a:p>
            <a:r>
              <a:rPr lang="en-SG" dirty="0"/>
              <a:t>Project requirements</a:t>
            </a:r>
          </a:p>
          <a:p>
            <a:pPr lvl="1"/>
            <a:r>
              <a:rPr lang="en-SG" dirty="0"/>
              <a:t>Design of all digitally fabricated parts</a:t>
            </a:r>
          </a:p>
          <a:p>
            <a:pPr lvl="1"/>
            <a:r>
              <a:rPr lang="en-SG" dirty="0"/>
              <a:t>Fabricate</a:t>
            </a:r>
          </a:p>
          <a:p>
            <a:pPr lvl="2"/>
            <a:r>
              <a:rPr lang="en-SG" dirty="0"/>
              <a:t>2D component (Laser cutting, vinyl cutting)</a:t>
            </a:r>
          </a:p>
          <a:p>
            <a:pPr lvl="2"/>
            <a:r>
              <a:rPr lang="en-SG" dirty="0"/>
              <a:t>3D component using 3D printing</a:t>
            </a:r>
          </a:p>
          <a:p>
            <a:pPr lvl="1"/>
            <a:r>
              <a:rPr lang="en-SG" dirty="0"/>
              <a:t>Integrate</a:t>
            </a:r>
          </a:p>
          <a:p>
            <a:pPr lvl="2"/>
            <a:r>
              <a:rPr lang="en-SG" dirty="0"/>
              <a:t>Smart controller using a microcontroller</a:t>
            </a:r>
          </a:p>
          <a:p>
            <a:pPr lvl="2"/>
            <a:r>
              <a:rPr lang="en-SG" dirty="0"/>
              <a:t>Input sensor (s)</a:t>
            </a:r>
          </a:p>
          <a:p>
            <a:pPr lvl="2"/>
            <a:r>
              <a:rPr lang="en-SG" dirty="0"/>
              <a:t>Output actuators or displays</a:t>
            </a:r>
          </a:p>
          <a:p>
            <a:pPr lvl="2"/>
            <a:r>
              <a:rPr lang="en-SG" dirty="0"/>
              <a:t>Write the control program</a:t>
            </a:r>
          </a:p>
          <a:p>
            <a:r>
              <a:rPr lang="en-SG" dirty="0"/>
              <a:t>Present your project</a:t>
            </a:r>
            <a:endParaRPr lang="en-US" dirty="0"/>
          </a:p>
        </p:txBody>
      </p:sp>
      <p:sp>
        <p:nvSpPr>
          <p:cNvPr id="4" name="Slide Number Placeholder 3">
            <a:extLst>
              <a:ext uri="{FF2B5EF4-FFF2-40B4-BE49-F238E27FC236}">
                <a16:creationId xmlns:a16="http://schemas.microsoft.com/office/drawing/2014/main" id="{9D6A9AEC-FAA6-4C84-8070-E20568B253FF}"/>
              </a:ext>
            </a:extLst>
          </p:cNvPr>
          <p:cNvSpPr>
            <a:spLocks noGrp="1"/>
          </p:cNvSpPr>
          <p:nvPr>
            <p:ph type="sldNum" sz="quarter" idx="12"/>
          </p:nvPr>
        </p:nvSpPr>
        <p:spPr/>
        <p:txBody>
          <a:bodyPr/>
          <a:lstStyle/>
          <a:p>
            <a:fld id="{CAB166B3-F268-4CEF-878A-CFB0D0D505D3}" type="slidenum">
              <a:rPr lang="en-US" smtClean="0"/>
              <a:t>2</a:t>
            </a:fld>
            <a:endParaRPr lang="en-US"/>
          </a:p>
        </p:txBody>
      </p:sp>
    </p:spTree>
    <p:extLst>
      <p:ext uri="{BB962C8B-B14F-4D97-AF65-F5344CB8AC3E}">
        <p14:creationId xmlns:p14="http://schemas.microsoft.com/office/powerpoint/2010/main" val="210054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1608-C764-49E3-8CCE-41B6B50A75E3}"/>
              </a:ext>
            </a:extLst>
          </p:cNvPr>
          <p:cNvSpPr>
            <a:spLocks noGrp="1"/>
          </p:cNvSpPr>
          <p:nvPr>
            <p:ph type="title"/>
          </p:nvPr>
        </p:nvSpPr>
        <p:spPr/>
        <p:txBody>
          <a:bodyPr/>
          <a:lstStyle/>
          <a:p>
            <a:r>
              <a:rPr lang="en-SG" dirty="0"/>
              <a:t>Design</a:t>
            </a:r>
            <a:endParaRPr lang="en-US" dirty="0"/>
          </a:p>
        </p:txBody>
      </p:sp>
      <p:sp>
        <p:nvSpPr>
          <p:cNvPr id="3" name="Content Placeholder 2">
            <a:extLst>
              <a:ext uri="{FF2B5EF4-FFF2-40B4-BE49-F238E27FC236}">
                <a16:creationId xmlns:a16="http://schemas.microsoft.com/office/drawing/2014/main" id="{F7AEAD33-A5AA-443C-9D0F-635CF3DB995B}"/>
              </a:ext>
            </a:extLst>
          </p:cNvPr>
          <p:cNvSpPr>
            <a:spLocks noGrp="1"/>
          </p:cNvSpPr>
          <p:nvPr>
            <p:ph idx="1"/>
          </p:nvPr>
        </p:nvSpPr>
        <p:spPr>
          <a:xfrm>
            <a:off x="628650" y="1543400"/>
            <a:ext cx="7886700" cy="4351338"/>
          </a:xfrm>
        </p:spPr>
        <p:txBody>
          <a:bodyPr/>
          <a:lstStyle/>
          <a:p>
            <a:r>
              <a:rPr lang="en-SG" dirty="0"/>
              <a:t>Develop a design for your project</a:t>
            </a:r>
          </a:p>
          <a:p>
            <a:pPr lvl="1"/>
            <a:r>
              <a:rPr lang="en-SG" dirty="0"/>
              <a:t>Initial ideas (sketches, drawings)</a:t>
            </a:r>
          </a:p>
          <a:p>
            <a:pPr lvl="1"/>
            <a:r>
              <a:rPr lang="en-SG" dirty="0"/>
              <a:t>Digital design using CAD</a:t>
            </a:r>
          </a:p>
          <a:p>
            <a:pPr lvl="1"/>
            <a:r>
              <a:rPr lang="en-SG" dirty="0"/>
              <a:t>Simulate a final product</a:t>
            </a:r>
          </a:p>
          <a:p>
            <a:r>
              <a:rPr lang="en-SG" dirty="0"/>
              <a:t>CAD design using Fusion 360</a:t>
            </a:r>
          </a:p>
          <a:p>
            <a:pPr lvl="1"/>
            <a:r>
              <a:rPr lang="en-SG" dirty="0"/>
              <a:t>.f3d files</a:t>
            </a:r>
          </a:p>
          <a:p>
            <a:pPr lvl="1"/>
            <a:r>
              <a:rPr lang="en-SG" dirty="0"/>
              <a:t>Raw files (.</a:t>
            </a:r>
            <a:r>
              <a:rPr lang="en-SG" dirty="0" err="1"/>
              <a:t>svg</a:t>
            </a:r>
            <a:r>
              <a:rPr lang="en-SG" dirty="0"/>
              <a:t>, .jpg. .</a:t>
            </a:r>
            <a:r>
              <a:rPr lang="en-SG" dirty="0" err="1"/>
              <a:t>png</a:t>
            </a:r>
            <a:r>
              <a:rPr lang="en-SG" dirty="0"/>
              <a:t>, .</a:t>
            </a:r>
            <a:r>
              <a:rPr lang="en-SG" dirty="0" err="1"/>
              <a:t>dxf</a:t>
            </a:r>
            <a:r>
              <a:rPr lang="en-SG" dirty="0"/>
              <a:t>)</a:t>
            </a:r>
          </a:p>
          <a:p>
            <a:r>
              <a:rPr lang="en-SG" dirty="0"/>
              <a:t>Must be included on project site</a:t>
            </a:r>
            <a:endParaRPr lang="en-US" dirty="0"/>
          </a:p>
        </p:txBody>
      </p:sp>
      <p:sp>
        <p:nvSpPr>
          <p:cNvPr id="4" name="Slide Number Placeholder 3">
            <a:extLst>
              <a:ext uri="{FF2B5EF4-FFF2-40B4-BE49-F238E27FC236}">
                <a16:creationId xmlns:a16="http://schemas.microsoft.com/office/drawing/2014/main" id="{A802756D-C36A-4FB1-BFF0-D0F45D9400FE}"/>
              </a:ext>
            </a:extLst>
          </p:cNvPr>
          <p:cNvSpPr>
            <a:spLocks noGrp="1"/>
          </p:cNvSpPr>
          <p:nvPr>
            <p:ph type="sldNum" sz="quarter" idx="12"/>
          </p:nvPr>
        </p:nvSpPr>
        <p:spPr/>
        <p:txBody>
          <a:bodyPr/>
          <a:lstStyle/>
          <a:p>
            <a:fld id="{CAB166B3-F268-4CEF-878A-CFB0D0D505D3}" type="slidenum">
              <a:rPr lang="en-US" smtClean="0"/>
              <a:t>3</a:t>
            </a:fld>
            <a:endParaRPr lang="en-US"/>
          </a:p>
        </p:txBody>
      </p:sp>
    </p:spTree>
    <p:extLst>
      <p:ext uri="{BB962C8B-B14F-4D97-AF65-F5344CB8AC3E}">
        <p14:creationId xmlns:p14="http://schemas.microsoft.com/office/powerpoint/2010/main" val="289823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463C-7715-4260-8769-C52510CE028E}"/>
              </a:ext>
            </a:extLst>
          </p:cNvPr>
          <p:cNvSpPr>
            <a:spLocks noGrp="1"/>
          </p:cNvSpPr>
          <p:nvPr>
            <p:ph type="title"/>
          </p:nvPr>
        </p:nvSpPr>
        <p:spPr/>
        <p:txBody>
          <a:bodyPr/>
          <a:lstStyle/>
          <a:p>
            <a:r>
              <a:rPr lang="en-SG" dirty="0"/>
              <a:t>Fabricate</a:t>
            </a:r>
            <a:endParaRPr lang="en-US" dirty="0"/>
          </a:p>
        </p:txBody>
      </p:sp>
      <p:sp>
        <p:nvSpPr>
          <p:cNvPr id="3" name="Content Placeholder 2">
            <a:extLst>
              <a:ext uri="{FF2B5EF4-FFF2-40B4-BE49-F238E27FC236}">
                <a16:creationId xmlns:a16="http://schemas.microsoft.com/office/drawing/2014/main" id="{E83ACD55-0517-4F82-AAB6-9A005C97C821}"/>
              </a:ext>
            </a:extLst>
          </p:cNvPr>
          <p:cNvSpPr>
            <a:spLocks noGrp="1"/>
          </p:cNvSpPr>
          <p:nvPr>
            <p:ph idx="1"/>
          </p:nvPr>
        </p:nvSpPr>
        <p:spPr>
          <a:xfrm>
            <a:off x="628650" y="1678868"/>
            <a:ext cx="7886700" cy="4351338"/>
          </a:xfrm>
        </p:spPr>
        <p:txBody>
          <a:bodyPr/>
          <a:lstStyle/>
          <a:p>
            <a:r>
              <a:rPr lang="en-SG" dirty="0">
                <a:solidFill>
                  <a:srgbClr val="FF0000"/>
                </a:solidFill>
              </a:rPr>
              <a:t>Using</a:t>
            </a:r>
            <a:r>
              <a:rPr lang="en-SG" dirty="0"/>
              <a:t> the design files, fabricate your project</a:t>
            </a:r>
          </a:p>
          <a:p>
            <a:pPr lvl="1"/>
            <a:r>
              <a:rPr lang="en-SG" dirty="0"/>
              <a:t>Laser cutting (housings, face plates, fixtures)</a:t>
            </a:r>
          </a:p>
          <a:p>
            <a:pPr lvl="1"/>
            <a:r>
              <a:rPr lang="en-SG" dirty="0"/>
              <a:t>Vinyl/Paper cutting</a:t>
            </a:r>
          </a:p>
          <a:p>
            <a:pPr lvl="1"/>
            <a:r>
              <a:rPr lang="en-SG" dirty="0"/>
              <a:t>3D printing (irregular structures, containers)</a:t>
            </a:r>
          </a:p>
          <a:p>
            <a:r>
              <a:rPr lang="en-SG" dirty="0"/>
              <a:t>Do </a:t>
            </a:r>
            <a:r>
              <a:rPr lang="en-SG" dirty="0">
                <a:solidFill>
                  <a:srgbClr val="FF0000"/>
                </a:solidFill>
              </a:rPr>
              <a:t>NOT</a:t>
            </a:r>
            <a:r>
              <a:rPr lang="en-SG" dirty="0"/>
              <a:t> 3D print</a:t>
            </a:r>
          </a:p>
          <a:p>
            <a:pPr lvl="1"/>
            <a:r>
              <a:rPr lang="en-SG" dirty="0"/>
              <a:t>large housings e.g. boxes</a:t>
            </a:r>
          </a:p>
          <a:p>
            <a:pPr lvl="1"/>
            <a:r>
              <a:rPr lang="en-SG" dirty="0"/>
              <a:t>Decorative/non-relevant parts e.g. cartoon figures, hinges that are not essential to your project</a:t>
            </a:r>
          </a:p>
          <a:p>
            <a:r>
              <a:rPr lang="en-SG" dirty="0"/>
              <a:t>Keep evidence of your work (photos, mini-videos)</a:t>
            </a:r>
          </a:p>
          <a:p>
            <a:endParaRPr lang="en-SG" dirty="0"/>
          </a:p>
        </p:txBody>
      </p:sp>
      <p:sp>
        <p:nvSpPr>
          <p:cNvPr id="4" name="Slide Number Placeholder 3">
            <a:extLst>
              <a:ext uri="{FF2B5EF4-FFF2-40B4-BE49-F238E27FC236}">
                <a16:creationId xmlns:a16="http://schemas.microsoft.com/office/drawing/2014/main" id="{E561EB03-CB94-4A33-B608-2A2D1827AAE0}"/>
              </a:ext>
            </a:extLst>
          </p:cNvPr>
          <p:cNvSpPr>
            <a:spLocks noGrp="1"/>
          </p:cNvSpPr>
          <p:nvPr>
            <p:ph type="sldNum" sz="quarter" idx="12"/>
          </p:nvPr>
        </p:nvSpPr>
        <p:spPr/>
        <p:txBody>
          <a:bodyPr/>
          <a:lstStyle/>
          <a:p>
            <a:fld id="{CAB166B3-F268-4CEF-878A-CFB0D0D505D3}" type="slidenum">
              <a:rPr lang="en-US" smtClean="0"/>
              <a:t>4</a:t>
            </a:fld>
            <a:endParaRPr lang="en-US"/>
          </a:p>
        </p:txBody>
      </p:sp>
    </p:spTree>
    <p:extLst>
      <p:ext uri="{BB962C8B-B14F-4D97-AF65-F5344CB8AC3E}">
        <p14:creationId xmlns:p14="http://schemas.microsoft.com/office/powerpoint/2010/main" val="210741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B9D0-1D5D-437C-B059-157CEBF7BD9D}"/>
              </a:ext>
            </a:extLst>
          </p:cNvPr>
          <p:cNvSpPr>
            <a:spLocks noGrp="1"/>
          </p:cNvSpPr>
          <p:nvPr>
            <p:ph type="title"/>
          </p:nvPr>
        </p:nvSpPr>
        <p:spPr/>
        <p:txBody>
          <a:bodyPr/>
          <a:lstStyle/>
          <a:p>
            <a:r>
              <a:rPr lang="en-SG" dirty="0"/>
              <a:t>Integrate</a:t>
            </a:r>
            <a:endParaRPr lang="en-US" dirty="0"/>
          </a:p>
        </p:txBody>
      </p:sp>
      <p:sp>
        <p:nvSpPr>
          <p:cNvPr id="3" name="Content Placeholder 2">
            <a:extLst>
              <a:ext uri="{FF2B5EF4-FFF2-40B4-BE49-F238E27FC236}">
                <a16:creationId xmlns:a16="http://schemas.microsoft.com/office/drawing/2014/main" id="{8C8B32BB-D9DF-46CA-A611-338621B4C84E}"/>
              </a:ext>
            </a:extLst>
          </p:cNvPr>
          <p:cNvSpPr>
            <a:spLocks noGrp="1"/>
          </p:cNvSpPr>
          <p:nvPr>
            <p:ph idx="1"/>
          </p:nvPr>
        </p:nvSpPr>
        <p:spPr>
          <a:xfrm>
            <a:off x="628650" y="1565978"/>
            <a:ext cx="7886700" cy="4351338"/>
          </a:xfrm>
        </p:spPr>
        <p:txBody>
          <a:bodyPr/>
          <a:lstStyle/>
          <a:p>
            <a:r>
              <a:rPr lang="en-SG" dirty="0"/>
              <a:t>You need to use a microcontroller</a:t>
            </a:r>
          </a:p>
          <a:p>
            <a:pPr lvl="1"/>
            <a:r>
              <a:rPr lang="en-SG" dirty="0"/>
              <a:t>(preferably) Arduino Nano</a:t>
            </a:r>
          </a:p>
          <a:p>
            <a:pPr lvl="1"/>
            <a:r>
              <a:rPr lang="en-SG" dirty="0"/>
              <a:t>Write the code, integration program</a:t>
            </a:r>
          </a:p>
          <a:p>
            <a:pPr lvl="1"/>
            <a:r>
              <a:rPr lang="en-SG" dirty="0"/>
              <a:t>Power the system (without USB cable)</a:t>
            </a:r>
          </a:p>
          <a:p>
            <a:r>
              <a:rPr lang="en-SG" dirty="0"/>
              <a:t>Use</a:t>
            </a:r>
          </a:p>
          <a:p>
            <a:pPr lvl="1"/>
            <a:r>
              <a:rPr lang="en-SG" dirty="0"/>
              <a:t>At least one sensor to read-in data</a:t>
            </a:r>
          </a:p>
          <a:p>
            <a:pPr lvl="1"/>
            <a:r>
              <a:rPr lang="en-SG" dirty="0"/>
              <a:t>At lease one actuator or display device</a:t>
            </a:r>
          </a:p>
          <a:p>
            <a:r>
              <a:rPr lang="en-SG" dirty="0"/>
              <a:t>Power the system</a:t>
            </a:r>
          </a:p>
          <a:p>
            <a:pPr lvl="1"/>
            <a:r>
              <a:rPr lang="en-SG" dirty="0"/>
              <a:t>Do NOT use the USB cable</a:t>
            </a:r>
          </a:p>
          <a:p>
            <a:pPr lvl="1"/>
            <a:r>
              <a:rPr lang="en-SG" dirty="0"/>
              <a:t>(preferably) 5V input socket</a:t>
            </a:r>
            <a:endParaRPr lang="en-US" dirty="0"/>
          </a:p>
        </p:txBody>
      </p:sp>
      <p:sp>
        <p:nvSpPr>
          <p:cNvPr id="4" name="Slide Number Placeholder 3">
            <a:extLst>
              <a:ext uri="{FF2B5EF4-FFF2-40B4-BE49-F238E27FC236}">
                <a16:creationId xmlns:a16="http://schemas.microsoft.com/office/drawing/2014/main" id="{654F40AF-BF4A-49C3-A1CF-23CE0D28B6BB}"/>
              </a:ext>
            </a:extLst>
          </p:cNvPr>
          <p:cNvSpPr>
            <a:spLocks noGrp="1"/>
          </p:cNvSpPr>
          <p:nvPr>
            <p:ph type="sldNum" sz="quarter" idx="12"/>
          </p:nvPr>
        </p:nvSpPr>
        <p:spPr/>
        <p:txBody>
          <a:bodyPr/>
          <a:lstStyle/>
          <a:p>
            <a:fld id="{CAB166B3-F268-4CEF-878A-CFB0D0D505D3}" type="slidenum">
              <a:rPr lang="en-US" smtClean="0"/>
              <a:t>5</a:t>
            </a:fld>
            <a:endParaRPr lang="en-US"/>
          </a:p>
        </p:txBody>
      </p:sp>
    </p:spTree>
    <p:extLst>
      <p:ext uri="{BB962C8B-B14F-4D97-AF65-F5344CB8AC3E}">
        <p14:creationId xmlns:p14="http://schemas.microsoft.com/office/powerpoint/2010/main" val="109316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3276-0CA9-430F-8D38-93DB6FB9432F}"/>
              </a:ext>
            </a:extLst>
          </p:cNvPr>
          <p:cNvSpPr>
            <a:spLocks noGrp="1"/>
          </p:cNvSpPr>
          <p:nvPr>
            <p:ph type="title"/>
          </p:nvPr>
        </p:nvSpPr>
        <p:spPr/>
        <p:txBody>
          <a:bodyPr>
            <a:normAutofit fontScale="90000"/>
          </a:bodyPr>
          <a:lstStyle/>
          <a:p>
            <a:r>
              <a:rPr lang="en-SG" dirty="0"/>
              <a:t>Present</a:t>
            </a:r>
            <a:br>
              <a:rPr lang="en-SG" dirty="0"/>
            </a:br>
            <a:endParaRPr lang="en-US" dirty="0"/>
          </a:p>
        </p:txBody>
      </p:sp>
      <p:sp>
        <p:nvSpPr>
          <p:cNvPr id="3" name="Content Placeholder 2">
            <a:extLst>
              <a:ext uri="{FF2B5EF4-FFF2-40B4-BE49-F238E27FC236}">
                <a16:creationId xmlns:a16="http://schemas.microsoft.com/office/drawing/2014/main" id="{7DE6A30D-2BA6-44E2-9CAA-42703C0AC12F}"/>
              </a:ext>
            </a:extLst>
          </p:cNvPr>
          <p:cNvSpPr>
            <a:spLocks noGrp="1"/>
          </p:cNvSpPr>
          <p:nvPr>
            <p:ph idx="1"/>
          </p:nvPr>
        </p:nvSpPr>
        <p:spPr>
          <a:xfrm>
            <a:off x="628650" y="1453093"/>
            <a:ext cx="7886700" cy="4351338"/>
          </a:xfrm>
        </p:spPr>
        <p:txBody>
          <a:bodyPr/>
          <a:lstStyle/>
          <a:p>
            <a:r>
              <a:rPr lang="en-SG" dirty="0"/>
              <a:t>Create a </a:t>
            </a:r>
            <a:r>
              <a:rPr lang="en-SG" dirty="0">
                <a:solidFill>
                  <a:srgbClr val="FF0000"/>
                </a:solidFill>
              </a:rPr>
              <a:t>SINGLE</a:t>
            </a:r>
            <a:r>
              <a:rPr lang="en-SG" dirty="0"/>
              <a:t> slide (1920x1080) showing your final product</a:t>
            </a:r>
          </a:p>
          <a:p>
            <a:pPr lvl="1"/>
            <a:r>
              <a:rPr lang="en-SG" dirty="0"/>
              <a:t>Name: presentation.png (1920x1080)</a:t>
            </a:r>
          </a:p>
          <a:p>
            <a:pPr lvl="1"/>
            <a:r>
              <a:rPr lang="en-SG" dirty="0"/>
              <a:t>Must have:</a:t>
            </a:r>
          </a:p>
          <a:p>
            <a:pPr lvl="2"/>
            <a:r>
              <a:rPr lang="en-SG" dirty="0"/>
              <a:t>Project title, </a:t>
            </a:r>
          </a:p>
          <a:p>
            <a:pPr lvl="2"/>
            <a:r>
              <a:rPr lang="en-SG" dirty="0"/>
              <a:t>Your name, student id, class, </a:t>
            </a:r>
            <a:r>
              <a:rPr lang="en-SG" dirty="0">
                <a:solidFill>
                  <a:srgbClr val="FF0000"/>
                </a:solidFill>
              </a:rPr>
              <a:t>EP1000</a:t>
            </a:r>
          </a:p>
          <a:p>
            <a:pPr lvl="2"/>
            <a:r>
              <a:rPr lang="en-US" dirty="0"/>
              <a:t>Features</a:t>
            </a:r>
          </a:p>
          <a:p>
            <a:pPr lvl="2"/>
            <a:r>
              <a:rPr lang="en-US" dirty="0"/>
              <a:t>Construction details</a:t>
            </a:r>
          </a:p>
          <a:p>
            <a:r>
              <a:rPr lang="en-US" dirty="0"/>
              <a:t>Create a </a:t>
            </a:r>
            <a:r>
              <a:rPr lang="en-US" dirty="0">
                <a:solidFill>
                  <a:srgbClr val="FF0000"/>
                </a:solidFill>
              </a:rPr>
              <a:t>1-minute</a:t>
            </a:r>
            <a:r>
              <a:rPr lang="en-US" dirty="0"/>
              <a:t> video on how your project works</a:t>
            </a:r>
          </a:p>
          <a:p>
            <a:pPr lvl="1"/>
            <a:r>
              <a:rPr lang="en-US" dirty="0"/>
              <a:t>Upload to You-tube/</a:t>
            </a:r>
            <a:r>
              <a:rPr lang="en-US" dirty="0" err="1"/>
              <a:t>github</a:t>
            </a:r>
            <a:endParaRPr lang="en-US" dirty="0"/>
          </a:p>
          <a:p>
            <a:r>
              <a:rPr lang="en-US" dirty="0">
                <a:solidFill>
                  <a:srgbClr val="FF0000"/>
                </a:solidFill>
              </a:rPr>
              <a:t>5-minute </a:t>
            </a:r>
            <a:r>
              <a:rPr lang="en-US" dirty="0"/>
              <a:t>presentation to describe your project</a:t>
            </a:r>
          </a:p>
        </p:txBody>
      </p:sp>
      <p:sp>
        <p:nvSpPr>
          <p:cNvPr id="4" name="Slide Number Placeholder 3">
            <a:extLst>
              <a:ext uri="{FF2B5EF4-FFF2-40B4-BE49-F238E27FC236}">
                <a16:creationId xmlns:a16="http://schemas.microsoft.com/office/drawing/2014/main" id="{A5B6BD88-7B3B-4658-B762-28C9BD2297AB}"/>
              </a:ext>
            </a:extLst>
          </p:cNvPr>
          <p:cNvSpPr>
            <a:spLocks noGrp="1"/>
          </p:cNvSpPr>
          <p:nvPr>
            <p:ph type="sldNum" sz="quarter" idx="12"/>
          </p:nvPr>
        </p:nvSpPr>
        <p:spPr/>
        <p:txBody>
          <a:bodyPr/>
          <a:lstStyle/>
          <a:p>
            <a:fld id="{CAB166B3-F268-4CEF-878A-CFB0D0D505D3}" type="slidenum">
              <a:rPr lang="en-US" smtClean="0"/>
              <a:t>6</a:t>
            </a:fld>
            <a:endParaRPr lang="en-US"/>
          </a:p>
        </p:txBody>
      </p:sp>
    </p:spTree>
    <p:extLst>
      <p:ext uri="{BB962C8B-B14F-4D97-AF65-F5344CB8AC3E}">
        <p14:creationId xmlns:p14="http://schemas.microsoft.com/office/powerpoint/2010/main" val="269092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E78A-DF81-44BB-94B2-F3D6901B400E}"/>
              </a:ext>
            </a:extLst>
          </p:cNvPr>
          <p:cNvSpPr>
            <a:spLocks noGrp="1"/>
          </p:cNvSpPr>
          <p:nvPr>
            <p:ph type="title"/>
          </p:nvPr>
        </p:nvSpPr>
        <p:spPr/>
        <p:txBody>
          <a:bodyPr/>
          <a:lstStyle/>
          <a:p>
            <a:r>
              <a:rPr lang="en-SG" dirty="0" err="1"/>
              <a:t>Todo</a:t>
            </a:r>
            <a:r>
              <a:rPr lang="en-SG" dirty="0"/>
              <a:t> (today!)</a:t>
            </a:r>
            <a:endParaRPr lang="en-US" dirty="0"/>
          </a:p>
        </p:txBody>
      </p:sp>
      <p:sp>
        <p:nvSpPr>
          <p:cNvPr id="3" name="Content Placeholder 2">
            <a:extLst>
              <a:ext uri="{FF2B5EF4-FFF2-40B4-BE49-F238E27FC236}">
                <a16:creationId xmlns:a16="http://schemas.microsoft.com/office/drawing/2014/main" id="{728C2B05-B6EE-4043-82B6-B8CA922CAFBB}"/>
              </a:ext>
            </a:extLst>
          </p:cNvPr>
          <p:cNvSpPr>
            <a:spLocks noGrp="1"/>
          </p:cNvSpPr>
          <p:nvPr>
            <p:ph idx="1"/>
          </p:nvPr>
        </p:nvSpPr>
        <p:spPr/>
        <p:txBody>
          <a:bodyPr/>
          <a:lstStyle/>
          <a:p>
            <a:r>
              <a:rPr lang="en-SG" dirty="0"/>
              <a:t>Give your project a </a:t>
            </a:r>
            <a:r>
              <a:rPr lang="en-SG" dirty="0">
                <a:solidFill>
                  <a:srgbClr val="FF0000"/>
                </a:solidFill>
              </a:rPr>
              <a:t>title</a:t>
            </a:r>
          </a:p>
          <a:p>
            <a:r>
              <a:rPr lang="en-SG" dirty="0">
                <a:solidFill>
                  <a:srgbClr val="FF0000"/>
                </a:solidFill>
              </a:rPr>
              <a:t>Describe</a:t>
            </a:r>
            <a:r>
              <a:rPr lang="en-SG" dirty="0"/>
              <a:t> what your project does</a:t>
            </a:r>
          </a:p>
          <a:p>
            <a:r>
              <a:rPr lang="en-SG" dirty="0"/>
              <a:t>List the </a:t>
            </a:r>
            <a:r>
              <a:rPr lang="en-SG" dirty="0">
                <a:solidFill>
                  <a:srgbClr val="FF0000"/>
                </a:solidFill>
              </a:rPr>
              <a:t>features</a:t>
            </a:r>
            <a:r>
              <a:rPr lang="en-SG" dirty="0"/>
              <a:t> that you wish to develop</a:t>
            </a:r>
          </a:p>
          <a:p>
            <a:r>
              <a:rPr lang="en-SG" dirty="0"/>
              <a:t>List the digital </a:t>
            </a:r>
            <a:r>
              <a:rPr lang="en-SG" dirty="0">
                <a:solidFill>
                  <a:srgbClr val="FF0000"/>
                </a:solidFill>
              </a:rPr>
              <a:t>fabrication techniques </a:t>
            </a:r>
            <a:r>
              <a:rPr lang="en-SG" dirty="0"/>
              <a:t>you will use</a:t>
            </a:r>
          </a:p>
          <a:p>
            <a:r>
              <a:rPr lang="en-SG" dirty="0"/>
              <a:t>Write up a </a:t>
            </a:r>
            <a:r>
              <a:rPr lang="en-SG" dirty="0">
                <a:solidFill>
                  <a:srgbClr val="FF0000"/>
                </a:solidFill>
              </a:rPr>
              <a:t>Bill-of-materials</a:t>
            </a:r>
          </a:p>
          <a:p>
            <a:r>
              <a:rPr lang="en-SG" dirty="0">
                <a:solidFill>
                  <a:srgbClr val="FF0000"/>
                </a:solidFill>
              </a:rPr>
              <a:t>Fill</a:t>
            </a:r>
            <a:r>
              <a:rPr lang="en-SG" dirty="0"/>
              <a:t> in the form and post it on the shared site</a:t>
            </a:r>
            <a:endParaRPr lang="en-US" dirty="0"/>
          </a:p>
        </p:txBody>
      </p:sp>
      <p:sp>
        <p:nvSpPr>
          <p:cNvPr id="4" name="Slide Number Placeholder 3">
            <a:extLst>
              <a:ext uri="{FF2B5EF4-FFF2-40B4-BE49-F238E27FC236}">
                <a16:creationId xmlns:a16="http://schemas.microsoft.com/office/drawing/2014/main" id="{4D6808F9-B60E-445D-B2CA-6C1FF2BEAF98}"/>
              </a:ext>
            </a:extLst>
          </p:cNvPr>
          <p:cNvSpPr>
            <a:spLocks noGrp="1"/>
          </p:cNvSpPr>
          <p:nvPr>
            <p:ph type="sldNum" sz="quarter" idx="12"/>
          </p:nvPr>
        </p:nvSpPr>
        <p:spPr/>
        <p:txBody>
          <a:bodyPr/>
          <a:lstStyle/>
          <a:p>
            <a:fld id="{CAB166B3-F268-4CEF-878A-CFB0D0D505D3}" type="slidenum">
              <a:rPr lang="en-US" smtClean="0"/>
              <a:t>7</a:t>
            </a:fld>
            <a:endParaRPr lang="en-US"/>
          </a:p>
        </p:txBody>
      </p:sp>
      <p:sp>
        <p:nvSpPr>
          <p:cNvPr id="6" name="Rectangle 5">
            <a:extLst>
              <a:ext uri="{FF2B5EF4-FFF2-40B4-BE49-F238E27FC236}">
                <a16:creationId xmlns:a16="http://schemas.microsoft.com/office/drawing/2014/main" id="{8027D4B6-7228-4981-8331-96FFB4E43540}"/>
              </a:ext>
            </a:extLst>
          </p:cNvPr>
          <p:cNvSpPr/>
          <p:nvPr/>
        </p:nvSpPr>
        <p:spPr>
          <a:xfrm>
            <a:off x="936978" y="5127097"/>
            <a:ext cx="3635022" cy="54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EP1000 Project Description.docx</a:t>
            </a:r>
            <a:endParaRPr lang="en-US" dirty="0"/>
          </a:p>
        </p:txBody>
      </p:sp>
    </p:spTree>
    <p:extLst>
      <p:ext uri="{BB962C8B-B14F-4D97-AF65-F5344CB8AC3E}">
        <p14:creationId xmlns:p14="http://schemas.microsoft.com/office/powerpoint/2010/main" val="417833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F097-2133-4C7B-9242-E47F85125EB2}"/>
              </a:ext>
            </a:extLst>
          </p:cNvPr>
          <p:cNvSpPr>
            <a:spLocks noGrp="1"/>
          </p:cNvSpPr>
          <p:nvPr>
            <p:ph type="title"/>
          </p:nvPr>
        </p:nvSpPr>
        <p:spPr/>
        <p:txBody>
          <a:bodyPr/>
          <a:lstStyle/>
          <a:p>
            <a:r>
              <a:rPr lang="en-SG" dirty="0"/>
              <a:t>Project title</a:t>
            </a:r>
            <a:endParaRPr lang="en-US" dirty="0"/>
          </a:p>
        </p:txBody>
      </p:sp>
      <p:sp>
        <p:nvSpPr>
          <p:cNvPr id="3" name="Content Placeholder 2">
            <a:extLst>
              <a:ext uri="{FF2B5EF4-FFF2-40B4-BE49-F238E27FC236}">
                <a16:creationId xmlns:a16="http://schemas.microsoft.com/office/drawing/2014/main" id="{0D89EFF2-91F2-4243-AB52-512F3B4887BA}"/>
              </a:ext>
            </a:extLst>
          </p:cNvPr>
          <p:cNvSpPr>
            <a:spLocks noGrp="1"/>
          </p:cNvSpPr>
          <p:nvPr>
            <p:ph idx="1"/>
          </p:nvPr>
        </p:nvSpPr>
        <p:spPr>
          <a:xfrm>
            <a:off x="628650" y="1520825"/>
            <a:ext cx="7886700" cy="4351338"/>
          </a:xfrm>
        </p:spPr>
        <p:txBody>
          <a:bodyPr/>
          <a:lstStyle/>
          <a:p>
            <a:r>
              <a:rPr lang="en-SG" dirty="0"/>
              <a:t>Here are some examples:</a:t>
            </a:r>
          </a:p>
          <a:p>
            <a:pPr lvl="1"/>
            <a:r>
              <a:rPr lang="en-SG" i="1" dirty="0">
                <a:solidFill>
                  <a:schemeClr val="accent1">
                    <a:lumMod val="75000"/>
                  </a:schemeClr>
                </a:solidFill>
              </a:rPr>
              <a:t>My digital clock</a:t>
            </a:r>
          </a:p>
          <a:p>
            <a:pPr lvl="1"/>
            <a:r>
              <a:rPr lang="en-SG" i="1" dirty="0">
                <a:solidFill>
                  <a:schemeClr val="accent1">
                    <a:lumMod val="75000"/>
                  </a:schemeClr>
                </a:solidFill>
              </a:rPr>
              <a:t>A Mood lantern</a:t>
            </a:r>
          </a:p>
          <a:p>
            <a:pPr lvl="1"/>
            <a:r>
              <a:rPr lang="en-SG" i="1" dirty="0">
                <a:solidFill>
                  <a:schemeClr val="accent1">
                    <a:lumMod val="75000"/>
                  </a:schemeClr>
                </a:solidFill>
              </a:rPr>
              <a:t>USB Volume control for my PC</a:t>
            </a:r>
          </a:p>
          <a:p>
            <a:pPr lvl="1"/>
            <a:r>
              <a:rPr lang="en-SG" i="1" dirty="0">
                <a:solidFill>
                  <a:schemeClr val="accent1">
                    <a:lumMod val="75000"/>
                  </a:schemeClr>
                </a:solidFill>
              </a:rPr>
              <a:t>My Automatic Watch Winder</a:t>
            </a:r>
          </a:p>
          <a:p>
            <a:pPr lvl="1"/>
            <a:endParaRPr lang="en-SG" dirty="0"/>
          </a:p>
          <a:p>
            <a:r>
              <a:rPr lang="en-SG" dirty="0"/>
              <a:t>Title should be</a:t>
            </a:r>
          </a:p>
          <a:p>
            <a:pPr lvl="1"/>
            <a:r>
              <a:rPr lang="en-SG" dirty="0"/>
              <a:t>Simple</a:t>
            </a:r>
          </a:p>
          <a:p>
            <a:pPr lvl="1"/>
            <a:r>
              <a:rPr lang="en-SG" dirty="0"/>
              <a:t>To the point</a:t>
            </a:r>
          </a:p>
          <a:p>
            <a:pPr lvl="1"/>
            <a:r>
              <a:rPr lang="en-SG" dirty="0"/>
              <a:t>Portrays the project in a few words</a:t>
            </a:r>
            <a:endParaRPr lang="en-US" dirty="0"/>
          </a:p>
        </p:txBody>
      </p:sp>
      <p:sp>
        <p:nvSpPr>
          <p:cNvPr id="4" name="Slide Number Placeholder 3">
            <a:extLst>
              <a:ext uri="{FF2B5EF4-FFF2-40B4-BE49-F238E27FC236}">
                <a16:creationId xmlns:a16="http://schemas.microsoft.com/office/drawing/2014/main" id="{7219F3C4-2271-4504-BB6B-C00F61886870}"/>
              </a:ext>
            </a:extLst>
          </p:cNvPr>
          <p:cNvSpPr>
            <a:spLocks noGrp="1"/>
          </p:cNvSpPr>
          <p:nvPr>
            <p:ph type="sldNum" sz="quarter" idx="12"/>
          </p:nvPr>
        </p:nvSpPr>
        <p:spPr/>
        <p:txBody>
          <a:bodyPr/>
          <a:lstStyle/>
          <a:p>
            <a:fld id="{CAB166B3-F268-4CEF-878A-CFB0D0D505D3}" type="slidenum">
              <a:rPr lang="en-US" smtClean="0"/>
              <a:t>8</a:t>
            </a:fld>
            <a:endParaRPr lang="en-US"/>
          </a:p>
        </p:txBody>
      </p:sp>
    </p:spTree>
    <p:extLst>
      <p:ext uri="{BB962C8B-B14F-4D97-AF65-F5344CB8AC3E}">
        <p14:creationId xmlns:p14="http://schemas.microsoft.com/office/powerpoint/2010/main" val="234869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7C9E-1387-48A9-93E2-9CAD78E8A12F}"/>
              </a:ext>
            </a:extLst>
          </p:cNvPr>
          <p:cNvSpPr>
            <a:spLocks noGrp="1"/>
          </p:cNvSpPr>
          <p:nvPr>
            <p:ph type="title"/>
          </p:nvPr>
        </p:nvSpPr>
        <p:spPr/>
        <p:txBody>
          <a:bodyPr/>
          <a:lstStyle/>
          <a:p>
            <a:r>
              <a:rPr lang="en-SG" dirty="0"/>
              <a:t>Description</a:t>
            </a:r>
            <a:endParaRPr lang="en-US" dirty="0"/>
          </a:p>
        </p:txBody>
      </p:sp>
      <p:sp>
        <p:nvSpPr>
          <p:cNvPr id="3" name="Content Placeholder 2">
            <a:extLst>
              <a:ext uri="{FF2B5EF4-FFF2-40B4-BE49-F238E27FC236}">
                <a16:creationId xmlns:a16="http://schemas.microsoft.com/office/drawing/2014/main" id="{9B004A26-8B4E-4F30-9156-44ED6A753286}"/>
              </a:ext>
            </a:extLst>
          </p:cNvPr>
          <p:cNvSpPr>
            <a:spLocks noGrp="1"/>
          </p:cNvSpPr>
          <p:nvPr>
            <p:ph idx="1"/>
          </p:nvPr>
        </p:nvSpPr>
        <p:spPr/>
        <p:txBody>
          <a:bodyPr/>
          <a:lstStyle/>
          <a:p>
            <a:r>
              <a:rPr lang="en-SG" dirty="0"/>
              <a:t>Write a short paragraph describing what your project does</a:t>
            </a:r>
          </a:p>
          <a:p>
            <a:r>
              <a:rPr lang="en-SG" dirty="0"/>
              <a:t>Example:</a:t>
            </a:r>
            <a:br>
              <a:rPr lang="en-SG" dirty="0"/>
            </a:br>
            <a:r>
              <a:rPr lang="en-SG" dirty="0"/>
              <a:t>“</a:t>
            </a:r>
            <a:r>
              <a:rPr lang="en-SG" i="1" dirty="0">
                <a:solidFill>
                  <a:schemeClr val="accent1">
                    <a:lumMod val="75000"/>
                  </a:schemeClr>
                </a:solidFill>
              </a:rPr>
              <a:t>My watch winder will wind my automatic mechanical watch sufficiently to last 24 hrs.  It will not overwind the watch and will do it once every 24 hours.  The watch winder simulates the wearing of the watch for 8 hours on a wrist.</a:t>
            </a:r>
            <a:br>
              <a:rPr lang="en-SG" i="1" dirty="0">
                <a:solidFill>
                  <a:schemeClr val="accent1">
                    <a:lumMod val="75000"/>
                  </a:schemeClr>
                </a:solidFill>
              </a:rPr>
            </a:br>
            <a:r>
              <a:rPr lang="en-SG" i="1" dirty="0">
                <a:solidFill>
                  <a:schemeClr val="accent1">
                    <a:lumMod val="75000"/>
                  </a:schemeClr>
                </a:solidFill>
              </a:rPr>
              <a:t>Indicator LEDs show the status of the operation which can be reset.</a:t>
            </a:r>
            <a:r>
              <a:rPr lang="en-SG" dirty="0"/>
              <a:t>”</a:t>
            </a:r>
          </a:p>
          <a:p>
            <a:endParaRPr lang="en-US" dirty="0"/>
          </a:p>
        </p:txBody>
      </p:sp>
      <p:sp>
        <p:nvSpPr>
          <p:cNvPr id="4" name="Slide Number Placeholder 3">
            <a:extLst>
              <a:ext uri="{FF2B5EF4-FFF2-40B4-BE49-F238E27FC236}">
                <a16:creationId xmlns:a16="http://schemas.microsoft.com/office/drawing/2014/main" id="{E71ED1CE-D747-4BEE-B30A-512955011F70}"/>
              </a:ext>
            </a:extLst>
          </p:cNvPr>
          <p:cNvSpPr>
            <a:spLocks noGrp="1"/>
          </p:cNvSpPr>
          <p:nvPr>
            <p:ph type="sldNum" sz="quarter" idx="12"/>
          </p:nvPr>
        </p:nvSpPr>
        <p:spPr/>
        <p:txBody>
          <a:bodyPr/>
          <a:lstStyle/>
          <a:p>
            <a:fld id="{CAB166B3-F268-4CEF-878A-CFB0D0D505D3}" type="slidenum">
              <a:rPr lang="en-US" smtClean="0"/>
              <a:t>9</a:t>
            </a:fld>
            <a:endParaRPr lang="en-US"/>
          </a:p>
        </p:txBody>
      </p:sp>
    </p:spTree>
    <p:extLst>
      <p:ext uri="{BB962C8B-B14F-4D97-AF65-F5344CB8AC3E}">
        <p14:creationId xmlns:p14="http://schemas.microsoft.com/office/powerpoint/2010/main" val="4151801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4685</TotalTime>
  <Words>929</Words>
  <Application>Microsoft Office PowerPoint</Application>
  <PresentationFormat>On-screen Show (4:3)</PresentationFormat>
  <Paragraphs>185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Yanone Kaffeesatz SemiBold</vt:lpstr>
      <vt:lpstr>Office Theme</vt:lpstr>
      <vt:lpstr>EP1000</vt:lpstr>
      <vt:lpstr>CA4 Module Project</vt:lpstr>
      <vt:lpstr>Design</vt:lpstr>
      <vt:lpstr>Fabricate</vt:lpstr>
      <vt:lpstr>Integrate</vt:lpstr>
      <vt:lpstr>Present </vt:lpstr>
      <vt:lpstr>Todo (today!)</vt:lpstr>
      <vt:lpstr>Project title</vt:lpstr>
      <vt:lpstr>Description</vt:lpstr>
      <vt:lpstr>Features</vt:lpstr>
      <vt:lpstr>What will you fabricate?</vt:lpstr>
      <vt:lpstr>Bill-of-Materials</vt:lpstr>
      <vt:lpstr>Material suppliers</vt:lpstr>
      <vt:lpstr>Ideas and References</vt:lpstr>
      <vt:lpstr>Ideas – digital clock</vt:lpstr>
      <vt:lpstr>Ideas - lamp for your desk</vt:lpstr>
      <vt:lpstr>EP1000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Rodney Dorville</dc:creator>
  <cp:lastModifiedBy>Rodney Dorville</cp:lastModifiedBy>
  <cp:revision>89</cp:revision>
  <dcterms:created xsi:type="dcterms:W3CDTF">2021-05-13T09:46:01Z</dcterms:created>
  <dcterms:modified xsi:type="dcterms:W3CDTF">2021-07-15T00:23:57Z</dcterms:modified>
</cp:coreProperties>
</file>