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6" r:id="rId9"/>
    <p:sldId id="265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inkercad.com/things/6CZXjCDVC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astminuteengineers.com/i2c-lcd-arduino-tutorial/" TargetMode="External"/><Relationship Id="rId2" Type="http://schemas.openxmlformats.org/officeDocument/2006/relationships/hyperlink" Target="https://www.arduino.cc/reference/en/libraries/liquidcrystal-i2c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how-i2c-communication-works-and-how-to-use-it-with-arduin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rduino.cc/en/reference/wir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Actuators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FBF8-D7F2-4D96-A487-0F07567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Actuators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CF4B-8DD4-4E1C-AE52-482CF309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component of a machine that moves/controls a mechanism in a system.</a:t>
            </a:r>
          </a:p>
          <a:p>
            <a:r>
              <a:rPr lang="en-SG" dirty="0"/>
              <a:t>An “output” device.</a:t>
            </a:r>
          </a:p>
          <a:p>
            <a:r>
              <a:rPr lang="en-SG" dirty="0"/>
              <a:t>Examples:</a:t>
            </a:r>
          </a:p>
          <a:p>
            <a:pPr lvl="1"/>
            <a:r>
              <a:rPr lang="en-SG" dirty="0"/>
              <a:t>Displays – LED, LCD, </a:t>
            </a:r>
            <a:r>
              <a:rPr lang="en-SG" dirty="0" err="1"/>
              <a:t>Neopixels</a:t>
            </a:r>
            <a:endParaRPr lang="en-SG" dirty="0"/>
          </a:p>
          <a:p>
            <a:pPr lvl="1"/>
            <a:r>
              <a:rPr lang="en-SG" dirty="0"/>
              <a:t>Motors – DC Motors, Stepper Motors, Servo Motors</a:t>
            </a:r>
          </a:p>
          <a:p>
            <a:pPr lvl="1"/>
            <a:r>
              <a:rPr lang="en-SG" dirty="0"/>
              <a:t>Valves – Water, gas</a:t>
            </a:r>
          </a:p>
          <a:p>
            <a:pPr lvl="1"/>
            <a:r>
              <a:rPr lang="en-SG" dirty="0"/>
              <a:t>Solenoids – controls heavier voltages, currents</a:t>
            </a:r>
          </a:p>
          <a:p>
            <a:pPr lvl="1"/>
            <a:r>
              <a:rPr lang="en-SG" dirty="0"/>
              <a:t>Sounds – buzzers, alarms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2A8-1E12-4338-BD1E-B24B8880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823-3B4B-4437-B5F6-946C79D0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Display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C38F-3B64-4362-8312-45CF2618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most common output display devices used in </a:t>
            </a:r>
            <a:r>
              <a:rPr lang="en-SG" dirty="0" err="1"/>
              <a:t>projcects</a:t>
            </a:r>
            <a:r>
              <a:rPr lang="en-SG" dirty="0"/>
              <a:t> are:</a:t>
            </a:r>
          </a:p>
          <a:p>
            <a:pPr lvl="1"/>
            <a:r>
              <a:rPr lang="en-SG" dirty="0"/>
              <a:t>LEDs (indicators)</a:t>
            </a:r>
          </a:p>
          <a:p>
            <a:pPr lvl="1"/>
            <a:r>
              <a:rPr lang="en-SG" dirty="0"/>
              <a:t>LCD (display panels, information) 16x2, 20x2</a:t>
            </a:r>
          </a:p>
          <a:p>
            <a:pPr lvl="1"/>
            <a:r>
              <a:rPr lang="en-SG" dirty="0" err="1"/>
              <a:t>NeoPixels</a:t>
            </a:r>
            <a:r>
              <a:rPr lang="en-SG" dirty="0"/>
              <a:t> (strip lights, multi RGB </a:t>
            </a:r>
            <a:r>
              <a:rPr lang="en-SG" dirty="0" err="1"/>
              <a:t>leds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7-segment tube displays</a:t>
            </a:r>
          </a:p>
          <a:p>
            <a:pPr lvl="1"/>
            <a:r>
              <a:rPr lang="en-SG" dirty="0"/>
              <a:t>Dot-matrix displays (running messages)</a:t>
            </a:r>
          </a:p>
          <a:p>
            <a:pPr lvl="1"/>
            <a:r>
              <a:rPr lang="en-SG" dirty="0" err="1"/>
              <a:t>Oled</a:t>
            </a:r>
            <a:r>
              <a:rPr lang="en-SG" dirty="0"/>
              <a:t> displays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969D-3219-4DBA-9EFA-68B022B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D686-0B39-4DDA-A6C2-6A1939A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6E49-D15F-4490-940B-CB04537A5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Types: single, RGB, 7-segment</a:t>
            </a:r>
          </a:p>
          <a:p>
            <a:r>
              <a:rPr lang="en-SG" sz="2000" dirty="0"/>
              <a:t>Identify the Anode (or Cathode)</a:t>
            </a:r>
          </a:p>
          <a:p>
            <a:r>
              <a:rPr lang="en-SG" sz="2000" dirty="0"/>
              <a:t>Ensure there is proper current limiting resistors</a:t>
            </a:r>
          </a:p>
          <a:p>
            <a:r>
              <a:rPr lang="en-SG" sz="2000" dirty="0"/>
              <a:t>You need a delay to maintain the display (persistence of vision)</a:t>
            </a:r>
          </a:p>
          <a:p>
            <a:r>
              <a:rPr lang="en-SG" sz="2000" dirty="0"/>
              <a:t>You can use PWM to obtain different intensity levels.</a:t>
            </a:r>
          </a:p>
          <a:p>
            <a:endParaRPr lang="en-US" sz="2000" dirty="0"/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7E783E64-F69F-43EF-826D-568A4EBA91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478" y="527530"/>
            <a:ext cx="2765583" cy="26656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B644-60E3-47FC-940B-79BC62B4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085C323F-73CB-4082-AF0B-93C6E62B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336" y="3296082"/>
            <a:ext cx="3339655" cy="29809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6A4CD-872F-4BDD-8259-B335A1147DB3}"/>
              </a:ext>
            </a:extLst>
          </p:cNvPr>
          <p:cNvSpPr txBox="1"/>
          <p:nvPr/>
        </p:nvSpPr>
        <p:spPr>
          <a:xfrm>
            <a:off x="4974336" y="6277063"/>
            <a:ext cx="2661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hlinkClick r:id="rId2"/>
              </a:rPr>
              <a:t>Uno Random RGB Led using PWM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3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A23E-6FCE-4FF6-B168-13FC137A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LCD Displays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0D5EA-3954-44FE-A2F6-469306C83C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Common method of displaying information</a:t>
            </a:r>
          </a:p>
          <a:p>
            <a:r>
              <a:rPr lang="en-SG" sz="2000" dirty="0"/>
              <a:t>Usually Hitachi HD44780 control (8 data, RS, RW, </a:t>
            </a:r>
            <a:r>
              <a:rPr lang="en-SG" sz="2000" dirty="0" err="1"/>
              <a:t>En</a:t>
            </a:r>
            <a:r>
              <a:rPr lang="en-SG" sz="2000" dirty="0"/>
              <a:t>)</a:t>
            </a:r>
          </a:p>
          <a:p>
            <a:r>
              <a:rPr lang="en-SG" sz="2000" dirty="0"/>
              <a:t>Made simpler using an I2C 1602 controller for the LCD panel</a:t>
            </a:r>
          </a:p>
          <a:p>
            <a:r>
              <a:rPr lang="en-SG" sz="2000" dirty="0"/>
              <a:t>Library: </a:t>
            </a:r>
            <a:r>
              <a:rPr lang="en-SG" sz="2000" dirty="0" err="1">
                <a:hlinkClick r:id="rId2"/>
              </a:rPr>
              <a:t>LiquidCrystal</a:t>
            </a:r>
            <a:r>
              <a:rPr lang="en-SG" sz="2000" dirty="0">
                <a:hlinkClick r:id="rId2"/>
              </a:rPr>
              <a:t> I2C</a:t>
            </a:r>
            <a:r>
              <a:rPr lang="en-SG" sz="2000" dirty="0"/>
              <a:t> by Frank de </a:t>
            </a:r>
            <a:r>
              <a:rPr lang="en-SG" sz="2000" dirty="0" err="1"/>
              <a:t>Brabander</a:t>
            </a:r>
            <a:r>
              <a:rPr lang="en-SG" sz="2000" dirty="0"/>
              <a:t>.</a:t>
            </a:r>
          </a:p>
          <a:p>
            <a:r>
              <a:rPr lang="en-SG" sz="2000" dirty="0"/>
              <a:t>Reference: </a:t>
            </a:r>
            <a:r>
              <a:rPr lang="en-SG" sz="2000" dirty="0" err="1">
                <a:hlinkClick r:id="rId3"/>
              </a:rPr>
              <a:t>LastMinuteEngineers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3D52-7468-4BF6-92C3-4FD33045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986343-CD72-49E4-9873-7C7C0BE5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22" y="621158"/>
            <a:ext cx="3559556" cy="26151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9998B7-55B5-49FE-96A3-66A0BA71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646" y="3451170"/>
            <a:ext cx="3559556" cy="1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8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43BA-83DA-4C18-B45A-25CB6D5D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I2C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816A-5CCC-4313-932C-D8CAC3C3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5336"/>
            <a:ext cx="7886700" cy="4631627"/>
          </a:xfrm>
        </p:spPr>
        <p:txBody>
          <a:bodyPr/>
          <a:lstStyle/>
          <a:p>
            <a:r>
              <a:rPr lang="en-SG" sz="2000" dirty="0"/>
              <a:t>A method of Serial communication.</a:t>
            </a:r>
          </a:p>
          <a:p>
            <a:r>
              <a:rPr lang="en-SG" sz="2000" dirty="0"/>
              <a:t>Uses 2 wires (SDA, SCL) to communicate between devices.</a:t>
            </a:r>
          </a:p>
          <a:p>
            <a:r>
              <a:rPr lang="en-SG" sz="2000" dirty="0"/>
              <a:t>Each device has a unique address which identifies it.</a:t>
            </a:r>
          </a:p>
          <a:p>
            <a:r>
              <a:rPr lang="en-SG" sz="2000" dirty="0"/>
              <a:t>Can have up to 1024 devices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05174-850D-4A79-8853-94B29D2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8B195-68BE-4EC3-A0D9-745A4622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81" y="3285411"/>
            <a:ext cx="6126286" cy="29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F3C63-42DA-4D40-9C8F-BFB1983FFA68}"/>
              </a:ext>
            </a:extLst>
          </p:cNvPr>
          <p:cNvSpPr txBox="1"/>
          <p:nvPr/>
        </p:nvSpPr>
        <p:spPr>
          <a:xfrm>
            <a:off x="844234" y="5610560"/>
            <a:ext cx="3457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Ref: How To </a:t>
            </a:r>
            <a:r>
              <a:rPr lang="en-SG" sz="1400" dirty="0" err="1"/>
              <a:t>Mechantronics</a:t>
            </a:r>
            <a:br>
              <a:rPr lang="en-SG" sz="1400" dirty="0"/>
            </a:br>
            <a:r>
              <a:rPr lang="en-SG" sz="1400" dirty="0">
                <a:hlinkClick r:id="rId3"/>
              </a:rPr>
              <a:t>How I2C Communication Works and How to use it with Arduino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8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9B1D-5226-414D-82EB-D59DF5F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Identifying I2c devices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17192-C243-4C85-AB4B-6A3BB258C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Use the controller (master) to scan the bus for devices (slaves).</a:t>
            </a:r>
          </a:p>
          <a:p>
            <a:r>
              <a:rPr lang="en-SG" sz="2000" dirty="0"/>
              <a:t>The addresses will be printed out on the Serial Monitor.</a:t>
            </a:r>
          </a:p>
          <a:p>
            <a:r>
              <a:rPr lang="en-SG" sz="2000" dirty="0"/>
              <a:t>You can then use the address to write/read from the device.</a:t>
            </a:r>
          </a:p>
          <a:p>
            <a:r>
              <a:rPr lang="en-SG" sz="2000" dirty="0"/>
              <a:t>Library: Arduino </a:t>
            </a:r>
            <a:r>
              <a:rPr lang="en-SG" sz="2000" dirty="0">
                <a:hlinkClick r:id="rId2"/>
              </a:rPr>
              <a:t>Wire Library</a:t>
            </a:r>
            <a:endParaRPr lang="en-SG" sz="2000" dirty="0"/>
          </a:p>
          <a:p>
            <a:r>
              <a:rPr lang="en-SG" sz="2000" dirty="0"/>
              <a:t>Example code is usually provided by the device library.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F07AD8-2154-42B3-9F49-0AC9EA0179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869281"/>
            <a:ext cx="3886200" cy="4264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EE564-4704-4153-A277-8321E98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62A-B3F2-4B02-B787-3B4ED1BF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Writing to I2C LCD 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A59E-257D-4B50-838B-063A50170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SG" sz="2000" dirty="0"/>
              <a:t>Using the LiquidCrystal_I2C library.</a:t>
            </a:r>
          </a:p>
          <a:p>
            <a:r>
              <a:rPr lang="en-SG" sz="2000" dirty="0"/>
              <a:t>Create the object lcd</a:t>
            </a:r>
          </a:p>
          <a:p>
            <a:r>
              <a:rPr lang="en-SG" sz="2000" dirty="0"/>
              <a:t>Initial housekeeping</a:t>
            </a:r>
          </a:p>
          <a:p>
            <a:pPr lvl="1"/>
            <a:r>
              <a:rPr lang="en-SG" sz="1600" dirty="0"/>
              <a:t>Initialise</a:t>
            </a:r>
          </a:p>
          <a:p>
            <a:pPr lvl="1"/>
            <a:r>
              <a:rPr lang="en-SG" sz="1600" dirty="0"/>
              <a:t>Clear the screen</a:t>
            </a:r>
          </a:p>
          <a:p>
            <a:pPr lvl="1"/>
            <a:r>
              <a:rPr lang="en-SG" sz="1600" dirty="0"/>
              <a:t>Turn on backlight</a:t>
            </a:r>
          </a:p>
          <a:p>
            <a:r>
              <a:rPr lang="en-SG" sz="2000" dirty="0"/>
              <a:t>To print messages</a:t>
            </a:r>
          </a:p>
          <a:p>
            <a:pPr lvl="1"/>
            <a:r>
              <a:rPr lang="en-SG" sz="1600" dirty="0"/>
              <a:t>Position the cursor</a:t>
            </a:r>
          </a:p>
          <a:p>
            <a:pPr lvl="1"/>
            <a:r>
              <a:rPr lang="en-SG" sz="1600" dirty="0"/>
              <a:t>Print the message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2FDC9-91D2-41BF-A746-9E3F2BAB6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60464" y="1824168"/>
            <a:ext cx="4912947" cy="428738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C31E4-A54F-487D-9047-92889CB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3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4F09-23F0-4BC3-9696-A052E5B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Tube 7-Segment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A40C-BD8D-49D9-89F7-3D3DBA8CD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50674-7663-437D-8ECD-B192B9CC1C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A0149-5E05-4956-81A8-A5B2841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3547</TotalTime>
  <Words>363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Yanone Kaffeesatz SemiBold</vt:lpstr>
      <vt:lpstr>Office Theme</vt:lpstr>
      <vt:lpstr>EP1000</vt:lpstr>
      <vt:lpstr>Actuators</vt:lpstr>
      <vt:lpstr>Display devices</vt:lpstr>
      <vt:lpstr>LEDs</vt:lpstr>
      <vt:lpstr>LCD Displays</vt:lpstr>
      <vt:lpstr>I2C Interface</vt:lpstr>
      <vt:lpstr>Identifying I2c devices</vt:lpstr>
      <vt:lpstr>Writing to I2C LCD display</vt:lpstr>
      <vt:lpstr>Tube 7-Segment 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96</cp:revision>
  <dcterms:created xsi:type="dcterms:W3CDTF">2021-05-13T09:46:01Z</dcterms:created>
  <dcterms:modified xsi:type="dcterms:W3CDTF">2021-06-10T10:22:59Z</dcterms:modified>
</cp:coreProperties>
</file>