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7" r:id="rId9"/>
    <p:sldId id="268" r:id="rId10"/>
    <p:sldId id="269" r:id="rId11"/>
    <p:sldId id="266" r:id="rId12"/>
    <p:sldId id="25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88" d="100"/>
          <a:sy n="88" d="100"/>
        </p:scale>
        <p:origin x="9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75741-58CA-43A4-9946-B635E52C5CD8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4D038-41FE-4749-9D1B-B8F8368A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9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aseline="0">
                <a:latin typeface="Yanone Kaffeesatz SemiBold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65C769-D7C3-4E51-9622-EB882B1C6B88}" type="datetime1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42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C2FA8F2-92AD-4DF3-BB80-1A576E4607C5}" type="datetime1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5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F161318-0D48-4B52-BC2D-A0EA8E79725D}" type="datetime1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6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8929F4-2E32-48E9-8E95-ABAA8EAAF6A9}" type="datetime1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9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D668969-C21F-428C-9E53-8D921FF4543A}" type="datetime1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6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1FB22A5-6159-4D69-BFEE-F4892803599C}" type="datetime1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0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8CC944-9765-440C-9A18-3DC1DA37440E}" type="datetime1">
              <a:rPr lang="en-US" smtClean="0"/>
              <a:t>7/22/2021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2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661C67-BB8E-4D16-A78D-460AAF94A53C}" type="datetime1">
              <a:rPr lang="en-US" smtClean="0"/>
              <a:t>7/22/2021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39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BBC12E8-4105-456C-A90A-AF2362FB188F}" type="datetime1">
              <a:rPr lang="en-US" smtClean="0"/>
              <a:t>7/22/2021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7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1FD4DDA-56B2-4B92-884C-68E9C78E3003}" type="datetime1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5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461B4-47C4-4F2C-98A2-225FD39D225C}" type="datetime1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9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166B3-F268-4CEF-878A-CFB0D0D505D3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2A5D18E1-0271-4BA2-BF5D-52DD0815661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439" y="140510"/>
            <a:ext cx="1100664" cy="316144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66E94AD-19E0-4B3A-AC46-7E809A2F0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9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tx1"/>
          </a:solidFill>
          <a:latin typeface="Yanone Kaffeesatz SemiBold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7EC0-C4C7-4C21-8BBD-162462AD0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EP1000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79C3D-8773-4BAF-B0E2-847945ECA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Project-1-Planning</a:t>
            </a:r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181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Other considerations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1542596"/>
            <a:ext cx="7886700" cy="4351338"/>
          </a:xfrm>
        </p:spPr>
        <p:txBody>
          <a:bodyPr/>
          <a:lstStyle/>
          <a:p>
            <a:r>
              <a:rPr lang="en-SG" dirty="0" smtClean="0"/>
              <a:t>Pins vs Wires</a:t>
            </a:r>
          </a:p>
          <a:p>
            <a:pPr lvl="1"/>
            <a:r>
              <a:rPr lang="en-SG" dirty="0" smtClean="0"/>
              <a:t>Pins need a mini-breadboard</a:t>
            </a:r>
          </a:p>
          <a:p>
            <a:pPr lvl="1"/>
            <a:r>
              <a:rPr lang="en-SG" dirty="0" smtClean="0"/>
              <a:t>Wires need soldering (another skill?)</a:t>
            </a:r>
          </a:p>
          <a:p>
            <a:pPr lvl="1"/>
            <a:r>
              <a:rPr lang="en-SG" dirty="0" smtClean="0"/>
              <a:t>May need multiple GND and Power</a:t>
            </a:r>
          </a:p>
          <a:p>
            <a:r>
              <a:rPr lang="en-SG" dirty="0" smtClean="0"/>
              <a:t>How to transfer code from UNO to Nano</a:t>
            </a:r>
          </a:p>
          <a:p>
            <a:r>
              <a:rPr lang="en-SG" dirty="0" smtClean="0"/>
              <a:t>Start, Stop, Pause buttons ?</a:t>
            </a:r>
          </a:p>
          <a:p>
            <a:r>
              <a:rPr lang="en-SG" dirty="0" smtClean="0"/>
              <a:t>Power considerations</a:t>
            </a:r>
          </a:p>
          <a:p>
            <a:pPr lvl="1"/>
            <a:r>
              <a:rPr lang="en-SG" dirty="0" smtClean="0"/>
              <a:t>5V, GND</a:t>
            </a:r>
          </a:p>
          <a:p>
            <a:pPr lvl="1"/>
            <a:r>
              <a:rPr lang="en-SG" dirty="0" smtClean="0"/>
              <a:t>Voltage regulation</a:t>
            </a:r>
          </a:p>
          <a:p>
            <a:pPr lvl="1"/>
            <a:r>
              <a:rPr lang="en-SG" dirty="0" smtClean="0"/>
              <a:t>Power sockets (no USB connections)</a:t>
            </a:r>
          </a:p>
          <a:p>
            <a:pPr lvl="1"/>
            <a:r>
              <a:rPr lang="en-SG" dirty="0" smtClean="0"/>
              <a:t>Indicators</a:t>
            </a: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91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Implement a design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Design drawn using Fusion 360</a:t>
            </a:r>
          </a:p>
          <a:p>
            <a:r>
              <a:rPr lang="en-SG" dirty="0" smtClean="0"/>
              <a:t>Learn how to assemble parts for fittings</a:t>
            </a:r>
          </a:p>
          <a:p>
            <a:r>
              <a:rPr lang="en-SG" dirty="0" smtClean="0"/>
              <a:t>Vector/Raster graphics for decals, labels, artwork</a:t>
            </a:r>
          </a:p>
          <a:p>
            <a:r>
              <a:rPr lang="en-SG" dirty="0" smtClean="0"/>
              <a:t>Documentation</a:t>
            </a:r>
          </a:p>
          <a:p>
            <a:pPr lvl="1"/>
            <a:r>
              <a:rPr lang="en-SG" dirty="0" smtClean="0"/>
              <a:t>Include all RAW files (.f3d, .jpg, .</a:t>
            </a:r>
            <a:r>
              <a:rPr lang="en-SG" dirty="0" err="1" smtClean="0"/>
              <a:t>png</a:t>
            </a:r>
            <a:r>
              <a:rPr lang="en-SG" dirty="0" smtClean="0"/>
              <a:t>)</a:t>
            </a:r>
          </a:p>
          <a:p>
            <a:pPr lvl="1"/>
            <a:r>
              <a:rPr lang="en-SG" dirty="0" smtClean="0"/>
              <a:t>Record machine settings</a:t>
            </a:r>
          </a:p>
          <a:p>
            <a:pPr lvl="1"/>
            <a:r>
              <a:rPr lang="en-SG" dirty="0" smtClean="0"/>
              <a:t>Write up your work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2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7EC0-C4C7-4C21-8BBD-162462AD0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EP1000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79C3D-8773-4BAF-B0E2-847945ECA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Project-1-Planning</a:t>
            </a:r>
          </a:p>
          <a:p>
            <a:r>
              <a:rPr lang="en-US" dirty="0">
                <a:solidFill>
                  <a:srgbClr val="FF000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293809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Planning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Most important phase in your project</a:t>
            </a:r>
          </a:p>
          <a:p>
            <a:r>
              <a:rPr lang="en-SG" dirty="0" smtClean="0"/>
              <a:t>Decides your route and what you have to do</a:t>
            </a:r>
          </a:p>
          <a:p>
            <a:pPr lvl="1"/>
            <a:r>
              <a:rPr lang="en-SG" dirty="0" smtClean="0"/>
              <a:t>Provides a plan for the next few weeks</a:t>
            </a:r>
          </a:p>
          <a:p>
            <a:pPr lvl="1"/>
            <a:r>
              <a:rPr lang="en-SG" dirty="0" smtClean="0"/>
              <a:t>Decide on what equipment to use</a:t>
            </a:r>
          </a:p>
          <a:p>
            <a:pPr lvl="1"/>
            <a:r>
              <a:rPr lang="en-SG" dirty="0" smtClean="0"/>
              <a:t>Allows for parallel work</a:t>
            </a:r>
          </a:p>
          <a:p>
            <a:r>
              <a:rPr lang="en-SG" dirty="0" smtClean="0"/>
              <a:t>You will always NOT have enough time</a:t>
            </a:r>
          </a:p>
          <a:p>
            <a:pPr lvl="1"/>
            <a:r>
              <a:rPr lang="en-SG" dirty="0" smtClean="0"/>
              <a:t>Scope your project</a:t>
            </a:r>
          </a:p>
          <a:p>
            <a:pPr lvl="1"/>
            <a:r>
              <a:rPr lang="en-SG" dirty="0" smtClean="0"/>
              <a:t>Don’t forget your documentation (25%)</a:t>
            </a:r>
          </a:p>
          <a:p>
            <a:pPr lvl="1"/>
            <a:r>
              <a:rPr lang="en-SG" dirty="0" smtClean="0"/>
              <a:t>Do what you can, move 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87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Create an overview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3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947058" y="1719101"/>
            <a:ext cx="6683827" cy="4160974"/>
            <a:chOff x="947058" y="1893272"/>
            <a:chExt cx="6683827" cy="4160974"/>
          </a:xfrm>
        </p:grpSpPr>
        <p:sp>
          <p:nvSpPr>
            <p:cNvPr id="6" name="Rounded Rectangle 5"/>
            <p:cNvSpPr/>
            <p:nvPr/>
          </p:nvSpPr>
          <p:spPr>
            <a:xfrm>
              <a:off x="3614057" y="2511252"/>
              <a:ext cx="1426029" cy="74357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>
                  <a:solidFill>
                    <a:schemeClr val="tx1"/>
                  </a:solidFill>
                </a:rPr>
                <a:t>Micro-controller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204856" y="2511252"/>
              <a:ext cx="1426029" cy="74357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>
                  <a:solidFill>
                    <a:schemeClr val="tx1"/>
                  </a:solidFill>
                </a:rPr>
                <a:t>Display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023258" y="2522139"/>
              <a:ext cx="1426029" cy="74357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>
                  <a:solidFill>
                    <a:schemeClr val="tx1"/>
                  </a:solidFill>
                </a:rPr>
                <a:t>Clock settings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614057" y="3850196"/>
              <a:ext cx="1426029" cy="74357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>
                  <a:solidFill>
                    <a:schemeClr val="tx1"/>
                  </a:solidFill>
                </a:rPr>
                <a:t>Exact time-keeping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8" idx="3"/>
              <a:endCxn id="6" idx="1"/>
            </p:cNvCxnSpPr>
            <p:nvPr/>
          </p:nvCxnSpPr>
          <p:spPr>
            <a:xfrm flipV="1">
              <a:off x="2449287" y="2883041"/>
              <a:ext cx="1164770" cy="1088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3"/>
              <a:endCxn id="7" idx="1"/>
            </p:cNvCxnSpPr>
            <p:nvPr/>
          </p:nvCxnSpPr>
          <p:spPr>
            <a:xfrm>
              <a:off x="5040086" y="2883041"/>
              <a:ext cx="116477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2"/>
              <a:endCxn id="9" idx="0"/>
            </p:cNvCxnSpPr>
            <p:nvPr/>
          </p:nvCxnSpPr>
          <p:spPr>
            <a:xfrm>
              <a:off x="4327072" y="3254830"/>
              <a:ext cx="0" cy="5953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947058" y="3271415"/>
              <a:ext cx="1313308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 smtClean="0">
                  <a:solidFill>
                    <a:srgbClr val="FF0000"/>
                  </a:solidFill>
                </a:rPr>
                <a:t>Pushbutton</a:t>
              </a:r>
            </a:p>
            <a:p>
              <a:r>
                <a:rPr lang="en-SG" sz="1400" dirty="0" smtClean="0">
                  <a:solidFill>
                    <a:srgbClr val="FF0000"/>
                  </a:solidFill>
                </a:rPr>
                <a:t>Touch Sensor</a:t>
              </a:r>
              <a:br>
                <a:rPr lang="en-SG" sz="1400" dirty="0" smtClean="0">
                  <a:solidFill>
                    <a:srgbClr val="FF0000"/>
                  </a:solidFill>
                </a:rPr>
              </a:br>
              <a:r>
                <a:rPr lang="en-SG" sz="1400" dirty="0" smtClean="0">
                  <a:solidFill>
                    <a:srgbClr val="FF0000"/>
                  </a:solidFill>
                </a:rPr>
                <a:t>Remote control</a:t>
              </a:r>
              <a:br>
                <a:rPr lang="en-SG" sz="1400" dirty="0" smtClean="0">
                  <a:solidFill>
                    <a:srgbClr val="FF0000"/>
                  </a:solidFill>
                </a:rPr>
              </a:br>
              <a:r>
                <a:rPr lang="en-SG" sz="1400" dirty="0" smtClean="0">
                  <a:solidFill>
                    <a:srgbClr val="FF0000"/>
                  </a:solidFill>
                </a:rPr>
                <a:t>Keyboard</a:t>
              </a:r>
              <a:endParaRPr lang="en-SG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614057" y="4593774"/>
              <a:ext cx="148893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 smtClean="0">
                  <a:solidFill>
                    <a:srgbClr val="FF0000"/>
                  </a:solidFill>
                </a:rPr>
                <a:t>Software</a:t>
              </a:r>
            </a:p>
            <a:p>
              <a:r>
                <a:rPr lang="en-SG" sz="1400" dirty="0" smtClean="0">
                  <a:solidFill>
                    <a:srgbClr val="FF0000"/>
                  </a:solidFill>
                </a:rPr>
                <a:t>RTC Clock module</a:t>
              </a:r>
            </a:p>
            <a:p>
              <a:r>
                <a:rPr lang="en-SG" sz="1400" dirty="0" smtClean="0">
                  <a:solidFill>
                    <a:srgbClr val="FF0000"/>
                  </a:solidFill>
                </a:rPr>
                <a:t>Network time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14057" y="1893272"/>
              <a:ext cx="18959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 smtClean="0"/>
                <a:t>Uno (testing)</a:t>
              </a:r>
            </a:p>
            <a:p>
              <a:r>
                <a:rPr lang="en-SG" sz="1400" dirty="0" smtClean="0"/>
                <a:t>Nano (implementation)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04856" y="3284444"/>
              <a:ext cx="1382045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 smtClean="0">
                  <a:solidFill>
                    <a:srgbClr val="FF0000"/>
                  </a:solidFill>
                </a:rPr>
                <a:t>LCD (16x2)</a:t>
              </a:r>
            </a:p>
            <a:p>
              <a:r>
                <a:rPr lang="en-SG" sz="1400" dirty="0" smtClean="0">
                  <a:solidFill>
                    <a:srgbClr val="FF0000"/>
                  </a:solidFill>
                </a:rPr>
                <a:t>TM1637 4-digit</a:t>
              </a:r>
            </a:p>
            <a:p>
              <a:r>
                <a:rPr lang="en-SG" sz="1400" dirty="0" smtClean="0">
                  <a:solidFill>
                    <a:srgbClr val="FF0000"/>
                  </a:solidFill>
                </a:rPr>
                <a:t>Voice</a:t>
              </a:r>
            </a:p>
            <a:p>
              <a:r>
                <a:rPr lang="en-SG" sz="1400" dirty="0" smtClean="0">
                  <a:solidFill>
                    <a:srgbClr val="FF0000"/>
                  </a:solidFill>
                </a:rPr>
                <a:t>Dot-matrix 7219</a:t>
              </a:r>
            </a:p>
            <a:p>
              <a:r>
                <a:rPr lang="en-SG" sz="1400" dirty="0" smtClean="0">
                  <a:solidFill>
                    <a:srgbClr val="FF0000"/>
                  </a:solidFill>
                </a:rPr>
                <a:t>Words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1621972" y="4572004"/>
              <a:ext cx="1426029" cy="74357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>
                  <a:solidFill>
                    <a:schemeClr val="tx1"/>
                  </a:solidFill>
                </a:rPr>
                <a:t>Other Sensors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545773" y="5315582"/>
              <a:ext cx="112280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 smtClean="0">
                  <a:solidFill>
                    <a:srgbClr val="FF0000"/>
                  </a:solidFill>
                </a:rPr>
                <a:t>Temperature</a:t>
              </a:r>
            </a:p>
            <a:p>
              <a:r>
                <a:rPr lang="en-SG" sz="1400" dirty="0" smtClean="0">
                  <a:solidFill>
                    <a:srgbClr val="FF0000"/>
                  </a:solidFill>
                </a:rPr>
                <a:t>Humidity</a:t>
              </a:r>
            </a:p>
            <a:p>
              <a:r>
                <a:rPr lang="en-SG" sz="1400" dirty="0" smtClean="0">
                  <a:solidFill>
                    <a:srgbClr val="FF0000"/>
                  </a:solidFill>
                </a:rPr>
                <a:t>Light</a:t>
              </a:r>
              <a:endParaRPr lang="en-SG" dirty="0"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/>
            <p:cNvCxnSpPr>
              <a:stCxn id="25" idx="0"/>
            </p:cNvCxnSpPr>
            <p:nvPr/>
          </p:nvCxnSpPr>
          <p:spPr>
            <a:xfrm flipV="1">
              <a:off x="2334987" y="3265717"/>
              <a:ext cx="1279070" cy="130628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5479780" y="5278366"/>
            <a:ext cx="3035570" cy="706197"/>
            <a:chOff x="5823857" y="4883081"/>
            <a:chExt cx="3035570" cy="706197"/>
          </a:xfrm>
        </p:grpSpPr>
        <p:sp>
          <p:nvSpPr>
            <p:cNvPr id="29" name="TextBox 28"/>
            <p:cNvSpPr txBox="1"/>
            <p:nvPr/>
          </p:nvSpPr>
          <p:spPr>
            <a:xfrm>
              <a:off x="5921828" y="4943793"/>
              <a:ext cx="29375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3200" dirty="0" smtClean="0">
                  <a:solidFill>
                    <a:srgbClr val="FF0000"/>
                  </a:solidFill>
                  <a:latin typeface="Arial Black" panose="020B0A04020102020204" pitchFamily="34" charset="0"/>
                </a:rPr>
                <a:t>Decide now!</a:t>
              </a:r>
              <a:endParaRPr lang="en-SG" sz="3200" dirty="0">
                <a:solidFill>
                  <a:srgbClr val="FF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5823857" y="4883081"/>
              <a:ext cx="3035570" cy="706197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8769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Decide ….why?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Affects your project</a:t>
            </a:r>
          </a:p>
          <a:p>
            <a:pPr lvl="1"/>
            <a:r>
              <a:rPr lang="en-SG" dirty="0" smtClean="0"/>
              <a:t>Complexity of the project</a:t>
            </a:r>
          </a:p>
          <a:p>
            <a:pPr lvl="1"/>
            <a:r>
              <a:rPr lang="en-SG" dirty="0" smtClean="0"/>
              <a:t>Components availability</a:t>
            </a:r>
          </a:p>
          <a:p>
            <a:pPr lvl="1"/>
            <a:r>
              <a:rPr lang="en-SG" dirty="0" smtClean="0"/>
              <a:t>Software development</a:t>
            </a:r>
          </a:p>
          <a:p>
            <a:pPr lvl="1"/>
            <a:r>
              <a:rPr lang="en-SG" dirty="0" smtClean="0"/>
              <a:t>Physical design of the project (25%)</a:t>
            </a:r>
          </a:p>
          <a:p>
            <a:r>
              <a:rPr lang="en-SG" dirty="0" smtClean="0"/>
              <a:t>Decide, based on</a:t>
            </a:r>
          </a:p>
          <a:p>
            <a:pPr lvl="1"/>
            <a:r>
              <a:rPr lang="en-SG" dirty="0" smtClean="0"/>
              <a:t>Familiarity with components</a:t>
            </a:r>
          </a:p>
          <a:p>
            <a:pPr lvl="1"/>
            <a:r>
              <a:rPr lang="en-SG" dirty="0" smtClean="0"/>
              <a:t>Available software and examples</a:t>
            </a:r>
          </a:p>
          <a:p>
            <a:pPr lvl="1"/>
            <a:r>
              <a:rPr lang="en-SG" dirty="0" smtClean="0"/>
              <a:t>Available designs</a:t>
            </a:r>
          </a:p>
          <a:p>
            <a:pPr marL="457200" lvl="1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28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Time planning</a:t>
            </a:r>
            <a:endParaRPr lang="en-S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7313799"/>
              </p:ext>
            </p:extLst>
          </p:nvPr>
        </p:nvGraphicFramePr>
        <p:xfrm>
          <a:off x="628650" y="1553480"/>
          <a:ext cx="78867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350">
                  <a:extLst>
                    <a:ext uri="{9D8B030D-6E8A-4147-A177-3AD203B41FA5}">
                      <a16:colId xmlns:a16="http://schemas.microsoft.com/office/drawing/2014/main" val="2215618475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739499888"/>
                    </a:ext>
                  </a:extLst>
                </a:gridCol>
                <a:gridCol w="3418114">
                  <a:extLst>
                    <a:ext uri="{9D8B030D-6E8A-4147-A177-3AD203B41FA5}">
                      <a16:colId xmlns:a16="http://schemas.microsoft.com/office/drawing/2014/main" val="2624684385"/>
                    </a:ext>
                  </a:extLst>
                </a:gridCol>
                <a:gridCol w="2397579">
                  <a:extLst>
                    <a:ext uri="{9D8B030D-6E8A-4147-A177-3AD203B41FA5}">
                      <a16:colId xmlns:a16="http://schemas.microsoft.com/office/drawing/2014/main" val="2971137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Week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Time allocation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Purpose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058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4 hr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Get specifications, sizing</a:t>
                      </a:r>
                    </a:p>
                    <a:p>
                      <a:r>
                        <a:rPr lang="en-SG" dirty="0" smtClean="0"/>
                        <a:t>Sketch</a:t>
                      </a:r>
                      <a:r>
                        <a:rPr lang="en-SG" baseline="0" dirty="0" smtClean="0"/>
                        <a:t> project</a:t>
                      </a:r>
                    </a:p>
                    <a:p>
                      <a:r>
                        <a:rPr lang="en-SG" baseline="0" dirty="0" smtClean="0"/>
                        <a:t>Draw design using Fusion 360</a:t>
                      </a:r>
                    </a:p>
                    <a:p>
                      <a:r>
                        <a:rPr lang="en-SG" baseline="0" dirty="0" smtClean="0"/>
                        <a:t>Documentation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Sketches,</a:t>
                      </a:r>
                      <a:r>
                        <a:rPr lang="en-SG" baseline="0" dirty="0" smtClean="0"/>
                        <a:t> .F3D, specifications, measurements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307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4hr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Laser cut, 3D print design</a:t>
                      </a:r>
                    </a:p>
                    <a:p>
                      <a:r>
                        <a:rPr lang="en-SG" dirty="0" smtClean="0"/>
                        <a:t>Start micro-controller</a:t>
                      </a:r>
                      <a:r>
                        <a:rPr lang="en-SG" baseline="0" dirty="0" smtClean="0"/>
                        <a:t> testing</a:t>
                      </a:r>
                    </a:p>
                    <a:p>
                      <a:r>
                        <a:rPr lang="en-SG" baseline="0" dirty="0" smtClean="0"/>
                        <a:t>Documentation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Lab</a:t>
                      </a:r>
                      <a:r>
                        <a:rPr lang="en-SG" baseline="0" dirty="0" smtClean="0"/>
                        <a:t> work (closures?), start testing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98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4hr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Complete</a:t>
                      </a:r>
                      <a:r>
                        <a:rPr lang="en-SG" baseline="0" dirty="0" smtClean="0"/>
                        <a:t> project test</a:t>
                      </a:r>
                      <a:br>
                        <a:rPr lang="en-SG" baseline="0" dirty="0" smtClean="0"/>
                      </a:br>
                      <a:r>
                        <a:rPr lang="en-SG" baseline="0" dirty="0" smtClean="0"/>
                        <a:t>Start fitting</a:t>
                      </a:r>
                    </a:p>
                    <a:p>
                      <a:r>
                        <a:rPr lang="en-SG" baseline="0" dirty="0" smtClean="0"/>
                        <a:t>Integration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Software</a:t>
                      </a:r>
                      <a:r>
                        <a:rPr lang="en-SG" baseline="0" dirty="0" smtClean="0"/>
                        <a:t> development, testing,</a:t>
                      </a:r>
                      <a:br>
                        <a:rPr lang="en-SG" baseline="0" dirty="0" smtClean="0"/>
                      </a:br>
                      <a:r>
                        <a:rPr lang="en-SG" baseline="0" dirty="0" smtClean="0"/>
                        <a:t>Integration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395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4hr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Integration of components</a:t>
                      </a:r>
                    </a:p>
                    <a:p>
                      <a:r>
                        <a:rPr lang="en-SG" dirty="0" smtClean="0"/>
                        <a:t>Documentation</a:t>
                      </a:r>
                    </a:p>
                    <a:p>
                      <a:r>
                        <a:rPr lang="en-SG" dirty="0" smtClean="0"/>
                        <a:t>Presentation slide, video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Integration, documentation,</a:t>
                      </a:r>
                      <a:r>
                        <a:rPr lang="en-SG" baseline="0" dirty="0" smtClean="0"/>
                        <a:t> presentation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16125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50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Specifications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Get specification sheets on ALL items</a:t>
            </a:r>
          </a:p>
          <a:p>
            <a:pPr lvl="1"/>
            <a:r>
              <a:rPr lang="en-SG" dirty="0" smtClean="0"/>
              <a:t>Example:</a:t>
            </a:r>
          </a:p>
          <a:p>
            <a:pPr lvl="2"/>
            <a:r>
              <a:rPr lang="en-SG" dirty="0" smtClean="0"/>
              <a:t>Uno R3</a:t>
            </a:r>
          </a:p>
          <a:p>
            <a:pPr lvl="2"/>
            <a:r>
              <a:rPr lang="en-SG" dirty="0" smtClean="0"/>
              <a:t>Nano</a:t>
            </a:r>
          </a:p>
          <a:p>
            <a:r>
              <a:rPr lang="en-SG" dirty="0" smtClean="0"/>
              <a:t>Get dimensions of ALL components</a:t>
            </a:r>
          </a:p>
          <a:p>
            <a:r>
              <a:rPr lang="en-SG" dirty="0" smtClean="0"/>
              <a:t>Do a mock-up of your project</a:t>
            </a:r>
          </a:p>
          <a:p>
            <a:pPr lvl="1"/>
            <a:r>
              <a:rPr lang="en-SG" dirty="0" smtClean="0"/>
              <a:t>Use cardboard, paper, foam, scrap</a:t>
            </a:r>
          </a:p>
          <a:p>
            <a:pPr lvl="1"/>
            <a:r>
              <a:rPr lang="en-SG" dirty="0" smtClean="0"/>
              <a:t>Size up the items, do not physically oversize, undersize</a:t>
            </a:r>
          </a:p>
          <a:p>
            <a:r>
              <a:rPr lang="en-SG" dirty="0" smtClean="0"/>
              <a:t>Sketch, measure proposed design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5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Physical design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Sketch a design</a:t>
            </a:r>
          </a:p>
          <a:p>
            <a:r>
              <a:rPr lang="en-SG" dirty="0" smtClean="0"/>
              <a:t>Dimension your design</a:t>
            </a:r>
          </a:p>
          <a:p>
            <a:r>
              <a:rPr lang="en-SG" dirty="0" smtClean="0"/>
              <a:t>Decide what to</a:t>
            </a:r>
          </a:p>
          <a:p>
            <a:pPr lvl="1"/>
            <a:r>
              <a:rPr lang="en-SG" dirty="0" smtClean="0"/>
              <a:t>Laser cut (flat surfaces, stacking, enclosures)</a:t>
            </a:r>
          </a:p>
          <a:p>
            <a:pPr lvl="1"/>
            <a:r>
              <a:rPr lang="en-SG" dirty="0" smtClean="0"/>
              <a:t>3D Print (irregular shapes, moving parts, holders)</a:t>
            </a:r>
          </a:p>
          <a:p>
            <a:r>
              <a:rPr lang="en-SG" dirty="0" smtClean="0"/>
              <a:t>Make allowances</a:t>
            </a:r>
          </a:p>
          <a:p>
            <a:pPr lvl="1"/>
            <a:r>
              <a:rPr lang="en-SG" dirty="0" smtClean="0"/>
              <a:t>for </a:t>
            </a:r>
            <a:r>
              <a:rPr lang="en-SG" dirty="0" err="1" smtClean="0"/>
              <a:t>redos</a:t>
            </a:r>
            <a:r>
              <a:rPr lang="en-SG" dirty="0" smtClean="0"/>
              <a:t>, mistakes</a:t>
            </a:r>
          </a:p>
          <a:p>
            <a:pPr lvl="1"/>
            <a:r>
              <a:rPr lang="en-SG" dirty="0"/>
              <a:t>l</a:t>
            </a:r>
            <a:r>
              <a:rPr lang="en-SG" dirty="0" smtClean="0"/>
              <a:t>ab closures, bookings, time/space allocation</a:t>
            </a:r>
          </a:p>
          <a:p>
            <a:pPr lvl="1"/>
            <a:r>
              <a:rPr lang="en-SG" dirty="0" smtClean="0"/>
              <a:t>Over-exactness</a:t>
            </a:r>
          </a:p>
          <a:p>
            <a:pPr lvl="1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39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Physical Design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8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874206" y="2935016"/>
            <a:ext cx="3165230" cy="1055077"/>
            <a:chOff x="874207" y="2029767"/>
            <a:chExt cx="3165230" cy="1055077"/>
          </a:xfrm>
        </p:grpSpPr>
        <p:sp>
          <p:nvSpPr>
            <p:cNvPr id="7" name="Rectangle 6"/>
            <p:cNvSpPr/>
            <p:nvPr/>
          </p:nvSpPr>
          <p:spPr>
            <a:xfrm>
              <a:off x="874207" y="2029767"/>
              <a:ext cx="3165230" cy="10550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065125" y="2291024"/>
              <a:ext cx="1617785" cy="53256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>
                  <a:solidFill>
                    <a:schemeClr val="bg1"/>
                  </a:solidFill>
                </a:rPr>
                <a:t>LCD 80x36</a:t>
              </a:r>
              <a:endParaRPr lang="en-SG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74206" y="1773391"/>
            <a:ext cx="2359177" cy="836100"/>
            <a:chOff x="874207" y="3346102"/>
            <a:chExt cx="2359177" cy="836100"/>
          </a:xfrm>
        </p:grpSpPr>
        <p:sp>
          <p:nvSpPr>
            <p:cNvPr id="9" name="Rectangle 8"/>
            <p:cNvSpPr/>
            <p:nvPr/>
          </p:nvSpPr>
          <p:spPr>
            <a:xfrm>
              <a:off x="874207" y="3346102"/>
              <a:ext cx="2359177" cy="8361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065125" y="3526971"/>
              <a:ext cx="1205802" cy="422031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 smtClean="0">
                  <a:solidFill>
                    <a:srgbClr val="FF0000"/>
                  </a:solidFill>
                  <a:latin typeface="Arial Black" panose="020B0A04020102020204" pitchFamily="34" charset="0"/>
                </a:rPr>
                <a:t>1637</a:t>
              </a:r>
              <a:endParaRPr lang="en-SG" sz="2400" dirty="0" smtClean="0">
                <a:solidFill>
                  <a:srgbClr val="FF0000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74206" y="4352677"/>
            <a:ext cx="5747657" cy="1436914"/>
            <a:chOff x="874206" y="4360985"/>
            <a:chExt cx="5747657" cy="1436914"/>
          </a:xfrm>
        </p:grpSpPr>
        <p:sp>
          <p:nvSpPr>
            <p:cNvPr id="12" name="Rectangle 11"/>
            <p:cNvSpPr/>
            <p:nvPr/>
          </p:nvSpPr>
          <p:spPr>
            <a:xfrm>
              <a:off x="874206" y="4360985"/>
              <a:ext cx="5747657" cy="143691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2607" y="4543890"/>
              <a:ext cx="4596113" cy="1071104"/>
            </a:xfrm>
            <a:prstGeom prst="rect">
              <a:avLst/>
            </a:prstGeom>
          </p:spPr>
        </p:pic>
      </p:grpSp>
      <p:cxnSp>
        <p:nvCxnSpPr>
          <p:cNvPr id="17" name="Straight Arrow Connector 16"/>
          <p:cNvCxnSpPr/>
          <p:nvPr/>
        </p:nvCxnSpPr>
        <p:spPr>
          <a:xfrm>
            <a:off x="770160" y="1773391"/>
            <a:ext cx="0" cy="83610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3796" y="2037552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/>
              <a:t>40mm</a:t>
            </a:r>
            <a:endParaRPr lang="en-SG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70160" y="2935016"/>
            <a:ext cx="0" cy="105507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63796" y="3311180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/>
              <a:t>60mm</a:t>
            </a:r>
            <a:endParaRPr lang="en-SG" sz="14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70160" y="4352677"/>
            <a:ext cx="0" cy="1436914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3796" y="4927773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8</a:t>
            </a:r>
            <a:r>
              <a:rPr lang="en-SG" sz="1400" dirty="0" smtClean="0"/>
              <a:t>0mm</a:t>
            </a:r>
            <a:endParaRPr lang="en-SG" sz="14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874206" y="5916772"/>
            <a:ext cx="5747657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194560" y="5916772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/>
              <a:t>180mm</a:t>
            </a:r>
            <a:endParaRPr lang="en-SG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2053794" y="3953447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/>
              <a:t>100mm</a:t>
            </a:r>
            <a:endParaRPr lang="en-SG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1668025" y="2581512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8</a:t>
            </a:r>
            <a:r>
              <a:rPr lang="en-SG" sz="1400" dirty="0" smtClean="0"/>
              <a:t>0mm</a:t>
            </a:r>
            <a:endParaRPr lang="en-SG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4680858" y="2376291"/>
            <a:ext cx="2971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Deciding on your components affects the size and shape of your physical system</a:t>
            </a:r>
          </a:p>
          <a:p>
            <a:endParaRPr lang="en-SG" dirty="0"/>
          </a:p>
          <a:p>
            <a:r>
              <a:rPr lang="en-SG" dirty="0" smtClean="0"/>
              <a:t>Do a </a:t>
            </a:r>
            <a:r>
              <a:rPr lang="en-SG" dirty="0" smtClean="0">
                <a:solidFill>
                  <a:srgbClr val="FF0000"/>
                </a:solidFill>
              </a:rPr>
              <a:t>MOCK UP!</a:t>
            </a:r>
            <a:endParaRPr lang="en-S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29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Test vs Implementation</a:t>
            </a: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9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246771" y="1690689"/>
            <a:ext cx="4194602" cy="2823706"/>
            <a:chOff x="246771" y="1690689"/>
            <a:chExt cx="4194602" cy="282370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7045" y="1690689"/>
              <a:ext cx="3594328" cy="2412088"/>
            </a:xfrm>
            <a:prstGeom prst="rect">
              <a:avLst/>
            </a:prstGeom>
          </p:spPr>
        </p:pic>
        <p:cxnSp>
          <p:nvCxnSpPr>
            <p:cNvPr id="8" name="Straight Connector 7"/>
            <p:cNvCxnSpPr/>
            <p:nvPr/>
          </p:nvCxnSpPr>
          <p:spPr>
            <a:xfrm>
              <a:off x="847045" y="4173961"/>
              <a:ext cx="3594328" cy="32657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057400" y="4206618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 smtClean="0"/>
                <a:t>68.6 mm</a:t>
              </a:r>
              <a:endParaRPr lang="en-SG" sz="1400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 flipV="1">
              <a:off x="751114" y="1690689"/>
              <a:ext cx="682" cy="2499602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46771" y="2451153"/>
              <a:ext cx="503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 smtClean="0"/>
                <a:t>53.3</a:t>
              </a:r>
              <a:br>
                <a:rPr lang="en-SG" sz="1400" dirty="0" smtClean="0"/>
              </a:br>
              <a:r>
                <a:rPr lang="en-SG" sz="1400" dirty="0" smtClean="0"/>
                <a:t>mm</a:t>
              </a:r>
              <a:endParaRPr lang="en-SG" sz="14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46771" y="4585579"/>
            <a:ext cx="2572630" cy="1242401"/>
            <a:chOff x="246771" y="4585579"/>
            <a:chExt cx="2572630" cy="124240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6430" y="4585579"/>
              <a:ext cx="2002971" cy="771120"/>
            </a:xfrm>
            <a:prstGeom prst="rect">
              <a:avLst/>
            </a:prstGeom>
          </p:spPr>
        </p:pic>
        <p:cxnSp>
          <p:nvCxnSpPr>
            <p:cNvPr id="12" name="Straight Connector 11"/>
            <p:cNvCxnSpPr/>
            <p:nvPr/>
          </p:nvCxnSpPr>
          <p:spPr>
            <a:xfrm>
              <a:off x="847045" y="5499067"/>
              <a:ext cx="1972356" cy="21136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251857" y="5520203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 smtClean="0"/>
                <a:t>43.2 mm</a:t>
              </a:r>
              <a:endParaRPr lang="en-SG" sz="14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V="1">
              <a:off x="750434" y="4585579"/>
              <a:ext cx="0" cy="837793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46771" y="4713860"/>
              <a:ext cx="503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 smtClean="0"/>
                <a:t>17.8</a:t>
              </a:r>
              <a:br>
                <a:rPr lang="en-SG" sz="1400" dirty="0" smtClean="0"/>
              </a:br>
              <a:r>
                <a:rPr lang="en-SG" sz="1400" dirty="0" smtClean="0"/>
                <a:t>mm</a:t>
              </a:r>
              <a:endParaRPr lang="en-SG" sz="14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572000" y="1712489"/>
            <a:ext cx="35922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All testing to be done with the UNO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Easy connections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USB &amp; Power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Lots of 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Easy testing!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91285" y="4517088"/>
            <a:ext cx="41256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All implementation to be done with the Nano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Connections are there (same as UNO)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Mini-USB, No Power (except 5V)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Uses ATMega328 (same processor), so runs the same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Need to solder wires/pins</a:t>
            </a:r>
          </a:p>
        </p:txBody>
      </p:sp>
    </p:spTree>
    <p:extLst>
      <p:ext uri="{BB962C8B-B14F-4D97-AF65-F5344CB8AC3E}">
        <p14:creationId xmlns:p14="http://schemas.microsoft.com/office/powerpoint/2010/main" val="1877809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lg" len="med"/>
          <a:tailEnd type="triangl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3566</TotalTime>
  <Words>530</Words>
  <Application>Microsoft Office PowerPoint</Application>
  <PresentationFormat>On-screen Show (4:3)</PresentationFormat>
  <Paragraphs>152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Calibri</vt:lpstr>
      <vt:lpstr>Yanone Kaffeesatz SemiBold</vt:lpstr>
      <vt:lpstr>Office Theme</vt:lpstr>
      <vt:lpstr>EP1000</vt:lpstr>
      <vt:lpstr>Planning</vt:lpstr>
      <vt:lpstr>Create an overview</vt:lpstr>
      <vt:lpstr>Decide ….why?</vt:lpstr>
      <vt:lpstr>Time planning</vt:lpstr>
      <vt:lpstr>Specifications</vt:lpstr>
      <vt:lpstr>Physical design</vt:lpstr>
      <vt:lpstr>Physical Design</vt:lpstr>
      <vt:lpstr>Test vs Implementation</vt:lpstr>
      <vt:lpstr>Other considerations</vt:lpstr>
      <vt:lpstr>Implement a design</vt:lpstr>
      <vt:lpstr>EP1000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Rodney Dorville</dc:creator>
  <cp:lastModifiedBy>Rodney Dorville</cp:lastModifiedBy>
  <cp:revision>102</cp:revision>
  <dcterms:created xsi:type="dcterms:W3CDTF">2021-05-13T09:46:01Z</dcterms:created>
  <dcterms:modified xsi:type="dcterms:W3CDTF">2021-07-22T17:15:12Z</dcterms:modified>
</cp:coreProperties>
</file>