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tinkercad.com/things/9X8jivXPke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tinkercad.com/things/aOnWtZ5IiJ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8ur1kyFYxc" TargetMode="External"/><Relationship Id="rId2" Type="http://schemas.openxmlformats.org/officeDocument/2006/relationships/hyperlink" Target="https://rdorville.github.io/EP1000/Electronics/as_electronic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wfvYz1L0Qkk" TargetMode="External"/><Relationship Id="rId4" Type="http://schemas.openxmlformats.org/officeDocument/2006/relationships/hyperlink" Target="https://youtu.be/LHfqgct69b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youtu.be/8Posj4WMo0o" TargetMode="External"/><Relationship Id="rId3" Type="http://schemas.openxmlformats.org/officeDocument/2006/relationships/hyperlink" Target="https://youtu.be/mc979OhitAg" TargetMode="External"/><Relationship Id="rId7" Type="http://schemas.openxmlformats.org/officeDocument/2006/relationships/hyperlink" Target="https://youtu.be/HsLLq6Rm5tU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youtube.com/playlist?list=PLWv9VM947MKi_7yJ0_FCfzTBXpQU-Qd3K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youtu.be/7d4ymjU9NqM" TargetMode="External"/><Relationship Id="rId5" Type="http://schemas.openxmlformats.org/officeDocument/2006/relationships/hyperlink" Target="https://youtu.be/w82aSjLuD_8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youtu.be/Fwj_d3uO5g8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utu.be/u4md32GMX28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www.open.edu/openlearn/science-maths-technology/introduction-electronics/content-section-0?active-tab=content-ta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irchhoff%27s_circuit_law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ductor" TargetMode="External"/><Relationship Id="rId13" Type="http://schemas.openxmlformats.org/officeDocument/2006/relationships/hyperlink" Target="https://www.arduino.cc/en/Main/Products" TargetMode="External"/><Relationship Id="rId3" Type="http://schemas.openxmlformats.org/officeDocument/2006/relationships/hyperlink" Target="https://www.google.com/search?q=dupont+wires&amp;tbm=isch&amp;chips=q:dupont+wires,online_chips:male+jumper+wires:aSnRyKI436U%3D&amp;client=avast-a-2&amp;hl=en-GB&amp;sa=X&amp;ved=2ahUKEwiFl5fot-nwAhU2MbcAHY6ECv0Q4lYoA3oECAEQHg&amp;biw=1061&amp;bih=628" TargetMode="External"/><Relationship Id="rId7" Type="http://schemas.openxmlformats.org/officeDocument/2006/relationships/hyperlink" Target="https://eepower.com/capacitor-guide/" TargetMode="External"/><Relationship Id="rId12" Type="http://schemas.openxmlformats.org/officeDocument/2006/relationships/hyperlink" Target="https://learn.sparkfun.com/tutorials/beginner-parts-kit-identification-guide/voltage-regulators" TargetMode="External"/><Relationship Id="rId2" Type="http://schemas.openxmlformats.org/officeDocument/2006/relationships/hyperlink" Target="https://www.rapidtables.com/calc/wire/wire-gauge-ch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sparkfun.com/tutorials/voltage-dividers/all" TargetMode="External"/><Relationship Id="rId11" Type="http://schemas.openxmlformats.org/officeDocument/2006/relationships/hyperlink" Target="https://learn.sparkfun.com/tutorials/beginner-parts-kit-identification-guide/555-timer" TargetMode="External"/><Relationship Id="rId5" Type="http://schemas.openxmlformats.org/officeDocument/2006/relationships/hyperlink" Target="https://en.wikipedia.org/wiki/Switch" TargetMode="External"/><Relationship Id="rId15" Type="http://schemas.openxmlformats.org/officeDocument/2006/relationships/image" Target="../media/image19.png"/><Relationship Id="rId10" Type="http://schemas.openxmlformats.org/officeDocument/2006/relationships/hyperlink" Target="https://learn.sparkfun.com/tutorials/light-emitting-diodes-leds/all" TargetMode="External"/><Relationship Id="rId4" Type="http://schemas.openxmlformats.org/officeDocument/2006/relationships/hyperlink" Target="https://learn.sparkfun.com/tutorials/resistors/all" TargetMode="External"/><Relationship Id="rId9" Type="http://schemas.openxmlformats.org/officeDocument/2006/relationships/hyperlink" Target="https://learn.sparkfun.com/tutorials/diodes/all" TargetMode="External"/><Relationship Id="rId14" Type="http://schemas.openxmlformats.org/officeDocument/2006/relationships/hyperlink" Target="https://youtu.be/6Maq5IyHSu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 to Electricity &amp; Electronics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9DE6-CA29-4FA7-AAD5-23310E3C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TinkerCAD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9883-A4A8-4CA8-9C94-E69C1AEE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730023"/>
          </a:xfrm>
        </p:spPr>
        <p:txBody>
          <a:bodyPr/>
          <a:lstStyle/>
          <a:p>
            <a:r>
              <a:rPr lang="en-SG" sz="2000" dirty="0"/>
              <a:t>Allows creation of simple 3D designs</a:t>
            </a:r>
          </a:p>
          <a:p>
            <a:r>
              <a:rPr lang="en-SG" sz="2000" dirty="0">
                <a:solidFill>
                  <a:srgbClr val="FF0000"/>
                </a:solidFill>
              </a:rPr>
              <a:t>Circuits</a:t>
            </a:r>
            <a:r>
              <a:rPr lang="en-SG" sz="2000" dirty="0"/>
              <a:t> – allows simulation of</a:t>
            </a:r>
          </a:p>
          <a:p>
            <a:pPr lvl="1"/>
            <a:r>
              <a:rPr lang="en-SG" sz="1800" dirty="0"/>
              <a:t>Electronic circuits</a:t>
            </a:r>
          </a:p>
          <a:p>
            <a:pPr lvl="1"/>
            <a:r>
              <a:rPr lang="en-SG" sz="1800" dirty="0"/>
              <a:t>Arduino interfacing with Processing/C++</a:t>
            </a:r>
          </a:p>
          <a:p>
            <a:pPr lvl="1"/>
            <a:r>
              <a:rPr lang="en-SG" sz="1800" dirty="0"/>
              <a:t>Micro-bit interfacing with CodeBlocks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A043-314C-482E-9925-BCFD3894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3378C85-3012-42E8-89EB-45C3461D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9" y="1338263"/>
            <a:ext cx="5119335" cy="34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C7B8-9C90-4EC1-8BE3-0810061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Ohms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C630-EC20-4073-8374-076E7F7E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99289"/>
            <a:ext cx="7886700" cy="577673"/>
          </a:xfrm>
        </p:spPr>
        <p:txBody>
          <a:bodyPr/>
          <a:lstStyle/>
          <a:p>
            <a:r>
              <a:rPr lang="en-SG" sz="2400" dirty="0"/>
              <a:t>Change the value of R, check V=IR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68D5-6569-4F9E-9587-DB0D99D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5B9181DA-1A1E-497B-91E6-8E5E268A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6" y="1465966"/>
            <a:ext cx="5038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E293-8022-4A4A-A1CE-16E0CB67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Working with a </a:t>
            </a:r>
            <a:r>
              <a:rPr lang="en-SG" dirty="0">
                <a:hlinkClick r:id="rId2"/>
              </a:rPr>
              <a:t>Breadboard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75BF-4591-49AB-9071-EB5B5CF82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74" y="1690689"/>
            <a:ext cx="3476976" cy="4662312"/>
          </a:xfrm>
        </p:spPr>
        <p:txBody>
          <a:bodyPr/>
          <a:lstStyle/>
          <a:p>
            <a:r>
              <a:rPr lang="en-SG" sz="2400" dirty="0"/>
              <a:t>Breadboard used in many prototyping projects.</a:t>
            </a:r>
          </a:p>
          <a:p>
            <a:r>
              <a:rPr lang="en-SG" sz="2400" dirty="0"/>
              <a:t>Quick testing of circuits</a:t>
            </a:r>
          </a:p>
          <a:p>
            <a:r>
              <a:rPr lang="en-SG" sz="2400" dirty="0"/>
              <a:t>Circuit checks effect of R with LED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41C5-4CCC-40E4-9A15-99E46C1D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AB81D0EE-AA16-40FA-BA50-86BDB88D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12" y="1690689"/>
            <a:ext cx="4038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80F1-D76B-4FC4-8D9C-2BFB4F0C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Electronic Symbols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F25010-39FA-482B-9F5B-339EC4C6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11297"/>
            <a:ext cx="7886700" cy="1006474"/>
          </a:xfrm>
        </p:spPr>
        <p:txBody>
          <a:bodyPr/>
          <a:lstStyle/>
          <a:p>
            <a:r>
              <a:rPr lang="en-SG" sz="2000" dirty="0"/>
              <a:t>Provides a short-cut method of drawing/expressing electronics circuits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2B0D-2A60-45AE-9E6C-689AE711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1E7961-098A-44B7-ACDD-63E740AA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88" y="1690689"/>
            <a:ext cx="5235223" cy="39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F04F-5271-4E7D-A70E-D3D5894C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LED Circuit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155E-6D2D-46E5-A699-D5FFE348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80000"/>
            <a:ext cx="7886700" cy="1412874"/>
          </a:xfrm>
        </p:spPr>
        <p:txBody>
          <a:bodyPr/>
          <a:lstStyle/>
          <a:p>
            <a:r>
              <a:rPr lang="en-SG" sz="2000" dirty="0"/>
              <a:t>We use schematics to represent the electrical circuits we create.</a:t>
            </a:r>
          </a:p>
          <a:p>
            <a:r>
              <a:rPr lang="en-SG" sz="2000" dirty="0"/>
              <a:t>We need to be able to transform from a schematic to a layout and vice versa.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C0B4-DA02-4FD3-926E-B173DEA1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D47DC-6808-42DF-B83D-F6C43041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17" y="1659787"/>
            <a:ext cx="4901618" cy="32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4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16CC-5ABF-4732-BB26-BD31EF38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B91B-B5BB-4AE3-958D-A38E0301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2" y="1825625"/>
            <a:ext cx="2057399" cy="4351338"/>
          </a:xfrm>
        </p:spPr>
        <p:txBody>
          <a:bodyPr/>
          <a:lstStyle/>
          <a:p>
            <a:r>
              <a:rPr lang="en-SG" sz="2000" dirty="0"/>
              <a:t>Convert the schematic into TinkerCAD circuits and simulate it.</a:t>
            </a:r>
          </a:p>
          <a:p>
            <a:r>
              <a:rPr lang="en-SG" sz="2000" dirty="0"/>
              <a:t>This assignment is </a:t>
            </a:r>
            <a:r>
              <a:rPr lang="en-SG" sz="2000" dirty="0">
                <a:solidFill>
                  <a:srgbClr val="FF0000"/>
                </a:solidFill>
              </a:rPr>
              <a:t>not</a:t>
            </a:r>
            <a:r>
              <a:rPr lang="en-SG" sz="2000" dirty="0"/>
              <a:t> graded.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651F-AC6D-4465-B2BC-6382261A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85803-718F-4496-9581-5409632D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7" y="1633538"/>
            <a:ext cx="6219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240E-3618-443B-8E0E-8542C88D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Expected Result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C881C1-667D-4752-93A6-D8FF8375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558" y="1825625"/>
            <a:ext cx="1945792" cy="4351338"/>
          </a:xfrm>
        </p:spPr>
        <p:txBody>
          <a:bodyPr/>
          <a:lstStyle/>
          <a:p>
            <a:r>
              <a:rPr lang="en-SG" sz="2000" dirty="0"/>
              <a:t>The 555 timer is configured as an astable using R and C values.</a:t>
            </a:r>
          </a:p>
          <a:p>
            <a:r>
              <a:rPr lang="en-SG" sz="2000" dirty="0"/>
              <a:t>The result is an alternating ON/OFF signal which flashes the LED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F37C-E1E5-495F-8ED1-BED2603E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8685045-BEC9-487D-BA5B-A4704209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93673"/>
            <a:ext cx="5768401" cy="40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680-3431-4663-AB7F-EA6EE8B9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Hints &amp;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6364-870D-42C9-817D-D272C2B1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Assignment sheet: </a:t>
            </a:r>
            <a:r>
              <a:rPr lang="en-SG" sz="2400" dirty="0">
                <a:hlinkClick r:id="rId2"/>
              </a:rPr>
              <a:t>Electronics</a:t>
            </a:r>
            <a:endParaRPr lang="en-SG" sz="2400" dirty="0"/>
          </a:p>
          <a:p>
            <a:r>
              <a:rPr lang="en-SG" sz="2400" dirty="0"/>
              <a:t>Good references:</a:t>
            </a:r>
          </a:p>
          <a:p>
            <a:pPr lvl="1"/>
            <a:r>
              <a:rPr lang="en-SG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Introduction to TinkerCAD Circuits</a:t>
            </a:r>
            <a:endParaRPr lang="en-SG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SG" sz="2000" b="0" i="0" u="sng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Introduction to TinkerCAD Digital</a:t>
            </a:r>
            <a:endParaRPr lang="en-SG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1"/>
            <a:r>
              <a:rPr lang="en-SG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Introduction to Function Generator &amp; Oscilloscope</a:t>
            </a:r>
            <a:endParaRPr lang="en-SG" sz="2000" b="0" i="0" u="none" strike="noStrike" dirty="0">
              <a:solidFill>
                <a:srgbClr val="0366D6"/>
              </a:solidFill>
              <a:effectLst/>
              <a:latin typeface="-apple-system"/>
            </a:endParaRPr>
          </a:p>
          <a:p>
            <a:r>
              <a:rPr lang="en-SG" sz="2400" dirty="0"/>
              <a:t>You will be asked to implement the circuit on an actual breadboard in the lab.</a:t>
            </a:r>
          </a:p>
          <a:p>
            <a:r>
              <a:rPr lang="en-SG" sz="2400" dirty="0"/>
              <a:t>Document your experiences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9AFB7-9828-4DD3-B0B4-6B937BFF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1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Introduction to Electricity &amp; Electronics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B5FF-3925-4ACA-ADDA-0B27B6A5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9FCC-7874-4655-B308-1938BD2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81589-D979-4CDB-9147-692BA73EC09E}"/>
              </a:ext>
            </a:extLst>
          </p:cNvPr>
          <p:cNvSpPr txBox="1"/>
          <p:nvPr/>
        </p:nvSpPr>
        <p:spPr>
          <a:xfrm>
            <a:off x="3965301" y="3445210"/>
            <a:ext cx="3901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Youtube: The Engineering Mindset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Electrical Engineering Basics Playlist</a:t>
            </a:r>
            <a:endParaRPr lang="en-US" sz="2000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278F64B-8B9B-465D-A3D8-14FEE3BE1D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49973224-4928-433B-8B4A-44E28C75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57" y="1480586"/>
            <a:ext cx="2286000" cy="1285875"/>
          </a:xfrm>
          <a:prstGeom prst="rect">
            <a:avLst/>
          </a:prstGeom>
        </p:spPr>
      </p:pic>
      <p:pic>
        <p:nvPicPr>
          <p:cNvPr id="28" name="Picture 27">
            <a:hlinkClick r:id="rId5"/>
            <a:extLst>
              <a:ext uri="{FF2B5EF4-FFF2-40B4-BE49-F238E27FC236}">
                <a16:creationId xmlns:a16="http://schemas.microsoft.com/office/drawing/2014/main" id="{16A72301-3A88-40B6-A2F0-4018E3588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025" y="1480584"/>
            <a:ext cx="2286000" cy="1285875"/>
          </a:xfrm>
          <a:prstGeom prst="rect">
            <a:avLst/>
          </a:prstGeom>
        </p:spPr>
      </p:pic>
      <p:pic>
        <p:nvPicPr>
          <p:cNvPr id="32" name="Picture 31">
            <a:hlinkClick r:id="rId7"/>
            <a:extLst>
              <a:ext uri="{FF2B5EF4-FFF2-40B4-BE49-F238E27FC236}">
                <a16:creationId xmlns:a16="http://schemas.microsoft.com/office/drawing/2014/main" id="{5B22779D-4197-4FE1-9CCD-D85474248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957" y="3118937"/>
            <a:ext cx="2286000" cy="1285875"/>
          </a:xfrm>
          <a:prstGeom prst="rect">
            <a:avLst/>
          </a:prstGeom>
        </p:spPr>
      </p:pic>
      <p:pic>
        <p:nvPicPr>
          <p:cNvPr id="34" name="Picture 33">
            <a:hlinkClick r:id="rId9"/>
            <a:extLst>
              <a:ext uri="{FF2B5EF4-FFF2-40B4-BE49-F238E27FC236}">
                <a16:creationId xmlns:a16="http://schemas.microsoft.com/office/drawing/2014/main" id="{48D61A86-B370-4D20-811D-38A3CE98E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957" y="4757285"/>
            <a:ext cx="2286000" cy="1285875"/>
          </a:xfrm>
          <a:prstGeom prst="rect">
            <a:avLst/>
          </a:prstGeom>
        </p:spPr>
      </p:pic>
      <p:pic>
        <p:nvPicPr>
          <p:cNvPr id="36" name="Picture 35">
            <a:hlinkClick r:id="rId11"/>
            <a:extLst>
              <a:ext uri="{FF2B5EF4-FFF2-40B4-BE49-F238E27FC236}">
                <a16:creationId xmlns:a16="http://schemas.microsoft.com/office/drawing/2014/main" id="{183DB3A7-DC7D-4E34-93EB-B37E9F1B99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9000" y="4757284"/>
            <a:ext cx="2286000" cy="1285875"/>
          </a:xfrm>
          <a:prstGeom prst="rect">
            <a:avLst/>
          </a:prstGeom>
        </p:spPr>
      </p:pic>
      <p:pic>
        <p:nvPicPr>
          <p:cNvPr id="38" name="Picture 37">
            <a:hlinkClick r:id="rId13"/>
            <a:extLst>
              <a:ext uri="{FF2B5EF4-FFF2-40B4-BE49-F238E27FC236}">
                <a16:creationId xmlns:a16="http://schemas.microsoft.com/office/drawing/2014/main" id="{CB54180A-9C4E-48BF-9D21-76155A1BDC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29000" y="1480584"/>
            <a:ext cx="22860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F0CF-A76C-4849-AA0E-A3F1C320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D5708-B937-4663-AC9F-37DDBB0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986DA-DE4C-4713-BAB1-099ABB6D4116}"/>
              </a:ext>
            </a:extLst>
          </p:cNvPr>
          <p:cNvSpPr txBox="1"/>
          <p:nvPr/>
        </p:nvSpPr>
        <p:spPr>
          <a:xfrm>
            <a:off x="4335338" y="1733033"/>
            <a:ext cx="4180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YouTube: Great Scott!</a:t>
            </a:r>
            <a:br>
              <a:rPr lang="en-US" dirty="0"/>
            </a:br>
            <a:r>
              <a:rPr lang="en-SG" b="0" i="0" dirty="0">
                <a:effectLst/>
                <a:latin typeface="Roboto" panose="02000000000000000000" pitchFamily="2" charset="0"/>
                <a:hlinkClick r:id="rId2"/>
              </a:rPr>
              <a:t>Essential Electronics Components that you will</a:t>
            </a:r>
          </a:p>
          <a:p>
            <a:r>
              <a:rPr lang="en-SG" b="0" i="0" dirty="0">
                <a:effectLst/>
                <a:latin typeface="Roboto" panose="02000000000000000000" pitchFamily="2" charset="0"/>
                <a:hlinkClick r:id="rId2"/>
              </a:rPr>
              <a:t>need for creating projects!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C65ECE-ADB9-4D28-B9AE-85965401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06" y="1629835"/>
            <a:ext cx="3543300" cy="2047875"/>
          </a:xfrm>
          <a:prstGeom prst="rect">
            <a:avLst/>
          </a:prstGeom>
        </p:spPr>
      </p:pic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BCF101AC-A147-4F58-9BD4-473E74384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381" y="3806824"/>
            <a:ext cx="3171825" cy="2686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AAE1E4-A5D6-4147-B6A9-57DB3CE213B7}"/>
              </a:ext>
            </a:extLst>
          </p:cNvPr>
          <p:cNvSpPr txBox="1"/>
          <p:nvPr/>
        </p:nvSpPr>
        <p:spPr>
          <a:xfrm>
            <a:off x="4335338" y="3840691"/>
            <a:ext cx="418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Open University:</a:t>
            </a:r>
            <a:br>
              <a:rPr lang="en-SG" dirty="0"/>
            </a:br>
            <a:r>
              <a:rPr lang="en-SG" dirty="0">
                <a:hlinkClick r:id="rId4"/>
              </a:rPr>
              <a:t>An Introduction to Electronics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2E4-6F01-43F8-ADC6-FF6718A7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715E-E31E-4C05-B312-74C2FB4C5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30283" cy="4351338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flow</a:t>
            </a:r>
            <a:r>
              <a:rPr lang="en-US" sz="2400" dirty="0"/>
              <a:t> of electrons in a closed circuit.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Voltage</a:t>
            </a:r>
            <a:r>
              <a:rPr lang="en-US" sz="2400" dirty="0"/>
              <a:t> is the difference in electrical potential between 2 points (volts)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Current</a:t>
            </a:r>
            <a:r>
              <a:rPr lang="en-US" sz="2400" dirty="0"/>
              <a:t> is the rate of flow of electrical charge past a point (amps)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Resistance</a:t>
            </a:r>
            <a:r>
              <a:rPr lang="en-US" sz="2400" dirty="0"/>
              <a:t> is a measure of the opposition to the flow of electronics (ohms)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252AD9-B7EA-457C-82DF-D8648573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F8328-2F63-43E9-800A-0BF80B68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3" y="1825625"/>
            <a:ext cx="30194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9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D968-9F01-4C3A-81C1-11F65B9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electrical currents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2A79-E9FF-4CAD-B45F-CBE7431A7C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Alternating current (AC) where voltage moves from positive to negative values</a:t>
            </a:r>
          </a:p>
          <a:p>
            <a:r>
              <a:rPr lang="en-US" sz="2400" dirty="0"/>
              <a:t>E.g. Home electricity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432D38-381E-4939-8561-892C37E128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Direct current (DC) where the potential is at a fixed value</a:t>
            </a:r>
          </a:p>
          <a:p>
            <a:r>
              <a:rPr lang="en-US" sz="2400" dirty="0"/>
              <a:t>E.g. Battery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FC6F-56B9-4646-82FC-96AFE7C9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97E99-B8EB-407A-9A4C-27717F5A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09" y="3557588"/>
            <a:ext cx="4695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7E6F-5B80-45D1-A566-466899B5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3E97-D3FB-48C0-A935-1A7DC261A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5286728" cy="4351338"/>
          </a:xfrm>
        </p:spPr>
        <p:txBody>
          <a:bodyPr/>
          <a:lstStyle/>
          <a:p>
            <a:r>
              <a:rPr lang="en-US" dirty="0"/>
              <a:t>Voltage = Current * Resistance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Resistance calculation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Parallel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353EA-30CF-47A9-9375-BE9E0607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Ohm's law - Wikipedia">
            <a:extLst>
              <a:ext uri="{FF2B5EF4-FFF2-40B4-BE49-F238E27FC236}">
                <a16:creationId xmlns:a16="http://schemas.microsoft.com/office/drawing/2014/main" id="{0DAB3575-FF84-4FF8-8616-480288A2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37" y="1941689"/>
            <a:ext cx="24495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3619C0-BCE4-407C-9A97-96B55520FB99}"/>
              </a:ext>
            </a:extLst>
          </p:cNvPr>
          <p:cNvGrpSpPr/>
          <p:nvPr/>
        </p:nvGrpSpPr>
        <p:grpSpPr>
          <a:xfrm>
            <a:off x="866834" y="2437969"/>
            <a:ext cx="4047807" cy="689036"/>
            <a:chOff x="866834" y="2437969"/>
            <a:chExt cx="4047807" cy="6890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FC17BC5-84F4-442F-A1CB-ED53760B26FA}"/>
                    </a:ext>
                  </a:extLst>
                </p:cNvPr>
                <p:cNvSpPr txBox="1"/>
                <p:nvPr/>
              </p:nvSpPr>
              <p:spPr>
                <a:xfrm>
                  <a:off x="866834" y="2597822"/>
                  <a:ext cx="121357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FC17BC5-84F4-442F-A1CB-ED53760B2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4" y="2597822"/>
                  <a:ext cx="121357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725F0-F680-4875-9EB6-5A3F95F1ACED}"/>
                    </a:ext>
                  </a:extLst>
                </p:cNvPr>
                <p:cNvSpPr txBox="1"/>
                <p:nvPr/>
              </p:nvSpPr>
              <p:spPr>
                <a:xfrm>
                  <a:off x="2318597" y="2437970"/>
                  <a:ext cx="1127348" cy="689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SG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725F0-F680-4875-9EB6-5A3F95F1A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597" y="2437970"/>
                  <a:ext cx="1127348" cy="6890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703D47-D433-47C6-8AD6-7B4243C58B22}"/>
                    </a:ext>
                  </a:extLst>
                </p:cNvPr>
                <p:cNvSpPr txBox="1"/>
                <p:nvPr/>
              </p:nvSpPr>
              <p:spPr>
                <a:xfrm>
                  <a:off x="3770360" y="2437969"/>
                  <a:ext cx="1144281" cy="6890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SG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703D47-D433-47C6-8AD6-7B4243C58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360" y="2437969"/>
                  <a:ext cx="1144281" cy="6890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F38927-2E4A-4901-A1E3-DBE5EBD1E44A}"/>
                  </a:ext>
                </a:extLst>
              </p:cNvPr>
              <p:cNvSpPr txBox="1"/>
              <p:nvPr/>
            </p:nvSpPr>
            <p:spPr>
              <a:xfrm>
                <a:off x="2882271" y="4179490"/>
                <a:ext cx="2397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F38927-2E4A-4901-A1E3-DBE5EBD1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71" y="4179490"/>
                <a:ext cx="2397451" cy="369332"/>
              </a:xfrm>
              <a:prstGeom prst="rect">
                <a:avLst/>
              </a:prstGeom>
              <a:blipFill>
                <a:blip r:embed="rId6"/>
                <a:stretch>
                  <a:fillRect l="-2799" r="-7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39F94B-27A0-457F-877E-F05016D21B0F}"/>
                  </a:ext>
                </a:extLst>
              </p:cNvPr>
              <p:cNvSpPr txBox="1"/>
              <p:nvPr/>
            </p:nvSpPr>
            <p:spPr>
              <a:xfrm>
                <a:off x="2913130" y="5265406"/>
                <a:ext cx="2051652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39F94B-27A0-457F-877E-F05016D2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30" y="5265406"/>
                <a:ext cx="2051652" cy="567335"/>
              </a:xfrm>
              <a:prstGeom prst="rect">
                <a:avLst/>
              </a:prstGeom>
              <a:blipFill>
                <a:blip r:embed="rId7"/>
                <a:stretch>
                  <a:fillRect t="-3226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1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7E37-CB45-445A-AA04-CDF89B06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Kirchoff’s Laws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458B4-01E6-450E-9974-3B6FEFBDF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Law</a:t>
            </a:r>
            <a:br>
              <a:rPr lang="en-US" dirty="0"/>
            </a:br>
            <a:r>
              <a:rPr lang="en-SG" b="0" i="0" dirty="0">
                <a:solidFill>
                  <a:srgbClr val="24292E"/>
                </a:solidFill>
                <a:effectLst/>
                <a:latin typeface="-apple-system"/>
              </a:rPr>
              <a:t>At any junction, or node, in an electrical circuit, the sum of the currents flowing into the node is the sum of the currents flowing out of a node.</a:t>
            </a:r>
          </a:p>
          <a:p>
            <a:endParaRPr lang="en-SG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dirty="0"/>
              <a:t>Voltage Law</a:t>
            </a:r>
            <a:br>
              <a:rPr lang="en-US" dirty="0"/>
            </a:br>
            <a:r>
              <a:rPr lang="en-SG" b="0" i="0" dirty="0">
                <a:solidFill>
                  <a:srgbClr val="24292E"/>
                </a:solidFill>
                <a:effectLst/>
                <a:latin typeface="-apple-system"/>
              </a:rPr>
              <a:t>When the direction is taken into account, the sum of the potential differences in any closed circuit is zero.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F9C9-D689-4FCC-958A-688D5E8E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9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4A1B-2D87-4FF2-B148-77EB3EC7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Electrical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24F9-8003-4DC3-8DBF-C4DC3B54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59199"/>
            <a:ext cx="8115300" cy="2733675"/>
          </a:xfrm>
        </p:spPr>
        <p:txBody>
          <a:bodyPr/>
          <a:lstStyle/>
          <a:p>
            <a:r>
              <a:rPr lang="en-SG" sz="2400" dirty="0"/>
              <a:t>Insulators</a:t>
            </a:r>
            <a:br>
              <a:rPr lang="en-SG" sz="2400" dirty="0"/>
            </a:br>
            <a:r>
              <a:rPr lang="en-SG" sz="2400" dirty="0"/>
              <a:t>Do </a:t>
            </a:r>
            <a:r>
              <a:rPr lang="en-SG" sz="2400" dirty="0">
                <a:solidFill>
                  <a:srgbClr val="FF0000"/>
                </a:solidFill>
              </a:rPr>
              <a:t>NOT</a:t>
            </a:r>
            <a:r>
              <a:rPr lang="en-SG" sz="2400" dirty="0"/>
              <a:t> allow current to flow</a:t>
            </a:r>
          </a:p>
          <a:p>
            <a:r>
              <a:rPr lang="en-SG" sz="2400" dirty="0"/>
              <a:t>Conductors</a:t>
            </a:r>
            <a:br>
              <a:rPr lang="en-SG" sz="2400" dirty="0"/>
            </a:br>
            <a:r>
              <a:rPr lang="en-SG" sz="2400" dirty="0"/>
              <a:t>Do allow current to flow</a:t>
            </a:r>
          </a:p>
          <a:p>
            <a:r>
              <a:rPr lang="en-SG" sz="2400" dirty="0"/>
              <a:t>Semiconductors</a:t>
            </a:r>
            <a:br>
              <a:rPr lang="en-SG" sz="2400" dirty="0"/>
            </a:br>
            <a:r>
              <a:rPr lang="en-SG" sz="2400" dirty="0"/>
              <a:t>Allows current to flow if some electrical conditions are met</a:t>
            </a:r>
            <a:br>
              <a:rPr lang="en-SG" sz="2400" dirty="0"/>
            </a:br>
            <a:r>
              <a:rPr lang="en-SG" sz="2400" dirty="0"/>
              <a:t>e.g. diodes.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10F0C-48AF-4FE8-8AD5-A873B706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0A219-5090-428C-809A-8C619ACA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4" y="1465259"/>
            <a:ext cx="4959868" cy="22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D40-B557-4F81-B74F-CFE013BE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208-883D-456B-987E-696BA255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266"/>
            <a:ext cx="7886700" cy="3715985"/>
          </a:xfrm>
        </p:spPr>
        <p:txBody>
          <a:bodyPr/>
          <a:lstStyle/>
          <a:p>
            <a:r>
              <a:rPr lang="en-SG" sz="2400" dirty="0">
                <a:hlinkClick r:id="rId2"/>
              </a:rPr>
              <a:t>Wires</a:t>
            </a:r>
            <a:r>
              <a:rPr lang="en-SG" sz="2400" dirty="0"/>
              <a:t> - </a:t>
            </a:r>
            <a:r>
              <a:rPr lang="en-SG" sz="2400" dirty="0">
                <a:hlinkClick r:id="rId3"/>
              </a:rPr>
              <a:t>Dupont connector wires</a:t>
            </a:r>
            <a:endParaRPr lang="en-SG" sz="2400" dirty="0">
              <a:hlinkClick r:id="rId4"/>
            </a:endParaRPr>
          </a:p>
          <a:p>
            <a:r>
              <a:rPr lang="en-SG" sz="2400" dirty="0">
                <a:hlinkClick r:id="rId5"/>
              </a:rPr>
              <a:t>Switches</a:t>
            </a:r>
            <a:endParaRPr lang="en-SG" sz="2400" dirty="0"/>
          </a:p>
          <a:p>
            <a:r>
              <a:rPr lang="en-SG" sz="2400" dirty="0">
                <a:hlinkClick r:id="rId4"/>
              </a:rPr>
              <a:t>Resistors</a:t>
            </a:r>
            <a:r>
              <a:rPr lang="en-SG" sz="2400" dirty="0"/>
              <a:t> - </a:t>
            </a:r>
            <a:r>
              <a:rPr lang="en-SG" sz="2400" dirty="0">
                <a:hlinkClick r:id="rId6"/>
              </a:rPr>
              <a:t>Variable resistors</a:t>
            </a:r>
            <a:r>
              <a:rPr lang="en-SG" sz="2400" dirty="0"/>
              <a:t>, potentiometers</a:t>
            </a:r>
          </a:p>
          <a:p>
            <a:r>
              <a:rPr lang="en-SG" sz="2400" dirty="0">
                <a:hlinkClick r:id="rId7"/>
              </a:rPr>
              <a:t>Capacitors</a:t>
            </a:r>
            <a:endParaRPr lang="en-SG" sz="2400" dirty="0"/>
          </a:p>
          <a:p>
            <a:r>
              <a:rPr lang="en-SG" sz="2400" dirty="0">
                <a:hlinkClick r:id="rId8"/>
              </a:rPr>
              <a:t>Inductors</a:t>
            </a:r>
            <a:r>
              <a:rPr lang="en-SG" sz="2400" dirty="0"/>
              <a:t> (seldom used)</a:t>
            </a:r>
          </a:p>
          <a:p>
            <a:r>
              <a:rPr lang="en-SG" sz="2400" dirty="0">
                <a:hlinkClick r:id="rId9"/>
              </a:rPr>
              <a:t>Diodes</a:t>
            </a:r>
            <a:r>
              <a:rPr lang="en-SG" sz="2400" dirty="0"/>
              <a:t> - </a:t>
            </a:r>
            <a:r>
              <a:rPr lang="en-SG" sz="2400" dirty="0">
                <a:hlinkClick r:id="rId10"/>
              </a:rPr>
              <a:t>LED</a:t>
            </a:r>
            <a:r>
              <a:rPr lang="en-SG" sz="2400" dirty="0"/>
              <a:t> (Light Emitting Diodes)</a:t>
            </a:r>
          </a:p>
          <a:p>
            <a:r>
              <a:rPr lang="en-SG" sz="2400" dirty="0"/>
              <a:t>Semiconductors -  </a:t>
            </a:r>
            <a:r>
              <a:rPr lang="en-SG" sz="2400" dirty="0">
                <a:hlinkClick r:id="rId11"/>
              </a:rPr>
              <a:t>555 Timer</a:t>
            </a:r>
            <a:r>
              <a:rPr lang="en-SG" sz="2400" dirty="0"/>
              <a:t>, </a:t>
            </a:r>
            <a:r>
              <a:rPr lang="en-SG" sz="2400" dirty="0">
                <a:hlinkClick r:id="rId12"/>
              </a:rPr>
              <a:t>Voltage Regulators</a:t>
            </a:r>
            <a:endParaRPr lang="en-SG" sz="2400" dirty="0"/>
          </a:p>
          <a:p>
            <a:r>
              <a:rPr lang="en-SG" sz="2400" dirty="0"/>
              <a:t>Microcontrollers – </a:t>
            </a:r>
            <a:r>
              <a:rPr lang="en-SG" sz="2400" dirty="0">
                <a:hlinkClick r:id="rId13"/>
              </a:rPr>
              <a:t>Arduino family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0461-63BA-4C0F-8CE2-79BFE02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hlinkClick r:id="rId14"/>
            <a:extLst>
              <a:ext uri="{FF2B5EF4-FFF2-40B4-BE49-F238E27FC236}">
                <a16:creationId xmlns:a16="http://schemas.microsoft.com/office/drawing/2014/main" id="{6B110F06-5602-4602-9475-6582F6CFE8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036" y="5172251"/>
            <a:ext cx="218122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A55BB-B30F-4C88-861D-389ECEF751E0}"/>
              </a:ext>
            </a:extLst>
          </p:cNvPr>
          <p:cNvSpPr txBox="1"/>
          <p:nvPr/>
        </p:nvSpPr>
        <p:spPr>
          <a:xfrm>
            <a:off x="3230386" y="5340061"/>
            <a:ext cx="311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YouTube: bigclivedotcom – </a:t>
            </a:r>
            <a:br>
              <a:rPr lang="en-SG" dirty="0"/>
            </a:br>
            <a:r>
              <a:rPr lang="en-SG" dirty="0">
                <a:hlinkClick r:id="rId14"/>
              </a:rPr>
              <a:t>A Simple Guide to Electronic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3904</TotalTime>
  <Words>542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Cambria Math</vt:lpstr>
      <vt:lpstr>Roboto</vt:lpstr>
      <vt:lpstr>Yanone Kaffeesatz SemiBold</vt:lpstr>
      <vt:lpstr>Office Theme</vt:lpstr>
      <vt:lpstr>EP1000</vt:lpstr>
      <vt:lpstr>What is electricity?</vt:lpstr>
      <vt:lpstr>Electronic Components</vt:lpstr>
      <vt:lpstr>Electricity</vt:lpstr>
      <vt:lpstr>Types of electrical currents</vt:lpstr>
      <vt:lpstr>Ohm’s Law</vt:lpstr>
      <vt:lpstr>Kirchoff’s Laws</vt:lpstr>
      <vt:lpstr>Electrical components</vt:lpstr>
      <vt:lpstr>Common components</vt:lpstr>
      <vt:lpstr>TinkerCAD</vt:lpstr>
      <vt:lpstr>Ohms Law</vt:lpstr>
      <vt:lpstr>Working with a Breadboard</vt:lpstr>
      <vt:lpstr>Electronic Symbols</vt:lpstr>
      <vt:lpstr>LED Circuit</vt:lpstr>
      <vt:lpstr>Assignment</vt:lpstr>
      <vt:lpstr>Expected Result</vt:lpstr>
      <vt:lpstr>Hints &amp; Tips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112</cp:revision>
  <dcterms:created xsi:type="dcterms:W3CDTF">2021-05-13T09:46:01Z</dcterms:created>
  <dcterms:modified xsi:type="dcterms:W3CDTF">2021-05-27T13:33:09Z</dcterms:modified>
</cp:coreProperties>
</file>