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dorville.github.io/digfab/presentations/ep1000_cad/vector_zoomed_in.png" TargetMode="External"/><Relationship Id="rId2" Type="http://schemas.openxmlformats.org/officeDocument/2006/relationships/hyperlink" Target="https://rdorville.github.io/digfab/presentations/ep1000_cad/raster_zoomed_in.png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rdorville.github.io/digfab/presentations/ep1000_cad/dog_vector.a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0tg2mRroSY" TargetMode="External"/><Relationship Id="rId2" Type="http://schemas.openxmlformats.org/officeDocument/2006/relationships/hyperlink" Target="https://gim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-kPg4vYKfk" TargetMode="External"/><Relationship Id="rId2" Type="http://schemas.openxmlformats.org/officeDocument/2006/relationships/hyperlink" Target="https://rdorville.github.io/digfab/presentations/ep1000_cad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.com/products/inventor/overview?term=1-YEAR&amp;tab=subscription" TargetMode="External"/><Relationship Id="rId7" Type="http://schemas.openxmlformats.org/officeDocument/2006/relationships/hyperlink" Target="https://www.solidworks.com/" TargetMode="External"/><Relationship Id="rId2" Type="http://schemas.openxmlformats.org/officeDocument/2006/relationships/hyperlink" Target="https://www.autodesk.com/products/fusion-360/overview?us_oa=dotcom-us&amp;us_si=fd06418b-5b91-4ff7-bcf1-6c0767561a1d&amp;us_st=fusion%20360&amp;us_pt=NINVF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hino3d.com/" TargetMode="External"/><Relationship Id="rId5" Type="http://schemas.openxmlformats.org/officeDocument/2006/relationships/hyperlink" Target="https://www.freecadweb.org/" TargetMode="External"/><Relationship Id="rId4" Type="http://schemas.openxmlformats.org/officeDocument/2006/relationships/hyperlink" Target="https://www.draftsigh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utodesk.com/campaigns/education/fusion-36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tdesignonline.com/fusion-360/" TargetMode="External"/><Relationship Id="rId2" Type="http://schemas.openxmlformats.org/officeDocument/2006/relationships/hyperlink" Target="https://help.autodesk.com/view/fusion360/ENU/cour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rwick.ac.uk/fac/sci/wmg/about/outreach/resources/fusion_tutorials/" TargetMode="External"/><Relationship Id="rId5" Type="http://schemas.openxmlformats.org/officeDocument/2006/relationships/hyperlink" Target="https://youtu.be/J39Iq4Kku1Q?list=PLrZ2zKOtC_-DR2ZkMaK3YthYLErPxCnT-" TargetMode="External"/><Relationship Id="rId4" Type="http://schemas.openxmlformats.org/officeDocument/2006/relationships/hyperlink" Target="https://www.youtube.com/watch?v=sZwM87-nsY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9DpjtKvEV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Aided Design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Aided Design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02C5-DCE3-4612-9DE1-3AF251B1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Computer Graphics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E13235-96A4-49EA-8F41-5D76A9B2A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99821"/>
            <a:ext cx="3886200" cy="4652963"/>
          </a:xfrm>
        </p:spPr>
        <p:txBody>
          <a:bodyPr/>
          <a:lstStyle/>
          <a:p>
            <a:pPr marL="0" indent="0">
              <a:buNone/>
            </a:pPr>
            <a:r>
              <a:rPr lang="en-SG" sz="3200" dirty="0">
                <a:latin typeface="Yanone Kaffeesatz SemiBold" pitchFamily="2" charset="0"/>
                <a:ea typeface="+mj-ea"/>
                <a:cs typeface="+mj-cs"/>
              </a:rPr>
              <a:t>Raster</a:t>
            </a:r>
          </a:p>
          <a:p>
            <a:pPr lvl="1"/>
            <a:r>
              <a:rPr lang="en-SG" sz="1800" dirty="0"/>
              <a:t>Deals with pixels on the screen</a:t>
            </a:r>
          </a:p>
          <a:p>
            <a:pPr lvl="1"/>
            <a:r>
              <a:rPr lang="en-SG" sz="1800" dirty="0"/>
              <a:t>Uses for photographs, images</a:t>
            </a:r>
          </a:p>
          <a:p>
            <a:pPr lvl="1"/>
            <a:r>
              <a:rPr lang="en-SG" sz="1800" dirty="0"/>
              <a:t>Formats: .bmp,.jpg,.png</a:t>
            </a:r>
          </a:p>
          <a:p>
            <a:pPr lvl="1"/>
            <a:r>
              <a:rPr lang="en-SG" sz="1800" dirty="0">
                <a:hlinkClick r:id="rId2"/>
              </a:rPr>
              <a:t>Raster: Zoomed In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BB469-0683-47A6-B944-12F61B0E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99821"/>
            <a:ext cx="3886200" cy="4652963"/>
          </a:xfrm>
        </p:spPr>
        <p:txBody>
          <a:bodyPr/>
          <a:lstStyle/>
          <a:p>
            <a:pPr marL="0" indent="0">
              <a:buNone/>
            </a:pPr>
            <a:r>
              <a:rPr lang="en-SG" sz="3200" dirty="0">
                <a:latin typeface="Yanone Kaffeesatz SemiBold" pitchFamily="2" charset="0"/>
                <a:ea typeface="+mj-ea"/>
                <a:cs typeface="+mj-cs"/>
              </a:rPr>
              <a:t>Vector</a:t>
            </a:r>
          </a:p>
          <a:p>
            <a:pPr lvl="1"/>
            <a:r>
              <a:rPr lang="en-SG" sz="1800" dirty="0"/>
              <a:t>Uses mathematical functions</a:t>
            </a:r>
          </a:p>
          <a:p>
            <a:pPr lvl="1"/>
            <a:r>
              <a:rPr lang="en-SG" sz="1800" dirty="0"/>
              <a:t>Characterized by clean lines</a:t>
            </a:r>
          </a:p>
          <a:p>
            <a:pPr lvl="1"/>
            <a:r>
              <a:rPr lang="en-SG" sz="1800" dirty="0"/>
              <a:t>Formats: .</a:t>
            </a:r>
            <a:r>
              <a:rPr lang="en-SG" sz="1800" dirty="0" err="1"/>
              <a:t>dxf</a:t>
            </a:r>
            <a:r>
              <a:rPr lang="en-SG" sz="1800" dirty="0"/>
              <a:t>, .</a:t>
            </a:r>
            <a:r>
              <a:rPr lang="en-SG" sz="1800" dirty="0" err="1"/>
              <a:t>svg</a:t>
            </a:r>
            <a:r>
              <a:rPr lang="en-SG" sz="1800" dirty="0"/>
              <a:t>, .STEP</a:t>
            </a:r>
          </a:p>
          <a:p>
            <a:pPr lvl="1"/>
            <a:r>
              <a:rPr lang="en-SG" sz="1800" dirty="0">
                <a:hlinkClick r:id="rId3"/>
              </a:rPr>
              <a:t>Vector: Zoomed In</a:t>
            </a:r>
            <a:endParaRPr lang="en-SG" sz="1800" dirty="0"/>
          </a:p>
          <a:p>
            <a:pPr lvl="1"/>
            <a:r>
              <a:rPr lang="en-SG" sz="1800" dirty="0">
                <a:hlinkClick r:id="rId4"/>
              </a:rPr>
              <a:t>Dog Vector Image (AI)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D828D-8A09-4CB8-9FAD-23F4B9F4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Dog Raster">
            <a:extLst>
              <a:ext uri="{FF2B5EF4-FFF2-40B4-BE49-F238E27FC236}">
                <a16:creationId xmlns:a16="http://schemas.microsoft.com/office/drawing/2014/main" id="{02C28440-77F3-4163-885E-5D960E9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50481"/>
            <a:ext cx="3523544" cy="233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g Vector in Inkscape">
            <a:extLst>
              <a:ext uri="{FF2B5EF4-FFF2-40B4-BE49-F238E27FC236}">
                <a16:creationId xmlns:a16="http://schemas.microsoft.com/office/drawing/2014/main" id="{812D0FB7-1A50-496C-AFE7-62B98C05F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58" y="3463837"/>
            <a:ext cx="3364086" cy="32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1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2F2E0F-F9F0-4C3C-9BE6-35FA8A6C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Raster Graphics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A231E-BF80-40D3-BF41-322731D6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422"/>
            <a:ext cx="7886700" cy="467554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Software: </a:t>
            </a:r>
            <a:r>
              <a:rPr lang="en-SG" sz="20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GIMP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 Adobe 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PhotoShop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 Paint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Allows creation, editing of images (photographs)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Common formats .jpg, .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png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SG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SG" sz="4800" dirty="0">
                <a:latin typeface="Yanone Kaffeesatz SemiBold" pitchFamily="2" charset="0"/>
                <a:ea typeface="+mj-ea"/>
                <a:cs typeface="+mj-cs"/>
              </a:rPr>
              <a:t>Task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Choose one of your selfies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Remove the background of the image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Substitute with a seaside scene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Resize to a width of 1024 pixels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Document your work in your project blog</a:t>
            </a:r>
            <a:b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Ref: </a:t>
            </a:r>
            <a:r>
              <a:rPr lang="en-SG" sz="20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GIMP: Remove The Background And Make It Transparent</a:t>
            </a:r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SG" sz="20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0D93D-1BBE-4DB9-A2D3-5D1A4E4E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2F2E0F-F9F0-4C3C-9BE6-35FA8A6C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 Graphics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A231E-BF80-40D3-BF41-322731D6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422"/>
            <a:ext cx="7886700" cy="467554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Software: </a:t>
            </a:r>
            <a:r>
              <a:rPr lang="en-SG" sz="2000" b="0" i="0" u="none" strike="noStrike" dirty="0" err="1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InkScape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 Adobe Illustrator, Corel Draw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Allows creation of vector 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Common formats .</a:t>
            </a:r>
            <a:r>
              <a:rPr lang="en-SG" sz="2000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svg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, .ai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SG" sz="2000" dirty="0">
              <a:solidFill>
                <a:srgbClr val="000000"/>
              </a:solidFill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SG" sz="4800" dirty="0">
                <a:latin typeface="Yanone Kaffeesatz SemiBold" pitchFamily="2" charset="0"/>
                <a:ea typeface="+mj-ea"/>
                <a:cs typeface="+mj-cs"/>
              </a:rPr>
              <a:t>Task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Choose an image of an animal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Trace the outline of the image to form a vector art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Create a B/W logo with your vector art</a:t>
            </a:r>
          </a:p>
          <a:p>
            <a:pPr lvl="1"/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Document your work in your project blog</a:t>
            </a:r>
            <a:b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Ref: </a:t>
            </a:r>
            <a:r>
              <a:rPr lang="en-US" sz="24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Inkscape Tutorial: Vector Image Trace</a:t>
            </a:r>
            <a:endParaRPr lang="en-SG" sz="24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0D93D-1BBE-4DB9-A2D3-5D1A4E4E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01B0-8053-4EC3-BE0A-B7153CD9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Computer Aided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3931-E5DA-4823-A797-4A7E03734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5669"/>
            <a:ext cx="7886700" cy="4880681"/>
          </a:xfrm>
        </p:spPr>
        <p:txBody>
          <a:bodyPr/>
          <a:lstStyle/>
          <a:p>
            <a:r>
              <a:rPr lang="en-SG" sz="2400" dirty="0"/>
              <a:t>Vector tools that allow you to</a:t>
            </a:r>
          </a:p>
          <a:p>
            <a:pPr lvl="1"/>
            <a:r>
              <a:rPr lang="en-SG" sz="2000" dirty="0"/>
              <a:t>create your design</a:t>
            </a:r>
          </a:p>
          <a:p>
            <a:pPr lvl="1"/>
            <a:r>
              <a:rPr lang="en-SG" sz="2000" dirty="0"/>
              <a:t>draw and model</a:t>
            </a:r>
          </a:p>
          <a:p>
            <a:pPr lvl="1"/>
            <a:r>
              <a:rPr lang="en-SG" sz="2000" dirty="0"/>
              <a:t>simulate and test</a:t>
            </a:r>
          </a:p>
          <a:p>
            <a:pPr lvl="1"/>
            <a:r>
              <a:rPr lang="en-SG" sz="2000" dirty="0"/>
              <a:t>analyse the results</a:t>
            </a:r>
          </a:p>
          <a:p>
            <a:r>
              <a:rPr lang="en-SG" sz="2400" dirty="0"/>
              <a:t>We will mainly use the tool to Draw and Model the design</a:t>
            </a:r>
          </a:p>
          <a:p>
            <a:r>
              <a:rPr lang="en-SG" sz="2400" dirty="0"/>
              <a:t>Extract digital information for fabrication</a:t>
            </a:r>
          </a:p>
          <a:p>
            <a:r>
              <a:rPr lang="en-SG" sz="2400" dirty="0"/>
              <a:t>CADD Tools</a:t>
            </a:r>
          </a:p>
          <a:p>
            <a:pPr lvl="1"/>
            <a:r>
              <a:rPr lang="en-SG" sz="2000" dirty="0">
                <a:hlinkClick r:id="rId2"/>
              </a:rPr>
              <a:t>Autodesk Fusion 360</a:t>
            </a:r>
            <a:r>
              <a:rPr lang="en-SG" sz="2000" dirty="0"/>
              <a:t>, </a:t>
            </a:r>
            <a:r>
              <a:rPr lang="en-SG" sz="2000" dirty="0">
                <a:hlinkClick r:id="rId3"/>
              </a:rPr>
              <a:t>Autodesk Inventor</a:t>
            </a:r>
            <a:endParaRPr lang="en-SG" sz="2000" dirty="0"/>
          </a:p>
          <a:p>
            <a:pPr lvl="1"/>
            <a:r>
              <a:rPr lang="en-SG" sz="2000" dirty="0" err="1">
                <a:hlinkClick r:id="rId4"/>
              </a:rPr>
              <a:t>Draftsight</a:t>
            </a:r>
            <a:r>
              <a:rPr lang="en-SG" sz="2000" dirty="0"/>
              <a:t> , </a:t>
            </a:r>
            <a:r>
              <a:rPr lang="en-SG" sz="2000" dirty="0" err="1">
                <a:hlinkClick r:id="rId5"/>
              </a:rPr>
              <a:t>FreeCAD</a:t>
            </a:r>
            <a:endParaRPr lang="en-SG" sz="2000" dirty="0"/>
          </a:p>
          <a:p>
            <a:pPr lvl="1"/>
            <a:r>
              <a:rPr lang="en-SG" sz="2000" dirty="0">
                <a:hlinkClick r:id="rId6"/>
              </a:rPr>
              <a:t>Rhinoceros3D</a:t>
            </a:r>
            <a:endParaRPr lang="en-SG" sz="2000" dirty="0"/>
          </a:p>
          <a:p>
            <a:pPr lvl="1"/>
            <a:r>
              <a:rPr lang="en-SG" sz="2000" dirty="0" err="1">
                <a:hlinkClick r:id="rId7"/>
              </a:rPr>
              <a:t>Solidworks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14B65-406A-462E-9C10-F0B35EEB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6530-9728-4783-9C81-75304FC0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Autodesk Fusion 360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6B3C-8F1C-486D-A0A8-5911252E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7813"/>
            <a:ext cx="2621138" cy="4491743"/>
          </a:xfrm>
        </p:spPr>
        <p:txBody>
          <a:bodyPr/>
          <a:lstStyle/>
          <a:p>
            <a:r>
              <a:rPr lang="en-SG" sz="2000" dirty="0"/>
              <a:t>An integrated CAD, CAM and CAE software.</a:t>
            </a:r>
          </a:p>
          <a:p>
            <a:r>
              <a:rPr lang="en-SG" sz="2000" dirty="0"/>
              <a:t>Can consolidate your product development process.</a:t>
            </a:r>
          </a:p>
          <a:p>
            <a:r>
              <a:rPr lang="en-SG" sz="2000" dirty="0"/>
              <a:t>Provided free for educational use (requires registration)</a:t>
            </a:r>
          </a:p>
          <a:p>
            <a:r>
              <a:rPr lang="en-SG" sz="2000" dirty="0"/>
              <a:t>Easy to learn and master, with lots of online tutorials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1F8FF-D621-4CD8-96D1-16B9D283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Fusion 360 Educational">
            <a:hlinkClick r:id="rId2"/>
            <a:extLst>
              <a:ext uri="{FF2B5EF4-FFF2-40B4-BE49-F238E27FC236}">
                <a16:creationId xmlns:a16="http://schemas.microsoft.com/office/drawing/2014/main" id="{5B0AE0B2-022B-450D-90FE-19E807DE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88" y="1506538"/>
            <a:ext cx="5715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6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2046-38A3-42A1-A43E-221294C9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81111"/>
          </a:xfrm>
        </p:spPr>
        <p:txBody>
          <a:bodyPr/>
          <a:lstStyle/>
          <a:p>
            <a:r>
              <a:rPr lang="en-SG" dirty="0"/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959A-1AF3-4727-B62A-E2E7C7B1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Register and Install Fusion 360 on your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Here are some good tutorials to get you started: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Autodesk: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2"/>
              </a:rPr>
              <a:t>Getting Started With Fusion 360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Kevin Kennedy -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3"/>
              </a:rPr>
              <a:t>Product Design Online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4"/>
              </a:rPr>
              <a:t>Fusion 360 Interface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5"/>
              </a:rPr>
              <a:t>Fusion 360 for Beginners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Warwick University </a:t>
            </a:r>
            <a:r>
              <a:rPr lang="en-SG" sz="1800" b="0" i="0" u="none" strike="noStrike" dirty="0">
                <a:solidFill>
                  <a:srgbClr val="0000DD"/>
                </a:solidFill>
                <a:effectLst/>
                <a:latin typeface="Fira Sans" panose="020B0503050000020004" pitchFamily="34" charset="0"/>
                <a:hlinkClick r:id="rId6"/>
              </a:rPr>
              <a:t>Fusion 360 Tutorials</a:t>
            </a:r>
            <a:endParaRPr lang="en-SG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marL="0" indent="0" algn="l">
              <a:buNone/>
            </a:pPr>
            <a:b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</a:br>
            <a:r>
              <a:rPr lang="en-SG" sz="3200" b="0" i="0" dirty="0">
                <a:solidFill>
                  <a:srgbClr val="000000"/>
                </a:solidFill>
                <a:effectLst/>
                <a:latin typeface="Yanone Kaffeesatz" panose="02000000000000000000" pitchFamily="2" charset="0"/>
              </a:rPr>
              <a:t>Exercises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Complete exercise 1 and 2</a:t>
            </a:r>
          </a:p>
          <a:p>
            <a:pPr lvl="1"/>
            <a:r>
              <a:rPr lang="en-SG" sz="16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Export your completed files (.f3d) and include them in your report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9F95-7771-4733-8DF4-80BE2165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ercise 1">
            <a:extLst>
              <a:ext uri="{FF2B5EF4-FFF2-40B4-BE49-F238E27FC236}">
                <a16:creationId xmlns:a16="http://schemas.microsoft.com/office/drawing/2014/main" id="{98D265F0-98F0-4213-AC46-602A7D4DF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139" y="1342170"/>
            <a:ext cx="5019487" cy="5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2AC279-6AE8-4CEF-B56A-D80FA6F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Drawing Exercise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55CD-5255-4514-BA26-594200E6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7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A848-FBEB-4603-BE8B-B23FC375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Drawing Exercise 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72F69-F12F-4232-B69E-1565FDDA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Exercise 2">
            <a:extLst>
              <a:ext uri="{FF2B5EF4-FFF2-40B4-BE49-F238E27FC236}">
                <a16:creationId xmlns:a16="http://schemas.microsoft.com/office/drawing/2014/main" id="{0F9B2983-5F54-4FB0-9689-BDCF291E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8" y="1435804"/>
            <a:ext cx="7436203" cy="347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1EA5FF-DD35-4DFF-B486-A0E637F15917}"/>
              </a:ext>
            </a:extLst>
          </p:cNvPr>
          <p:cNvSpPr txBox="1"/>
          <p:nvPr/>
        </p:nvSpPr>
        <p:spPr>
          <a:xfrm>
            <a:off x="6334478" y="5422196"/>
            <a:ext cx="176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Worked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9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3430</TotalTime>
  <Words>372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Fira Sans</vt:lpstr>
      <vt:lpstr>Yanone Kaffeesatz</vt:lpstr>
      <vt:lpstr>Yanone Kaffeesatz SemiBold</vt:lpstr>
      <vt:lpstr>Office Theme</vt:lpstr>
      <vt:lpstr>EP1000</vt:lpstr>
      <vt:lpstr>Computer Graphics</vt:lpstr>
      <vt:lpstr>Raster Graphics</vt:lpstr>
      <vt:lpstr>Vector Graphics</vt:lpstr>
      <vt:lpstr>Computer Aided Design</vt:lpstr>
      <vt:lpstr>Autodesk Fusion 360</vt:lpstr>
      <vt:lpstr>Getting Started</vt:lpstr>
      <vt:lpstr>Drawing Exercise 1</vt:lpstr>
      <vt:lpstr>Drawing Exercise 2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90</cp:revision>
  <dcterms:created xsi:type="dcterms:W3CDTF">2021-05-13T09:46:01Z</dcterms:created>
  <dcterms:modified xsi:type="dcterms:W3CDTF">2021-11-07T14:05:04Z</dcterms:modified>
</cp:coreProperties>
</file>