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6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oled-display-arduino-tutorial/" TargetMode="External"/><Relationship Id="rId2" Type="http://schemas.openxmlformats.org/officeDocument/2006/relationships/hyperlink" Target="https://github.com/adafruit/Adafruit_SSD1306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learn.adafruit.com/monochrome-oled-breakouts/over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neopixel-uberguide" TargetMode="External"/><Relationship Id="rId2" Type="http://schemas.openxmlformats.org/officeDocument/2006/relationships/hyperlink" Target="https://create.arduino.cc/projecthub/BuildItDR/neopixels-how-do-they-work-f1152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1Mvvl4zqfQQ" TargetMode="External"/><Relationship Id="rId2" Type="http://schemas.openxmlformats.org/officeDocument/2006/relationships/hyperlink" Target="https://adafruit.github.io/Adafruit_NeoPixel/html/class_adafruit___neo_pixel.html#a310844b3e5580056edf52ce3268d8084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inkercad.com/things/6CZXjCDVC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i2c-lcd-arduino-tutorial/" TargetMode="External"/><Relationship Id="rId2" Type="http://schemas.openxmlformats.org/officeDocument/2006/relationships/hyperlink" Target="https://www.arduino.cc/reference/en/libraries/liquidcrystal-i2c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how-i2c-communication-works-and-how-to-use-it-with-arduin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rduino.cc/en/reference/wir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tm1637-arduino-tutorial/" TargetMode="External"/><Relationship Id="rId2" Type="http://schemas.openxmlformats.org/officeDocument/2006/relationships/hyperlink" Target="https://www.arduino.cc/reference/en/libraries/tm1637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www.makerguides.com/tm1637-arduino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Actuators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1864-141E-4DCD-A1DC-4A9CFDA8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Oled</a:t>
            </a:r>
            <a:r>
              <a:rPr lang="en-US" dirty="0"/>
              <a:t> Displays SSD1306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A26A-0911-4FE6-BD9E-F2FF6657C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600575" cy="4351338"/>
          </a:xfrm>
        </p:spPr>
        <p:txBody>
          <a:bodyPr/>
          <a:lstStyle/>
          <a:p>
            <a:r>
              <a:rPr lang="en-US" sz="2000" dirty="0"/>
              <a:t>Very small, graphic displays (30x20mm)</a:t>
            </a:r>
          </a:p>
          <a:p>
            <a:r>
              <a:rPr lang="en-US" sz="2000" dirty="0"/>
              <a:t>Getting popular, for IOT projects for information display.</a:t>
            </a:r>
          </a:p>
          <a:p>
            <a:r>
              <a:rPr lang="en-US" sz="2000" dirty="0"/>
              <a:t>Resolution: 128x128, 128x64, 128x32 pixels</a:t>
            </a:r>
          </a:p>
          <a:p>
            <a:r>
              <a:rPr lang="en-US" sz="2000" dirty="0"/>
              <a:t>Uses I2C interface</a:t>
            </a:r>
          </a:p>
          <a:p>
            <a:r>
              <a:rPr lang="en-US" sz="2000" dirty="0"/>
              <a:t>Library: </a:t>
            </a:r>
            <a:r>
              <a:rPr lang="en-US" sz="2000" dirty="0">
                <a:hlinkClick r:id="rId2"/>
              </a:rPr>
              <a:t>SSD1306</a:t>
            </a:r>
            <a:r>
              <a:rPr lang="en-US" sz="2000" dirty="0"/>
              <a:t> by Adafruit</a:t>
            </a:r>
          </a:p>
          <a:p>
            <a:r>
              <a:rPr lang="en-US" sz="2000" dirty="0"/>
              <a:t>Tutorials:</a:t>
            </a:r>
          </a:p>
          <a:p>
            <a:pPr lvl="1"/>
            <a:r>
              <a:rPr lang="en-US" sz="1600" dirty="0">
                <a:hlinkClick r:id="rId3"/>
              </a:rPr>
              <a:t>Last Minute Engineers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Adafruit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91739-0FCB-4E01-8E37-C843D595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3A221B-AE5D-492D-899E-99E6856F98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22656" y="4287479"/>
            <a:ext cx="1603439" cy="159747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94F5EF-527F-4D97-ABCF-34CC8A75A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024" y="1082771"/>
            <a:ext cx="2457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AA67-7328-4B82-B3F1-187CBC2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NeoPixels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DEA4-2AF5-4031-AC6E-849BD4F002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Individually addressable LEDs housed on a strip and controlled by a single digital I/O pin from the microcontroller.</a:t>
            </a:r>
          </a:p>
          <a:p>
            <a:r>
              <a:rPr lang="en-SG" sz="2000" dirty="0"/>
              <a:t>Can control</a:t>
            </a:r>
          </a:p>
          <a:p>
            <a:pPr lvl="1"/>
            <a:r>
              <a:rPr lang="en-SG" sz="1600" dirty="0"/>
              <a:t>Which LED to turn ON/OFF</a:t>
            </a:r>
          </a:p>
          <a:p>
            <a:pPr lvl="1"/>
            <a:r>
              <a:rPr lang="en-SG" sz="1600" dirty="0"/>
              <a:t>Intensity of light</a:t>
            </a:r>
          </a:p>
          <a:p>
            <a:pPr lvl="1"/>
            <a:r>
              <a:rPr lang="en-SG" sz="1600" dirty="0" err="1"/>
              <a:t>Color</a:t>
            </a:r>
            <a:r>
              <a:rPr lang="en-SG" sz="1600" dirty="0"/>
              <a:t> (If RGB)</a:t>
            </a:r>
            <a:endParaRPr lang="en-US" sz="1600" dirty="0"/>
          </a:p>
          <a:p>
            <a:r>
              <a:rPr lang="en-US" sz="2000" dirty="0"/>
              <a:t>Good for lighting, ambient light control, effects</a:t>
            </a:r>
          </a:p>
          <a:p>
            <a:r>
              <a:rPr lang="en-US" sz="2000" dirty="0"/>
              <a:t>Library: </a:t>
            </a:r>
            <a:r>
              <a:rPr lang="en-US" sz="2000" dirty="0">
                <a:hlinkClick r:id="rId2"/>
              </a:rPr>
              <a:t>Adafruit </a:t>
            </a:r>
            <a:r>
              <a:rPr lang="en-US" sz="2000" dirty="0" err="1">
                <a:hlinkClick r:id="rId2"/>
              </a:rPr>
              <a:t>Neopixel</a:t>
            </a:r>
            <a:endParaRPr lang="en-US" sz="2000" dirty="0"/>
          </a:p>
          <a:p>
            <a:r>
              <a:rPr lang="en-US" sz="2000" dirty="0"/>
              <a:t>Tutorial:</a:t>
            </a:r>
          </a:p>
          <a:p>
            <a:pPr lvl="1"/>
            <a:r>
              <a:rPr lang="en-US" sz="1600" dirty="0">
                <a:hlinkClick r:id="rId3"/>
              </a:rPr>
              <a:t>Adafruit</a:t>
            </a:r>
            <a:endParaRPr lang="en-US" sz="1600" dirty="0"/>
          </a:p>
          <a:p>
            <a:pPr lvl="1"/>
            <a:endParaRPr lang="en-SG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D73055-B9AE-4B55-BC9F-8F50134D9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94745"/>
            <a:ext cx="3886200" cy="29146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7E7B5-E547-4150-80CB-B614159E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36BEB-FA3C-4D67-9D44-A3CE92C28AE1}"/>
              </a:ext>
            </a:extLst>
          </p:cNvPr>
          <p:cNvSpPr txBox="1"/>
          <p:nvPr/>
        </p:nvSpPr>
        <p:spPr>
          <a:xfrm>
            <a:off x="4629150" y="4937760"/>
            <a:ext cx="3511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Neopixels</a:t>
            </a:r>
            <a:r>
              <a:rPr lang="en-SG" sz="1400" dirty="0"/>
              <a:t> require quite a lot</a:t>
            </a:r>
            <a:r>
              <a:rPr lang="en-US" sz="1400" dirty="0"/>
              <a:t> of current.  Always supply the </a:t>
            </a:r>
            <a:r>
              <a:rPr lang="en-US" sz="1400" dirty="0" err="1"/>
              <a:t>neopixels</a:t>
            </a:r>
            <a:r>
              <a:rPr lang="en-US" sz="1400" dirty="0"/>
              <a:t> from a separate power source, not from the microcontroller.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5890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821C-2600-45C8-B744-23887A2D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Neopixels</a:t>
            </a:r>
            <a:r>
              <a:rPr lang="en-SG" dirty="0"/>
              <a:t> -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E210-F46A-4A34-9104-C1F34828C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Always power up </a:t>
            </a:r>
            <a:r>
              <a:rPr lang="en-SG" sz="2000" dirty="0" err="1"/>
              <a:t>neopixels</a:t>
            </a:r>
            <a:r>
              <a:rPr lang="en-SG" sz="2000" dirty="0"/>
              <a:t> using a separate power source for the extra current required.</a:t>
            </a:r>
          </a:p>
          <a:p>
            <a:r>
              <a:rPr lang="en-SG" sz="2000" dirty="0"/>
              <a:t>You can join strips of </a:t>
            </a:r>
            <a:r>
              <a:rPr lang="en-SG" sz="2000" dirty="0" err="1"/>
              <a:t>neopixels</a:t>
            </a:r>
            <a:r>
              <a:rPr lang="en-SG" sz="2000" dirty="0"/>
              <a:t> together.</a:t>
            </a:r>
          </a:p>
          <a:p>
            <a:r>
              <a:rPr lang="en-SG" sz="2000" dirty="0">
                <a:hlinkClick r:id="rId2"/>
              </a:rPr>
              <a:t>Adafruit Library</a:t>
            </a:r>
            <a:r>
              <a:rPr lang="en-SG" sz="2000" dirty="0"/>
              <a:t> comes with a number of very useful methods:</a:t>
            </a:r>
          </a:p>
          <a:p>
            <a:pPr lvl="1"/>
            <a:r>
              <a:rPr lang="en-SG" sz="1600" dirty="0" err="1"/>
              <a:t>Color</a:t>
            </a:r>
            <a:r>
              <a:rPr lang="en-SG" sz="1600" dirty="0"/>
              <a:t>(r, g, b) returns a 32bit </a:t>
            </a:r>
            <a:r>
              <a:rPr lang="en-SG" sz="1600" dirty="0" err="1"/>
              <a:t>color</a:t>
            </a:r>
            <a:endParaRPr lang="en-SG" sz="1600" dirty="0"/>
          </a:p>
          <a:p>
            <a:pPr lvl="1"/>
            <a:r>
              <a:rPr lang="en-SG" sz="1600" dirty="0"/>
              <a:t>fill() fills </a:t>
            </a:r>
            <a:r>
              <a:rPr lang="en-SG" sz="1600" dirty="0" err="1"/>
              <a:t>neopixels</a:t>
            </a:r>
            <a:r>
              <a:rPr lang="en-SG" sz="1600" dirty="0"/>
              <a:t> with same </a:t>
            </a:r>
            <a:r>
              <a:rPr lang="en-SG" sz="1600" dirty="0" err="1"/>
              <a:t>color</a:t>
            </a:r>
            <a:endParaRPr lang="en-SG" sz="1600" dirty="0"/>
          </a:p>
          <a:p>
            <a:pPr lvl="1"/>
            <a:r>
              <a:rPr lang="en-SG" sz="1600" dirty="0" err="1"/>
              <a:t>setColor</a:t>
            </a:r>
            <a:r>
              <a:rPr lang="en-SG" sz="1600" dirty="0"/>
              <a:t>() sets individual </a:t>
            </a:r>
            <a:r>
              <a:rPr lang="en-SG" sz="1600" dirty="0" err="1"/>
              <a:t>neopixels</a:t>
            </a:r>
            <a:endParaRPr lang="en-SG" sz="1600" dirty="0"/>
          </a:p>
          <a:p>
            <a:pPr lvl="1"/>
            <a:r>
              <a:rPr lang="en-SG" sz="1600" dirty="0" err="1"/>
              <a:t>setBrightness</a:t>
            </a:r>
            <a:r>
              <a:rPr lang="en-SG" sz="1600" dirty="0"/>
              <a:t>() controls intensity</a:t>
            </a:r>
          </a:p>
          <a:p>
            <a:pPr lvl="1"/>
            <a:r>
              <a:rPr lang="en-SG" sz="1600" dirty="0"/>
              <a:t>clear() blanks out</a:t>
            </a:r>
          </a:p>
          <a:p>
            <a:pPr lvl="1"/>
            <a:r>
              <a:rPr lang="en-SG" sz="1600" dirty="0"/>
              <a:t>show() must be called before the </a:t>
            </a:r>
            <a:r>
              <a:rPr lang="en-SG" sz="1600" dirty="0" err="1"/>
              <a:t>neoplxels</a:t>
            </a:r>
            <a:r>
              <a:rPr lang="en-SG" sz="1600" dirty="0"/>
              <a:t> can display</a:t>
            </a:r>
            <a:endParaRPr lang="en-US" sz="1600" dirty="0"/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6D7C20B2-D97C-471A-BB69-6C7598C16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33792"/>
            <a:ext cx="3886200" cy="340231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3A098-01EC-41E8-B3BB-75302294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9281F-75B7-4E9E-A4E9-FCD6F5CD26CF}"/>
              </a:ext>
            </a:extLst>
          </p:cNvPr>
          <p:cNvSpPr txBox="1"/>
          <p:nvPr/>
        </p:nvSpPr>
        <p:spPr>
          <a:xfrm>
            <a:off x="6769936" y="5288398"/>
            <a:ext cx="174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hlinkClick r:id="rId3"/>
              </a:rPr>
              <a:t>Uno </a:t>
            </a:r>
            <a:r>
              <a:rPr lang="en-SG" sz="1600" dirty="0" err="1">
                <a:hlinkClick r:id="rId3"/>
              </a:rPr>
              <a:t>Neopixel</a:t>
            </a:r>
            <a:r>
              <a:rPr lang="en-SG" sz="1600" dirty="0">
                <a:hlinkClick r:id="rId3"/>
              </a:rPr>
              <a:t> Strip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92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5082-6498-4C2C-93A2-C8F49A7C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Neopixels</a:t>
            </a:r>
            <a:r>
              <a:rPr lang="en-SG" dirty="0"/>
              <a:t> – demo code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E69D22-EDE1-4811-8F1C-9AF3E8CA5E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5001" y="1825624"/>
            <a:ext cx="3906779" cy="460260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842B82-ADE0-4B4F-8E97-D23B478D4F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12030" y="1851862"/>
            <a:ext cx="3886200" cy="36222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AE3C5-DD7B-42D3-BFA5-B75F591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892ED-67EC-416E-AD2F-6463D6CD6718}"/>
              </a:ext>
            </a:extLst>
          </p:cNvPr>
          <p:cNvSpPr txBox="1"/>
          <p:nvPr/>
        </p:nvSpPr>
        <p:spPr>
          <a:xfrm>
            <a:off x="6149199" y="5599938"/>
            <a:ext cx="2549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uint32_t = unsigned long = 32bit</a:t>
            </a:r>
          </a:p>
          <a:p>
            <a:r>
              <a:rPr lang="en-SG" sz="1400" dirty="0"/>
              <a:t>uint16_t = unsigned int = 16 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508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3185-05D2-46D5-8F1B-EB679A95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Motors</a:t>
            </a:r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09E86BBF-E0AC-4E40-835F-971A351A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DC Motors require</a:t>
            </a:r>
            <a:br>
              <a:rPr lang="en-SG" sz="2000" dirty="0"/>
            </a:br>
            <a:r>
              <a:rPr lang="en-SG" sz="2000" dirty="0"/>
              <a:t>a DC current to</a:t>
            </a:r>
            <a:br>
              <a:rPr lang="en-SG" sz="2000" dirty="0"/>
            </a:br>
            <a:r>
              <a:rPr lang="en-SG" sz="2000" dirty="0"/>
              <a:t>work.</a:t>
            </a:r>
          </a:p>
          <a:p>
            <a:r>
              <a:rPr lang="en-SG" sz="2000" dirty="0"/>
              <a:t>DC motors are usually</a:t>
            </a:r>
            <a:br>
              <a:rPr lang="en-SG" sz="2000" dirty="0"/>
            </a:br>
            <a:r>
              <a:rPr lang="en-SG" sz="2000" dirty="0"/>
              <a:t>continuously rotating.  Can</a:t>
            </a:r>
            <a:br>
              <a:rPr lang="en-SG" sz="2000" dirty="0"/>
            </a:br>
            <a:r>
              <a:rPr lang="en-SG" sz="2000" dirty="0"/>
              <a:t>control speed and direction</a:t>
            </a:r>
          </a:p>
          <a:p>
            <a:r>
              <a:rPr lang="en-SG" sz="2000" dirty="0"/>
              <a:t>Stepper motors can move in ‘steps’.  Usually</a:t>
            </a:r>
            <a:br>
              <a:rPr lang="en-SG" sz="2000" dirty="0"/>
            </a:br>
            <a:r>
              <a:rPr lang="en-SG" sz="2000" dirty="0"/>
              <a:t>done using a controller module, or by changing phase activation.</a:t>
            </a:r>
          </a:p>
          <a:p>
            <a:r>
              <a:rPr lang="en-SG" sz="2000" dirty="0"/>
              <a:t>Servo motors can be controlled to move, stop/hold, change direction using pulses.</a:t>
            </a:r>
          </a:p>
          <a:p>
            <a:r>
              <a:rPr lang="en-SG" sz="2000" dirty="0"/>
              <a:t>Motors consume a lot of current, hence requires an interface circuit.</a:t>
            </a:r>
            <a:br>
              <a:rPr lang="en-SG" sz="2000" dirty="0"/>
            </a:br>
            <a:r>
              <a:rPr lang="en-SG" sz="2000" dirty="0"/>
              <a:t>Should not be driven from a digital IO pin.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B43C-45F2-4E60-8E93-A5590CCE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7EF5A1-EEA4-4918-9852-F7F8BB2D7DC9}"/>
              </a:ext>
            </a:extLst>
          </p:cNvPr>
          <p:cNvGrpSpPr/>
          <p:nvPr/>
        </p:nvGrpSpPr>
        <p:grpSpPr>
          <a:xfrm>
            <a:off x="3236976" y="941992"/>
            <a:ext cx="5410962" cy="2715768"/>
            <a:chOff x="2679192" y="1499616"/>
            <a:chExt cx="5410962" cy="271576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C61C68-5593-4D72-AD29-8D9EC97FCFC9}"/>
                </a:ext>
              </a:extLst>
            </p:cNvPr>
            <p:cNvSpPr/>
            <p:nvPr/>
          </p:nvSpPr>
          <p:spPr>
            <a:xfrm>
              <a:off x="3941064" y="1499616"/>
              <a:ext cx="1051560" cy="448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Motors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1D6D7B-D32F-4D45-B446-E5CF809811C6}"/>
                </a:ext>
              </a:extLst>
            </p:cNvPr>
            <p:cNvSpPr/>
            <p:nvPr/>
          </p:nvSpPr>
          <p:spPr>
            <a:xfrm>
              <a:off x="2679192" y="2221992"/>
              <a:ext cx="1051560" cy="4480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AC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7530AEC-C185-436B-8AD9-1D7ACE7A27C8}"/>
                </a:ext>
              </a:extLst>
            </p:cNvPr>
            <p:cNvSpPr/>
            <p:nvPr/>
          </p:nvSpPr>
          <p:spPr>
            <a:xfrm>
              <a:off x="5111496" y="2221992"/>
              <a:ext cx="1051560" cy="4480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/>
                <a:t>DC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500BA70-8669-414F-9725-BC03CB96AC3B}"/>
                </a:ext>
              </a:extLst>
            </p:cNvPr>
            <p:cNvSpPr/>
            <p:nvPr/>
          </p:nvSpPr>
          <p:spPr>
            <a:xfrm>
              <a:off x="3794760" y="3026664"/>
              <a:ext cx="1051560" cy="4480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continuous</a:t>
              </a:r>
              <a:endParaRPr lang="en-US" sz="14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7DAB9A5-7D23-4718-89FD-41FA729109D5}"/>
                </a:ext>
              </a:extLst>
            </p:cNvPr>
            <p:cNvSpPr/>
            <p:nvPr/>
          </p:nvSpPr>
          <p:spPr>
            <a:xfrm>
              <a:off x="5120640" y="3026664"/>
              <a:ext cx="1051560" cy="4480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stepper</a:t>
              </a:r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05C75D1-F3E2-4F50-BC51-E48E92DEF49F}"/>
                </a:ext>
              </a:extLst>
            </p:cNvPr>
            <p:cNvSpPr/>
            <p:nvPr/>
          </p:nvSpPr>
          <p:spPr>
            <a:xfrm>
              <a:off x="6419088" y="3026664"/>
              <a:ext cx="1051560" cy="4480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servo</a:t>
              </a:r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F1AC114-225F-430E-A0A5-6E80136358C3}"/>
                </a:ext>
              </a:extLst>
            </p:cNvPr>
            <p:cNvSpPr/>
            <p:nvPr/>
          </p:nvSpPr>
          <p:spPr>
            <a:xfrm>
              <a:off x="5788152" y="3767328"/>
              <a:ext cx="1051560" cy="4480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rotational</a:t>
              </a:r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8F1FAB-98B6-4C2B-8C75-22CBA92F6C34}"/>
                </a:ext>
              </a:extLst>
            </p:cNvPr>
            <p:cNvSpPr/>
            <p:nvPr/>
          </p:nvSpPr>
          <p:spPr>
            <a:xfrm>
              <a:off x="7038594" y="3758184"/>
              <a:ext cx="1051560" cy="4480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positional</a:t>
              </a:r>
              <a:endParaRPr lang="en-US" sz="1400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35A89C1-312F-4008-8963-6411CFB3088B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5400000">
              <a:off x="3698748" y="1453896"/>
              <a:ext cx="274320" cy="12618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476A4C4-CC61-4BBE-93D8-BC3F4E32C90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16200000" flipH="1">
              <a:off x="4914900" y="1499616"/>
              <a:ext cx="274320" cy="117043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03A8CFA-93C0-4DF9-833D-9E0E342DF03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rot="5400000">
              <a:off x="4800600" y="2189988"/>
              <a:ext cx="356616" cy="131673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3515C0D-E83C-4B2C-B546-B9D37C6061DA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rot="16200000" flipH="1">
              <a:off x="6112764" y="2194560"/>
              <a:ext cx="356616" cy="13075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25CA99-E95C-4E1B-9520-DB325D7937C2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5637276" y="2670048"/>
              <a:ext cx="9144" cy="35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C175D71-CD93-429E-95CD-A41808EE29E7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rot="5400000">
              <a:off x="6483096" y="3305556"/>
              <a:ext cx="292608" cy="63093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0DDBCC4-C8C8-4C69-9F81-10C7B612ECE3}"/>
                </a:ext>
              </a:extLst>
            </p:cNvPr>
            <p:cNvCxnSpPr>
              <a:cxnSpLocks/>
            </p:cNvCxnSpPr>
            <p:nvPr/>
          </p:nvCxnSpPr>
          <p:spPr>
            <a:xfrm>
              <a:off x="6981444" y="3607308"/>
              <a:ext cx="582930" cy="20574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42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340-D6C2-4B6F-AF6C-5A79468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DC Motor control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44E11-B9C2-4643-B96C-04F90089FC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Use a digital IO pin to control a transistor (Q).  Transistor acts like a “tap”</a:t>
            </a:r>
          </a:p>
          <a:p>
            <a:r>
              <a:rPr lang="en-US" sz="2000" dirty="0" err="1"/>
              <a:t>Qon</a:t>
            </a:r>
            <a:r>
              <a:rPr lang="en-US" sz="2000" dirty="0"/>
              <a:t> allows current to flow, which makes motor move.</a:t>
            </a:r>
          </a:p>
          <a:p>
            <a:r>
              <a:rPr lang="en-US" sz="2000" dirty="0" err="1"/>
              <a:t>Qoff</a:t>
            </a:r>
            <a:r>
              <a:rPr lang="en-US" sz="2000" dirty="0"/>
              <a:t> turns off the current.</a:t>
            </a:r>
          </a:p>
          <a:p>
            <a:r>
              <a:rPr lang="en-US" sz="2000" dirty="0"/>
              <a:t>Using PWM to control the On/OFF sequence allows control in motor speed.</a:t>
            </a:r>
          </a:p>
          <a:p>
            <a:r>
              <a:rPr lang="en-US" sz="2000" dirty="0"/>
              <a:t>PWM at low speeds do not provide much torque.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B5154-9426-4B9E-8974-946E98DBD6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28A57-51FF-4B7B-B838-A409DEB6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FBF8-D7F2-4D96-A487-0F07567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Actuators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CF4B-8DD4-4E1C-AE52-482CF309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component of a machine that moves/controls a mechanism in a system.</a:t>
            </a:r>
          </a:p>
          <a:p>
            <a:r>
              <a:rPr lang="en-SG" dirty="0"/>
              <a:t>An “output” device.</a:t>
            </a:r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Displays – LED, LCD, </a:t>
            </a:r>
            <a:r>
              <a:rPr lang="en-SG" dirty="0" err="1"/>
              <a:t>Neopixels</a:t>
            </a:r>
            <a:endParaRPr lang="en-SG" dirty="0"/>
          </a:p>
          <a:p>
            <a:pPr lvl="1"/>
            <a:r>
              <a:rPr lang="en-SG" dirty="0"/>
              <a:t>Motors – DC Motors, Stepper Motors, Servo Motors</a:t>
            </a:r>
          </a:p>
          <a:p>
            <a:pPr lvl="1"/>
            <a:r>
              <a:rPr lang="en-SG" dirty="0"/>
              <a:t>Valves – Water, gas</a:t>
            </a:r>
          </a:p>
          <a:p>
            <a:pPr lvl="1"/>
            <a:r>
              <a:rPr lang="en-SG" dirty="0"/>
              <a:t>Solenoids – controls heavier voltages, currents</a:t>
            </a:r>
          </a:p>
          <a:p>
            <a:pPr lvl="1"/>
            <a:r>
              <a:rPr lang="en-SG" dirty="0"/>
              <a:t>Sounds – buzzers, alarms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42A8-1E12-4338-BD1E-B24B8880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4823-3B4B-4437-B5F6-946C79D0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Display 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C38F-3B64-4362-8312-45CF2618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most common output display devices used in </a:t>
            </a:r>
            <a:r>
              <a:rPr lang="en-SG" dirty="0" err="1"/>
              <a:t>projcects</a:t>
            </a:r>
            <a:r>
              <a:rPr lang="en-SG" dirty="0"/>
              <a:t> are:</a:t>
            </a:r>
          </a:p>
          <a:p>
            <a:pPr lvl="1"/>
            <a:r>
              <a:rPr lang="en-SG" dirty="0"/>
              <a:t>LEDs (indicators)</a:t>
            </a:r>
          </a:p>
          <a:p>
            <a:pPr lvl="1"/>
            <a:r>
              <a:rPr lang="en-SG" dirty="0"/>
              <a:t>LCD (display panels, information) 16x2, 20x2</a:t>
            </a:r>
          </a:p>
          <a:p>
            <a:pPr lvl="1"/>
            <a:r>
              <a:rPr lang="en-SG" dirty="0"/>
              <a:t>7-segment tube displays</a:t>
            </a:r>
          </a:p>
          <a:p>
            <a:pPr lvl="1"/>
            <a:r>
              <a:rPr lang="en-SG" dirty="0"/>
              <a:t>Dot-matrix displays (running messages)</a:t>
            </a:r>
          </a:p>
          <a:p>
            <a:pPr lvl="1"/>
            <a:r>
              <a:rPr lang="en-SG" dirty="0" err="1"/>
              <a:t>Oled</a:t>
            </a:r>
            <a:r>
              <a:rPr lang="en-SG" dirty="0"/>
              <a:t> displays</a:t>
            </a:r>
          </a:p>
          <a:p>
            <a:pPr lvl="1"/>
            <a:r>
              <a:rPr lang="en-SG" dirty="0" err="1"/>
              <a:t>NeoPixels</a:t>
            </a:r>
            <a:r>
              <a:rPr lang="en-SG" dirty="0"/>
              <a:t> (strip lights, multi RGB </a:t>
            </a:r>
            <a:r>
              <a:rPr lang="en-SG" dirty="0" err="1"/>
              <a:t>leds</a:t>
            </a:r>
            <a:r>
              <a:rPr lang="en-SG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969D-3219-4DBA-9EFA-68B022B7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D686-0B39-4DDA-A6C2-6A1939A9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6E49-D15F-4490-940B-CB04537A58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Types: single, RGB, 7-segment</a:t>
            </a:r>
          </a:p>
          <a:p>
            <a:r>
              <a:rPr lang="en-SG" sz="2000" dirty="0"/>
              <a:t>Identify the Anode (or Cathode)</a:t>
            </a:r>
          </a:p>
          <a:p>
            <a:r>
              <a:rPr lang="en-SG" sz="2000" dirty="0"/>
              <a:t>Ensure there is proper current limiting resistors</a:t>
            </a:r>
          </a:p>
          <a:p>
            <a:r>
              <a:rPr lang="en-SG" sz="2000" dirty="0"/>
              <a:t>You need a delay to maintain the display (persistence of vision)</a:t>
            </a:r>
          </a:p>
          <a:p>
            <a:r>
              <a:rPr lang="en-SG" sz="2000" dirty="0"/>
              <a:t>You can use PWM to obtain different intensity levels.</a:t>
            </a:r>
          </a:p>
          <a:p>
            <a:endParaRPr lang="en-US" sz="2000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83E64-F69F-43EF-826D-568A4EBA9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5478" y="527530"/>
            <a:ext cx="2765583" cy="26656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B644-60E3-47FC-940B-79BC62B4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085C323F-73CB-4082-AF0B-93C6E62BF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36" y="3296082"/>
            <a:ext cx="3339655" cy="2980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16A4CD-872F-4BDD-8259-B335A1147DB3}"/>
              </a:ext>
            </a:extLst>
          </p:cNvPr>
          <p:cNvSpPr txBox="1"/>
          <p:nvPr/>
        </p:nvSpPr>
        <p:spPr>
          <a:xfrm>
            <a:off x="4974336" y="6277063"/>
            <a:ext cx="2661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hlinkClick r:id="rId2"/>
              </a:rPr>
              <a:t>Uno Random RGB Led using PWM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39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A23E-6FCE-4FF6-B168-13FC137A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LCD Displays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0D5EA-3954-44FE-A2F6-469306C83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Common method of displaying information</a:t>
            </a:r>
          </a:p>
          <a:p>
            <a:r>
              <a:rPr lang="en-SG" sz="2000" dirty="0"/>
              <a:t>Usually Hitachi HD44780 control requires 11 lines (8 data, RS, RW, </a:t>
            </a:r>
            <a:r>
              <a:rPr lang="en-SG" sz="2000" dirty="0" err="1"/>
              <a:t>En</a:t>
            </a:r>
            <a:r>
              <a:rPr lang="en-SG" sz="2000" dirty="0"/>
              <a:t>)</a:t>
            </a:r>
          </a:p>
          <a:p>
            <a:r>
              <a:rPr lang="en-SG" sz="2000" dirty="0"/>
              <a:t>Made simpler using an I2C 1602 controller for the LCD panel</a:t>
            </a:r>
          </a:p>
          <a:p>
            <a:r>
              <a:rPr lang="en-SG" sz="2000" dirty="0"/>
              <a:t>Library: </a:t>
            </a:r>
            <a:r>
              <a:rPr lang="en-SG" sz="2000" dirty="0" err="1">
                <a:hlinkClick r:id="rId2"/>
              </a:rPr>
              <a:t>LiquidCrystal</a:t>
            </a:r>
            <a:r>
              <a:rPr lang="en-SG" sz="2000" dirty="0">
                <a:hlinkClick r:id="rId2"/>
              </a:rPr>
              <a:t> I2C</a:t>
            </a:r>
            <a:r>
              <a:rPr lang="en-SG" sz="2000" dirty="0"/>
              <a:t> by Frank de </a:t>
            </a:r>
            <a:r>
              <a:rPr lang="en-SG" sz="2000" dirty="0" err="1"/>
              <a:t>Brabander</a:t>
            </a:r>
            <a:r>
              <a:rPr lang="en-SG" sz="2000" dirty="0"/>
              <a:t>.</a:t>
            </a:r>
          </a:p>
          <a:p>
            <a:r>
              <a:rPr lang="en-SG" sz="2000" dirty="0"/>
              <a:t>Reference: </a:t>
            </a:r>
            <a:r>
              <a:rPr lang="en-SG" sz="2000" dirty="0" err="1">
                <a:hlinkClick r:id="rId3"/>
              </a:rPr>
              <a:t>LastMinuteEngineers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3D52-7468-4BF6-92C3-4FD33045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986343-CD72-49E4-9873-7C7C0BE51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22" y="621158"/>
            <a:ext cx="3559556" cy="2615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9998B7-55B5-49FE-96A3-66A0BA71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646" y="3451170"/>
            <a:ext cx="3559556" cy="1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43BA-83DA-4C18-B45A-25CB6D5D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I2C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816A-5CCC-4313-932C-D8CAC3C3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5336"/>
            <a:ext cx="7886700" cy="4631627"/>
          </a:xfrm>
        </p:spPr>
        <p:txBody>
          <a:bodyPr/>
          <a:lstStyle/>
          <a:p>
            <a:r>
              <a:rPr lang="en-SG" sz="2000" dirty="0"/>
              <a:t>A method of Serial communication.</a:t>
            </a:r>
          </a:p>
          <a:p>
            <a:r>
              <a:rPr lang="en-SG" sz="2000" dirty="0"/>
              <a:t>Uses 2 wires (SDA, SCL) to communicate between devices.</a:t>
            </a:r>
          </a:p>
          <a:p>
            <a:r>
              <a:rPr lang="en-SG" sz="2000" dirty="0"/>
              <a:t>Each device has a unique address which identifies it.</a:t>
            </a:r>
          </a:p>
          <a:p>
            <a:r>
              <a:rPr lang="en-SG" sz="2000" dirty="0"/>
              <a:t>Can have up to 1024 devices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05174-850D-4A79-8853-94B29D2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8B195-68BE-4EC3-A0D9-745A4622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1" y="3285411"/>
            <a:ext cx="6126286" cy="29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F3C63-42DA-4D40-9C8F-BFB1983FFA68}"/>
              </a:ext>
            </a:extLst>
          </p:cNvPr>
          <p:cNvSpPr txBox="1"/>
          <p:nvPr/>
        </p:nvSpPr>
        <p:spPr>
          <a:xfrm>
            <a:off x="844234" y="5610560"/>
            <a:ext cx="3457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Ref: How To </a:t>
            </a:r>
            <a:r>
              <a:rPr lang="en-SG" sz="1400" dirty="0" err="1"/>
              <a:t>Mechantronics</a:t>
            </a:r>
            <a:br>
              <a:rPr lang="en-SG" sz="1400" dirty="0"/>
            </a:br>
            <a:r>
              <a:rPr lang="en-SG" sz="1400" dirty="0">
                <a:hlinkClick r:id="rId3"/>
              </a:rPr>
              <a:t>How I2C Communication Works and How to use it with Arduino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681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9B1D-5226-414D-82EB-D59DF5F9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Identifying I2c devices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17192-C243-4C85-AB4B-6A3BB258C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Use the controller (master) to scan the bus for devices (slaves).</a:t>
            </a:r>
          </a:p>
          <a:p>
            <a:r>
              <a:rPr lang="en-SG" sz="2000" dirty="0"/>
              <a:t>The addresses will be printed out on the Serial Monitor.</a:t>
            </a:r>
          </a:p>
          <a:p>
            <a:r>
              <a:rPr lang="en-SG" sz="2000" dirty="0"/>
              <a:t>You can then use the address to write/read from the device.</a:t>
            </a:r>
          </a:p>
          <a:p>
            <a:r>
              <a:rPr lang="en-SG" sz="2000" dirty="0"/>
              <a:t>Library: Arduino </a:t>
            </a:r>
            <a:r>
              <a:rPr lang="en-SG" sz="2000" dirty="0">
                <a:hlinkClick r:id="rId2"/>
              </a:rPr>
              <a:t>Wire Library</a:t>
            </a:r>
            <a:endParaRPr lang="en-SG" sz="2000" dirty="0"/>
          </a:p>
          <a:p>
            <a:r>
              <a:rPr lang="en-SG" sz="2000" dirty="0"/>
              <a:t>Example code is usually provided by the device library.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F07AD8-2154-42B3-9F49-0AC9EA0179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69281"/>
            <a:ext cx="3886200" cy="4264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EE564-4704-4153-A277-8321E98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62A-B3F2-4B02-B787-3B4ED1BF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Writing to I2C LCD display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A59E-257D-4B50-838B-063A50170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Using the LiquidCrystal_I2C library.</a:t>
            </a:r>
          </a:p>
          <a:p>
            <a:r>
              <a:rPr lang="en-SG" sz="2000" dirty="0"/>
              <a:t>Create the object lcd</a:t>
            </a:r>
          </a:p>
          <a:p>
            <a:r>
              <a:rPr lang="en-SG" sz="2000" dirty="0"/>
              <a:t>Initial housekeeping</a:t>
            </a:r>
          </a:p>
          <a:p>
            <a:pPr lvl="1"/>
            <a:r>
              <a:rPr lang="en-SG" sz="1600" dirty="0"/>
              <a:t>Initialise</a:t>
            </a:r>
          </a:p>
          <a:p>
            <a:pPr lvl="1"/>
            <a:r>
              <a:rPr lang="en-SG" sz="1600" dirty="0"/>
              <a:t>Clear the screen</a:t>
            </a:r>
          </a:p>
          <a:p>
            <a:pPr lvl="1"/>
            <a:r>
              <a:rPr lang="en-SG" sz="1600" dirty="0"/>
              <a:t>Turn on backlight</a:t>
            </a:r>
          </a:p>
          <a:p>
            <a:r>
              <a:rPr lang="en-SG" sz="2000" dirty="0"/>
              <a:t>To print messages</a:t>
            </a:r>
          </a:p>
          <a:p>
            <a:pPr lvl="1"/>
            <a:r>
              <a:rPr lang="en-SG" sz="1600" dirty="0"/>
              <a:t>Position the cursor</a:t>
            </a:r>
          </a:p>
          <a:p>
            <a:pPr lvl="1"/>
            <a:r>
              <a:rPr lang="en-SG" sz="1600" dirty="0"/>
              <a:t>Print the message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42FDC9-91D2-41BF-A746-9E3F2BAB65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60464" y="1824168"/>
            <a:ext cx="4912947" cy="428738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C31E4-A54F-487D-9047-92889CB5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4F09-23F0-4BC3-9696-A052E5B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Tube 7-Segment Display TM1637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A40C-BD8D-49D9-89F7-3D3DBA8CD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7-segment displays common in projects</a:t>
            </a:r>
          </a:p>
          <a:p>
            <a:r>
              <a:rPr lang="en-US" sz="2000" dirty="0"/>
              <a:t>Having multiple 7-segments require conversion and multiplexing</a:t>
            </a:r>
          </a:p>
          <a:p>
            <a:r>
              <a:rPr lang="en-US" sz="2000" dirty="0"/>
              <a:t>TM1637 provides 4-digit 7-segment display with only 2 digital I/O lines.</a:t>
            </a:r>
          </a:p>
          <a:p>
            <a:r>
              <a:rPr lang="en-US" sz="2000" dirty="0"/>
              <a:t>Library: </a:t>
            </a:r>
            <a:r>
              <a:rPr lang="en-US" sz="2000" dirty="0">
                <a:hlinkClick r:id="rId2"/>
              </a:rPr>
              <a:t>TM1637-master</a:t>
            </a:r>
            <a:r>
              <a:rPr lang="en-US" sz="2000" dirty="0"/>
              <a:t> by Avishay </a:t>
            </a:r>
            <a:r>
              <a:rPr lang="en-US" sz="2000" dirty="0" err="1"/>
              <a:t>Orpaz</a:t>
            </a:r>
            <a:r>
              <a:rPr lang="en-US" sz="2000" dirty="0"/>
              <a:t>.</a:t>
            </a:r>
          </a:p>
          <a:p>
            <a:r>
              <a:rPr lang="en-US" sz="2000" dirty="0"/>
              <a:t>Tutorial: </a:t>
            </a:r>
          </a:p>
          <a:p>
            <a:pPr lvl="1"/>
            <a:r>
              <a:rPr lang="en-US" sz="1600" dirty="0">
                <a:hlinkClick r:id="rId3"/>
              </a:rPr>
              <a:t>Last Minute Engineers</a:t>
            </a:r>
            <a:endParaRPr lang="en-US" sz="1600" dirty="0"/>
          </a:p>
          <a:p>
            <a:pPr lvl="1"/>
            <a:r>
              <a:rPr lang="en-US" sz="1600" dirty="0" err="1">
                <a:hlinkClick r:id="rId4"/>
              </a:rPr>
              <a:t>Makerguides</a:t>
            </a: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E3364-52A5-4AC3-B475-0FC30740E1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29150" y="1941468"/>
            <a:ext cx="3886200" cy="19813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A0149-5E05-4956-81A8-A5B2841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024E5-6F59-482A-9BD8-3F7C608A06DF}"/>
              </a:ext>
            </a:extLst>
          </p:cNvPr>
          <p:cNvSpPr txBox="1"/>
          <p:nvPr/>
        </p:nvSpPr>
        <p:spPr>
          <a:xfrm>
            <a:off x="4802886" y="4001294"/>
            <a:ext cx="30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versions have 6~8 digits</a:t>
            </a:r>
          </a:p>
          <a:p>
            <a:r>
              <a:rPr lang="en-US" sz="1400" dirty="0"/>
              <a:t>Simplifies circuitry</a:t>
            </a:r>
          </a:p>
        </p:txBody>
      </p:sp>
    </p:spTree>
    <p:extLst>
      <p:ext uri="{BB962C8B-B14F-4D97-AF65-F5344CB8AC3E}">
        <p14:creationId xmlns:p14="http://schemas.microsoft.com/office/powerpoint/2010/main" val="155764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4049</TotalTime>
  <Words>804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Yanone Kaffeesatz SemiBold</vt:lpstr>
      <vt:lpstr>Office Theme</vt:lpstr>
      <vt:lpstr>EP1000</vt:lpstr>
      <vt:lpstr>Actuators</vt:lpstr>
      <vt:lpstr>Display devices</vt:lpstr>
      <vt:lpstr>LEDs</vt:lpstr>
      <vt:lpstr>LCD Displays</vt:lpstr>
      <vt:lpstr>I2C Interface</vt:lpstr>
      <vt:lpstr>Identifying I2c devices</vt:lpstr>
      <vt:lpstr>Writing to I2C LCD display</vt:lpstr>
      <vt:lpstr>Tube 7-Segment Display TM1637 </vt:lpstr>
      <vt:lpstr>Oled Displays SSD1306</vt:lpstr>
      <vt:lpstr>NeoPixels</vt:lpstr>
      <vt:lpstr>Neopixels - demo</vt:lpstr>
      <vt:lpstr>Neopixels – demo code</vt:lpstr>
      <vt:lpstr>Motors</vt:lpstr>
      <vt:lpstr>DC Motor control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109</cp:revision>
  <dcterms:created xsi:type="dcterms:W3CDTF">2021-05-13T09:46:01Z</dcterms:created>
  <dcterms:modified xsi:type="dcterms:W3CDTF">2021-06-11T10:04:59Z</dcterms:modified>
</cp:coreProperties>
</file>