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2" r:id="rId22"/>
    <p:sldId id="280" r:id="rId23"/>
    <p:sldId id="278" r:id="rId24"/>
    <p:sldId id="281" r:id="rId25"/>
    <p:sldId id="25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5" d="100"/>
          <a:sy n="85" d="100"/>
        </p:scale>
        <p:origin x="108" y="372"/>
      </p:cViewPr>
      <p:guideLst/>
    </p:cSldViewPr>
  </p:slideViewPr>
  <p:notesTextViewPr>
    <p:cViewPr>
      <p:scale>
        <a:sx n="1" d="1"/>
        <a:sy n="1" d="1"/>
      </p:scale>
      <p:origin x="0" y="0"/>
    </p:cViewPr>
  </p:notesTextViewPr>
  <p:notesViewPr>
    <p:cSldViewPr snapToGrid="0">
      <p:cViewPr>
        <p:scale>
          <a:sx n="125" d="100"/>
          <a:sy n="125" d="100"/>
        </p:scale>
        <p:origin x="474" y="-5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75741-58CA-43A4-9946-B635E52C5CD8}" type="datetimeFigureOut">
              <a:rPr lang="en-US" smtClean="0"/>
              <a:t>6/24/2021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D038-41FE-4749-9D1B-B8F8368A89DF}" type="slidenum">
              <a:rPr lang="en-US" smtClean="0"/>
              <a:t>‹#›</a:t>
            </a:fld>
            <a:endParaRPr lang="en-US"/>
          </a:p>
        </p:txBody>
      </p:sp>
    </p:spTree>
    <p:extLst>
      <p:ext uri="{BB962C8B-B14F-4D97-AF65-F5344CB8AC3E}">
        <p14:creationId xmlns:p14="http://schemas.microsoft.com/office/powerpoint/2010/main" val="146529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Graphic Area Elements (https://www.solidprint3d.co.uk/3d-slicer-software-how-it-works-and-what-to-expect/)</a:t>
            </a:r>
          </a:p>
          <a:p>
            <a:r>
              <a:rPr lang="en-SG" dirty="0"/>
              <a:t>Slicers offer a 3D graphics area where you can visualize how the model transforms into a layered representation. Every slicer has its unique interface style, but there are common elements to consider:</a:t>
            </a:r>
          </a:p>
          <a:p>
            <a:pPr marL="171450" indent="-171450">
              <a:buFont typeface="Arial" panose="020B0604020202020204" pitchFamily="34" charset="0"/>
              <a:buChar char="•"/>
            </a:pPr>
            <a:r>
              <a:rPr lang="en-SG" dirty="0"/>
              <a:t>Printing bed plane: It represents the shape and dimensions of the real bed. Here you can visualize a comparison between the object and the space provided by the printer. With this, you have a graphical representation for:</a:t>
            </a:r>
          </a:p>
          <a:p>
            <a:pPr marL="628650" lvl="1" indent="-171450">
              <a:buFont typeface="Arial" panose="020B0604020202020204" pitchFamily="34" charset="0"/>
              <a:buChar char="•"/>
            </a:pPr>
            <a:r>
              <a:rPr lang="en-SG" dirty="0"/>
              <a:t>Coordinate systems.</a:t>
            </a:r>
          </a:p>
          <a:p>
            <a:pPr marL="628650" lvl="1" indent="-171450">
              <a:buFont typeface="Arial" panose="020B0604020202020204" pitchFamily="34" charset="0"/>
              <a:buChar char="•"/>
            </a:pPr>
            <a:r>
              <a:rPr lang="en-SG" dirty="0"/>
              <a:t>Model orientation, scale and position relative to the bed.</a:t>
            </a:r>
          </a:p>
          <a:p>
            <a:pPr marL="628650" lvl="1" indent="-171450">
              <a:buFont typeface="Arial" panose="020B0604020202020204" pitchFamily="34" charset="0"/>
              <a:buChar char="•"/>
            </a:pPr>
            <a:r>
              <a:rPr lang="en-SG" dirty="0"/>
              <a:t>How the model adheres to the bed.</a:t>
            </a:r>
          </a:p>
          <a:p>
            <a:pPr marL="628650" lvl="1" indent="-171450">
              <a:buFont typeface="Arial" panose="020B0604020202020204" pitchFamily="34" charset="0"/>
              <a:buChar char="•"/>
            </a:pPr>
            <a:r>
              <a:rPr lang="en-SG" dirty="0"/>
              <a:t>If you are printing multiple objects, you can check how they’ll arrange.</a:t>
            </a:r>
          </a:p>
          <a:p>
            <a:pPr marL="171450" indent="-171450">
              <a:buFont typeface="Arial" panose="020B0604020202020204" pitchFamily="34" charset="0"/>
              <a:buChar char="•"/>
            </a:pPr>
            <a:r>
              <a:rPr lang="en-SG" dirty="0"/>
              <a:t>Visualization and camera control: Through icon bars and mouse/keyboard controls.</a:t>
            </a:r>
          </a:p>
          <a:p>
            <a:pPr marL="171450" indent="-171450">
              <a:buFont typeface="Arial" panose="020B0604020202020204" pitchFamily="34" charset="0"/>
              <a:buChar char="•"/>
            </a:pPr>
            <a:r>
              <a:rPr lang="en-SG" dirty="0"/>
              <a:t>Model positioning controls: Same as the previous point.</a:t>
            </a:r>
          </a:p>
          <a:p>
            <a:pPr marL="171450" indent="-171450">
              <a:buFont typeface="Arial" panose="020B0604020202020204" pitchFamily="34" charset="0"/>
              <a:buChar char="•"/>
            </a:pPr>
            <a:r>
              <a:rPr lang="en-SG" dirty="0"/>
              <a:t>Layer preview: Once the parameters are ready, the interface lets you scroll through each layer. It allows you to check how the material would be distributed within. The following are the main types of distributions:</a:t>
            </a:r>
          </a:p>
          <a:p>
            <a:pPr marL="628650" lvl="1" indent="-171450">
              <a:buFont typeface="Arial" panose="020B0604020202020204" pitchFamily="34" charset="0"/>
              <a:buChar char="•"/>
            </a:pPr>
            <a:r>
              <a:rPr lang="en-SG" dirty="0"/>
              <a:t>Shell: The external lines that define the shape of the object.</a:t>
            </a:r>
          </a:p>
          <a:p>
            <a:pPr marL="628650" lvl="1" indent="-171450">
              <a:buFont typeface="Arial" panose="020B0604020202020204" pitchFamily="34" charset="0"/>
              <a:buChar char="•"/>
            </a:pPr>
            <a:r>
              <a:rPr lang="en-SG" dirty="0"/>
              <a:t>Outer wall: The material line that defines the surface of the shape.</a:t>
            </a:r>
          </a:p>
          <a:p>
            <a:pPr marL="628650" lvl="1" indent="-171450">
              <a:buFont typeface="Arial" panose="020B0604020202020204" pitchFamily="34" charset="0"/>
              <a:buChar char="•"/>
            </a:pPr>
            <a:r>
              <a:rPr lang="en-SG" dirty="0"/>
              <a:t>Inner walls: The material lines that define the shell thickness.</a:t>
            </a:r>
          </a:p>
          <a:p>
            <a:pPr marL="628650" lvl="1" indent="-171450">
              <a:buFont typeface="Arial" panose="020B0604020202020204" pitchFamily="34" charset="0"/>
              <a:buChar char="•"/>
            </a:pPr>
            <a:r>
              <a:rPr lang="en-SG" dirty="0"/>
              <a:t>Infill: Fixes density percentage inside the object. There are many possible patterns to distribute the material within the hollow space.</a:t>
            </a:r>
          </a:p>
          <a:p>
            <a:pPr marL="628650" lvl="1" indent="-171450">
              <a:buFont typeface="Arial" panose="020B0604020202020204" pitchFamily="34" charset="0"/>
              <a:buChar char="•"/>
            </a:pPr>
            <a:r>
              <a:rPr lang="en-SG" dirty="0"/>
              <a:t>Supports: Structures made for overhangs. We need them to avoid layers collapsing during the printing process if their overhang. You can generate them automatically or manage manually for better control over the result.</a:t>
            </a:r>
          </a:p>
          <a:p>
            <a:pPr marL="171450" indent="-171450">
              <a:buFont typeface="Arial" panose="020B0604020202020204" pitchFamily="34" charset="0"/>
              <a:buChar char="•"/>
            </a:pPr>
            <a:r>
              <a:rPr lang="en-SG" dirty="0"/>
              <a:t>Adhesion layers: Sometimes an object has poor contact area with the bed, considering it needs to stick well during the printing process. There are many more factors that could affect adhesion, like part height, bed surface rugosity, type of material and printing speed. Regardless of the case, slicers offer the following structures as a solution for this.</a:t>
            </a:r>
          </a:p>
          <a:p>
            <a:pPr marL="628650" lvl="1" indent="-171450">
              <a:buFont typeface="Arial" panose="020B0604020202020204" pitchFamily="34" charset="0"/>
              <a:buChar char="•"/>
            </a:pPr>
            <a:r>
              <a:rPr lang="en-SG" dirty="0"/>
              <a:t>Raft: A thick plate between the part and the printing bed.</a:t>
            </a:r>
          </a:p>
          <a:p>
            <a:pPr marL="628650" lvl="1" indent="-171450">
              <a:buFont typeface="Arial" panose="020B0604020202020204" pitchFamily="34" charset="0"/>
              <a:buChar char="•"/>
            </a:pPr>
            <a:r>
              <a:rPr lang="en-SG" dirty="0"/>
              <a:t>Brim: Extra lines of material around the first layer, allowing a wider contact area.</a:t>
            </a:r>
          </a:p>
          <a:p>
            <a:pPr marL="628650" lvl="1" indent="-171450">
              <a:buFont typeface="Arial" panose="020B0604020202020204" pitchFamily="34" charset="0"/>
              <a:buChar char="•"/>
            </a:pPr>
            <a:r>
              <a:rPr lang="en-SG" dirty="0"/>
              <a:t>Skirt: A single line around the part. It allows testing material flow and bed </a:t>
            </a:r>
            <a:r>
              <a:rPr lang="en-SG" dirty="0" err="1"/>
              <a:t>leveling</a:t>
            </a:r>
            <a:r>
              <a:rPr lang="en-SG" dirty="0"/>
              <a:t> before starting with the part itself.</a:t>
            </a:r>
            <a:endParaRPr lang="en-US" dirty="0"/>
          </a:p>
        </p:txBody>
      </p:sp>
      <p:sp>
        <p:nvSpPr>
          <p:cNvPr id="4" name="Slide Number Placeholder 3"/>
          <p:cNvSpPr>
            <a:spLocks noGrp="1"/>
          </p:cNvSpPr>
          <p:nvPr>
            <p:ph type="sldNum" sz="quarter" idx="5"/>
          </p:nvPr>
        </p:nvSpPr>
        <p:spPr/>
        <p:txBody>
          <a:bodyPr/>
          <a:lstStyle/>
          <a:p>
            <a:fld id="{FD14D038-41FE-4749-9D1B-B8F8368A89DF}" type="slidenum">
              <a:rPr lang="en-US" smtClean="0"/>
              <a:t>9</a:t>
            </a:fld>
            <a:endParaRPr lang="en-US"/>
          </a:p>
        </p:txBody>
      </p:sp>
    </p:spTree>
    <p:extLst>
      <p:ext uri="{BB962C8B-B14F-4D97-AF65-F5344CB8AC3E}">
        <p14:creationId xmlns:p14="http://schemas.microsoft.com/office/powerpoint/2010/main" val="285965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4D038-41FE-4749-9D1B-B8F8368A89DF}" type="slidenum">
              <a:rPr lang="en-US" smtClean="0"/>
              <a:t>25</a:t>
            </a:fld>
            <a:endParaRPr lang="en-US"/>
          </a:p>
        </p:txBody>
      </p:sp>
    </p:spTree>
    <p:extLst>
      <p:ext uri="{BB962C8B-B14F-4D97-AF65-F5344CB8AC3E}">
        <p14:creationId xmlns:p14="http://schemas.microsoft.com/office/powerpoint/2010/main" val="35569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3600" baseline="0">
                <a:latin typeface="Yanone Kaffeesatz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65C769-D7C3-4E51-9622-EB882B1C6B88}"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dirty="0"/>
          </a:p>
        </p:txBody>
      </p:sp>
    </p:spTree>
    <p:extLst>
      <p:ext uri="{BB962C8B-B14F-4D97-AF65-F5344CB8AC3E}">
        <p14:creationId xmlns:p14="http://schemas.microsoft.com/office/powerpoint/2010/main" val="23264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C2FA8F2-92AD-4DF3-BB80-1A576E4607C5}"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3844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161318-0D48-4B52-BC2D-A0EA8E79725D}"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58826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8929F4-2E32-48E9-8E95-ABAA8EAAF6A9}"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563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D668969-C21F-428C-9E53-8D921FF4543A}"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88066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1FB22A5-6159-4D69-BFEE-F4892803599C}"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068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38CC944-9765-440C-9A18-3DC1DA37440E}" type="datetime1">
              <a:rPr lang="en-US" smtClean="0"/>
              <a:t>6/24/2021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9130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8661C67-BB8E-4D16-A78D-460AAF94A53C}" type="datetime1">
              <a:rPr lang="en-US" smtClean="0"/>
              <a:t>6/24/2021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3720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BBC12E8-4105-456C-A90A-AF2362FB188F}" type="datetime1">
              <a:rPr lang="en-US" smtClean="0"/>
              <a:t>6/24/2021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71357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1FD4DDA-56B2-4B92-884C-68E9C78E3003}"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61605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50461B4-47C4-4F2C-98A2-225FD39D225C}"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23899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166B3-F268-4CEF-878A-CFB0D0D505D3}" type="slidenum">
              <a:rPr lang="en-US" smtClean="0"/>
              <a:pPr/>
              <a:t>‹#›</a:t>
            </a:fld>
            <a:r>
              <a:rPr lang="en-US" dirty="0"/>
              <a:t>/</a:t>
            </a:r>
          </a:p>
        </p:txBody>
      </p:sp>
      <p:pic>
        <p:nvPicPr>
          <p:cNvPr id="8" name="Picture 7" descr="Logo&#10;&#10;Description automatically generated">
            <a:extLst>
              <a:ext uri="{FF2B5EF4-FFF2-40B4-BE49-F238E27FC236}">
                <a16:creationId xmlns:a16="http://schemas.microsoft.com/office/drawing/2014/main" id="{2A5D18E1-0271-4BA2-BF5D-52DD0815661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409439" y="140510"/>
            <a:ext cx="1100664" cy="316144"/>
          </a:xfrm>
          <a:prstGeom prst="rect">
            <a:avLst/>
          </a:prstGeom>
        </p:spPr>
      </p:pic>
      <p:sp>
        <p:nvSpPr>
          <p:cNvPr id="9" name="Footer Placeholder 8">
            <a:extLst>
              <a:ext uri="{FF2B5EF4-FFF2-40B4-BE49-F238E27FC236}">
                <a16:creationId xmlns:a16="http://schemas.microsoft.com/office/drawing/2014/main" id="{066E94AD-19E0-4B3A-AC46-7E809A2F0AB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6749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Yanone Kaffeesatz SemiBol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ll3dp.com/2/3d-printer-bed-leveling-step-by-step-tutorial/" TargetMode="External"/><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hyperlink" Target="https://www.thingiverse.com/thing:2656594/makes" TargetMode="External"/><Relationship Id="rId4" Type="http://schemas.openxmlformats.org/officeDocument/2006/relationships/hyperlink" Target="https://all3dp.com/2/best-3d-printer-test-print-3d-model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eos.info/systems_solutions/metal/systems_equipment" TargetMode="External"/><Relationship Id="rId3" Type="http://schemas.openxmlformats.org/officeDocument/2006/relationships/hyperlink" Target="https://all3dp.com/2/what-is-a-dlp-3d-printer-3d-printing-simply-explained/" TargetMode="External"/><Relationship Id="rId7" Type="http://schemas.openxmlformats.org/officeDocument/2006/relationships/hyperlink" Target="http://www.mcortechnologies.com/" TargetMode="External"/><Relationship Id="rId2" Type="http://schemas.openxmlformats.org/officeDocument/2006/relationships/hyperlink" Target="http://www.3dsystems.com/3d-printers" TargetMode="External"/><Relationship Id="rId1" Type="http://schemas.openxmlformats.org/officeDocument/2006/relationships/slideLayout" Target="../slideLayouts/slideLayout2.xml"/><Relationship Id="rId6" Type="http://schemas.openxmlformats.org/officeDocument/2006/relationships/hyperlink" Target="https://www.stratasys.com/polyjet-technology" TargetMode="External"/><Relationship Id="rId5" Type="http://schemas.openxmlformats.org/officeDocument/2006/relationships/hyperlink" Target="http://www.3dsystems.com/3d-printers/personal/overview" TargetMode="External"/><Relationship Id="rId10" Type="http://schemas.openxmlformats.org/officeDocument/2006/relationships/image" Target="../media/image2.png"/><Relationship Id="rId4" Type="http://schemas.openxmlformats.org/officeDocument/2006/relationships/hyperlink" Target="http://www.stratasys.com/3d-printers" TargetMode="External"/><Relationship Id="rId9" Type="http://schemas.openxmlformats.org/officeDocument/2006/relationships/hyperlink" Target="https://all3dp.com/2/electron-beam-melting-ebm-3d-printing-simply-explain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g.3dcubicon.com/shop/item.php?it_id=1594956750" TargetMode="External"/><Relationship Id="rId7" Type="http://schemas.openxmlformats.org/officeDocument/2006/relationships/image" Target="../media/image5.png"/><Relationship Id="rId2" Type="http://schemas.openxmlformats.org/officeDocument/2006/relationships/hyperlink" Target="https://ultimaker.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creality.com/goods-detail/ender-3-v2-3d-printer?gclid=CjwKCAjw-qeFBhAsEiwA2G7Nl6Q6WYwEEthJc_bYTWT0S65BWohIdmUtDZx5C2GjFQvcZ27b1c-XjhoClOkQAvD_BwE" TargetMode="External"/><Relationship Id="rId4" Type="http://schemas.openxmlformats.org/officeDocument/2006/relationships/hyperlink" Target="https://www.flashforge.com/product-detail/1"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3D_Manufacturing_Format" TargetMode="External"/><Relationship Id="rId2" Type="http://schemas.openxmlformats.org/officeDocument/2006/relationships/hyperlink" Target="https://en.wikipedia.org/wiki/STL_(file_forma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ultimaker.com/software/ultimaker-cura" TargetMode="External"/><Relationship Id="rId1" Type="http://schemas.openxmlformats.org/officeDocument/2006/relationships/slideLayout" Target="../slideLayouts/slideLayout2.xml"/><Relationship Id="rId4" Type="http://schemas.openxmlformats.org/officeDocument/2006/relationships/hyperlink" Target="https://all3dp.com/1/best-3d-slicer-software-3d-print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3D Printing</a:t>
            </a:r>
            <a:br>
              <a:rPr lang="en-US" dirty="0"/>
            </a:br>
            <a:endParaRPr lang="en-US" dirty="0">
              <a:solidFill>
                <a:srgbClr val="FF0000"/>
              </a:solidFill>
            </a:endParaRPr>
          </a:p>
        </p:txBody>
      </p:sp>
    </p:spTree>
    <p:extLst>
      <p:ext uri="{BB962C8B-B14F-4D97-AF65-F5344CB8AC3E}">
        <p14:creationId xmlns:p14="http://schemas.microsoft.com/office/powerpoint/2010/main" val="196518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A98D-266D-478C-957F-BFA34108E512}"/>
              </a:ext>
            </a:extLst>
          </p:cNvPr>
          <p:cNvSpPr>
            <a:spLocks noGrp="1"/>
          </p:cNvSpPr>
          <p:nvPr>
            <p:ph type="title"/>
          </p:nvPr>
        </p:nvSpPr>
        <p:spPr/>
        <p:txBody>
          <a:bodyPr/>
          <a:lstStyle/>
          <a:p>
            <a:r>
              <a:rPr lang="en-SG" dirty="0"/>
              <a:t>Slicer Settings</a:t>
            </a:r>
            <a:endParaRPr lang="en-US" dirty="0"/>
          </a:p>
        </p:txBody>
      </p:sp>
      <p:sp>
        <p:nvSpPr>
          <p:cNvPr id="3" name="Content Placeholder 2">
            <a:extLst>
              <a:ext uri="{FF2B5EF4-FFF2-40B4-BE49-F238E27FC236}">
                <a16:creationId xmlns:a16="http://schemas.microsoft.com/office/drawing/2014/main" id="{80622568-D05C-41CC-B5EB-4FF63A31FF03}"/>
              </a:ext>
            </a:extLst>
          </p:cNvPr>
          <p:cNvSpPr>
            <a:spLocks noGrp="1"/>
          </p:cNvSpPr>
          <p:nvPr>
            <p:ph idx="1"/>
          </p:nvPr>
        </p:nvSpPr>
        <p:spPr>
          <a:xfrm>
            <a:off x="628650" y="1520328"/>
            <a:ext cx="7886700" cy="4656635"/>
          </a:xfrm>
        </p:spPr>
        <p:txBody>
          <a:bodyPr/>
          <a:lstStyle/>
          <a:p>
            <a:r>
              <a:rPr lang="en-SG" sz="2000" dirty="0"/>
              <a:t>Layer height </a:t>
            </a:r>
            <a:r>
              <a:rPr lang="en-SG" sz="1800" dirty="0">
                <a:solidFill>
                  <a:schemeClr val="accent5">
                    <a:lumMod val="75000"/>
                  </a:schemeClr>
                </a:solidFill>
              </a:rPr>
              <a:t>– determines how thick each layer is</a:t>
            </a:r>
          </a:p>
          <a:p>
            <a:r>
              <a:rPr lang="en-SG" sz="2000" dirty="0"/>
              <a:t>Line Width </a:t>
            </a:r>
            <a:r>
              <a:rPr lang="en-SG" sz="1800" dirty="0">
                <a:solidFill>
                  <a:schemeClr val="accent5">
                    <a:lumMod val="75000"/>
                  </a:schemeClr>
                </a:solidFill>
              </a:rPr>
              <a:t>– horizontal thickness of each extruded line</a:t>
            </a:r>
          </a:p>
          <a:p>
            <a:r>
              <a:rPr lang="en-SG" sz="2000" dirty="0"/>
              <a:t>Shell thickness </a:t>
            </a:r>
            <a:r>
              <a:rPr lang="en-SG" sz="1800" dirty="0">
                <a:solidFill>
                  <a:schemeClr val="accent5">
                    <a:lumMod val="75000"/>
                  </a:schemeClr>
                </a:solidFill>
              </a:rPr>
              <a:t>– thickness of the object wall</a:t>
            </a:r>
          </a:p>
          <a:p>
            <a:r>
              <a:rPr lang="en-SG" sz="2000" dirty="0"/>
              <a:t>Top, Bottom thickness </a:t>
            </a:r>
            <a:r>
              <a:rPr lang="en-SG" sz="1800" dirty="0">
                <a:solidFill>
                  <a:schemeClr val="accent5">
                    <a:lumMod val="75000"/>
                  </a:schemeClr>
                </a:solidFill>
              </a:rPr>
              <a:t>– quantity of solid lines on the top/bottom of print</a:t>
            </a:r>
          </a:p>
          <a:p>
            <a:r>
              <a:rPr lang="en-SG" sz="2000" dirty="0"/>
              <a:t>Infill Settings </a:t>
            </a:r>
            <a:r>
              <a:rPr lang="en-SG" sz="1800" dirty="0">
                <a:solidFill>
                  <a:schemeClr val="accent5">
                    <a:lumMod val="75000"/>
                  </a:schemeClr>
                </a:solidFill>
              </a:rPr>
              <a:t>– density of material between inner, outer walls</a:t>
            </a:r>
          </a:p>
          <a:p>
            <a:r>
              <a:rPr lang="en-SG" sz="2000" dirty="0"/>
              <a:t>Extruder Temperature </a:t>
            </a:r>
            <a:r>
              <a:rPr lang="en-SG" sz="1800" dirty="0">
                <a:solidFill>
                  <a:schemeClr val="accent5">
                    <a:lumMod val="75000"/>
                  </a:schemeClr>
                </a:solidFill>
              </a:rPr>
              <a:t>– temperature to melt the filament, flow</a:t>
            </a:r>
          </a:p>
          <a:p>
            <a:r>
              <a:rPr lang="en-SG" sz="2000" dirty="0"/>
              <a:t>Print Speed </a:t>
            </a:r>
            <a:r>
              <a:rPr lang="en-SG" sz="1800" dirty="0">
                <a:solidFill>
                  <a:schemeClr val="accent5">
                    <a:lumMod val="75000"/>
                  </a:schemeClr>
                </a:solidFill>
              </a:rPr>
              <a:t>– how fast to move the extruder head</a:t>
            </a:r>
          </a:p>
          <a:p>
            <a:r>
              <a:rPr lang="en-SG" sz="2000" dirty="0"/>
              <a:t>Cooling Settings </a:t>
            </a:r>
            <a:r>
              <a:rPr lang="en-SG" sz="1800" dirty="0">
                <a:solidFill>
                  <a:schemeClr val="accent5">
                    <a:lumMod val="75000"/>
                  </a:schemeClr>
                </a:solidFill>
              </a:rPr>
              <a:t>– affects the cooling of the filament as it is printed</a:t>
            </a:r>
          </a:p>
          <a:p>
            <a:r>
              <a:rPr lang="en-SG" sz="2000" dirty="0"/>
              <a:t>Support Settings </a:t>
            </a:r>
            <a:r>
              <a:rPr lang="en-SG" sz="1800" dirty="0">
                <a:solidFill>
                  <a:schemeClr val="accent5">
                    <a:lumMod val="75000"/>
                  </a:schemeClr>
                </a:solidFill>
              </a:rPr>
              <a:t>– type of support, if any, for overhangs</a:t>
            </a:r>
          </a:p>
          <a:p>
            <a:r>
              <a:rPr lang="en-SG" sz="2000" dirty="0"/>
              <a:t>Adhesion structure settings </a:t>
            </a:r>
            <a:r>
              <a:rPr lang="en-SG" sz="1800" dirty="0">
                <a:solidFill>
                  <a:schemeClr val="accent5">
                    <a:lumMod val="75000"/>
                  </a:schemeClr>
                </a:solidFill>
              </a:rPr>
              <a:t>– how the model will be placed on the bed</a:t>
            </a: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US" sz="1800" dirty="0">
              <a:solidFill>
                <a:schemeClr val="accent5">
                  <a:lumMod val="75000"/>
                </a:schemeClr>
              </a:solidFill>
            </a:endParaRPr>
          </a:p>
          <a:p>
            <a:endParaRPr lang="en-US" sz="1800" dirty="0">
              <a:solidFill>
                <a:schemeClr val="accent5">
                  <a:lumMod val="75000"/>
                </a:schemeClr>
              </a:solidFill>
            </a:endParaRPr>
          </a:p>
        </p:txBody>
      </p:sp>
      <p:sp>
        <p:nvSpPr>
          <p:cNvPr id="4" name="Slide Number Placeholder 3">
            <a:extLst>
              <a:ext uri="{FF2B5EF4-FFF2-40B4-BE49-F238E27FC236}">
                <a16:creationId xmlns:a16="http://schemas.microsoft.com/office/drawing/2014/main" id="{9EB0E651-A363-4516-9CE3-6531B838B637}"/>
              </a:ext>
            </a:extLst>
          </p:cNvPr>
          <p:cNvSpPr>
            <a:spLocks noGrp="1"/>
          </p:cNvSpPr>
          <p:nvPr>
            <p:ph type="sldNum" sz="quarter" idx="12"/>
          </p:nvPr>
        </p:nvSpPr>
        <p:spPr/>
        <p:txBody>
          <a:bodyPr/>
          <a:lstStyle/>
          <a:p>
            <a:fld id="{CAB166B3-F268-4CEF-878A-CFB0D0D505D3}" type="slidenum">
              <a:rPr lang="en-US" smtClean="0"/>
              <a:t>10</a:t>
            </a:fld>
            <a:endParaRPr lang="en-US"/>
          </a:p>
        </p:txBody>
      </p:sp>
    </p:spTree>
    <p:extLst>
      <p:ext uri="{BB962C8B-B14F-4D97-AF65-F5344CB8AC3E}">
        <p14:creationId xmlns:p14="http://schemas.microsoft.com/office/powerpoint/2010/main" val="366947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3871-71A5-4FCA-8AA9-43BE2FC04800}"/>
              </a:ext>
            </a:extLst>
          </p:cNvPr>
          <p:cNvSpPr>
            <a:spLocks noGrp="1"/>
          </p:cNvSpPr>
          <p:nvPr>
            <p:ph type="title"/>
          </p:nvPr>
        </p:nvSpPr>
        <p:spPr/>
        <p:txBody>
          <a:bodyPr/>
          <a:lstStyle/>
          <a:p>
            <a:r>
              <a:rPr lang="en-SG" dirty="0"/>
              <a:t>Slicer parameters</a:t>
            </a:r>
            <a:endParaRPr lang="en-US" dirty="0"/>
          </a:p>
        </p:txBody>
      </p:sp>
      <p:sp>
        <p:nvSpPr>
          <p:cNvPr id="4" name="Slide Number Placeholder 3">
            <a:extLst>
              <a:ext uri="{FF2B5EF4-FFF2-40B4-BE49-F238E27FC236}">
                <a16:creationId xmlns:a16="http://schemas.microsoft.com/office/drawing/2014/main" id="{C8C157A8-22A7-41DC-9C90-C2AE6D051ABE}"/>
              </a:ext>
            </a:extLst>
          </p:cNvPr>
          <p:cNvSpPr>
            <a:spLocks noGrp="1"/>
          </p:cNvSpPr>
          <p:nvPr>
            <p:ph type="sldNum" sz="quarter" idx="12"/>
          </p:nvPr>
        </p:nvSpPr>
        <p:spPr/>
        <p:txBody>
          <a:bodyPr/>
          <a:lstStyle/>
          <a:p>
            <a:fld id="{CAB166B3-F268-4CEF-878A-CFB0D0D505D3}" type="slidenum">
              <a:rPr lang="en-US" smtClean="0"/>
              <a:t>11</a:t>
            </a:fld>
            <a:endParaRPr lang="en-US"/>
          </a:p>
        </p:txBody>
      </p:sp>
      <p:pic>
        <p:nvPicPr>
          <p:cNvPr id="8" name="Picture 7">
            <a:extLst>
              <a:ext uri="{FF2B5EF4-FFF2-40B4-BE49-F238E27FC236}">
                <a16:creationId xmlns:a16="http://schemas.microsoft.com/office/drawing/2014/main" id="{955F219F-9D26-4B65-B32A-9FBAA5E09088}"/>
              </a:ext>
            </a:extLst>
          </p:cNvPr>
          <p:cNvPicPr>
            <a:picLocks noChangeAspect="1"/>
          </p:cNvPicPr>
          <p:nvPr/>
        </p:nvPicPr>
        <p:blipFill>
          <a:blip r:embed="rId2"/>
          <a:stretch>
            <a:fillRect/>
          </a:stretch>
        </p:blipFill>
        <p:spPr>
          <a:xfrm>
            <a:off x="4572000" y="1801200"/>
            <a:ext cx="4467225" cy="2886075"/>
          </a:xfrm>
          <a:prstGeom prst="rect">
            <a:avLst/>
          </a:prstGeom>
        </p:spPr>
      </p:pic>
      <p:sp>
        <p:nvSpPr>
          <p:cNvPr id="10" name="Content Placeholder 9">
            <a:extLst>
              <a:ext uri="{FF2B5EF4-FFF2-40B4-BE49-F238E27FC236}">
                <a16:creationId xmlns:a16="http://schemas.microsoft.com/office/drawing/2014/main" id="{352348BF-0872-4A7C-B8AF-FD4ABA017EBA}"/>
              </a:ext>
            </a:extLst>
          </p:cNvPr>
          <p:cNvSpPr>
            <a:spLocks noGrp="1"/>
          </p:cNvSpPr>
          <p:nvPr>
            <p:ph idx="1"/>
          </p:nvPr>
        </p:nvSpPr>
        <p:spPr>
          <a:xfrm>
            <a:off x="406400" y="5046133"/>
            <a:ext cx="8108950" cy="1130830"/>
          </a:xfrm>
        </p:spPr>
        <p:txBody>
          <a:bodyPr/>
          <a:lstStyle/>
          <a:p>
            <a:r>
              <a:rPr lang="en-SG" sz="2400" dirty="0"/>
              <a:t>Slice, then use Preview with </a:t>
            </a:r>
            <a:r>
              <a:rPr lang="en-SG" sz="2400" dirty="0" err="1"/>
              <a:t>Color</a:t>
            </a:r>
            <a:r>
              <a:rPr lang="en-SG" sz="2400" dirty="0"/>
              <a:t> Schemes to see the different effects of your slicer settings</a:t>
            </a:r>
            <a:endParaRPr lang="en-US" sz="2400" dirty="0"/>
          </a:p>
        </p:txBody>
      </p:sp>
      <p:pic>
        <p:nvPicPr>
          <p:cNvPr id="11" name="Content Placeholder 5">
            <a:extLst>
              <a:ext uri="{FF2B5EF4-FFF2-40B4-BE49-F238E27FC236}">
                <a16:creationId xmlns:a16="http://schemas.microsoft.com/office/drawing/2014/main" id="{C15A186F-244E-430E-85AC-0E4157DEA32C}"/>
              </a:ext>
            </a:extLst>
          </p:cNvPr>
          <p:cNvPicPr>
            <a:picLocks noChangeAspect="1"/>
          </p:cNvPicPr>
          <p:nvPr/>
        </p:nvPicPr>
        <p:blipFill>
          <a:blip r:embed="rId3"/>
          <a:stretch>
            <a:fillRect/>
          </a:stretch>
        </p:blipFill>
        <p:spPr>
          <a:xfrm>
            <a:off x="406400" y="1801200"/>
            <a:ext cx="4059183" cy="2567600"/>
          </a:xfrm>
          <a:prstGeom prst="rect">
            <a:avLst/>
          </a:prstGeom>
        </p:spPr>
      </p:pic>
    </p:spTree>
    <p:extLst>
      <p:ext uri="{BB962C8B-B14F-4D97-AF65-F5344CB8AC3E}">
        <p14:creationId xmlns:p14="http://schemas.microsoft.com/office/powerpoint/2010/main" val="34568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7AA0-1164-4C22-BCB9-F6D76D2A771B}"/>
              </a:ext>
            </a:extLst>
          </p:cNvPr>
          <p:cNvSpPr>
            <a:spLocks noGrp="1"/>
          </p:cNvSpPr>
          <p:nvPr>
            <p:ph type="title"/>
          </p:nvPr>
        </p:nvSpPr>
        <p:spPr/>
        <p:txBody>
          <a:bodyPr/>
          <a:lstStyle/>
          <a:p>
            <a:r>
              <a:rPr lang="en-SG" dirty="0"/>
              <a:t>FDM Printer elements</a:t>
            </a:r>
            <a:endParaRPr lang="en-US" dirty="0"/>
          </a:p>
        </p:txBody>
      </p:sp>
      <p:sp>
        <p:nvSpPr>
          <p:cNvPr id="3" name="Content Placeholder 2">
            <a:extLst>
              <a:ext uri="{FF2B5EF4-FFF2-40B4-BE49-F238E27FC236}">
                <a16:creationId xmlns:a16="http://schemas.microsoft.com/office/drawing/2014/main" id="{87F22968-781F-4C80-88D7-C50D16E3E70E}"/>
              </a:ext>
            </a:extLst>
          </p:cNvPr>
          <p:cNvSpPr>
            <a:spLocks noGrp="1"/>
          </p:cNvSpPr>
          <p:nvPr>
            <p:ph idx="1"/>
          </p:nvPr>
        </p:nvSpPr>
        <p:spPr>
          <a:xfrm>
            <a:off x="6062132" y="1290427"/>
            <a:ext cx="2453217" cy="4886536"/>
          </a:xfrm>
        </p:spPr>
        <p:txBody>
          <a:bodyPr/>
          <a:lstStyle/>
          <a:p>
            <a:r>
              <a:rPr lang="en-SG" sz="2000" dirty="0"/>
              <a:t>Most FDM printers are similar.</a:t>
            </a:r>
          </a:p>
          <a:p>
            <a:r>
              <a:rPr lang="en-SG" sz="2000" dirty="0"/>
              <a:t>Filament is fed into the extruder unit</a:t>
            </a:r>
          </a:p>
          <a:p>
            <a:r>
              <a:rPr lang="en-SG" sz="2000" dirty="0"/>
              <a:t>Extruder unit heats up, melts the filament and forces it out to form a thinner filament string</a:t>
            </a:r>
          </a:p>
          <a:p>
            <a:r>
              <a:rPr lang="en-SG" sz="2000" dirty="0"/>
              <a:t>Filament string is placed on bed/model</a:t>
            </a:r>
          </a:p>
          <a:p>
            <a:r>
              <a:rPr lang="en-SG" sz="2000" dirty="0"/>
              <a:t>Cooling is applied using fans</a:t>
            </a:r>
          </a:p>
        </p:txBody>
      </p:sp>
      <p:sp>
        <p:nvSpPr>
          <p:cNvPr id="4" name="Slide Number Placeholder 3">
            <a:extLst>
              <a:ext uri="{FF2B5EF4-FFF2-40B4-BE49-F238E27FC236}">
                <a16:creationId xmlns:a16="http://schemas.microsoft.com/office/drawing/2014/main" id="{2A8797F9-2023-495C-9664-5D53679C81F7}"/>
              </a:ext>
            </a:extLst>
          </p:cNvPr>
          <p:cNvSpPr>
            <a:spLocks noGrp="1"/>
          </p:cNvSpPr>
          <p:nvPr>
            <p:ph type="sldNum" sz="quarter" idx="12"/>
          </p:nvPr>
        </p:nvSpPr>
        <p:spPr/>
        <p:txBody>
          <a:bodyPr/>
          <a:lstStyle/>
          <a:p>
            <a:fld id="{CAB166B3-F268-4CEF-878A-CFB0D0D505D3}" type="slidenum">
              <a:rPr lang="en-US" smtClean="0"/>
              <a:t>12</a:t>
            </a:fld>
            <a:endParaRPr lang="en-US"/>
          </a:p>
        </p:txBody>
      </p:sp>
      <p:pic>
        <p:nvPicPr>
          <p:cNvPr id="5122" name="Picture 2">
            <a:extLst>
              <a:ext uri="{FF2B5EF4-FFF2-40B4-BE49-F238E27FC236}">
                <a16:creationId xmlns:a16="http://schemas.microsoft.com/office/drawing/2014/main" id="{1075EFCE-EB18-4F10-ACB5-346ED72C8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1583940"/>
            <a:ext cx="5307722" cy="394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9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D8B0-9122-43FB-8CA0-3A319BDDB58A}"/>
              </a:ext>
            </a:extLst>
          </p:cNvPr>
          <p:cNvSpPr>
            <a:spLocks noGrp="1"/>
          </p:cNvSpPr>
          <p:nvPr>
            <p:ph type="title"/>
          </p:nvPr>
        </p:nvSpPr>
        <p:spPr/>
        <p:txBody>
          <a:bodyPr/>
          <a:lstStyle/>
          <a:p>
            <a:r>
              <a:rPr lang="en-SG" dirty="0"/>
              <a:t>Extruder Module</a:t>
            </a:r>
            <a:endParaRPr lang="en-US" dirty="0"/>
          </a:p>
        </p:txBody>
      </p:sp>
      <p:sp>
        <p:nvSpPr>
          <p:cNvPr id="7" name="Content Placeholder 6">
            <a:extLst>
              <a:ext uri="{FF2B5EF4-FFF2-40B4-BE49-F238E27FC236}">
                <a16:creationId xmlns:a16="http://schemas.microsoft.com/office/drawing/2014/main" id="{E5B2C0B1-868A-4B4B-AAC6-44A3312E7E6E}"/>
              </a:ext>
            </a:extLst>
          </p:cNvPr>
          <p:cNvSpPr>
            <a:spLocks noGrp="1"/>
          </p:cNvSpPr>
          <p:nvPr>
            <p:ph sz="half" idx="2"/>
          </p:nvPr>
        </p:nvSpPr>
        <p:spPr/>
        <p:txBody>
          <a:bodyPr/>
          <a:lstStyle/>
          <a:p>
            <a:r>
              <a:rPr lang="en-SG" sz="2000" dirty="0"/>
              <a:t>Heated tube with a nozzle</a:t>
            </a:r>
          </a:p>
          <a:p>
            <a:r>
              <a:rPr lang="en-SG" sz="2000" dirty="0"/>
              <a:t>Extruder heats up filament and melts it, forcing molten filament through tube and nozzle</a:t>
            </a:r>
          </a:p>
          <a:p>
            <a:r>
              <a:rPr lang="en-SG" sz="2000" dirty="0"/>
              <a:t>Nozzle controls diameter of extruded material</a:t>
            </a:r>
          </a:p>
          <a:p>
            <a:r>
              <a:rPr lang="en-SG" sz="2000" dirty="0"/>
              <a:t>Flow rate controlled by stepper motor and the feed of the filament.</a:t>
            </a:r>
          </a:p>
          <a:p>
            <a:r>
              <a:rPr lang="en-SG" sz="2000" dirty="0"/>
              <a:t>User adjustable 20%~150%</a:t>
            </a:r>
          </a:p>
          <a:p>
            <a:r>
              <a:rPr lang="en-SG" sz="2000" dirty="0"/>
              <a:t>Some printers can have 2 extruder heads</a:t>
            </a:r>
            <a:endParaRPr lang="en-US" sz="2000" dirty="0"/>
          </a:p>
        </p:txBody>
      </p:sp>
      <p:sp>
        <p:nvSpPr>
          <p:cNvPr id="4" name="Slide Number Placeholder 3">
            <a:extLst>
              <a:ext uri="{FF2B5EF4-FFF2-40B4-BE49-F238E27FC236}">
                <a16:creationId xmlns:a16="http://schemas.microsoft.com/office/drawing/2014/main" id="{EB25AC31-98C5-487B-B3CB-6B1A4F1750FA}"/>
              </a:ext>
            </a:extLst>
          </p:cNvPr>
          <p:cNvSpPr>
            <a:spLocks noGrp="1"/>
          </p:cNvSpPr>
          <p:nvPr>
            <p:ph type="sldNum" sz="quarter" idx="12"/>
          </p:nvPr>
        </p:nvSpPr>
        <p:spPr/>
        <p:txBody>
          <a:bodyPr/>
          <a:lstStyle/>
          <a:p>
            <a:fld id="{CAB166B3-F268-4CEF-878A-CFB0D0D505D3}" type="slidenum">
              <a:rPr lang="en-US" smtClean="0"/>
              <a:t>13</a:t>
            </a:fld>
            <a:endParaRPr lang="en-US"/>
          </a:p>
        </p:txBody>
      </p:sp>
      <p:pic>
        <p:nvPicPr>
          <p:cNvPr id="6146" name="Picture 2" descr="Extruder module">
            <a:extLst>
              <a:ext uri="{FF2B5EF4-FFF2-40B4-BE49-F238E27FC236}">
                <a16:creationId xmlns:a16="http://schemas.microsoft.com/office/drawing/2014/main" id="{E0A6C7C5-C449-47BA-BC44-58EA8E183A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8650" y="1844605"/>
            <a:ext cx="3886200" cy="368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4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3E0D-205C-4F07-836B-5D470A68B5C0}"/>
              </a:ext>
            </a:extLst>
          </p:cNvPr>
          <p:cNvSpPr>
            <a:spLocks noGrp="1"/>
          </p:cNvSpPr>
          <p:nvPr>
            <p:ph type="title"/>
          </p:nvPr>
        </p:nvSpPr>
        <p:spPr/>
        <p:txBody>
          <a:bodyPr/>
          <a:lstStyle/>
          <a:p>
            <a:r>
              <a:rPr lang="en-SG" dirty="0"/>
              <a:t>Layer Height</a:t>
            </a:r>
            <a:endParaRPr lang="en-US" dirty="0"/>
          </a:p>
        </p:txBody>
      </p:sp>
      <p:sp>
        <p:nvSpPr>
          <p:cNvPr id="4" name="Content Placeholder 3">
            <a:extLst>
              <a:ext uri="{FF2B5EF4-FFF2-40B4-BE49-F238E27FC236}">
                <a16:creationId xmlns:a16="http://schemas.microsoft.com/office/drawing/2014/main" id="{BB662140-55E6-4214-ABB2-F7C61E28978D}"/>
              </a:ext>
            </a:extLst>
          </p:cNvPr>
          <p:cNvSpPr>
            <a:spLocks noGrp="1"/>
          </p:cNvSpPr>
          <p:nvPr>
            <p:ph idx="1"/>
          </p:nvPr>
        </p:nvSpPr>
        <p:spPr>
          <a:xfrm>
            <a:off x="628650" y="4470401"/>
            <a:ext cx="7886700" cy="1819452"/>
          </a:xfrm>
        </p:spPr>
        <p:txBody>
          <a:bodyPr/>
          <a:lstStyle/>
          <a:p>
            <a:r>
              <a:rPr lang="en-SG" sz="2000" dirty="0"/>
              <a:t>Height of each printed layer</a:t>
            </a:r>
          </a:p>
          <a:p>
            <a:r>
              <a:rPr lang="en-SG" sz="2000" dirty="0"/>
              <a:t>Thinner layers give finer prints, however, slower</a:t>
            </a:r>
          </a:p>
          <a:p>
            <a:r>
              <a:rPr lang="en-SG" sz="2000" dirty="0"/>
              <a:t>Range: 0.1 ~ 0.4 mm (Rule-of-thumb: ½ nozzle diameter)</a:t>
            </a:r>
          </a:p>
          <a:p>
            <a:r>
              <a:rPr lang="en-SG" sz="2000" dirty="0"/>
              <a:t>Affects resolution, smoothness and time taken to print.</a:t>
            </a:r>
            <a:endParaRPr lang="en-US" sz="2000" dirty="0"/>
          </a:p>
        </p:txBody>
      </p:sp>
      <p:sp>
        <p:nvSpPr>
          <p:cNvPr id="5" name="Slide Number Placeholder 4">
            <a:extLst>
              <a:ext uri="{FF2B5EF4-FFF2-40B4-BE49-F238E27FC236}">
                <a16:creationId xmlns:a16="http://schemas.microsoft.com/office/drawing/2014/main" id="{76328B35-B333-4186-AFF0-A49AF5E4DFA0}"/>
              </a:ext>
            </a:extLst>
          </p:cNvPr>
          <p:cNvSpPr>
            <a:spLocks noGrp="1"/>
          </p:cNvSpPr>
          <p:nvPr>
            <p:ph type="sldNum" sz="quarter" idx="12"/>
          </p:nvPr>
        </p:nvSpPr>
        <p:spPr/>
        <p:txBody>
          <a:bodyPr/>
          <a:lstStyle/>
          <a:p>
            <a:fld id="{CAB166B3-F268-4CEF-878A-CFB0D0D505D3}" type="slidenum">
              <a:rPr lang="en-US" smtClean="0"/>
              <a:t>14</a:t>
            </a:fld>
            <a:endParaRPr lang="en-US"/>
          </a:p>
        </p:txBody>
      </p:sp>
      <p:pic>
        <p:nvPicPr>
          <p:cNvPr id="7172" name="Picture 4" descr="3D Printing Tips: Perfecting the Layer Height 3D Printing - Pick 3D Printer">
            <a:extLst>
              <a:ext uri="{FF2B5EF4-FFF2-40B4-BE49-F238E27FC236}">
                <a16:creationId xmlns:a16="http://schemas.microsoft.com/office/drawing/2014/main" id="{07CD4BAC-D839-4391-9C45-F2A133C1F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61" y="1433156"/>
            <a:ext cx="6828263" cy="277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5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C9DF-0C97-42F5-BDCA-EBEF06F8BA43}"/>
              </a:ext>
            </a:extLst>
          </p:cNvPr>
          <p:cNvSpPr>
            <a:spLocks noGrp="1"/>
          </p:cNvSpPr>
          <p:nvPr>
            <p:ph type="title"/>
          </p:nvPr>
        </p:nvSpPr>
        <p:spPr/>
        <p:txBody>
          <a:bodyPr/>
          <a:lstStyle/>
          <a:p>
            <a:r>
              <a:rPr lang="en-SG" dirty="0"/>
              <a:t>Wall Thickness</a:t>
            </a:r>
            <a:endParaRPr lang="en-US" dirty="0"/>
          </a:p>
        </p:txBody>
      </p:sp>
      <p:sp>
        <p:nvSpPr>
          <p:cNvPr id="6" name="Content Placeholder 5">
            <a:extLst>
              <a:ext uri="{FF2B5EF4-FFF2-40B4-BE49-F238E27FC236}">
                <a16:creationId xmlns:a16="http://schemas.microsoft.com/office/drawing/2014/main" id="{A6267F49-7F6B-4AE2-947A-C9F0359D5B37}"/>
              </a:ext>
            </a:extLst>
          </p:cNvPr>
          <p:cNvSpPr>
            <a:spLocks noGrp="1"/>
          </p:cNvSpPr>
          <p:nvPr>
            <p:ph sz="half" idx="2"/>
          </p:nvPr>
        </p:nvSpPr>
        <p:spPr/>
        <p:txBody>
          <a:bodyPr/>
          <a:lstStyle/>
          <a:p>
            <a:r>
              <a:rPr lang="en-SG" sz="2400" dirty="0"/>
              <a:t>Number of strands to make up the thickness of the wall.</a:t>
            </a:r>
          </a:p>
          <a:p>
            <a:r>
              <a:rPr lang="en-SG" sz="2400" dirty="0" err="1"/>
              <a:t>E.g</a:t>
            </a:r>
            <a:r>
              <a:rPr lang="en-SG" sz="2400" dirty="0"/>
              <a:t> wall thickness = 3mm using 0.2 layer</a:t>
            </a:r>
            <a:br>
              <a:rPr lang="en-SG" sz="2400" dirty="0"/>
            </a:br>
            <a:r>
              <a:rPr lang="en-SG" sz="2400" dirty="0"/>
              <a:t>Inner wall : 0.8 mm</a:t>
            </a:r>
            <a:br>
              <a:rPr lang="en-SG" sz="2400" dirty="0"/>
            </a:br>
            <a:r>
              <a:rPr lang="en-SG" sz="2400" dirty="0"/>
              <a:t>Outer wall : 0.8 mm</a:t>
            </a:r>
            <a:br>
              <a:rPr lang="en-SG" sz="2400" dirty="0"/>
            </a:br>
            <a:r>
              <a:rPr lang="en-SG" sz="2400" dirty="0"/>
              <a:t>Wall thickness: 1.4 mm</a:t>
            </a:r>
            <a:br>
              <a:rPr lang="en-SG" sz="2400" dirty="0"/>
            </a:br>
            <a:r>
              <a:rPr lang="en-SG" sz="2400" dirty="0"/>
              <a:t>(7 passes of the nozzle)</a:t>
            </a:r>
          </a:p>
          <a:p>
            <a:r>
              <a:rPr lang="en-SG" sz="2400" dirty="0"/>
              <a:t>Affects time and strength of print</a:t>
            </a:r>
            <a:endParaRPr lang="en-US" sz="2400" dirty="0"/>
          </a:p>
        </p:txBody>
      </p:sp>
      <p:sp>
        <p:nvSpPr>
          <p:cNvPr id="4" name="Slide Number Placeholder 3">
            <a:extLst>
              <a:ext uri="{FF2B5EF4-FFF2-40B4-BE49-F238E27FC236}">
                <a16:creationId xmlns:a16="http://schemas.microsoft.com/office/drawing/2014/main" id="{631A62A0-0956-430F-BC55-1799D75C16A2}"/>
              </a:ext>
            </a:extLst>
          </p:cNvPr>
          <p:cNvSpPr>
            <a:spLocks noGrp="1"/>
          </p:cNvSpPr>
          <p:nvPr>
            <p:ph type="sldNum" sz="quarter" idx="12"/>
          </p:nvPr>
        </p:nvSpPr>
        <p:spPr/>
        <p:txBody>
          <a:bodyPr/>
          <a:lstStyle/>
          <a:p>
            <a:fld id="{CAB166B3-F268-4CEF-878A-CFB0D0D505D3}" type="slidenum">
              <a:rPr lang="en-US" smtClean="0"/>
              <a:t>15</a:t>
            </a:fld>
            <a:endParaRPr lang="en-US"/>
          </a:p>
        </p:txBody>
      </p:sp>
      <p:pic>
        <p:nvPicPr>
          <p:cNvPr id="8194" name="Picture 2" descr="Wall Thickness">
            <a:extLst>
              <a:ext uri="{FF2B5EF4-FFF2-40B4-BE49-F238E27FC236}">
                <a16:creationId xmlns:a16="http://schemas.microsoft.com/office/drawing/2014/main" id="{0EE15453-88BC-4F80-8F73-A37AFE670E2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1565" y="1825625"/>
            <a:ext cx="3984096" cy="265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7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6636-8328-4166-BF08-BB888F00673E}"/>
              </a:ext>
            </a:extLst>
          </p:cNvPr>
          <p:cNvSpPr>
            <a:spLocks noGrp="1"/>
          </p:cNvSpPr>
          <p:nvPr>
            <p:ph type="title"/>
          </p:nvPr>
        </p:nvSpPr>
        <p:spPr/>
        <p:txBody>
          <a:bodyPr/>
          <a:lstStyle/>
          <a:p>
            <a:r>
              <a:rPr lang="en-SG" dirty="0"/>
              <a:t>Infill Percentages</a:t>
            </a:r>
            <a:endParaRPr lang="en-US" dirty="0"/>
          </a:p>
        </p:txBody>
      </p:sp>
      <p:sp>
        <p:nvSpPr>
          <p:cNvPr id="4" name="Content Placeholder 3">
            <a:extLst>
              <a:ext uri="{FF2B5EF4-FFF2-40B4-BE49-F238E27FC236}">
                <a16:creationId xmlns:a16="http://schemas.microsoft.com/office/drawing/2014/main" id="{94CA9392-4735-4833-8F36-5AE03E781BF0}"/>
              </a:ext>
            </a:extLst>
          </p:cNvPr>
          <p:cNvSpPr>
            <a:spLocks noGrp="1"/>
          </p:cNvSpPr>
          <p:nvPr>
            <p:ph sz="half" idx="2"/>
          </p:nvPr>
        </p:nvSpPr>
        <p:spPr/>
        <p:txBody>
          <a:bodyPr/>
          <a:lstStyle/>
          <a:p>
            <a:r>
              <a:rPr lang="en-SG" sz="2000" dirty="0"/>
              <a:t>Controls the amount of fill in the internal cavities.</a:t>
            </a:r>
          </a:p>
          <a:p>
            <a:r>
              <a:rPr lang="en-SG" sz="2000" dirty="0"/>
              <a:t>Higher percentages take longer time, but higher strength</a:t>
            </a:r>
          </a:p>
          <a:p>
            <a:r>
              <a:rPr lang="en-SG" sz="2000" dirty="0"/>
              <a:t>Can specify the type of infill pattern structure (lines, triangles)</a:t>
            </a:r>
          </a:p>
          <a:p>
            <a:r>
              <a:rPr lang="en-SG" sz="2000" dirty="0"/>
              <a:t>Typical infill: 10 ~ 20%</a:t>
            </a:r>
            <a:endParaRPr lang="en-US" sz="2000" dirty="0"/>
          </a:p>
        </p:txBody>
      </p:sp>
      <p:sp>
        <p:nvSpPr>
          <p:cNvPr id="5" name="Slide Number Placeholder 4">
            <a:extLst>
              <a:ext uri="{FF2B5EF4-FFF2-40B4-BE49-F238E27FC236}">
                <a16:creationId xmlns:a16="http://schemas.microsoft.com/office/drawing/2014/main" id="{772BD3D0-E8B8-46C6-93CC-D9CCF5498A49}"/>
              </a:ext>
            </a:extLst>
          </p:cNvPr>
          <p:cNvSpPr>
            <a:spLocks noGrp="1"/>
          </p:cNvSpPr>
          <p:nvPr>
            <p:ph type="sldNum" sz="quarter" idx="12"/>
          </p:nvPr>
        </p:nvSpPr>
        <p:spPr/>
        <p:txBody>
          <a:bodyPr/>
          <a:lstStyle/>
          <a:p>
            <a:fld id="{CAB166B3-F268-4CEF-878A-CFB0D0D505D3}" type="slidenum">
              <a:rPr lang="en-US" smtClean="0"/>
              <a:t>16</a:t>
            </a:fld>
            <a:endParaRPr lang="en-US"/>
          </a:p>
        </p:txBody>
      </p:sp>
      <p:pic>
        <p:nvPicPr>
          <p:cNvPr id="9218" name="Picture 2" descr="Infill Percentage">
            <a:extLst>
              <a:ext uri="{FF2B5EF4-FFF2-40B4-BE49-F238E27FC236}">
                <a16:creationId xmlns:a16="http://schemas.microsoft.com/office/drawing/2014/main" id="{3E50E182-35EF-44A3-81C2-134089C2296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3412" y="1827476"/>
            <a:ext cx="3876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399A-9016-40CE-A8A5-A7AF73B6E484}"/>
              </a:ext>
            </a:extLst>
          </p:cNvPr>
          <p:cNvSpPr>
            <a:spLocks noGrp="1"/>
          </p:cNvSpPr>
          <p:nvPr>
            <p:ph type="title"/>
          </p:nvPr>
        </p:nvSpPr>
        <p:spPr/>
        <p:txBody>
          <a:bodyPr/>
          <a:lstStyle/>
          <a:p>
            <a:r>
              <a:rPr lang="en-SG" dirty="0"/>
              <a:t>Bridging</a:t>
            </a:r>
            <a:endParaRPr lang="en-US" dirty="0"/>
          </a:p>
        </p:txBody>
      </p:sp>
      <p:sp>
        <p:nvSpPr>
          <p:cNvPr id="4" name="Content Placeholder 3">
            <a:extLst>
              <a:ext uri="{FF2B5EF4-FFF2-40B4-BE49-F238E27FC236}">
                <a16:creationId xmlns:a16="http://schemas.microsoft.com/office/drawing/2014/main" id="{C27ED65A-044A-43B3-B3B5-41A7449419E0}"/>
              </a:ext>
            </a:extLst>
          </p:cNvPr>
          <p:cNvSpPr>
            <a:spLocks noGrp="1"/>
          </p:cNvSpPr>
          <p:nvPr>
            <p:ph sz="half" idx="2"/>
          </p:nvPr>
        </p:nvSpPr>
        <p:spPr>
          <a:xfrm>
            <a:off x="4842932" y="1825625"/>
            <a:ext cx="3672417" cy="4351338"/>
          </a:xfrm>
        </p:spPr>
        <p:txBody>
          <a:bodyPr/>
          <a:lstStyle/>
          <a:p>
            <a:r>
              <a:rPr lang="en-SG" sz="2000" dirty="0"/>
              <a:t>Prints between 2 points that have no connection to each other.</a:t>
            </a:r>
          </a:p>
          <a:p>
            <a:r>
              <a:rPr lang="en-SG" sz="2000" dirty="0"/>
              <a:t>3D Printer prints the base layer, then the vertical structures.</a:t>
            </a:r>
          </a:p>
          <a:p>
            <a:r>
              <a:rPr lang="en-SG" sz="2000" dirty="0"/>
              <a:t>Horizontal structures have no supports other than at the end.</a:t>
            </a:r>
          </a:p>
          <a:p>
            <a:r>
              <a:rPr lang="en-SG" sz="2000" dirty="0"/>
              <a:t>There is a max distance you can bridge without stringing</a:t>
            </a:r>
            <a:endParaRPr lang="en-US" sz="2000" dirty="0"/>
          </a:p>
        </p:txBody>
      </p:sp>
      <p:sp>
        <p:nvSpPr>
          <p:cNvPr id="5" name="Slide Number Placeholder 4">
            <a:extLst>
              <a:ext uri="{FF2B5EF4-FFF2-40B4-BE49-F238E27FC236}">
                <a16:creationId xmlns:a16="http://schemas.microsoft.com/office/drawing/2014/main" id="{79E12893-41AC-46EB-897C-01B30CC03F63}"/>
              </a:ext>
            </a:extLst>
          </p:cNvPr>
          <p:cNvSpPr>
            <a:spLocks noGrp="1"/>
          </p:cNvSpPr>
          <p:nvPr>
            <p:ph type="sldNum" sz="quarter" idx="12"/>
          </p:nvPr>
        </p:nvSpPr>
        <p:spPr/>
        <p:txBody>
          <a:bodyPr/>
          <a:lstStyle/>
          <a:p>
            <a:fld id="{CAB166B3-F268-4CEF-878A-CFB0D0D505D3}" type="slidenum">
              <a:rPr lang="en-US" smtClean="0"/>
              <a:t>17</a:t>
            </a:fld>
            <a:endParaRPr lang="en-US" dirty="0"/>
          </a:p>
        </p:txBody>
      </p:sp>
      <p:pic>
        <p:nvPicPr>
          <p:cNvPr id="10" name="Content Placeholder 9">
            <a:extLst>
              <a:ext uri="{FF2B5EF4-FFF2-40B4-BE49-F238E27FC236}">
                <a16:creationId xmlns:a16="http://schemas.microsoft.com/office/drawing/2014/main" id="{D4C1F832-381D-490F-9374-19FA5A681703}"/>
              </a:ext>
            </a:extLst>
          </p:cNvPr>
          <p:cNvPicPr>
            <a:picLocks noGrp="1" noChangeAspect="1"/>
          </p:cNvPicPr>
          <p:nvPr>
            <p:ph sz="half" idx="1"/>
          </p:nvPr>
        </p:nvPicPr>
        <p:blipFill>
          <a:blip r:embed="rId2"/>
          <a:stretch>
            <a:fillRect/>
          </a:stretch>
        </p:blipFill>
        <p:spPr>
          <a:xfrm>
            <a:off x="186479" y="1683866"/>
            <a:ext cx="4628851" cy="2481733"/>
          </a:xfrm>
          <a:prstGeom prst="rect">
            <a:avLst/>
          </a:prstGeom>
        </p:spPr>
      </p:pic>
    </p:spTree>
    <p:extLst>
      <p:ext uri="{BB962C8B-B14F-4D97-AF65-F5344CB8AC3E}">
        <p14:creationId xmlns:p14="http://schemas.microsoft.com/office/powerpoint/2010/main" val="426893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8795-81CB-4851-BA06-3FEAD07BCC70}"/>
              </a:ext>
            </a:extLst>
          </p:cNvPr>
          <p:cNvSpPr>
            <a:spLocks noGrp="1"/>
          </p:cNvSpPr>
          <p:nvPr>
            <p:ph type="title"/>
          </p:nvPr>
        </p:nvSpPr>
        <p:spPr/>
        <p:txBody>
          <a:bodyPr/>
          <a:lstStyle/>
          <a:p>
            <a:r>
              <a:rPr lang="en-SG" dirty="0"/>
              <a:t>Overhang limits</a:t>
            </a:r>
            <a:endParaRPr lang="en-US" dirty="0"/>
          </a:p>
        </p:txBody>
      </p:sp>
      <p:sp>
        <p:nvSpPr>
          <p:cNvPr id="4" name="Content Placeholder 3">
            <a:extLst>
              <a:ext uri="{FF2B5EF4-FFF2-40B4-BE49-F238E27FC236}">
                <a16:creationId xmlns:a16="http://schemas.microsoft.com/office/drawing/2014/main" id="{4526441D-635E-445E-B87D-012FAA61158F}"/>
              </a:ext>
            </a:extLst>
          </p:cNvPr>
          <p:cNvSpPr>
            <a:spLocks noGrp="1"/>
          </p:cNvSpPr>
          <p:nvPr>
            <p:ph sz="half" idx="2"/>
          </p:nvPr>
        </p:nvSpPr>
        <p:spPr>
          <a:xfrm>
            <a:off x="5235222" y="1825625"/>
            <a:ext cx="3661128" cy="4351338"/>
          </a:xfrm>
        </p:spPr>
        <p:txBody>
          <a:bodyPr/>
          <a:lstStyle/>
          <a:p>
            <a:r>
              <a:rPr lang="en-SG" sz="2400" dirty="0"/>
              <a:t>3D printers cannot print on air</a:t>
            </a:r>
          </a:p>
          <a:p>
            <a:r>
              <a:rPr lang="en-SG" sz="2400" dirty="0"/>
              <a:t>There is a limit where there is insufficient support</a:t>
            </a:r>
          </a:p>
          <a:p>
            <a:r>
              <a:rPr lang="en-SG" sz="2400" dirty="0"/>
              <a:t>Most printers can handle an overhang of 45</a:t>
            </a:r>
            <a:r>
              <a:rPr lang="en-SG" sz="2400" baseline="30000" dirty="0"/>
              <a:t>o</a:t>
            </a:r>
          </a:p>
          <a:p>
            <a:r>
              <a:rPr lang="en-US" sz="2400" dirty="0"/>
              <a:t>Use a test print to determine your overhang angle</a:t>
            </a:r>
          </a:p>
        </p:txBody>
      </p:sp>
      <p:sp>
        <p:nvSpPr>
          <p:cNvPr id="5" name="Slide Number Placeholder 4">
            <a:extLst>
              <a:ext uri="{FF2B5EF4-FFF2-40B4-BE49-F238E27FC236}">
                <a16:creationId xmlns:a16="http://schemas.microsoft.com/office/drawing/2014/main" id="{8E84A855-B083-4B8C-AA6A-11B5071CD9E0}"/>
              </a:ext>
            </a:extLst>
          </p:cNvPr>
          <p:cNvSpPr>
            <a:spLocks noGrp="1"/>
          </p:cNvSpPr>
          <p:nvPr>
            <p:ph type="sldNum" sz="quarter" idx="12"/>
          </p:nvPr>
        </p:nvSpPr>
        <p:spPr/>
        <p:txBody>
          <a:bodyPr/>
          <a:lstStyle/>
          <a:p>
            <a:fld id="{CAB166B3-F268-4CEF-878A-CFB0D0D505D3}" type="slidenum">
              <a:rPr lang="en-US" smtClean="0"/>
              <a:t>18</a:t>
            </a:fld>
            <a:endParaRPr lang="en-US"/>
          </a:p>
        </p:txBody>
      </p:sp>
      <p:pic>
        <p:nvPicPr>
          <p:cNvPr id="11266" name="Picture 2" descr="R0B0T5 – Purva&amp;#39;s ISP :)">
            <a:extLst>
              <a:ext uri="{FF2B5EF4-FFF2-40B4-BE49-F238E27FC236}">
                <a16:creationId xmlns:a16="http://schemas.microsoft.com/office/drawing/2014/main" id="{10379BEF-E285-493D-B8BB-A21CF6FF5C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49769" y="1836914"/>
            <a:ext cx="4076370" cy="872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683AB1B-A319-437C-81E6-8D15B5CDDD0C}"/>
              </a:ext>
            </a:extLst>
          </p:cNvPr>
          <p:cNvPicPr>
            <a:picLocks noChangeAspect="1"/>
          </p:cNvPicPr>
          <p:nvPr/>
        </p:nvPicPr>
        <p:blipFill>
          <a:blip r:embed="rId3"/>
          <a:stretch>
            <a:fillRect/>
          </a:stretch>
        </p:blipFill>
        <p:spPr>
          <a:xfrm>
            <a:off x="247650" y="2892598"/>
            <a:ext cx="4911372" cy="3020145"/>
          </a:xfrm>
          <a:prstGeom prst="rect">
            <a:avLst/>
          </a:prstGeom>
        </p:spPr>
      </p:pic>
    </p:spTree>
    <p:extLst>
      <p:ext uri="{BB962C8B-B14F-4D97-AF65-F5344CB8AC3E}">
        <p14:creationId xmlns:p14="http://schemas.microsoft.com/office/powerpoint/2010/main" val="1648122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21B7-74B8-4DBD-8BC8-5D1C4BE1B082}"/>
              </a:ext>
            </a:extLst>
          </p:cNvPr>
          <p:cNvSpPr>
            <a:spLocks noGrp="1"/>
          </p:cNvSpPr>
          <p:nvPr>
            <p:ph type="title"/>
          </p:nvPr>
        </p:nvSpPr>
        <p:spPr/>
        <p:txBody>
          <a:bodyPr/>
          <a:lstStyle/>
          <a:p>
            <a:r>
              <a:rPr lang="en-SG" dirty="0"/>
              <a:t>Platform adhesion</a:t>
            </a:r>
            <a:endParaRPr lang="en-US" dirty="0"/>
          </a:p>
        </p:txBody>
      </p:sp>
      <p:sp>
        <p:nvSpPr>
          <p:cNvPr id="8" name="Content Placeholder 7">
            <a:extLst>
              <a:ext uri="{FF2B5EF4-FFF2-40B4-BE49-F238E27FC236}">
                <a16:creationId xmlns:a16="http://schemas.microsoft.com/office/drawing/2014/main" id="{15A9C29B-BCFA-4485-B184-931CB19A4852}"/>
              </a:ext>
            </a:extLst>
          </p:cNvPr>
          <p:cNvSpPr>
            <a:spLocks noGrp="1"/>
          </p:cNvSpPr>
          <p:nvPr>
            <p:ph idx="1"/>
          </p:nvPr>
        </p:nvSpPr>
        <p:spPr>
          <a:xfrm>
            <a:off x="628650" y="4007555"/>
            <a:ext cx="7886700" cy="2169407"/>
          </a:xfrm>
        </p:spPr>
        <p:txBody>
          <a:bodyPr/>
          <a:lstStyle/>
          <a:p>
            <a:r>
              <a:rPr lang="en-SG" sz="2400" dirty="0"/>
              <a:t>Printer bed is heated to improve adhesion</a:t>
            </a:r>
          </a:p>
          <a:p>
            <a:r>
              <a:rPr lang="en-SG" sz="2400" dirty="0"/>
              <a:t>Sometimes print object requires help in adhering to plate</a:t>
            </a:r>
          </a:p>
          <a:p>
            <a:r>
              <a:rPr lang="en-SG" sz="2400" dirty="0"/>
              <a:t>A Raft is a base of extruded material, the object is built on it.</a:t>
            </a:r>
          </a:p>
          <a:p>
            <a:r>
              <a:rPr lang="en-SG" sz="2400" dirty="0"/>
              <a:t>Brims allow some extra adhesion to the base of object</a:t>
            </a:r>
          </a:p>
          <a:p>
            <a:r>
              <a:rPr lang="en-SG" sz="2400" dirty="0"/>
              <a:t>Skirts are used to clean/extrude material to test</a:t>
            </a:r>
            <a:endParaRPr lang="en-US" sz="2400" dirty="0"/>
          </a:p>
        </p:txBody>
      </p:sp>
      <p:sp>
        <p:nvSpPr>
          <p:cNvPr id="5" name="Slide Number Placeholder 4">
            <a:extLst>
              <a:ext uri="{FF2B5EF4-FFF2-40B4-BE49-F238E27FC236}">
                <a16:creationId xmlns:a16="http://schemas.microsoft.com/office/drawing/2014/main" id="{62E8BB62-F6EB-49F8-88EC-6DA1D23F9970}"/>
              </a:ext>
            </a:extLst>
          </p:cNvPr>
          <p:cNvSpPr>
            <a:spLocks noGrp="1"/>
          </p:cNvSpPr>
          <p:nvPr>
            <p:ph type="sldNum" sz="quarter" idx="12"/>
          </p:nvPr>
        </p:nvSpPr>
        <p:spPr/>
        <p:txBody>
          <a:bodyPr/>
          <a:lstStyle/>
          <a:p>
            <a:fld id="{CAB166B3-F268-4CEF-878A-CFB0D0D505D3}" type="slidenum">
              <a:rPr lang="en-US" smtClean="0"/>
              <a:t>19</a:t>
            </a:fld>
            <a:endParaRPr lang="en-US"/>
          </a:p>
        </p:txBody>
      </p:sp>
      <p:pic>
        <p:nvPicPr>
          <p:cNvPr id="7" name="Picture 6">
            <a:extLst>
              <a:ext uri="{FF2B5EF4-FFF2-40B4-BE49-F238E27FC236}">
                <a16:creationId xmlns:a16="http://schemas.microsoft.com/office/drawing/2014/main" id="{EFB23ACA-85DA-4A08-976B-BC1EEA25B700}"/>
              </a:ext>
            </a:extLst>
          </p:cNvPr>
          <p:cNvPicPr>
            <a:picLocks noChangeAspect="1"/>
          </p:cNvPicPr>
          <p:nvPr/>
        </p:nvPicPr>
        <p:blipFill>
          <a:blip r:embed="rId2"/>
          <a:stretch>
            <a:fillRect/>
          </a:stretch>
        </p:blipFill>
        <p:spPr>
          <a:xfrm>
            <a:off x="628650" y="1464204"/>
            <a:ext cx="5715000" cy="2371725"/>
          </a:xfrm>
          <a:prstGeom prst="rect">
            <a:avLst/>
          </a:prstGeom>
        </p:spPr>
      </p:pic>
    </p:spTree>
    <p:extLst>
      <p:ext uri="{BB962C8B-B14F-4D97-AF65-F5344CB8AC3E}">
        <p14:creationId xmlns:p14="http://schemas.microsoft.com/office/powerpoint/2010/main" val="35416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07EC-4C0A-49B9-BD25-269B30DFCBCD}"/>
              </a:ext>
            </a:extLst>
          </p:cNvPr>
          <p:cNvSpPr>
            <a:spLocks noGrp="1"/>
          </p:cNvSpPr>
          <p:nvPr>
            <p:ph type="title"/>
          </p:nvPr>
        </p:nvSpPr>
        <p:spPr/>
        <p:txBody>
          <a:bodyPr/>
          <a:lstStyle/>
          <a:p>
            <a:r>
              <a:rPr lang="en-SG" dirty="0"/>
              <a:t>Technology</a:t>
            </a:r>
            <a:endParaRPr lang="en-US" dirty="0"/>
          </a:p>
        </p:txBody>
      </p:sp>
      <p:sp>
        <p:nvSpPr>
          <p:cNvPr id="3" name="Content Placeholder 2">
            <a:extLst>
              <a:ext uri="{FF2B5EF4-FFF2-40B4-BE49-F238E27FC236}">
                <a16:creationId xmlns:a16="http://schemas.microsoft.com/office/drawing/2014/main" id="{445226AC-83F4-4D2C-A53C-4EE73B771982}"/>
              </a:ext>
            </a:extLst>
          </p:cNvPr>
          <p:cNvSpPr>
            <a:spLocks noGrp="1"/>
          </p:cNvSpPr>
          <p:nvPr>
            <p:ph idx="1"/>
          </p:nvPr>
        </p:nvSpPr>
        <p:spPr/>
        <p:txBody>
          <a:bodyPr/>
          <a:lstStyle/>
          <a:p>
            <a:r>
              <a:rPr lang="en-SG" dirty="0"/>
              <a:t>A new technology - Additive Manufacturing</a:t>
            </a:r>
          </a:p>
          <a:p>
            <a:r>
              <a:rPr lang="en-SG" dirty="0"/>
              <a:t>Advantages</a:t>
            </a:r>
          </a:p>
          <a:p>
            <a:pPr lvl="1"/>
            <a:r>
              <a:rPr lang="en-SG" dirty="0"/>
              <a:t>Anyone can manufacture</a:t>
            </a:r>
          </a:p>
          <a:p>
            <a:pPr lvl="1"/>
            <a:r>
              <a:rPr lang="en-SG" dirty="0"/>
              <a:t>Can create almost anything</a:t>
            </a:r>
          </a:p>
          <a:p>
            <a:pPr lvl="1"/>
            <a:r>
              <a:rPr lang="en-SG" dirty="0"/>
              <a:t>Ideal for rapid prototyping (visualisation)</a:t>
            </a:r>
          </a:p>
          <a:p>
            <a:r>
              <a:rPr lang="en-SG" dirty="0"/>
              <a:t>Disadvantages</a:t>
            </a:r>
          </a:p>
          <a:p>
            <a:pPr lvl="1"/>
            <a:r>
              <a:rPr lang="en-SG" dirty="0"/>
              <a:t>Slow (to very slow)</a:t>
            </a:r>
          </a:p>
          <a:p>
            <a:pPr lvl="1"/>
            <a:r>
              <a:rPr lang="en-SG" dirty="0"/>
              <a:t>May not have the material strength</a:t>
            </a:r>
            <a:endParaRPr lang="en-US" dirty="0"/>
          </a:p>
        </p:txBody>
      </p:sp>
      <p:sp>
        <p:nvSpPr>
          <p:cNvPr id="4" name="Slide Number Placeholder 3">
            <a:extLst>
              <a:ext uri="{FF2B5EF4-FFF2-40B4-BE49-F238E27FC236}">
                <a16:creationId xmlns:a16="http://schemas.microsoft.com/office/drawing/2014/main" id="{75C67192-C086-45EB-92F5-68AEDEED3CEA}"/>
              </a:ext>
            </a:extLst>
          </p:cNvPr>
          <p:cNvSpPr>
            <a:spLocks noGrp="1"/>
          </p:cNvSpPr>
          <p:nvPr>
            <p:ph type="sldNum" sz="quarter" idx="12"/>
          </p:nvPr>
        </p:nvSpPr>
        <p:spPr/>
        <p:txBody>
          <a:bodyPr/>
          <a:lstStyle/>
          <a:p>
            <a:fld id="{CAB166B3-F268-4CEF-878A-CFB0D0D505D3}" type="slidenum">
              <a:rPr lang="en-US" smtClean="0"/>
              <a:t>2</a:t>
            </a:fld>
            <a:endParaRPr lang="en-US"/>
          </a:p>
        </p:txBody>
      </p:sp>
    </p:spTree>
    <p:extLst>
      <p:ext uri="{BB962C8B-B14F-4D97-AF65-F5344CB8AC3E}">
        <p14:creationId xmlns:p14="http://schemas.microsoft.com/office/powerpoint/2010/main" val="14020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443-CF0F-4069-96CE-C518ADE2214A}"/>
              </a:ext>
            </a:extLst>
          </p:cNvPr>
          <p:cNvSpPr>
            <a:spLocks noGrp="1"/>
          </p:cNvSpPr>
          <p:nvPr>
            <p:ph type="title"/>
          </p:nvPr>
        </p:nvSpPr>
        <p:spPr/>
        <p:txBody>
          <a:bodyPr/>
          <a:lstStyle/>
          <a:p>
            <a:r>
              <a:rPr lang="en-SG" dirty="0"/>
              <a:t>Supports</a:t>
            </a:r>
            <a:endParaRPr lang="en-US" dirty="0"/>
          </a:p>
        </p:txBody>
      </p:sp>
      <p:pic>
        <p:nvPicPr>
          <p:cNvPr id="8" name="Content Placeholder 7">
            <a:extLst>
              <a:ext uri="{FF2B5EF4-FFF2-40B4-BE49-F238E27FC236}">
                <a16:creationId xmlns:a16="http://schemas.microsoft.com/office/drawing/2014/main" id="{7A7ED69C-9FB7-4B7C-89BD-0B6F9210BDC2}"/>
              </a:ext>
            </a:extLst>
          </p:cNvPr>
          <p:cNvPicPr>
            <a:picLocks noGrp="1" noChangeAspect="1"/>
          </p:cNvPicPr>
          <p:nvPr>
            <p:ph sz="half" idx="1"/>
          </p:nvPr>
        </p:nvPicPr>
        <p:blipFill>
          <a:blip r:embed="rId2"/>
          <a:stretch>
            <a:fillRect/>
          </a:stretch>
        </p:blipFill>
        <p:spPr>
          <a:xfrm>
            <a:off x="904875" y="1851814"/>
            <a:ext cx="3333750" cy="2876550"/>
          </a:xfrm>
        </p:spPr>
      </p:pic>
      <p:sp>
        <p:nvSpPr>
          <p:cNvPr id="6" name="Content Placeholder 5">
            <a:extLst>
              <a:ext uri="{FF2B5EF4-FFF2-40B4-BE49-F238E27FC236}">
                <a16:creationId xmlns:a16="http://schemas.microsoft.com/office/drawing/2014/main" id="{CC05B0C2-78E2-493B-97B6-D85354C0B883}"/>
              </a:ext>
            </a:extLst>
          </p:cNvPr>
          <p:cNvSpPr>
            <a:spLocks noGrp="1"/>
          </p:cNvSpPr>
          <p:nvPr>
            <p:ph sz="half" idx="2"/>
          </p:nvPr>
        </p:nvSpPr>
        <p:spPr/>
        <p:txBody>
          <a:bodyPr/>
          <a:lstStyle/>
          <a:p>
            <a:r>
              <a:rPr lang="en-SG" sz="2400" dirty="0"/>
              <a:t>Supports are used to aid in printing overhangs</a:t>
            </a:r>
          </a:p>
          <a:p>
            <a:r>
              <a:rPr lang="en-SG" sz="2400" dirty="0"/>
              <a:t>Supports make impossible prints possible</a:t>
            </a:r>
          </a:p>
          <a:p>
            <a:r>
              <a:rPr lang="en-SG" sz="2400" dirty="0"/>
              <a:t>Supports are removed after printing</a:t>
            </a:r>
          </a:p>
          <a:p>
            <a:r>
              <a:rPr lang="en-SG" sz="2400" dirty="0"/>
              <a:t>Sometimes, the positioning of print can help in reducing the need for supports</a:t>
            </a:r>
            <a:endParaRPr lang="en-US" sz="2400" dirty="0"/>
          </a:p>
        </p:txBody>
      </p:sp>
      <p:sp>
        <p:nvSpPr>
          <p:cNvPr id="4" name="Slide Number Placeholder 3">
            <a:extLst>
              <a:ext uri="{FF2B5EF4-FFF2-40B4-BE49-F238E27FC236}">
                <a16:creationId xmlns:a16="http://schemas.microsoft.com/office/drawing/2014/main" id="{44B5AEFC-818E-4B4A-8566-0F6564A114FF}"/>
              </a:ext>
            </a:extLst>
          </p:cNvPr>
          <p:cNvSpPr>
            <a:spLocks noGrp="1"/>
          </p:cNvSpPr>
          <p:nvPr>
            <p:ph type="sldNum" sz="quarter" idx="12"/>
          </p:nvPr>
        </p:nvSpPr>
        <p:spPr/>
        <p:txBody>
          <a:bodyPr/>
          <a:lstStyle/>
          <a:p>
            <a:fld id="{CAB166B3-F268-4CEF-878A-CFB0D0D505D3}" type="slidenum">
              <a:rPr lang="en-US" smtClean="0"/>
              <a:t>20</a:t>
            </a:fld>
            <a:endParaRPr lang="en-US"/>
          </a:p>
        </p:txBody>
      </p:sp>
    </p:spTree>
    <p:extLst>
      <p:ext uri="{BB962C8B-B14F-4D97-AF65-F5344CB8AC3E}">
        <p14:creationId xmlns:p14="http://schemas.microsoft.com/office/powerpoint/2010/main" val="104530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C568-5F09-43C7-B6E0-7C00C3E72EAC}"/>
              </a:ext>
            </a:extLst>
          </p:cNvPr>
          <p:cNvSpPr>
            <a:spLocks noGrp="1"/>
          </p:cNvSpPr>
          <p:nvPr>
            <p:ph type="title"/>
          </p:nvPr>
        </p:nvSpPr>
        <p:spPr/>
        <p:txBody>
          <a:bodyPr/>
          <a:lstStyle/>
          <a:p>
            <a:r>
              <a:rPr lang="en-SG" dirty="0"/>
              <a:t>Benchmarking your printer</a:t>
            </a:r>
            <a:endParaRPr lang="en-US" dirty="0"/>
          </a:p>
        </p:txBody>
      </p:sp>
      <p:pic>
        <p:nvPicPr>
          <p:cNvPr id="7" name="Content Placeholder 6">
            <a:extLst>
              <a:ext uri="{FF2B5EF4-FFF2-40B4-BE49-F238E27FC236}">
                <a16:creationId xmlns:a16="http://schemas.microsoft.com/office/drawing/2014/main" id="{47FDBDEE-9CF6-426E-9FB4-E02DD7F51246}"/>
              </a:ext>
            </a:extLst>
          </p:cNvPr>
          <p:cNvPicPr>
            <a:picLocks noGrp="1" noChangeAspect="1"/>
          </p:cNvPicPr>
          <p:nvPr>
            <p:ph sz="half" idx="1"/>
          </p:nvPr>
        </p:nvPicPr>
        <p:blipFill>
          <a:blip r:embed="rId2"/>
          <a:stretch>
            <a:fillRect/>
          </a:stretch>
        </p:blipFill>
        <p:spPr>
          <a:xfrm>
            <a:off x="628650" y="1747343"/>
            <a:ext cx="3886200" cy="2363007"/>
          </a:xfrm>
        </p:spPr>
      </p:pic>
      <p:sp>
        <p:nvSpPr>
          <p:cNvPr id="4" name="Content Placeholder 3">
            <a:extLst>
              <a:ext uri="{FF2B5EF4-FFF2-40B4-BE49-F238E27FC236}">
                <a16:creationId xmlns:a16="http://schemas.microsoft.com/office/drawing/2014/main" id="{83CF847C-2433-41B7-9E24-26F899AA9C62}"/>
              </a:ext>
            </a:extLst>
          </p:cNvPr>
          <p:cNvSpPr>
            <a:spLocks noGrp="1"/>
          </p:cNvSpPr>
          <p:nvPr>
            <p:ph sz="half" idx="2"/>
          </p:nvPr>
        </p:nvSpPr>
        <p:spPr/>
        <p:txBody>
          <a:bodyPr/>
          <a:lstStyle/>
          <a:p>
            <a:r>
              <a:rPr lang="en-SG" sz="2400" dirty="0"/>
              <a:t>Testing your printer to determine practical limits</a:t>
            </a:r>
          </a:p>
          <a:p>
            <a:r>
              <a:rPr lang="en-SG" sz="2400" dirty="0"/>
              <a:t>Not every printer performs the same each time</a:t>
            </a:r>
          </a:p>
          <a:p>
            <a:r>
              <a:rPr lang="en-SG" sz="2400" dirty="0"/>
              <a:t>Very important that the </a:t>
            </a:r>
            <a:r>
              <a:rPr lang="en-SG" sz="2400" dirty="0">
                <a:solidFill>
                  <a:srgbClr val="FF0000"/>
                </a:solidFill>
              </a:rPr>
              <a:t>bed is level</a:t>
            </a:r>
            <a:r>
              <a:rPr lang="en-SG" sz="2400" dirty="0"/>
              <a:t>.</a:t>
            </a:r>
            <a:br>
              <a:rPr lang="en-SG" sz="2400" dirty="0"/>
            </a:br>
            <a:r>
              <a:rPr lang="en-SG" sz="2400" dirty="0"/>
              <a:t>(</a:t>
            </a:r>
            <a:r>
              <a:rPr lang="en-SG" sz="2400" dirty="0">
                <a:hlinkClick r:id="rId3"/>
              </a:rPr>
              <a:t>All3DP 3D Printer Bed Levelling</a:t>
            </a:r>
            <a:r>
              <a:rPr lang="en-SG" sz="2400" dirty="0"/>
              <a:t>)</a:t>
            </a:r>
          </a:p>
          <a:p>
            <a:r>
              <a:rPr lang="en-SG" sz="2400" dirty="0"/>
              <a:t>Search for printer test models with explanations on the tests: (</a:t>
            </a:r>
            <a:r>
              <a:rPr lang="en-SG" sz="2400" dirty="0">
                <a:hlinkClick r:id="rId4"/>
              </a:rPr>
              <a:t>All3DP 2021</a:t>
            </a:r>
            <a:r>
              <a:rPr lang="en-SG" sz="2400" dirty="0"/>
              <a:t>)</a:t>
            </a:r>
            <a:endParaRPr lang="en-US" sz="2400" dirty="0"/>
          </a:p>
        </p:txBody>
      </p:sp>
      <p:sp>
        <p:nvSpPr>
          <p:cNvPr id="5" name="Slide Number Placeholder 4">
            <a:extLst>
              <a:ext uri="{FF2B5EF4-FFF2-40B4-BE49-F238E27FC236}">
                <a16:creationId xmlns:a16="http://schemas.microsoft.com/office/drawing/2014/main" id="{BA5D63FA-3CE7-4570-A058-48517E27F276}"/>
              </a:ext>
            </a:extLst>
          </p:cNvPr>
          <p:cNvSpPr>
            <a:spLocks noGrp="1"/>
          </p:cNvSpPr>
          <p:nvPr>
            <p:ph type="sldNum" sz="quarter" idx="12"/>
          </p:nvPr>
        </p:nvSpPr>
        <p:spPr/>
        <p:txBody>
          <a:bodyPr/>
          <a:lstStyle/>
          <a:p>
            <a:fld id="{CAB166B3-F268-4CEF-878A-CFB0D0D505D3}" type="slidenum">
              <a:rPr lang="en-US" smtClean="0"/>
              <a:t>21</a:t>
            </a:fld>
            <a:endParaRPr lang="en-US"/>
          </a:p>
        </p:txBody>
      </p:sp>
      <p:sp>
        <p:nvSpPr>
          <p:cNvPr id="8" name="TextBox 7">
            <a:extLst>
              <a:ext uri="{FF2B5EF4-FFF2-40B4-BE49-F238E27FC236}">
                <a16:creationId xmlns:a16="http://schemas.microsoft.com/office/drawing/2014/main" id="{A03D683F-3D53-4620-9B02-56097AE587E9}"/>
              </a:ext>
            </a:extLst>
          </p:cNvPr>
          <p:cNvSpPr txBox="1"/>
          <p:nvPr/>
        </p:nvSpPr>
        <p:spPr>
          <a:xfrm>
            <a:off x="628650" y="4167004"/>
            <a:ext cx="2932469" cy="369332"/>
          </a:xfrm>
          <a:prstGeom prst="rect">
            <a:avLst/>
          </a:prstGeom>
          <a:noFill/>
        </p:spPr>
        <p:txBody>
          <a:bodyPr wrap="none" rtlCol="0">
            <a:spAutoFit/>
          </a:bodyPr>
          <a:lstStyle/>
          <a:p>
            <a:r>
              <a:rPr lang="en-SG" dirty="0"/>
              <a:t>Ref: </a:t>
            </a:r>
            <a:r>
              <a:rPr lang="en-SG" dirty="0">
                <a:hlinkClick r:id="rId5"/>
              </a:rPr>
              <a:t>All-in-one 3D Printer test</a:t>
            </a:r>
            <a:endParaRPr lang="en-US" dirty="0"/>
          </a:p>
        </p:txBody>
      </p:sp>
    </p:spTree>
    <p:extLst>
      <p:ext uri="{BB962C8B-B14F-4D97-AF65-F5344CB8AC3E}">
        <p14:creationId xmlns:p14="http://schemas.microsoft.com/office/powerpoint/2010/main" val="307439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C31D-F300-4A98-ACF1-BA43F144BA7D}"/>
              </a:ext>
            </a:extLst>
          </p:cNvPr>
          <p:cNvSpPr>
            <a:spLocks noGrp="1"/>
          </p:cNvSpPr>
          <p:nvPr>
            <p:ph type="title"/>
          </p:nvPr>
        </p:nvSpPr>
        <p:spPr/>
        <p:txBody>
          <a:bodyPr/>
          <a:lstStyle/>
          <a:p>
            <a:r>
              <a:rPr lang="en-SG" dirty="0"/>
              <a:t>Recommended </a:t>
            </a:r>
            <a:r>
              <a:rPr lang="en-SG" dirty="0" err="1"/>
              <a:t>Cura</a:t>
            </a:r>
            <a:r>
              <a:rPr lang="en-SG" dirty="0"/>
              <a:t> Settings</a:t>
            </a:r>
            <a:endParaRPr lang="en-US" dirty="0"/>
          </a:p>
        </p:txBody>
      </p:sp>
      <p:graphicFrame>
        <p:nvGraphicFramePr>
          <p:cNvPr id="6" name="Table 6">
            <a:extLst>
              <a:ext uri="{FF2B5EF4-FFF2-40B4-BE49-F238E27FC236}">
                <a16:creationId xmlns:a16="http://schemas.microsoft.com/office/drawing/2014/main" id="{BD518F8E-CEDD-482A-B302-57ADDAD5511A}"/>
              </a:ext>
            </a:extLst>
          </p:cNvPr>
          <p:cNvGraphicFramePr>
            <a:graphicFrameLocks noGrp="1"/>
          </p:cNvGraphicFramePr>
          <p:nvPr>
            <p:ph sz="half" idx="1"/>
            <p:extLst>
              <p:ext uri="{D42A27DB-BD31-4B8C-83A1-F6EECF244321}">
                <p14:modId xmlns:p14="http://schemas.microsoft.com/office/powerpoint/2010/main" val="3231440904"/>
              </p:ext>
            </p:extLst>
          </p:nvPr>
        </p:nvGraphicFramePr>
        <p:xfrm>
          <a:off x="628650" y="1825625"/>
          <a:ext cx="3886198" cy="3708400"/>
        </p:xfrm>
        <a:graphic>
          <a:graphicData uri="http://schemas.openxmlformats.org/drawingml/2006/table">
            <a:tbl>
              <a:tblPr firstRow="1" bandRow="1">
                <a:tableStyleId>{5C22544A-7EE6-4342-B048-85BDC9FD1C3A}</a:tableStyleId>
              </a:tblPr>
              <a:tblGrid>
                <a:gridCol w="1685572">
                  <a:extLst>
                    <a:ext uri="{9D8B030D-6E8A-4147-A177-3AD203B41FA5}">
                      <a16:colId xmlns:a16="http://schemas.microsoft.com/office/drawing/2014/main" val="1429419271"/>
                    </a:ext>
                  </a:extLst>
                </a:gridCol>
                <a:gridCol w="2200626">
                  <a:extLst>
                    <a:ext uri="{9D8B030D-6E8A-4147-A177-3AD203B41FA5}">
                      <a16:colId xmlns:a16="http://schemas.microsoft.com/office/drawing/2014/main" val="3426516728"/>
                    </a:ext>
                  </a:extLst>
                </a:gridCol>
              </a:tblGrid>
              <a:tr h="370840">
                <a:tc>
                  <a:txBody>
                    <a:bodyPr/>
                    <a:lstStyle/>
                    <a:p>
                      <a:r>
                        <a:rPr lang="en-SG" dirty="0"/>
                        <a:t>Printer</a:t>
                      </a:r>
                      <a:endParaRPr lang="en-US" dirty="0"/>
                    </a:p>
                  </a:txBody>
                  <a:tcPr/>
                </a:tc>
                <a:tc>
                  <a:txBody>
                    <a:bodyPr/>
                    <a:lstStyle/>
                    <a:p>
                      <a:r>
                        <a:rPr lang="en-SG" dirty="0" err="1"/>
                        <a:t>Ultimaker</a:t>
                      </a:r>
                      <a:r>
                        <a:rPr lang="en-SG" dirty="0"/>
                        <a:t> 2+</a:t>
                      </a:r>
                      <a:endParaRPr lang="en-US" dirty="0"/>
                    </a:p>
                  </a:txBody>
                  <a:tcPr/>
                </a:tc>
                <a:extLst>
                  <a:ext uri="{0D108BD9-81ED-4DB2-BD59-A6C34878D82A}">
                    <a16:rowId xmlns:a16="http://schemas.microsoft.com/office/drawing/2014/main" val="569867405"/>
                  </a:ext>
                </a:extLst>
              </a:tr>
              <a:tr h="370840">
                <a:tc>
                  <a:txBody>
                    <a:bodyPr/>
                    <a:lstStyle/>
                    <a:p>
                      <a:r>
                        <a:rPr lang="en-SG" dirty="0"/>
                        <a:t>Material </a:t>
                      </a:r>
                      <a:endParaRPr lang="en-US" dirty="0"/>
                    </a:p>
                  </a:txBody>
                  <a:tcPr/>
                </a:tc>
                <a:tc>
                  <a:txBody>
                    <a:bodyPr/>
                    <a:lstStyle/>
                    <a:p>
                      <a:r>
                        <a:rPr lang="en-SG" dirty="0"/>
                        <a:t>PLA</a:t>
                      </a:r>
                      <a:endParaRPr lang="en-US" dirty="0"/>
                    </a:p>
                  </a:txBody>
                  <a:tcPr/>
                </a:tc>
                <a:extLst>
                  <a:ext uri="{0D108BD9-81ED-4DB2-BD59-A6C34878D82A}">
                    <a16:rowId xmlns:a16="http://schemas.microsoft.com/office/drawing/2014/main" val="2880039359"/>
                  </a:ext>
                </a:extLst>
              </a:tr>
              <a:tr h="370840">
                <a:tc>
                  <a:txBody>
                    <a:bodyPr/>
                    <a:lstStyle/>
                    <a:p>
                      <a:r>
                        <a:rPr lang="en-SG" dirty="0"/>
                        <a:t>Nozzle</a:t>
                      </a:r>
                      <a:endParaRPr lang="en-US" dirty="0"/>
                    </a:p>
                  </a:txBody>
                  <a:tcPr/>
                </a:tc>
                <a:tc>
                  <a:txBody>
                    <a:bodyPr/>
                    <a:lstStyle/>
                    <a:p>
                      <a:r>
                        <a:rPr lang="en-SG" dirty="0"/>
                        <a:t>0.4mm</a:t>
                      </a:r>
                      <a:endParaRPr lang="en-US" dirty="0"/>
                    </a:p>
                  </a:txBody>
                  <a:tcPr/>
                </a:tc>
                <a:extLst>
                  <a:ext uri="{0D108BD9-81ED-4DB2-BD59-A6C34878D82A}">
                    <a16:rowId xmlns:a16="http://schemas.microsoft.com/office/drawing/2014/main" val="2333415837"/>
                  </a:ext>
                </a:extLst>
              </a:tr>
              <a:tr h="370840">
                <a:tc>
                  <a:txBody>
                    <a:bodyPr/>
                    <a:lstStyle/>
                    <a:p>
                      <a:r>
                        <a:rPr lang="en-SG" dirty="0"/>
                        <a:t>Layer Height</a:t>
                      </a:r>
                      <a:endParaRPr lang="en-US" dirty="0"/>
                    </a:p>
                  </a:txBody>
                  <a:tcPr/>
                </a:tc>
                <a:tc>
                  <a:txBody>
                    <a:bodyPr/>
                    <a:lstStyle/>
                    <a:p>
                      <a:r>
                        <a:rPr lang="en-SG" dirty="0"/>
                        <a:t>0.2mm</a:t>
                      </a:r>
                      <a:endParaRPr lang="en-US" dirty="0"/>
                    </a:p>
                  </a:txBody>
                  <a:tcPr/>
                </a:tc>
                <a:extLst>
                  <a:ext uri="{0D108BD9-81ED-4DB2-BD59-A6C34878D82A}">
                    <a16:rowId xmlns:a16="http://schemas.microsoft.com/office/drawing/2014/main" val="4212478944"/>
                  </a:ext>
                </a:extLst>
              </a:tr>
              <a:tr h="370840">
                <a:tc>
                  <a:txBody>
                    <a:bodyPr/>
                    <a:lstStyle/>
                    <a:p>
                      <a:r>
                        <a:rPr lang="en-SG" dirty="0"/>
                        <a:t>Wall Thickness</a:t>
                      </a:r>
                      <a:endParaRPr lang="en-US" dirty="0"/>
                    </a:p>
                  </a:txBody>
                  <a:tcPr/>
                </a:tc>
                <a:tc>
                  <a:txBody>
                    <a:bodyPr/>
                    <a:lstStyle/>
                    <a:p>
                      <a:r>
                        <a:rPr lang="en-SG" dirty="0"/>
                        <a:t>0.8mm (4x)</a:t>
                      </a:r>
                      <a:endParaRPr lang="en-US" dirty="0"/>
                    </a:p>
                  </a:txBody>
                  <a:tcPr/>
                </a:tc>
                <a:extLst>
                  <a:ext uri="{0D108BD9-81ED-4DB2-BD59-A6C34878D82A}">
                    <a16:rowId xmlns:a16="http://schemas.microsoft.com/office/drawing/2014/main" val="1958413422"/>
                  </a:ext>
                </a:extLst>
              </a:tr>
              <a:tr h="370840">
                <a:tc>
                  <a:txBody>
                    <a:bodyPr/>
                    <a:lstStyle/>
                    <a:p>
                      <a:r>
                        <a:rPr lang="en-SG" dirty="0"/>
                        <a:t>Infill</a:t>
                      </a:r>
                      <a:endParaRPr lang="en-US" dirty="0"/>
                    </a:p>
                  </a:txBody>
                  <a:tcPr/>
                </a:tc>
                <a:tc>
                  <a:txBody>
                    <a:bodyPr/>
                    <a:lstStyle/>
                    <a:p>
                      <a:r>
                        <a:rPr lang="en-SG" dirty="0"/>
                        <a:t>10~20%</a:t>
                      </a:r>
                      <a:endParaRPr lang="en-US" dirty="0"/>
                    </a:p>
                  </a:txBody>
                  <a:tcPr/>
                </a:tc>
                <a:extLst>
                  <a:ext uri="{0D108BD9-81ED-4DB2-BD59-A6C34878D82A}">
                    <a16:rowId xmlns:a16="http://schemas.microsoft.com/office/drawing/2014/main" val="2113010236"/>
                  </a:ext>
                </a:extLst>
              </a:tr>
              <a:tr h="370840">
                <a:tc>
                  <a:txBody>
                    <a:bodyPr/>
                    <a:lstStyle/>
                    <a:p>
                      <a:r>
                        <a:rPr lang="en-SG" dirty="0"/>
                        <a:t>Print Speed</a:t>
                      </a:r>
                      <a:endParaRPr lang="en-US" dirty="0"/>
                    </a:p>
                  </a:txBody>
                  <a:tcPr/>
                </a:tc>
                <a:tc>
                  <a:txBody>
                    <a:bodyPr/>
                    <a:lstStyle/>
                    <a:p>
                      <a:r>
                        <a:rPr lang="en-SG" dirty="0"/>
                        <a:t>50~80 nm/s</a:t>
                      </a:r>
                      <a:endParaRPr lang="en-US" dirty="0"/>
                    </a:p>
                  </a:txBody>
                  <a:tcPr/>
                </a:tc>
                <a:extLst>
                  <a:ext uri="{0D108BD9-81ED-4DB2-BD59-A6C34878D82A}">
                    <a16:rowId xmlns:a16="http://schemas.microsoft.com/office/drawing/2014/main" val="504790028"/>
                  </a:ext>
                </a:extLst>
              </a:tr>
              <a:tr h="370840">
                <a:tc>
                  <a:txBody>
                    <a:bodyPr/>
                    <a:lstStyle/>
                    <a:p>
                      <a:r>
                        <a:rPr lang="en-SG" dirty="0"/>
                        <a:t>Temperature</a:t>
                      </a:r>
                      <a:endParaRPr lang="en-US" dirty="0"/>
                    </a:p>
                  </a:txBody>
                  <a:tcPr/>
                </a:tc>
                <a:tc>
                  <a:txBody>
                    <a:bodyPr/>
                    <a:lstStyle/>
                    <a:p>
                      <a:r>
                        <a:rPr lang="en-SG" dirty="0"/>
                        <a:t>190~205</a:t>
                      </a:r>
                      <a:r>
                        <a:rPr lang="en-SG" baseline="30000" dirty="0"/>
                        <a:t>o</a:t>
                      </a:r>
                      <a:r>
                        <a:rPr lang="en-SG" dirty="0"/>
                        <a:t>C</a:t>
                      </a:r>
                      <a:endParaRPr lang="en-US" dirty="0"/>
                    </a:p>
                  </a:txBody>
                  <a:tcPr/>
                </a:tc>
                <a:extLst>
                  <a:ext uri="{0D108BD9-81ED-4DB2-BD59-A6C34878D82A}">
                    <a16:rowId xmlns:a16="http://schemas.microsoft.com/office/drawing/2014/main" val="3962110122"/>
                  </a:ext>
                </a:extLst>
              </a:tr>
              <a:tr h="370840">
                <a:tc>
                  <a:txBody>
                    <a:bodyPr/>
                    <a:lstStyle/>
                    <a:p>
                      <a:r>
                        <a:rPr lang="en-SG" dirty="0"/>
                        <a:t>Supports</a:t>
                      </a:r>
                      <a:endParaRPr lang="en-US" dirty="0"/>
                    </a:p>
                  </a:txBody>
                  <a:tcPr/>
                </a:tc>
                <a:tc>
                  <a:txBody>
                    <a:bodyPr/>
                    <a:lstStyle/>
                    <a:p>
                      <a:r>
                        <a:rPr lang="en-SG" dirty="0"/>
                        <a:t>Depends</a:t>
                      </a:r>
                      <a:endParaRPr lang="en-US" dirty="0"/>
                    </a:p>
                  </a:txBody>
                  <a:tcPr/>
                </a:tc>
                <a:extLst>
                  <a:ext uri="{0D108BD9-81ED-4DB2-BD59-A6C34878D82A}">
                    <a16:rowId xmlns:a16="http://schemas.microsoft.com/office/drawing/2014/main" val="1799320540"/>
                  </a:ext>
                </a:extLst>
              </a:tr>
              <a:tr h="370840">
                <a:tc>
                  <a:txBody>
                    <a:bodyPr/>
                    <a:lstStyle/>
                    <a:p>
                      <a:r>
                        <a:rPr lang="en-SG" dirty="0"/>
                        <a:t>Bed Adhesion</a:t>
                      </a:r>
                      <a:endParaRPr lang="en-US" dirty="0"/>
                    </a:p>
                  </a:txBody>
                  <a:tcPr/>
                </a:tc>
                <a:tc>
                  <a:txBody>
                    <a:bodyPr/>
                    <a:lstStyle/>
                    <a:p>
                      <a:r>
                        <a:rPr lang="en-SG" dirty="0"/>
                        <a:t>Depends</a:t>
                      </a:r>
                      <a:endParaRPr lang="en-US" dirty="0"/>
                    </a:p>
                  </a:txBody>
                  <a:tcPr/>
                </a:tc>
                <a:extLst>
                  <a:ext uri="{0D108BD9-81ED-4DB2-BD59-A6C34878D82A}">
                    <a16:rowId xmlns:a16="http://schemas.microsoft.com/office/drawing/2014/main" val="1201372795"/>
                  </a:ext>
                </a:extLst>
              </a:tr>
            </a:tbl>
          </a:graphicData>
        </a:graphic>
      </p:graphicFrame>
      <p:sp>
        <p:nvSpPr>
          <p:cNvPr id="4" name="Content Placeholder 3">
            <a:extLst>
              <a:ext uri="{FF2B5EF4-FFF2-40B4-BE49-F238E27FC236}">
                <a16:creationId xmlns:a16="http://schemas.microsoft.com/office/drawing/2014/main" id="{01B0CB0F-564C-468C-A828-04FED9DFB7B5}"/>
              </a:ext>
            </a:extLst>
          </p:cNvPr>
          <p:cNvSpPr>
            <a:spLocks noGrp="1"/>
          </p:cNvSpPr>
          <p:nvPr>
            <p:ph sz="half" idx="2"/>
          </p:nvPr>
        </p:nvSpPr>
        <p:spPr/>
        <p:txBody>
          <a:bodyPr/>
          <a:lstStyle/>
          <a:p>
            <a:pPr marL="0" indent="0">
              <a:buNone/>
            </a:pPr>
            <a:r>
              <a:rPr lang="en-SG" sz="2000" dirty="0"/>
              <a:t>Tips</a:t>
            </a:r>
          </a:p>
          <a:p>
            <a:r>
              <a:rPr lang="en-SG" sz="2000" dirty="0"/>
              <a:t>Recommended layer height approx. ½ nozzle size</a:t>
            </a:r>
          </a:p>
          <a:p>
            <a:r>
              <a:rPr lang="en-SG" sz="2000" dirty="0"/>
              <a:t>Skin layers &gt; 0.8mm</a:t>
            </a:r>
          </a:p>
          <a:p>
            <a:r>
              <a:rPr lang="en-SG" sz="2000" dirty="0"/>
              <a:t>More infill takes more time</a:t>
            </a:r>
          </a:p>
          <a:p>
            <a:r>
              <a:rPr lang="en-SG" sz="2000" dirty="0"/>
              <a:t>Try not to use supports, cleaning up is a pain</a:t>
            </a:r>
          </a:p>
          <a:p>
            <a:r>
              <a:rPr lang="en-SG" sz="2000" dirty="0"/>
              <a:t>Check for bed adhesion, at best use brim</a:t>
            </a:r>
          </a:p>
          <a:p>
            <a:r>
              <a:rPr lang="en-SG" sz="2000" dirty="0"/>
              <a:t>Print time &lt; 1 hr if possible</a:t>
            </a:r>
          </a:p>
          <a:p>
            <a:r>
              <a:rPr lang="en-SG" sz="2000" dirty="0"/>
              <a:t>Always be around until the base is built</a:t>
            </a:r>
            <a:endParaRPr lang="en-US" sz="2000" dirty="0"/>
          </a:p>
        </p:txBody>
      </p:sp>
      <p:sp>
        <p:nvSpPr>
          <p:cNvPr id="5" name="Slide Number Placeholder 4">
            <a:extLst>
              <a:ext uri="{FF2B5EF4-FFF2-40B4-BE49-F238E27FC236}">
                <a16:creationId xmlns:a16="http://schemas.microsoft.com/office/drawing/2014/main" id="{1C4E8E30-9459-455B-BFE9-A541FD9640D0}"/>
              </a:ext>
            </a:extLst>
          </p:cNvPr>
          <p:cNvSpPr>
            <a:spLocks noGrp="1"/>
          </p:cNvSpPr>
          <p:nvPr>
            <p:ph type="sldNum" sz="quarter" idx="12"/>
          </p:nvPr>
        </p:nvSpPr>
        <p:spPr/>
        <p:txBody>
          <a:bodyPr/>
          <a:lstStyle/>
          <a:p>
            <a:fld id="{CAB166B3-F268-4CEF-878A-CFB0D0D505D3}" type="slidenum">
              <a:rPr lang="en-US" smtClean="0"/>
              <a:t>22</a:t>
            </a:fld>
            <a:endParaRPr lang="en-US"/>
          </a:p>
        </p:txBody>
      </p:sp>
    </p:spTree>
    <p:extLst>
      <p:ext uri="{BB962C8B-B14F-4D97-AF65-F5344CB8AC3E}">
        <p14:creationId xmlns:p14="http://schemas.microsoft.com/office/powerpoint/2010/main" val="84828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58E-2949-4835-BF2D-7DCD9DA3EF1F}"/>
              </a:ext>
            </a:extLst>
          </p:cNvPr>
          <p:cNvSpPr>
            <a:spLocks noGrp="1"/>
          </p:cNvSpPr>
          <p:nvPr>
            <p:ph type="title"/>
          </p:nvPr>
        </p:nvSpPr>
        <p:spPr/>
        <p:txBody>
          <a:bodyPr/>
          <a:lstStyle/>
          <a:p>
            <a:r>
              <a:rPr lang="en-SG" dirty="0"/>
              <a:t>Assignment: Chess Piece - Knight</a:t>
            </a:r>
            <a:endParaRPr lang="en-US" dirty="0"/>
          </a:p>
        </p:txBody>
      </p:sp>
      <p:sp>
        <p:nvSpPr>
          <p:cNvPr id="3" name="Content Placeholder 2">
            <a:extLst>
              <a:ext uri="{FF2B5EF4-FFF2-40B4-BE49-F238E27FC236}">
                <a16:creationId xmlns:a16="http://schemas.microsoft.com/office/drawing/2014/main" id="{367BFA52-B2C7-45D3-846D-716F1D2F847D}"/>
              </a:ext>
            </a:extLst>
          </p:cNvPr>
          <p:cNvSpPr>
            <a:spLocks noGrp="1"/>
          </p:cNvSpPr>
          <p:nvPr>
            <p:ph idx="1"/>
          </p:nvPr>
        </p:nvSpPr>
        <p:spPr/>
        <p:txBody>
          <a:bodyPr/>
          <a:lstStyle/>
          <a:p>
            <a:r>
              <a:rPr lang="en-SG" dirty="0"/>
              <a:t>Convert your chess piece to an STL file</a:t>
            </a:r>
          </a:p>
          <a:p>
            <a:pPr lvl="1"/>
            <a:r>
              <a:rPr lang="en-SG" dirty="0"/>
              <a:t>Check that the size is no larger than 30x30x50mm</a:t>
            </a:r>
          </a:p>
          <a:p>
            <a:pPr lvl="1"/>
            <a:r>
              <a:rPr lang="en-SG" dirty="0"/>
              <a:t>Hollow out the chess piece</a:t>
            </a:r>
          </a:p>
          <a:p>
            <a:r>
              <a:rPr lang="en-SG" dirty="0"/>
              <a:t>Use CURA to slice and prepare your print</a:t>
            </a:r>
          </a:p>
          <a:p>
            <a:pPr lvl="1"/>
            <a:r>
              <a:rPr lang="en-SG" dirty="0"/>
              <a:t>Layer height 0.2~0.25mm</a:t>
            </a:r>
          </a:p>
          <a:p>
            <a:pPr lvl="1"/>
            <a:r>
              <a:rPr lang="en-SG" dirty="0"/>
              <a:t>Keep skin/walls to 0.8~1 mm</a:t>
            </a:r>
          </a:p>
          <a:p>
            <a:pPr lvl="1"/>
            <a:r>
              <a:rPr lang="en-SG" dirty="0"/>
              <a:t>Infill 15% is more than enough</a:t>
            </a:r>
          </a:p>
          <a:p>
            <a:pPr lvl="1"/>
            <a:r>
              <a:rPr lang="en-SG" dirty="0"/>
              <a:t>Do you require supports? Why?</a:t>
            </a:r>
          </a:p>
          <a:p>
            <a:pPr lvl="1"/>
            <a:r>
              <a:rPr lang="en-SG" dirty="0"/>
              <a:t>Ensure that there is enough bed adhesion</a:t>
            </a:r>
          </a:p>
          <a:p>
            <a:pPr lvl="1"/>
            <a:r>
              <a:rPr lang="en-SG" dirty="0"/>
              <a:t>Keep your print down to &lt; 1hr</a:t>
            </a:r>
          </a:p>
          <a:p>
            <a:pPr lvl="1"/>
            <a:endParaRPr lang="en-US" dirty="0"/>
          </a:p>
        </p:txBody>
      </p:sp>
      <p:sp>
        <p:nvSpPr>
          <p:cNvPr id="4" name="Slide Number Placeholder 3">
            <a:extLst>
              <a:ext uri="{FF2B5EF4-FFF2-40B4-BE49-F238E27FC236}">
                <a16:creationId xmlns:a16="http://schemas.microsoft.com/office/drawing/2014/main" id="{2D76AF81-963C-47B5-AA90-73002A1242E6}"/>
              </a:ext>
            </a:extLst>
          </p:cNvPr>
          <p:cNvSpPr>
            <a:spLocks noGrp="1"/>
          </p:cNvSpPr>
          <p:nvPr>
            <p:ph type="sldNum" sz="quarter" idx="12"/>
          </p:nvPr>
        </p:nvSpPr>
        <p:spPr/>
        <p:txBody>
          <a:bodyPr/>
          <a:lstStyle/>
          <a:p>
            <a:fld id="{CAB166B3-F268-4CEF-878A-CFB0D0D505D3}" type="slidenum">
              <a:rPr lang="en-US" smtClean="0"/>
              <a:t>23</a:t>
            </a:fld>
            <a:endParaRPr lang="en-US"/>
          </a:p>
        </p:txBody>
      </p:sp>
    </p:spTree>
    <p:extLst>
      <p:ext uri="{BB962C8B-B14F-4D97-AF65-F5344CB8AC3E}">
        <p14:creationId xmlns:p14="http://schemas.microsoft.com/office/powerpoint/2010/main" val="1367453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58E-2949-4835-BF2D-7DCD9DA3EF1F}"/>
              </a:ext>
            </a:extLst>
          </p:cNvPr>
          <p:cNvSpPr>
            <a:spLocks noGrp="1"/>
          </p:cNvSpPr>
          <p:nvPr>
            <p:ph type="title"/>
          </p:nvPr>
        </p:nvSpPr>
        <p:spPr/>
        <p:txBody>
          <a:bodyPr/>
          <a:lstStyle/>
          <a:p>
            <a:r>
              <a:rPr lang="en-SG" dirty="0"/>
              <a:t>Assignment: Chess Piece - Knight</a:t>
            </a:r>
            <a:endParaRPr lang="en-US" dirty="0"/>
          </a:p>
        </p:txBody>
      </p:sp>
      <p:sp>
        <p:nvSpPr>
          <p:cNvPr id="3" name="Content Placeholder 2">
            <a:extLst>
              <a:ext uri="{FF2B5EF4-FFF2-40B4-BE49-F238E27FC236}">
                <a16:creationId xmlns:a16="http://schemas.microsoft.com/office/drawing/2014/main" id="{367BFA52-B2C7-45D3-846D-716F1D2F847D}"/>
              </a:ext>
            </a:extLst>
          </p:cNvPr>
          <p:cNvSpPr>
            <a:spLocks noGrp="1"/>
          </p:cNvSpPr>
          <p:nvPr>
            <p:ph idx="1"/>
          </p:nvPr>
        </p:nvSpPr>
        <p:spPr/>
        <p:txBody>
          <a:bodyPr/>
          <a:lstStyle/>
          <a:p>
            <a:r>
              <a:rPr lang="en-SG" dirty="0"/>
              <a:t>Take note of</a:t>
            </a:r>
          </a:p>
          <a:p>
            <a:pPr lvl="1"/>
            <a:r>
              <a:rPr lang="en-SG" dirty="0"/>
              <a:t>CURA settings (use screen shots/captures)</a:t>
            </a:r>
          </a:p>
          <a:p>
            <a:pPr lvl="1"/>
            <a:r>
              <a:rPr lang="en-SG" dirty="0"/>
              <a:t>The time and amount of material used</a:t>
            </a:r>
          </a:p>
          <a:p>
            <a:pPr lvl="1"/>
            <a:r>
              <a:rPr lang="en-SG" dirty="0"/>
              <a:t>Photos of the 3D object being printed</a:t>
            </a:r>
          </a:p>
          <a:p>
            <a:pPr lvl="1"/>
            <a:r>
              <a:rPr lang="en-SG" dirty="0"/>
              <a:t>Photos of your unfinished printed piece</a:t>
            </a:r>
          </a:p>
          <a:p>
            <a:pPr lvl="1"/>
            <a:r>
              <a:rPr lang="en-SG" dirty="0"/>
              <a:t>Photos of your finished piece</a:t>
            </a:r>
          </a:p>
          <a:p>
            <a:r>
              <a:rPr lang="en-SG" dirty="0"/>
              <a:t>Document your work and findings</a:t>
            </a:r>
          </a:p>
          <a:p>
            <a:r>
              <a:rPr lang="en-SG" dirty="0"/>
              <a:t>Take the 3D Printer Certification Quiz</a:t>
            </a:r>
          </a:p>
          <a:p>
            <a:pPr lvl="1"/>
            <a:r>
              <a:rPr lang="en-SG" dirty="0"/>
              <a:t>Found on BB (</a:t>
            </a:r>
            <a:r>
              <a:rPr lang="en-SG" dirty="0" err="1"/>
              <a:t>Fablab</a:t>
            </a:r>
            <a:r>
              <a:rPr lang="en-SG" dirty="0"/>
              <a:t> Page)</a:t>
            </a:r>
          </a:p>
          <a:p>
            <a:pPr lvl="1"/>
            <a:r>
              <a:rPr lang="en-SG" dirty="0"/>
              <a:t>Use the chess piece as your project</a:t>
            </a:r>
          </a:p>
          <a:p>
            <a:pPr lvl="1"/>
            <a:endParaRPr lang="en-US" dirty="0"/>
          </a:p>
        </p:txBody>
      </p:sp>
      <p:sp>
        <p:nvSpPr>
          <p:cNvPr id="4" name="Slide Number Placeholder 3">
            <a:extLst>
              <a:ext uri="{FF2B5EF4-FFF2-40B4-BE49-F238E27FC236}">
                <a16:creationId xmlns:a16="http://schemas.microsoft.com/office/drawing/2014/main" id="{2D76AF81-963C-47B5-AA90-73002A1242E6}"/>
              </a:ext>
            </a:extLst>
          </p:cNvPr>
          <p:cNvSpPr>
            <a:spLocks noGrp="1"/>
          </p:cNvSpPr>
          <p:nvPr>
            <p:ph type="sldNum" sz="quarter" idx="12"/>
          </p:nvPr>
        </p:nvSpPr>
        <p:spPr/>
        <p:txBody>
          <a:bodyPr/>
          <a:lstStyle/>
          <a:p>
            <a:fld id="{CAB166B3-F268-4CEF-878A-CFB0D0D505D3}" type="slidenum">
              <a:rPr lang="en-US" smtClean="0"/>
              <a:t>24</a:t>
            </a:fld>
            <a:endParaRPr lang="en-US"/>
          </a:p>
        </p:txBody>
      </p:sp>
      <p:pic>
        <p:nvPicPr>
          <p:cNvPr id="6" name="Picture 5">
            <a:extLst>
              <a:ext uri="{FF2B5EF4-FFF2-40B4-BE49-F238E27FC236}">
                <a16:creationId xmlns:a16="http://schemas.microsoft.com/office/drawing/2014/main" id="{CDF37673-6911-4932-8799-B2E3CB235341}"/>
              </a:ext>
            </a:extLst>
          </p:cNvPr>
          <p:cNvPicPr>
            <a:picLocks noChangeAspect="1"/>
          </p:cNvPicPr>
          <p:nvPr/>
        </p:nvPicPr>
        <p:blipFill>
          <a:blip r:embed="rId2"/>
          <a:stretch>
            <a:fillRect/>
          </a:stretch>
        </p:blipFill>
        <p:spPr>
          <a:xfrm>
            <a:off x="6812138" y="1646236"/>
            <a:ext cx="1971089" cy="2372607"/>
          </a:xfrm>
          <a:prstGeom prst="rect">
            <a:avLst/>
          </a:prstGeom>
        </p:spPr>
      </p:pic>
    </p:spTree>
    <p:extLst>
      <p:ext uri="{BB962C8B-B14F-4D97-AF65-F5344CB8AC3E}">
        <p14:creationId xmlns:p14="http://schemas.microsoft.com/office/powerpoint/2010/main" val="194813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3D Printing</a:t>
            </a:r>
          </a:p>
          <a:p>
            <a:r>
              <a:rPr lang="en-US" dirty="0">
                <a:solidFill>
                  <a:srgbClr val="FF0000"/>
                </a:solidFill>
              </a:rPr>
              <a:t>End</a:t>
            </a:r>
          </a:p>
        </p:txBody>
      </p:sp>
    </p:spTree>
    <p:extLst>
      <p:ext uri="{BB962C8B-B14F-4D97-AF65-F5344CB8AC3E}">
        <p14:creationId xmlns:p14="http://schemas.microsoft.com/office/powerpoint/2010/main" val="22938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41EB-944F-422A-8BB6-12EED1D38A55}"/>
              </a:ext>
            </a:extLst>
          </p:cNvPr>
          <p:cNvSpPr>
            <a:spLocks noGrp="1"/>
          </p:cNvSpPr>
          <p:nvPr>
            <p:ph type="title"/>
          </p:nvPr>
        </p:nvSpPr>
        <p:spPr/>
        <p:txBody>
          <a:bodyPr/>
          <a:lstStyle/>
          <a:p>
            <a:r>
              <a:rPr lang="en-SG" dirty="0"/>
              <a:t>Processes</a:t>
            </a:r>
            <a:endParaRPr lang="en-US" dirty="0"/>
          </a:p>
        </p:txBody>
      </p:sp>
      <p:sp>
        <p:nvSpPr>
          <p:cNvPr id="3" name="Content Placeholder 2">
            <a:extLst>
              <a:ext uri="{FF2B5EF4-FFF2-40B4-BE49-F238E27FC236}">
                <a16:creationId xmlns:a16="http://schemas.microsoft.com/office/drawing/2014/main" id="{D0DC72E4-3105-4101-8281-365C01E98B4B}"/>
              </a:ext>
            </a:extLst>
          </p:cNvPr>
          <p:cNvSpPr>
            <a:spLocks noGrp="1"/>
          </p:cNvSpPr>
          <p:nvPr>
            <p:ph idx="1"/>
          </p:nvPr>
        </p:nvSpPr>
        <p:spPr>
          <a:xfrm>
            <a:off x="908810" y="1690689"/>
            <a:ext cx="3484769" cy="3131857"/>
          </a:xfrm>
        </p:spPr>
        <p:txBody>
          <a:bodyPr/>
          <a:lstStyle/>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2"/>
              </a:rPr>
              <a:t>stereolithography</a:t>
            </a:r>
            <a:r>
              <a:rPr lang="en-US" sz="1800" b="0" i="0" dirty="0">
                <a:solidFill>
                  <a:srgbClr val="606C71"/>
                </a:solidFill>
                <a:effectLst/>
                <a:latin typeface="Open Sans" panose="020B0606030504020204" pitchFamily="34" charset="0"/>
              </a:rPr>
              <a:t> (SLA)</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3"/>
              </a:rPr>
              <a:t>digital light processing</a:t>
            </a:r>
            <a:r>
              <a:rPr lang="en-US" sz="1800" b="0" i="0" dirty="0">
                <a:solidFill>
                  <a:srgbClr val="606C71"/>
                </a:solidFill>
                <a:effectLst/>
                <a:latin typeface="Open Sans" panose="020B0606030504020204" pitchFamily="34" charset="0"/>
              </a:rPr>
              <a:t> (DLP)</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4"/>
              </a:rPr>
              <a:t>fused deposition modelling</a:t>
            </a:r>
            <a:r>
              <a:rPr lang="en-US" sz="1800" b="0" i="0" dirty="0">
                <a:solidFill>
                  <a:srgbClr val="606C71"/>
                </a:solidFill>
                <a:effectLst/>
                <a:latin typeface="Open Sans" panose="020B0606030504020204" pitchFamily="34" charset="0"/>
              </a:rPr>
              <a:t>/fused filament fabrication</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5"/>
              </a:rPr>
              <a:t>ink-jet binder</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err="1">
                <a:solidFill>
                  <a:srgbClr val="1E6BB8"/>
                </a:solidFill>
                <a:effectLst/>
                <a:latin typeface="Open Sans" panose="020B0606030504020204" pitchFamily="34" charset="0"/>
                <a:hlinkClick r:id="rId6"/>
              </a:rPr>
              <a:t>polyjet</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7"/>
              </a:rPr>
              <a:t>cut sheets</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8"/>
              </a:rPr>
              <a:t>selective laser sintering</a:t>
            </a:r>
            <a:r>
              <a:rPr lang="en-US" sz="1800" b="0" i="0" dirty="0">
                <a:solidFill>
                  <a:srgbClr val="606C71"/>
                </a:solidFill>
                <a:effectLst/>
                <a:latin typeface="Open Sans" panose="020B0606030504020204" pitchFamily="34" charset="0"/>
              </a:rPr>
              <a:t> (SLS), selective laser melting (SLM)</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9"/>
              </a:rPr>
              <a:t>electron beam melting (EBM)</a:t>
            </a:r>
            <a:endParaRPr lang="en-US" sz="1800" b="0" i="0" dirty="0">
              <a:solidFill>
                <a:srgbClr val="606C71"/>
              </a:solidFill>
              <a:effectLst/>
              <a:latin typeface="Open Sans" panose="020B0606030504020204" pitchFamily="34" charset="0"/>
            </a:endParaRPr>
          </a:p>
          <a:p>
            <a:endParaRPr lang="en-US" sz="1800" dirty="0"/>
          </a:p>
        </p:txBody>
      </p:sp>
      <p:sp>
        <p:nvSpPr>
          <p:cNvPr id="4" name="Slide Number Placeholder 3">
            <a:extLst>
              <a:ext uri="{FF2B5EF4-FFF2-40B4-BE49-F238E27FC236}">
                <a16:creationId xmlns:a16="http://schemas.microsoft.com/office/drawing/2014/main" id="{F48EBDBF-C09D-41FC-83EE-94D71DAC3995}"/>
              </a:ext>
            </a:extLst>
          </p:cNvPr>
          <p:cNvSpPr>
            <a:spLocks noGrp="1"/>
          </p:cNvSpPr>
          <p:nvPr>
            <p:ph type="sldNum" sz="quarter" idx="12"/>
          </p:nvPr>
        </p:nvSpPr>
        <p:spPr/>
        <p:txBody>
          <a:bodyPr/>
          <a:lstStyle/>
          <a:p>
            <a:fld id="{CAB166B3-F268-4CEF-878A-CFB0D0D505D3}" type="slidenum">
              <a:rPr lang="en-US" smtClean="0"/>
              <a:t>3</a:t>
            </a:fld>
            <a:endParaRPr lang="en-US"/>
          </a:p>
        </p:txBody>
      </p:sp>
      <p:pic>
        <p:nvPicPr>
          <p:cNvPr id="6" name="Picture 5">
            <a:extLst>
              <a:ext uri="{FF2B5EF4-FFF2-40B4-BE49-F238E27FC236}">
                <a16:creationId xmlns:a16="http://schemas.microsoft.com/office/drawing/2014/main" id="{810E47B3-AF6F-4949-9730-90305F82CAB5}"/>
              </a:ext>
            </a:extLst>
          </p:cNvPr>
          <p:cNvPicPr>
            <a:picLocks noChangeAspect="1"/>
          </p:cNvPicPr>
          <p:nvPr/>
        </p:nvPicPr>
        <p:blipFill>
          <a:blip r:embed="rId10"/>
          <a:stretch>
            <a:fillRect/>
          </a:stretch>
        </p:blipFill>
        <p:spPr>
          <a:xfrm>
            <a:off x="4538429" y="1050926"/>
            <a:ext cx="3876675" cy="5305425"/>
          </a:xfrm>
          <a:prstGeom prst="rect">
            <a:avLst/>
          </a:prstGeom>
        </p:spPr>
      </p:pic>
    </p:spTree>
    <p:extLst>
      <p:ext uri="{BB962C8B-B14F-4D97-AF65-F5344CB8AC3E}">
        <p14:creationId xmlns:p14="http://schemas.microsoft.com/office/powerpoint/2010/main" val="39049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567F-36E0-4109-8227-9FC3A5050580}"/>
              </a:ext>
            </a:extLst>
          </p:cNvPr>
          <p:cNvSpPr>
            <a:spLocks noGrp="1"/>
          </p:cNvSpPr>
          <p:nvPr>
            <p:ph type="title"/>
          </p:nvPr>
        </p:nvSpPr>
        <p:spPr/>
        <p:txBody>
          <a:bodyPr/>
          <a:lstStyle/>
          <a:p>
            <a:r>
              <a:rPr lang="en-SG" dirty="0"/>
              <a:t>Additive Technology – 3D printing</a:t>
            </a:r>
            <a:endParaRPr lang="en-US" dirty="0"/>
          </a:p>
        </p:txBody>
      </p:sp>
      <p:sp>
        <p:nvSpPr>
          <p:cNvPr id="4" name="Slide Number Placeholder 3">
            <a:extLst>
              <a:ext uri="{FF2B5EF4-FFF2-40B4-BE49-F238E27FC236}">
                <a16:creationId xmlns:a16="http://schemas.microsoft.com/office/drawing/2014/main" id="{C28F7D5F-5689-4532-841D-545BD3148EBD}"/>
              </a:ext>
            </a:extLst>
          </p:cNvPr>
          <p:cNvSpPr>
            <a:spLocks noGrp="1"/>
          </p:cNvSpPr>
          <p:nvPr>
            <p:ph type="sldNum" sz="quarter" idx="12"/>
          </p:nvPr>
        </p:nvSpPr>
        <p:spPr/>
        <p:txBody>
          <a:bodyPr/>
          <a:lstStyle/>
          <a:p>
            <a:fld id="{CAB166B3-F268-4CEF-878A-CFB0D0D505D3}" type="slidenum">
              <a:rPr lang="en-US" smtClean="0"/>
              <a:t>4</a:t>
            </a:fld>
            <a:endParaRPr lang="en-US"/>
          </a:p>
        </p:txBody>
      </p:sp>
      <p:pic>
        <p:nvPicPr>
          <p:cNvPr id="2050" name="Picture 2" descr="3D Printed Objects">
            <a:extLst>
              <a:ext uri="{FF2B5EF4-FFF2-40B4-BE49-F238E27FC236}">
                <a16:creationId xmlns:a16="http://schemas.microsoft.com/office/drawing/2014/main" id="{50B4C219-317D-4BEF-B119-3D1CA8C7FF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072" y="1593755"/>
            <a:ext cx="7054358" cy="39818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E1A89-7000-4321-B36A-37E4E66AF4FF}"/>
              </a:ext>
            </a:extLst>
          </p:cNvPr>
          <p:cNvSpPr txBox="1"/>
          <p:nvPr/>
        </p:nvSpPr>
        <p:spPr>
          <a:xfrm>
            <a:off x="763072" y="5761876"/>
            <a:ext cx="7014100" cy="369332"/>
          </a:xfrm>
          <a:prstGeom prst="rect">
            <a:avLst/>
          </a:prstGeom>
          <a:noFill/>
        </p:spPr>
        <p:txBody>
          <a:bodyPr wrap="none" rtlCol="0">
            <a:spAutoFit/>
          </a:bodyPr>
          <a:lstStyle/>
          <a:p>
            <a:r>
              <a:rPr lang="en-SG" dirty="0"/>
              <a:t>Almost anything can be 3D Printed (If you can model it, it can be printed)</a:t>
            </a:r>
            <a:endParaRPr lang="en-US" dirty="0"/>
          </a:p>
        </p:txBody>
      </p:sp>
    </p:spTree>
    <p:extLst>
      <p:ext uri="{BB962C8B-B14F-4D97-AF65-F5344CB8AC3E}">
        <p14:creationId xmlns:p14="http://schemas.microsoft.com/office/powerpoint/2010/main" val="333217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620D-6730-4DF2-916E-59C1F6C72ED9}"/>
              </a:ext>
            </a:extLst>
          </p:cNvPr>
          <p:cNvSpPr>
            <a:spLocks noGrp="1"/>
          </p:cNvSpPr>
          <p:nvPr>
            <p:ph type="title"/>
          </p:nvPr>
        </p:nvSpPr>
        <p:spPr/>
        <p:txBody>
          <a:bodyPr/>
          <a:lstStyle/>
          <a:p>
            <a:r>
              <a:rPr lang="en-SG" dirty="0"/>
              <a:t>Comparison of  3D Printers at </a:t>
            </a:r>
            <a:r>
              <a:rPr lang="en-SG" dirty="0" err="1"/>
              <a:t>Fablab</a:t>
            </a:r>
            <a:endParaRPr lang="en-US" dirty="0"/>
          </a:p>
        </p:txBody>
      </p:sp>
      <p:graphicFrame>
        <p:nvGraphicFramePr>
          <p:cNvPr id="5" name="Table 5">
            <a:extLst>
              <a:ext uri="{FF2B5EF4-FFF2-40B4-BE49-F238E27FC236}">
                <a16:creationId xmlns:a16="http://schemas.microsoft.com/office/drawing/2014/main" id="{87E272A2-F3C8-463C-B7BF-DB1C5CA78935}"/>
              </a:ext>
            </a:extLst>
          </p:cNvPr>
          <p:cNvGraphicFramePr>
            <a:graphicFrameLocks noGrp="1"/>
          </p:cNvGraphicFramePr>
          <p:nvPr>
            <p:ph idx="1"/>
            <p:extLst>
              <p:ext uri="{D42A27DB-BD31-4B8C-83A1-F6EECF244321}">
                <p14:modId xmlns:p14="http://schemas.microsoft.com/office/powerpoint/2010/main" val="2175859877"/>
              </p:ext>
            </p:extLst>
          </p:nvPr>
        </p:nvGraphicFramePr>
        <p:xfrm>
          <a:off x="628650" y="1825625"/>
          <a:ext cx="7886700" cy="3937482"/>
        </p:xfrm>
        <a:graphic>
          <a:graphicData uri="http://schemas.openxmlformats.org/drawingml/2006/table">
            <a:tbl>
              <a:tblPr firstRow="1" bandRow="1"/>
              <a:tblGrid>
                <a:gridCol w="1577340">
                  <a:extLst>
                    <a:ext uri="{9D8B030D-6E8A-4147-A177-3AD203B41FA5}">
                      <a16:colId xmlns:a16="http://schemas.microsoft.com/office/drawing/2014/main" val="3981823451"/>
                    </a:ext>
                  </a:extLst>
                </a:gridCol>
                <a:gridCol w="1577340">
                  <a:extLst>
                    <a:ext uri="{9D8B030D-6E8A-4147-A177-3AD203B41FA5}">
                      <a16:colId xmlns:a16="http://schemas.microsoft.com/office/drawing/2014/main" val="1112755696"/>
                    </a:ext>
                  </a:extLst>
                </a:gridCol>
                <a:gridCol w="1577340">
                  <a:extLst>
                    <a:ext uri="{9D8B030D-6E8A-4147-A177-3AD203B41FA5}">
                      <a16:colId xmlns:a16="http://schemas.microsoft.com/office/drawing/2014/main" val="1293281213"/>
                    </a:ext>
                  </a:extLst>
                </a:gridCol>
                <a:gridCol w="1577340">
                  <a:extLst>
                    <a:ext uri="{9D8B030D-6E8A-4147-A177-3AD203B41FA5}">
                      <a16:colId xmlns:a16="http://schemas.microsoft.com/office/drawing/2014/main" val="3652933788"/>
                    </a:ext>
                  </a:extLst>
                </a:gridCol>
                <a:gridCol w="1577340">
                  <a:extLst>
                    <a:ext uri="{9D8B030D-6E8A-4147-A177-3AD203B41FA5}">
                      <a16:colId xmlns:a16="http://schemas.microsoft.com/office/drawing/2014/main" val="500208936"/>
                    </a:ext>
                  </a:extLst>
                </a:gridCol>
              </a:tblGrid>
              <a:tr h="1666722">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757671"/>
                  </a:ext>
                </a:extLst>
              </a:tr>
              <a:tr h="370840">
                <a:tc>
                  <a:txBody>
                    <a:bodyPr/>
                    <a:lstStyle/>
                    <a:p>
                      <a:r>
                        <a:rPr lang="en-SG" sz="1600" dirty="0"/>
                        <a:t>Printer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2"/>
                        </a:rPr>
                        <a:t>Ultimaker</a:t>
                      </a:r>
                      <a:r>
                        <a:rPr lang="en-SG" sz="1600" dirty="0">
                          <a:hlinkClick r:id="rId2"/>
                        </a:rPr>
                        <a:t> 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3"/>
                        </a:rPr>
                        <a:t>Cubicon</a:t>
                      </a:r>
                      <a:r>
                        <a:rPr lang="en-SG" sz="1600" dirty="0">
                          <a:hlinkClick r:id="rId3"/>
                        </a:rPr>
                        <a:t> Style 3DP-2105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4"/>
                        </a:rPr>
                        <a:t>Flashforge</a:t>
                      </a:r>
                      <a:r>
                        <a:rPr lang="en-SG" sz="1600" dirty="0">
                          <a:hlinkClick r:id="rId4"/>
                        </a:rPr>
                        <a:t> Creator 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5"/>
                        </a:rPr>
                        <a:t>Creality</a:t>
                      </a:r>
                      <a:r>
                        <a:rPr lang="en-SG" sz="1600" dirty="0">
                          <a:hlinkClick r:id="rId5"/>
                        </a:rPr>
                        <a:t> Ender 3 Pro v2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642976"/>
                  </a:ext>
                </a:extLst>
              </a:tr>
              <a:tr h="370840">
                <a:tc>
                  <a:txBody>
                    <a:bodyPr/>
                    <a:lstStyle/>
                    <a:p>
                      <a:r>
                        <a:rPr lang="en-SG" sz="1600" dirty="0"/>
                        <a:t>Size (mm)</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210x210x205</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150x150x150</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300x250x200</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220x220x250</a:t>
                      </a:r>
                      <a:endParaRPr 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1817713"/>
                  </a:ext>
                </a:extLst>
              </a:tr>
              <a:tr h="370840">
                <a:tc>
                  <a:txBody>
                    <a:bodyPr/>
                    <a:lstStyle/>
                    <a:p>
                      <a:r>
                        <a:rPr lang="en-SG" sz="1600" dirty="0"/>
                        <a:t>Filament </a:t>
                      </a:r>
                      <a:r>
                        <a:rPr lang="en-SG" sz="1600" dirty="0" err="1"/>
                        <a:t>Dia</a:t>
                      </a:r>
                      <a:endParaRPr lang="en-US" sz="1600" dirty="0"/>
                    </a:p>
                  </a:txBody>
                  <a:tcPr/>
                </a:tc>
                <a:tc>
                  <a:txBody>
                    <a:bodyPr/>
                    <a:lstStyle/>
                    <a:p>
                      <a:r>
                        <a:rPr lang="en-SG" sz="1600" dirty="0"/>
                        <a:t>2.85mm</a:t>
                      </a:r>
                      <a:endParaRPr lang="en-US" sz="1600" dirty="0"/>
                    </a:p>
                  </a:txBody>
                  <a:tcPr/>
                </a:tc>
                <a:tc>
                  <a:txBody>
                    <a:bodyPr/>
                    <a:lstStyle/>
                    <a:p>
                      <a:r>
                        <a:rPr lang="en-SG" sz="1600" dirty="0"/>
                        <a:t>1.75mm</a:t>
                      </a:r>
                      <a:endParaRPr lang="en-US" sz="1600" dirty="0"/>
                    </a:p>
                  </a:txBody>
                  <a:tcPr/>
                </a:tc>
                <a:tc>
                  <a:txBody>
                    <a:bodyPr/>
                    <a:lstStyle/>
                    <a:p>
                      <a:r>
                        <a:rPr lang="en-SG" sz="1600" dirty="0"/>
                        <a:t>1.75mm</a:t>
                      </a:r>
                      <a:endParaRPr lang="en-US" sz="1600" dirty="0"/>
                    </a:p>
                  </a:txBody>
                  <a:tcPr/>
                </a:tc>
                <a:tc>
                  <a:txBody>
                    <a:bodyPr/>
                    <a:lstStyle/>
                    <a:p>
                      <a:r>
                        <a:rPr lang="en-SG" sz="1600" dirty="0"/>
                        <a:t>1.75mm</a:t>
                      </a:r>
                      <a:endParaRPr lang="en-US" sz="1600" dirty="0"/>
                    </a:p>
                  </a:txBody>
                  <a:tcPr/>
                </a:tc>
                <a:extLst>
                  <a:ext uri="{0D108BD9-81ED-4DB2-BD59-A6C34878D82A}">
                    <a16:rowId xmlns:a16="http://schemas.microsoft.com/office/drawing/2014/main" val="2566246788"/>
                  </a:ext>
                </a:extLst>
              </a:tr>
              <a:tr h="370840">
                <a:tc>
                  <a:txBody>
                    <a:bodyPr/>
                    <a:lstStyle/>
                    <a:p>
                      <a:r>
                        <a:rPr lang="en-SG" sz="1600" dirty="0"/>
                        <a:t>Type</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extLst>
                  <a:ext uri="{0D108BD9-81ED-4DB2-BD59-A6C34878D82A}">
                    <a16:rowId xmlns:a16="http://schemas.microsoft.com/office/drawing/2014/main" val="2004182192"/>
                  </a:ext>
                </a:extLst>
              </a:tr>
              <a:tr h="370840">
                <a:tc>
                  <a:txBody>
                    <a:bodyPr/>
                    <a:lstStyle/>
                    <a:p>
                      <a:r>
                        <a:rPr lang="en-SG" sz="1600" dirty="0"/>
                        <a:t>Speciality</a:t>
                      </a:r>
                      <a:endParaRPr lang="en-US" sz="1600" dirty="0"/>
                    </a:p>
                  </a:txBody>
                  <a:tcPr/>
                </a:tc>
                <a:tc>
                  <a:txBody>
                    <a:bodyPr/>
                    <a:lstStyle/>
                    <a:p>
                      <a:r>
                        <a:rPr lang="en-SG" sz="1600" dirty="0"/>
                        <a:t>Old, reliable, fast</a:t>
                      </a:r>
                      <a:endParaRPr lang="en-US" sz="1600" dirty="0"/>
                    </a:p>
                  </a:txBody>
                  <a:tcPr/>
                </a:tc>
                <a:tc>
                  <a:txBody>
                    <a:bodyPr/>
                    <a:lstStyle/>
                    <a:p>
                      <a:r>
                        <a:rPr lang="en-SG" sz="1600" dirty="0"/>
                        <a:t>Small, reliable, precise, ABS</a:t>
                      </a:r>
                      <a:endParaRPr lang="en-US" sz="1600" dirty="0"/>
                    </a:p>
                  </a:txBody>
                  <a:tcPr/>
                </a:tc>
                <a:tc>
                  <a:txBody>
                    <a:bodyPr/>
                    <a:lstStyle/>
                    <a:p>
                      <a:r>
                        <a:rPr lang="en-SG" sz="1600" dirty="0"/>
                        <a:t>Dual extruder, reliable, fast</a:t>
                      </a:r>
                      <a:endParaRPr lang="en-US" sz="1600" dirty="0"/>
                    </a:p>
                  </a:txBody>
                  <a:tcPr/>
                </a:tc>
                <a:tc>
                  <a:txBody>
                    <a:bodyPr/>
                    <a:lstStyle/>
                    <a:p>
                      <a:r>
                        <a:rPr lang="en-SG" sz="1600" dirty="0"/>
                        <a:t>Slow, general purpose, cheap</a:t>
                      </a:r>
                      <a:endParaRPr lang="en-US" sz="1600" dirty="0"/>
                    </a:p>
                  </a:txBody>
                  <a:tcPr/>
                </a:tc>
                <a:extLst>
                  <a:ext uri="{0D108BD9-81ED-4DB2-BD59-A6C34878D82A}">
                    <a16:rowId xmlns:a16="http://schemas.microsoft.com/office/drawing/2014/main" val="2105992891"/>
                  </a:ext>
                </a:extLst>
              </a:tr>
            </a:tbl>
          </a:graphicData>
        </a:graphic>
      </p:graphicFrame>
      <p:sp>
        <p:nvSpPr>
          <p:cNvPr id="4" name="Slide Number Placeholder 3">
            <a:extLst>
              <a:ext uri="{FF2B5EF4-FFF2-40B4-BE49-F238E27FC236}">
                <a16:creationId xmlns:a16="http://schemas.microsoft.com/office/drawing/2014/main" id="{43AB674F-CAF8-4B50-B1CD-ED37C6FB109D}"/>
              </a:ext>
            </a:extLst>
          </p:cNvPr>
          <p:cNvSpPr>
            <a:spLocks noGrp="1"/>
          </p:cNvSpPr>
          <p:nvPr>
            <p:ph type="sldNum" sz="quarter" idx="12"/>
          </p:nvPr>
        </p:nvSpPr>
        <p:spPr/>
        <p:txBody>
          <a:bodyPr/>
          <a:lstStyle/>
          <a:p>
            <a:fld id="{CAB166B3-F268-4CEF-878A-CFB0D0D505D3}" type="slidenum">
              <a:rPr lang="en-US" smtClean="0"/>
              <a:t>5</a:t>
            </a:fld>
            <a:endParaRPr lang="en-US"/>
          </a:p>
        </p:txBody>
      </p:sp>
      <p:pic>
        <p:nvPicPr>
          <p:cNvPr id="11" name="Picture 10">
            <a:extLst>
              <a:ext uri="{FF2B5EF4-FFF2-40B4-BE49-F238E27FC236}">
                <a16:creationId xmlns:a16="http://schemas.microsoft.com/office/drawing/2014/main" id="{168B5D72-8064-4BE1-BC49-CC0FF4E5CD45}"/>
              </a:ext>
            </a:extLst>
          </p:cNvPr>
          <p:cNvPicPr>
            <a:picLocks noChangeAspect="1"/>
          </p:cNvPicPr>
          <p:nvPr/>
        </p:nvPicPr>
        <p:blipFill>
          <a:blip r:embed="rId6"/>
          <a:stretch>
            <a:fillRect/>
          </a:stretch>
        </p:blipFill>
        <p:spPr>
          <a:xfrm>
            <a:off x="2295525" y="1931987"/>
            <a:ext cx="1345859" cy="1357313"/>
          </a:xfrm>
          <a:prstGeom prst="rect">
            <a:avLst/>
          </a:prstGeom>
        </p:spPr>
      </p:pic>
      <p:pic>
        <p:nvPicPr>
          <p:cNvPr id="13" name="Picture 12">
            <a:extLst>
              <a:ext uri="{FF2B5EF4-FFF2-40B4-BE49-F238E27FC236}">
                <a16:creationId xmlns:a16="http://schemas.microsoft.com/office/drawing/2014/main" id="{BBA8FC03-ABD6-4176-9C26-101B0B554333}"/>
              </a:ext>
            </a:extLst>
          </p:cNvPr>
          <p:cNvPicPr>
            <a:picLocks noChangeAspect="1"/>
          </p:cNvPicPr>
          <p:nvPr/>
        </p:nvPicPr>
        <p:blipFill>
          <a:blip r:embed="rId7"/>
          <a:stretch>
            <a:fillRect/>
          </a:stretch>
        </p:blipFill>
        <p:spPr>
          <a:xfrm>
            <a:off x="3990975" y="1874836"/>
            <a:ext cx="1162050" cy="1471613"/>
          </a:xfrm>
          <a:prstGeom prst="rect">
            <a:avLst/>
          </a:prstGeom>
        </p:spPr>
      </p:pic>
      <p:pic>
        <p:nvPicPr>
          <p:cNvPr id="17" name="Picture 16">
            <a:extLst>
              <a:ext uri="{FF2B5EF4-FFF2-40B4-BE49-F238E27FC236}">
                <a16:creationId xmlns:a16="http://schemas.microsoft.com/office/drawing/2014/main" id="{D83AC52A-E28D-455A-B66C-9C08A1CB6B0C}"/>
              </a:ext>
            </a:extLst>
          </p:cNvPr>
          <p:cNvPicPr>
            <a:picLocks noChangeAspect="1"/>
          </p:cNvPicPr>
          <p:nvPr/>
        </p:nvPicPr>
        <p:blipFill>
          <a:blip r:embed="rId8"/>
          <a:stretch>
            <a:fillRect/>
          </a:stretch>
        </p:blipFill>
        <p:spPr>
          <a:xfrm>
            <a:off x="7040295" y="2022474"/>
            <a:ext cx="1268946" cy="1273176"/>
          </a:xfrm>
          <a:prstGeom prst="rect">
            <a:avLst/>
          </a:prstGeom>
        </p:spPr>
      </p:pic>
      <p:pic>
        <p:nvPicPr>
          <p:cNvPr id="19" name="Picture 18">
            <a:extLst>
              <a:ext uri="{FF2B5EF4-FFF2-40B4-BE49-F238E27FC236}">
                <a16:creationId xmlns:a16="http://schemas.microsoft.com/office/drawing/2014/main" id="{4B2C3C08-D37E-49A5-8DE3-C8B54C478662}"/>
              </a:ext>
            </a:extLst>
          </p:cNvPr>
          <p:cNvPicPr>
            <a:picLocks noChangeAspect="1"/>
          </p:cNvPicPr>
          <p:nvPr/>
        </p:nvPicPr>
        <p:blipFill>
          <a:blip r:embed="rId9"/>
          <a:stretch>
            <a:fillRect/>
          </a:stretch>
        </p:blipFill>
        <p:spPr>
          <a:xfrm>
            <a:off x="5431272" y="2125679"/>
            <a:ext cx="1402914" cy="1163621"/>
          </a:xfrm>
          <a:prstGeom prst="rect">
            <a:avLst/>
          </a:prstGeom>
        </p:spPr>
      </p:pic>
    </p:spTree>
    <p:extLst>
      <p:ext uri="{BB962C8B-B14F-4D97-AF65-F5344CB8AC3E}">
        <p14:creationId xmlns:p14="http://schemas.microsoft.com/office/powerpoint/2010/main" val="417624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265-FE87-4E10-87A4-3A99493539B6}"/>
              </a:ext>
            </a:extLst>
          </p:cNvPr>
          <p:cNvSpPr>
            <a:spLocks noGrp="1"/>
          </p:cNvSpPr>
          <p:nvPr>
            <p:ph type="title"/>
          </p:nvPr>
        </p:nvSpPr>
        <p:spPr/>
        <p:txBody>
          <a:bodyPr/>
          <a:lstStyle/>
          <a:p>
            <a:r>
              <a:rPr lang="en-SG" dirty="0"/>
              <a:t>3D Workflow</a:t>
            </a:r>
            <a:endParaRPr lang="en-US" dirty="0"/>
          </a:p>
        </p:txBody>
      </p:sp>
      <p:sp>
        <p:nvSpPr>
          <p:cNvPr id="3" name="Content Placeholder 2">
            <a:extLst>
              <a:ext uri="{FF2B5EF4-FFF2-40B4-BE49-F238E27FC236}">
                <a16:creationId xmlns:a16="http://schemas.microsoft.com/office/drawing/2014/main" id="{DA4ACA2E-0930-4D11-BF53-0E585C81E315}"/>
              </a:ext>
            </a:extLst>
          </p:cNvPr>
          <p:cNvSpPr>
            <a:spLocks noGrp="1"/>
          </p:cNvSpPr>
          <p:nvPr>
            <p:ph idx="1"/>
          </p:nvPr>
        </p:nvSpPr>
        <p:spPr>
          <a:xfrm>
            <a:off x="628650" y="3536413"/>
            <a:ext cx="7886700" cy="2640549"/>
          </a:xfrm>
        </p:spPr>
        <p:txBody>
          <a:bodyPr/>
          <a:lstStyle/>
          <a:p>
            <a:pPr marL="514350" indent="-514350">
              <a:buFont typeface="+mj-lt"/>
              <a:buAutoNum type="arabicPeriod"/>
            </a:pPr>
            <a:r>
              <a:rPr lang="en-SG" sz="2000" dirty="0"/>
              <a:t>Create a 3D Model of the object using CAD</a:t>
            </a:r>
          </a:p>
          <a:p>
            <a:pPr marL="514350" indent="-514350">
              <a:buFont typeface="+mj-lt"/>
              <a:buAutoNum type="arabicPeriod"/>
            </a:pPr>
            <a:r>
              <a:rPr lang="en-SG" sz="2000" dirty="0"/>
              <a:t>Extract the 3D Model representation (.STL, .OBJ, .3MF)</a:t>
            </a:r>
          </a:p>
          <a:p>
            <a:pPr marL="514350" indent="-514350">
              <a:buFont typeface="+mj-lt"/>
              <a:buAutoNum type="arabicPeriod"/>
            </a:pPr>
            <a:r>
              <a:rPr lang="en-SG" sz="2000" dirty="0"/>
              <a:t>Use a slicer (e.g. CURA) to slice the model into layers.</a:t>
            </a:r>
          </a:p>
          <a:p>
            <a:pPr marL="514350" indent="-514350">
              <a:buFont typeface="+mj-lt"/>
              <a:buAutoNum type="arabicPeriod"/>
            </a:pPr>
            <a:r>
              <a:rPr lang="en-SG" sz="2000" dirty="0"/>
              <a:t>Extract each layer into a machine readable file (.GCODE)</a:t>
            </a:r>
          </a:p>
          <a:p>
            <a:pPr marL="514350" indent="-514350">
              <a:buFont typeface="+mj-lt"/>
              <a:buAutoNum type="arabicPeriod"/>
            </a:pPr>
            <a:r>
              <a:rPr lang="en-SG" sz="2000" dirty="0"/>
              <a:t>Send to the 3D Printer for fabrication</a:t>
            </a:r>
            <a:endParaRPr lang="en-US" sz="2000" dirty="0"/>
          </a:p>
        </p:txBody>
      </p:sp>
      <p:sp>
        <p:nvSpPr>
          <p:cNvPr id="4" name="Slide Number Placeholder 3">
            <a:extLst>
              <a:ext uri="{FF2B5EF4-FFF2-40B4-BE49-F238E27FC236}">
                <a16:creationId xmlns:a16="http://schemas.microsoft.com/office/drawing/2014/main" id="{81B8AF43-7C25-4B45-83DD-F39673C6E1F6}"/>
              </a:ext>
            </a:extLst>
          </p:cNvPr>
          <p:cNvSpPr>
            <a:spLocks noGrp="1"/>
          </p:cNvSpPr>
          <p:nvPr>
            <p:ph type="sldNum" sz="quarter" idx="12"/>
          </p:nvPr>
        </p:nvSpPr>
        <p:spPr/>
        <p:txBody>
          <a:bodyPr/>
          <a:lstStyle/>
          <a:p>
            <a:fld id="{CAB166B3-F268-4CEF-878A-CFB0D0D505D3}" type="slidenum">
              <a:rPr lang="en-US" smtClean="0"/>
              <a:t>6</a:t>
            </a:fld>
            <a:endParaRPr lang="en-US"/>
          </a:p>
        </p:txBody>
      </p:sp>
      <p:pic>
        <p:nvPicPr>
          <p:cNvPr id="3074" name="Picture 2" descr="3D Printing Process">
            <a:extLst>
              <a:ext uri="{FF2B5EF4-FFF2-40B4-BE49-F238E27FC236}">
                <a16:creationId xmlns:a16="http://schemas.microsoft.com/office/drawing/2014/main" id="{73E81C58-CC90-40C4-8CED-95D4B92F2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8" y="1403704"/>
            <a:ext cx="8161652" cy="179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C68-B010-4245-8DDF-644853E26371}"/>
              </a:ext>
            </a:extLst>
          </p:cNvPr>
          <p:cNvSpPr>
            <a:spLocks noGrp="1"/>
          </p:cNvSpPr>
          <p:nvPr>
            <p:ph type="title"/>
          </p:nvPr>
        </p:nvSpPr>
        <p:spPr/>
        <p:txBody>
          <a:bodyPr/>
          <a:lstStyle/>
          <a:p>
            <a:r>
              <a:rPr lang="en-SG" dirty="0"/>
              <a:t>3D Model extraction</a:t>
            </a:r>
            <a:endParaRPr lang="en-US" dirty="0"/>
          </a:p>
        </p:txBody>
      </p:sp>
      <p:sp>
        <p:nvSpPr>
          <p:cNvPr id="3" name="Content Placeholder 2">
            <a:extLst>
              <a:ext uri="{FF2B5EF4-FFF2-40B4-BE49-F238E27FC236}">
                <a16:creationId xmlns:a16="http://schemas.microsoft.com/office/drawing/2014/main" id="{A98B3951-AB69-48CA-A02D-82D4832546AF}"/>
              </a:ext>
            </a:extLst>
          </p:cNvPr>
          <p:cNvSpPr>
            <a:spLocks noGrp="1"/>
          </p:cNvSpPr>
          <p:nvPr>
            <p:ph idx="1"/>
          </p:nvPr>
        </p:nvSpPr>
        <p:spPr>
          <a:xfrm>
            <a:off x="628650" y="4770303"/>
            <a:ext cx="7886700" cy="1406659"/>
          </a:xfrm>
        </p:spPr>
        <p:txBody>
          <a:bodyPr/>
          <a:lstStyle/>
          <a:p>
            <a:r>
              <a:rPr lang="en-SG" sz="2000" dirty="0"/>
              <a:t>Fusion 360 &gt; Tools &gt; Make &gt; 3D Print</a:t>
            </a:r>
          </a:p>
          <a:p>
            <a:r>
              <a:rPr lang="en-SG" sz="2000" dirty="0"/>
              <a:t>Refinement: Medium</a:t>
            </a:r>
          </a:p>
          <a:p>
            <a:r>
              <a:rPr lang="en-SG" sz="2000" dirty="0"/>
              <a:t>Output to File </a:t>
            </a:r>
            <a:r>
              <a:rPr lang="en-SG" sz="2000" dirty="0">
                <a:hlinkClick r:id="rId2"/>
              </a:rPr>
              <a:t>(.STL</a:t>
            </a:r>
            <a:r>
              <a:rPr lang="en-SG" sz="2000" dirty="0"/>
              <a:t>) – </a:t>
            </a:r>
            <a:r>
              <a:rPr lang="en-SG" sz="2000" dirty="0">
                <a:hlinkClick r:id="rId2"/>
              </a:rPr>
              <a:t>Standard Tessellation Language</a:t>
            </a:r>
            <a:r>
              <a:rPr lang="en-SG" sz="2000" dirty="0"/>
              <a:t> (other .OBJ, </a:t>
            </a:r>
            <a:r>
              <a:rPr lang="en-SG" sz="2000" dirty="0">
                <a:hlinkClick r:id="rId3"/>
              </a:rPr>
              <a:t>3MF</a:t>
            </a:r>
            <a:r>
              <a:rPr lang="en-SG" sz="2000" dirty="0"/>
              <a:t>)</a:t>
            </a:r>
            <a:endParaRPr lang="en-US" sz="2000" dirty="0"/>
          </a:p>
        </p:txBody>
      </p:sp>
      <p:sp>
        <p:nvSpPr>
          <p:cNvPr id="4" name="Slide Number Placeholder 3">
            <a:extLst>
              <a:ext uri="{FF2B5EF4-FFF2-40B4-BE49-F238E27FC236}">
                <a16:creationId xmlns:a16="http://schemas.microsoft.com/office/drawing/2014/main" id="{EC241696-B7FC-47A6-A585-1AFD524F87F5}"/>
              </a:ext>
            </a:extLst>
          </p:cNvPr>
          <p:cNvSpPr>
            <a:spLocks noGrp="1"/>
          </p:cNvSpPr>
          <p:nvPr>
            <p:ph type="sldNum" sz="quarter" idx="12"/>
          </p:nvPr>
        </p:nvSpPr>
        <p:spPr/>
        <p:txBody>
          <a:bodyPr/>
          <a:lstStyle/>
          <a:p>
            <a:fld id="{CAB166B3-F268-4CEF-878A-CFB0D0D505D3}" type="slidenum">
              <a:rPr lang="en-US" smtClean="0"/>
              <a:t>7</a:t>
            </a:fld>
            <a:endParaRPr lang="en-US" dirty="0"/>
          </a:p>
        </p:txBody>
      </p:sp>
      <p:pic>
        <p:nvPicPr>
          <p:cNvPr id="6" name="Picture 5">
            <a:extLst>
              <a:ext uri="{FF2B5EF4-FFF2-40B4-BE49-F238E27FC236}">
                <a16:creationId xmlns:a16="http://schemas.microsoft.com/office/drawing/2014/main" id="{66562226-1995-41A3-8CC7-CCFD8067E5D7}"/>
              </a:ext>
            </a:extLst>
          </p:cNvPr>
          <p:cNvPicPr>
            <a:picLocks noChangeAspect="1"/>
          </p:cNvPicPr>
          <p:nvPr/>
        </p:nvPicPr>
        <p:blipFill>
          <a:blip r:embed="rId4"/>
          <a:stretch>
            <a:fillRect/>
          </a:stretch>
        </p:blipFill>
        <p:spPr>
          <a:xfrm>
            <a:off x="628650" y="1396789"/>
            <a:ext cx="7349227" cy="2876489"/>
          </a:xfrm>
          <a:prstGeom prst="rect">
            <a:avLst/>
          </a:prstGeom>
        </p:spPr>
      </p:pic>
    </p:spTree>
    <p:extLst>
      <p:ext uri="{BB962C8B-B14F-4D97-AF65-F5344CB8AC3E}">
        <p14:creationId xmlns:p14="http://schemas.microsoft.com/office/powerpoint/2010/main" val="387757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AC23-8C3C-4950-A0A5-5786C269BFCD}"/>
              </a:ext>
            </a:extLst>
          </p:cNvPr>
          <p:cNvSpPr>
            <a:spLocks noGrp="1"/>
          </p:cNvSpPr>
          <p:nvPr>
            <p:ph type="title"/>
          </p:nvPr>
        </p:nvSpPr>
        <p:spPr/>
        <p:txBody>
          <a:bodyPr/>
          <a:lstStyle/>
          <a:p>
            <a:r>
              <a:rPr lang="en-SG" dirty="0"/>
              <a:t>Slicing Software - CURA</a:t>
            </a:r>
            <a:endParaRPr lang="en-US" dirty="0"/>
          </a:p>
        </p:txBody>
      </p:sp>
      <p:sp>
        <p:nvSpPr>
          <p:cNvPr id="3" name="Content Placeholder 2">
            <a:extLst>
              <a:ext uri="{FF2B5EF4-FFF2-40B4-BE49-F238E27FC236}">
                <a16:creationId xmlns:a16="http://schemas.microsoft.com/office/drawing/2014/main" id="{7FA478DB-F154-4AEA-8B94-66B99C398001}"/>
              </a:ext>
            </a:extLst>
          </p:cNvPr>
          <p:cNvSpPr>
            <a:spLocks noGrp="1"/>
          </p:cNvSpPr>
          <p:nvPr>
            <p:ph idx="1"/>
          </p:nvPr>
        </p:nvSpPr>
        <p:spPr>
          <a:xfrm>
            <a:off x="628650" y="3608388"/>
            <a:ext cx="7886700" cy="2747963"/>
          </a:xfrm>
        </p:spPr>
        <p:txBody>
          <a:bodyPr/>
          <a:lstStyle/>
          <a:p>
            <a:r>
              <a:rPr lang="en-SG" sz="2400" dirty="0" err="1">
                <a:hlinkClick r:id="rId2"/>
              </a:rPr>
              <a:t>Ultimaker</a:t>
            </a:r>
            <a:r>
              <a:rPr lang="en-SG" sz="2400" dirty="0">
                <a:hlinkClick r:id="rId2"/>
              </a:rPr>
              <a:t> CURA</a:t>
            </a:r>
            <a:endParaRPr lang="en-SG" sz="2400" dirty="0"/>
          </a:p>
          <a:p>
            <a:r>
              <a:rPr lang="en-SG" sz="2400" dirty="0"/>
              <a:t>A program  that  converts digital 3D models into printing instructions for a given 3D printer to build an object.</a:t>
            </a:r>
          </a:p>
          <a:p>
            <a:r>
              <a:rPr lang="en-SG" sz="2400" dirty="0"/>
              <a:t>Slicer virtually “cuts” 3D object into many horizontal layers</a:t>
            </a:r>
          </a:p>
          <a:p>
            <a:r>
              <a:rPr lang="en-SG" sz="2400" dirty="0"/>
              <a:t>3D printer constructs the object by re-creating layers (additive manufacturing)</a:t>
            </a:r>
            <a:endParaRPr lang="en-US" sz="2400" dirty="0"/>
          </a:p>
        </p:txBody>
      </p:sp>
      <p:sp>
        <p:nvSpPr>
          <p:cNvPr id="4" name="Slide Number Placeholder 3">
            <a:extLst>
              <a:ext uri="{FF2B5EF4-FFF2-40B4-BE49-F238E27FC236}">
                <a16:creationId xmlns:a16="http://schemas.microsoft.com/office/drawing/2014/main" id="{9F9F214D-C736-42FE-9E16-7C93DC8FD3DE}"/>
              </a:ext>
            </a:extLst>
          </p:cNvPr>
          <p:cNvSpPr>
            <a:spLocks noGrp="1"/>
          </p:cNvSpPr>
          <p:nvPr>
            <p:ph type="sldNum" sz="quarter" idx="12"/>
          </p:nvPr>
        </p:nvSpPr>
        <p:spPr/>
        <p:txBody>
          <a:bodyPr/>
          <a:lstStyle/>
          <a:p>
            <a:fld id="{CAB166B3-F268-4CEF-878A-CFB0D0D505D3}" type="slidenum">
              <a:rPr lang="en-US" smtClean="0"/>
              <a:t>8</a:t>
            </a:fld>
            <a:endParaRPr lang="en-US"/>
          </a:p>
        </p:txBody>
      </p:sp>
      <p:pic>
        <p:nvPicPr>
          <p:cNvPr id="4098" name="Picture 2" descr="A slicer virtually cuts a 3D model into 2D horizontal layers">
            <a:extLst>
              <a:ext uri="{FF2B5EF4-FFF2-40B4-BE49-F238E27FC236}">
                <a16:creationId xmlns:a16="http://schemas.microsoft.com/office/drawing/2014/main" id="{B64C57F5-807A-487A-A26C-0EA2DA0B1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94" y="1569243"/>
            <a:ext cx="6437613" cy="1859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8A63A2-6158-4056-A0E0-DF5A580DA7A2}"/>
              </a:ext>
            </a:extLst>
          </p:cNvPr>
          <p:cNvSpPr txBox="1"/>
          <p:nvPr/>
        </p:nvSpPr>
        <p:spPr>
          <a:xfrm>
            <a:off x="4726236" y="5992295"/>
            <a:ext cx="3190169" cy="369332"/>
          </a:xfrm>
          <a:prstGeom prst="rect">
            <a:avLst/>
          </a:prstGeom>
          <a:noFill/>
        </p:spPr>
        <p:txBody>
          <a:bodyPr wrap="none" rtlCol="0">
            <a:spAutoFit/>
          </a:bodyPr>
          <a:lstStyle/>
          <a:p>
            <a:r>
              <a:rPr lang="en-SG" dirty="0">
                <a:hlinkClick r:id="rId4"/>
              </a:rPr>
              <a:t>Best 3D Slicing Software in 2021</a:t>
            </a:r>
            <a:endParaRPr lang="en-US" dirty="0"/>
          </a:p>
        </p:txBody>
      </p:sp>
    </p:spTree>
    <p:extLst>
      <p:ext uri="{BB962C8B-B14F-4D97-AF65-F5344CB8AC3E}">
        <p14:creationId xmlns:p14="http://schemas.microsoft.com/office/powerpoint/2010/main" val="205434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81C9-75D4-4047-BF8E-28478AD288D2}"/>
              </a:ext>
            </a:extLst>
          </p:cNvPr>
          <p:cNvSpPr>
            <a:spLocks noGrp="1"/>
          </p:cNvSpPr>
          <p:nvPr>
            <p:ph type="title"/>
          </p:nvPr>
        </p:nvSpPr>
        <p:spPr/>
        <p:txBody>
          <a:bodyPr/>
          <a:lstStyle/>
          <a:p>
            <a:r>
              <a:rPr lang="en-SG" dirty="0"/>
              <a:t>Slicer Graphic Area Elements</a:t>
            </a:r>
            <a:endParaRPr lang="en-US" dirty="0"/>
          </a:p>
        </p:txBody>
      </p:sp>
      <p:sp>
        <p:nvSpPr>
          <p:cNvPr id="3" name="Content Placeholder 2">
            <a:extLst>
              <a:ext uri="{FF2B5EF4-FFF2-40B4-BE49-F238E27FC236}">
                <a16:creationId xmlns:a16="http://schemas.microsoft.com/office/drawing/2014/main" id="{D18EDBFB-D175-408A-8E6D-11913000F192}"/>
              </a:ext>
            </a:extLst>
          </p:cNvPr>
          <p:cNvSpPr>
            <a:spLocks noGrp="1"/>
          </p:cNvSpPr>
          <p:nvPr>
            <p:ph idx="1"/>
          </p:nvPr>
        </p:nvSpPr>
        <p:spPr>
          <a:xfrm>
            <a:off x="628650" y="1473086"/>
            <a:ext cx="7886700" cy="5019788"/>
          </a:xfrm>
        </p:spPr>
        <p:txBody>
          <a:bodyPr/>
          <a:lstStyle/>
          <a:p>
            <a:r>
              <a:rPr lang="en-SG" sz="2400" dirty="0"/>
              <a:t>Offers a 3 Graphical area where you can visualize how the model transforms into a layered representation</a:t>
            </a:r>
          </a:p>
          <a:p>
            <a:pPr lvl="1"/>
            <a:r>
              <a:rPr lang="en-SG" sz="2000" dirty="0"/>
              <a:t>Printing bed plane</a:t>
            </a:r>
          </a:p>
          <a:p>
            <a:pPr lvl="1"/>
            <a:r>
              <a:rPr lang="en-SG" sz="2000" dirty="0"/>
              <a:t>Visualization and camera control </a:t>
            </a:r>
            <a:r>
              <a:rPr lang="en-SG" sz="1800" dirty="0">
                <a:solidFill>
                  <a:schemeClr val="accent5">
                    <a:lumMod val="75000"/>
                  </a:schemeClr>
                </a:solidFill>
              </a:rPr>
              <a:t>– allows viewing from different angles</a:t>
            </a:r>
            <a:endParaRPr lang="en-SG" sz="2000" dirty="0">
              <a:solidFill>
                <a:schemeClr val="accent5">
                  <a:lumMod val="75000"/>
                </a:schemeClr>
              </a:solidFill>
            </a:endParaRPr>
          </a:p>
          <a:p>
            <a:pPr lvl="1"/>
            <a:r>
              <a:rPr lang="en-SG" sz="2000" dirty="0"/>
              <a:t>Model positioning control </a:t>
            </a:r>
            <a:r>
              <a:rPr lang="en-SG" sz="1800" dirty="0">
                <a:solidFill>
                  <a:schemeClr val="accent5">
                    <a:lumMod val="75000"/>
                  </a:schemeClr>
                </a:solidFill>
              </a:rPr>
              <a:t>– allows repositioning for better prints</a:t>
            </a:r>
          </a:p>
          <a:p>
            <a:pPr lvl="1"/>
            <a:r>
              <a:rPr lang="en-SG" sz="2000" dirty="0"/>
              <a:t>Layer Preview</a:t>
            </a:r>
          </a:p>
          <a:p>
            <a:pPr lvl="2"/>
            <a:r>
              <a:rPr lang="en-SG" sz="1800" dirty="0"/>
              <a:t>Shell</a:t>
            </a:r>
            <a:r>
              <a:rPr lang="en-SG" sz="1800" dirty="0">
                <a:solidFill>
                  <a:schemeClr val="accent5">
                    <a:lumMod val="75000"/>
                  </a:schemeClr>
                </a:solidFill>
              </a:rPr>
              <a:t> – external lines that define the outline</a:t>
            </a:r>
            <a:endParaRPr lang="en-SG" sz="1800" dirty="0"/>
          </a:p>
          <a:p>
            <a:pPr lvl="2"/>
            <a:r>
              <a:rPr lang="en-SG" sz="1800" dirty="0"/>
              <a:t>Outer wall </a:t>
            </a:r>
            <a:r>
              <a:rPr lang="en-SG" sz="1800" dirty="0">
                <a:solidFill>
                  <a:schemeClr val="accent5">
                    <a:lumMod val="75000"/>
                  </a:schemeClr>
                </a:solidFill>
              </a:rPr>
              <a:t>– material line that defines the surface</a:t>
            </a:r>
          </a:p>
          <a:p>
            <a:pPr lvl="2"/>
            <a:r>
              <a:rPr lang="en-SG" sz="1800" dirty="0"/>
              <a:t>Inner wall </a:t>
            </a:r>
            <a:r>
              <a:rPr lang="en-SG" sz="1800" dirty="0">
                <a:solidFill>
                  <a:schemeClr val="accent5">
                    <a:lumMod val="75000"/>
                  </a:schemeClr>
                </a:solidFill>
              </a:rPr>
              <a:t>– material line that defines the shell thickness</a:t>
            </a:r>
          </a:p>
          <a:p>
            <a:pPr lvl="2"/>
            <a:r>
              <a:rPr lang="en-SG" sz="1800" dirty="0"/>
              <a:t>Infill </a:t>
            </a:r>
            <a:r>
              <a:rPr lang="en-SG" sz="1800" dirty="0">
                <a:solidFill>
                  <a:schemeClr val="accent5">
                    <a:lumMod val="75000"/>
                  </a:schemeClr>
                </a:solidFill>
              </a:rPr>
              <a:t>– the contents between the outer and inner walls</a:t>
            </a:r>
          </a:p>
          <a:p>
            <a:pPr lvl="2"/>
            <a:r>
              <a:rPr lang="en-SG" sz="1800" dirty="0"/>
              <a:t>Supports </a:t>
            </a:r>
            <a:r>
              <a:rPr lang="en-SG" sz="1800" dirty="0">
                <a:solidFill>
                  <a:schemeClr val="accent5">
                    <a:lumMod val="75000"/>
                  </a:schemeClr>
                </a:solidFill>
              </a:rPr>
              <a:t>– structures for overhangs</a:t>
            </a:r>
          </a:p>
          <a:p>
            <a:pPr lvl="1"/>
            <a:r>
              <a:rPr lang="en-SG" sz="2200" dirty="0"/>
              <a:t>Adhesion layers</a:t>
            </a:r>
          </a:p>
          <a:p>
            <a:pPr lvl="2"/>
            <a:r>
              <a:rPr lang="en-SG" sz="1800" dirty="0"/>
              <a:t>Raft </a:t>
            </a:r>
            <a:r>
              <a:rPr lang="en-SG" sz="1800" dirty="0">
                <a:solidFill>
                  <a:schemeClr val="accent5">
                    <a:lumMod val="75000"/>
                  </a:schemeClr>
                </a:solidFill>
              </a:rPr>
              <a:t>– a plate/layer between bed and the print</a:t>
            </a:r>
          </a:p>
          <a:p>
            <a:pPr lvl="2"/>
            <a:r>
              <a:rPr lang="en-SG" sz="1800" dirty="0"/>
              <a:t>Brim </a:t>
            </a:r>
            <a:r>
              <a:rPr lang="en-SG" sz="1800" dirty="0">
                <a:solidFill>
                  <a:schemeClr val="accent5">
                    <a:lumMod val="75000"/>
                  </a:schemeClr>
                </a:solidFill>
              </a:rPr>
              <a:t>– lines of material around the first layer, allowing wider contact</a:t>
            </a:r>
          </a:p>
          <a:p>
            <a:pPr lvl="2"/>
            <a:r>
              <a:rPr lang="en-SG" sz="1800" dirty="0"/>
              <a:t>Skirt </a:t>
            </a:r>
            <a:r>
              <a:rPr lang="en-SG" sz="1800" dirty="0">
                <a:solidFill>
                  <a:schemeClr val="accent5">
                    <a:lumMod val="75000"/>
                  </a:schemeClr>
                </a:solidFill>
              </a:rPr>
              <a:t>– single line for testing of material flow</a:t>
            </a:r>
            <a:endParaRPr lang="en-US" sz="1800" dirty="0">
              <a:solidFill>
                <a:schemeClr val="accent5">
                  <a:lumMod val="75000"/>
                </a:schemeClr>
              </a:solidFill>
            </a:endParaRPr>
          </a:p>
        </p:txBody>
      </p:sp>
      <p:sp>
        <p:nvSpPr>
          <p:cNvPr id="4" name="Slide Number Placeholder 3">
            <a:extLst>
              <a:ext uri="{FF2B5EF4-FFF2-40B4-BE49-F238E27FC236}">
                <a16:creationId xmlns:a16="http://schemas.microsoft.com/office/drawing/2014/main" id="{1E7C43DB-60F0-40EA-AD83-887EBE8CD1F6}"/>
              </a:ext>
            </a:extLst>
          </p:cNvPr>
          <p:cNvSpPr>
            <a:spLocks noGrp="1"/>
          </p:cNvSpPr>
          <p:nvPr>
            <p:ph type="sldNum" sz="quarter" idx="12"/>
          </p:nvPr>
        </p:nvSpPr>
        <p:spPr/>
        <p:txBody>
          <a:bodyPr/>
          <a:lstStyle/>
          <a:p>
            <a:fld id="{CAB166B3-F268-4CEF-878A-CFB0D0D505D3}" type="slidenum">
              <a:rPr lang="en-US" smtClean="0"/>
              <a:t>9</a:t>
            </a:fld>
            <a:endParaRPr lang="en-US"/>
          </a:p>
        </p:txBody>
      </p:sp>
    </p:spTree>
    <p:extLst>
      <p:ext uri="{BB962C8B-B14F-4D97-AF65-F5344CB8AC3E}">
        <p14:creationId xmlns:p14="http://schemas.microsoft.com/office/powerpoint/2010/main" val="20571787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4819</TotalTime>
  <Words>1700</Words>
  <Application>Microsoft Office PowerPoint</Application>
  <PresentationFormat>On-screen Show (4:3)</PresentationFormat>
  <Paragraphs>249</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Open Sans</vt:lpstr>
      <vt:lpstr>Yanone Kaffeesatz SemiBold</vt:lpstr>
      <vt:lpstr>Office Theme</vt:lpstr>
      <vt:lpstr>EP1000</vt:lpstr>
      <vt:lpstr>Technology</vt:lpstr>
      <vt:lpstr>Processes</vt:lpstr>
      <vt:lpstr>Additive Technology – 3D printing</vt:lpstr>
      <vt:lpstr>Comparison of  3D Printers at Fablab</vt:lpstr>
      <vt:lpstr>3D Workflow</vt:lpstr>
      <vt:lpstr>3D Model extraction</vt:lpstr>
      <vt:lpstr>Slicing Software - CURA</vt:lpstr>
      <vt:lpstr>Slicer Graphic Area Elements</vt:lpstr>
      <vt:lpstr>Slicer Settings</vt:lpstr>
      <vt:lpstr>Slicer parameters</vt:lpstr>
      <vt:lpstr>FDM Printer elements</vt:lpstr>
      <vt:lpstr>Extruder Module</vt:lpstr>
      <vt:lpstr>Layer Height</vt:lpstr>
      <vt:lpstr>Wall Thickness</vt:lpstr>
      <vt:lpstr>Infill Percentages</vt:lpstr>
      <vt:lpstr>Bridging</vt:lpstr>
      <vt:lpstr>Overhang limits</vt:lpstr>
      <vt:lpstr>Platform adhesion</vt:lpstr>
      <vt:lpstr>Supports</vt:lpstr>
      <vt:lpstr>Benchmarking your printer</vt:lpstr>
      <vt:lpstr>Recommended Cura Settings</vt:lpstr>
      <vt:lpstr>Assignment: Chess Piece - Knight</vt:lpstr>
      <vt:lpstr>Assignment: Chess Piece - Knight</vt:lpstr>
      <vt:lpstr>EP1000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Rodney Dorville</dc:creator>
  <cp:lastModifiedBy>Rodney Dorville</cp:lastModifiedBy>
  <cp:revision>112</cp:revision>
  <dcterms:created xsi:type="dcterms:W3CDTF">2021-05-13T09:46:01Z</dcterms:created>
  <dcterms:modified xsi:type="dcterms:W3CDTF">2021-06-24T03:07:02Z</dcterms:modified>
</cp:coreProperties>
</file>