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-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mbedds.com/software-debouncing-of-buttons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inkercad.com/things/a0bZRhaRjz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inkercad.com/things/a0bZRhaRjz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communication/se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rduino.cc/reference/en/language/functions/communication/serial/print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rduino.cc/reference/en/language/functions/communication/serial/begi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inkercad.com/things/h3GYfjFoO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8m4f5qzVRC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inkercad.com/things/lz3IiiYK1g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dorville.github.io/EP1000/arduino/as_Arduino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digital-io/digitalwrite/" TargetMode="External"/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reference/en/language/functions/digital-io/pinmod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pinm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rduino.cc/reference/en/language/functions/digital-io/digitalwri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ll-about-leds/the-led-datashe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Qlayua3yj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la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inkercad.com/things/iN0Y2vmCfiw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inkercad.com/things/eOVj9HJ4Tf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s://www.arduino.cc/en/Tutorial/Foundations/DigitalPi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FD0-96BA-4412-B094-A63BE3D2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with Mechanical Switches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07B79-5B70-42F9-8058-A2D52EC41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When a mechanical switch is pressed, it creates transients (bouncing) which causes incorrect states to be read.</a:t>
            </a:r>
          </a:p>
          <a:p>
            <a:r>
              <a:rPr lang="en-SG" sz="2000" dirty="0"/>
              <a:t>Solution:</a:t>
            </a:r>
          </a:p>
          <a:p>
            <a:pPr lvl="1"/>
            <a:r>
              <a:rPr lang="en-SG" sz="1800" dirty="0"/>
              <a:t>Software debounce</a:t>
            </a:r>
          </a:p>
          <a:p>
            <a:pPr lvl="1"/>
            <a:r>
              <a:rPr lang="en-SG" sz="1800" dirty="0"/>
              <a:t>Add a delay</a:t>
            </a:r>
          </a:p>
          <a:p>
            <a:pPr lvl="1"/>
            <a:r>
              <a:rPr lang="en-SG" sz="1800" dirty="0"/>
              <a:t>Use states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D127-3BDC-40EC-A366-12FBE70C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B1CFC913-471C-4621-B66F-F4D9B0E0DB4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825625"/>
            <a:ext cx="3886200" cy="24014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2FDCC-75C7-4A12-B868-B90E0A7014F6}"/>
              </a:ext>
            </a:extLst>
          </p:cNvPr>
          <p:cNvSpPr txBox="1"/>
          <p:nvPr/>
        </p:nvSpPr>
        <p:spPr>
          <a:xfrm>
            <a:off x="514352" y="4227118"/>
            <a:ext cx="2739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hlinkClick r:id="rId2"/>
              </a:rPr>
              <a:t>Software Debounce of buttons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7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09FE-DF92-460D-9A67-0F2E92A8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Counting with a Switch</a:t>
            </a:r>
            <a:endParaRPr lang="en-US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6C5B6C85-4675-413F-9F23-1406471AF1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796152"/>
            <a:ext cx="3886200" cy="37435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22A7F-99FF-431F-A84A-6E313C117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PBSW uses internal pullup resistor.</a:t>
            </a:r>
          </a:p>
          <a:p>
            <a:r>
              <a:rPr lang="en-SG" sz="2000" dirty="0"/>
              <a:t>Each time the switch is pressed, the count is incremented.</a:t>
            </a:r>
            <a:br>
              <a:rPr lang="en-SG" sz="2000" dirty="0"/>
            </a:br>
            <a:r>
              <a:rPr lang="en-SG" sz="2000" dirty="0"/>
              <a:t>The LEDs should show the binary equivalent of the count</a:t>
            </a:r>
          </a:p>
          <a:p>
            <a:r>
              <a:rPr lang="en-SG" sz="2000" dirty="0"/>
              <a:t>Sequence:</a:t>
            </a:r>
            <a:br>
              <a:rPr lang="en-SG" sz="2000" dirty="0"/>
            </a:br>
            <a:r>
              <a:rPr lang="en-SG" sz="2000" dirty="0"/>
              <a:t>	--,  -R,  G-,  GR</a:t>
            </a:r>
            <a:br>
              <a:rPr lang="en-SG" sz="2000" dirty="0"/>
            </a:br>
            <a:r>
              <a:rPr lang="en-SG" sz="2000" dirty="0"/>
              <a:t>	repeats</a:t>
            </a:r>
          </a:p>
          <a:p>
            <a:r>
              <a:rPr lang="en-SG" sz="2000" dirty="0"/>
              <a:t>Simulate and examine result, does it work as stipulated?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1FAB4-2DF7-4518-8C87-8DB0E14D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E6AB7-0AE8-41F0-9008-10F815A5B2CE}"/>
              </a:ext>
            </a:extLst>
          </p:cNvPr>
          <p:cNvSpPr txBox="1"/>
          <p:nvPr/>
        </p:nvSpPr>
        <p:spPr>
          <a:xfrm>
            <a:off x="2626704" y="5645149"/>
            <a:ext cx="18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Counting With a Switch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167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2FBE-84B1-4209-A32D-F526C9AE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Code: Counting with a switch</a:t>
            </a:r>
            <a:endParaRPr lang="en-US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5C8B3F26-C129-4152-8F01-3506B04025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800411"/>
            <a:ext cx="3886200" cy="3658815"/>
          </a:xfrm>
        </p:spPr>
      </p:pic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C2993784-66A4-4DE5-9C46-2D85FF4CFB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42998" y="1825625"/>
            <a:ext cx="3658503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8FABC-9BFB-412F-8EBC-7AD62E44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E9526-510A-4345-B9DC-92198DDCD994}"/>
              </a:ext>
            </a:extLst>
          </p:cNvPr>
          <p:cNvSpPr txBox="1"/>
          <p:nvPr/>
        </p:nvSpPr>
        <p:spPr>
          <a:xfrm>
            <a:off x="2308481" y="5869186"/>
            <a:ext cx="2320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b="1" dirty="0">
                <a:solidFill>
                  <a:srgbClr val="FF0000"/>
                </a:solidFill>
              </a:rPr>
              <a:t>How do we debug this code?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5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3B9F-B51E-4EE7-994B-D971AAA8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Serial Mode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5537D-7F86-4293-8A02-6F796E3B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Arduino System provides a Serial Mode for displaying text messages.</a:t>
            </a:r>
          </a:p>
          <a:p>
            <a:r>
              <a:rPr lang="en-SG" dirty="0"/>
              <a:t>Uses the Uno’s serial port to transmit data to and from the board to the IDE</a:t>
            </a:r>
          </a:p>
          <a:p>
            <a:r>
              <a:rPr lang="en-SG" dirty="0"/>
              <a:t>Allows data to be displayed in text as well as in graphical format.</a:t>
            </a:r>
          </a:p>
          <a:p>
            <a:r>
              <a:rPr lang="en-SG" dirty="0"/>
              <a:t>Uses the Arduino Built-in library: </a:t>
            </a:r>
            <a:r>
              <a:rPr lang="en-SG" dirty="0">
                <a:hlinkClick r:id="rId2"/>
              </a:rPr>
              <a:t>Serial</a:t>
            </a:r>
            <a:endParaRPr lang="en-SG" dirty="0"/>
          </a:p>
          <a:p>
            <a:r>
              <a:rPr lang="en-SG" dirty="0"/>
              <a:t>When using Serial, you must </a:t>
            </a:r>
            <a:r>
              <a:rPr lang="en-SG" dirty="0">
                <a:solidFill>
                  <a:srgbClr val="FF0000"/>
                </a:solidFill>
              </a:rPr>
              <a:t>not</a:t>
            </a:r>
            <a:r>
              <a:rPr lang="en-SG" dirty="0"/>
              <a:t> use the </a:t>
            </a:r>
            <a:r>
              <a:rPr lang="en-SG" dirty="0" err="1"/>
              <a:t>Tx,Rx</a:t>
            </a:r>
            <a:r>
              <a:rPr lang="en-SG" dirty="0"/>
              <a:t> pins for any I/O.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4986-FCD4-4618-B9FE-E568D45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E231-9653-4AA5-803F-8605531A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Serial</a:t>
            </a:r>
            <a:r>
              <a:rPr lang="en-SG" dirty="0"/>
              <a:t> Library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5C54D0-AF45-4DD6-A4E1-0D24BA7B0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6135" y="1384013"/>
            <a:ext cx="3060917" cy="47929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122D8-21BB-4796-A62C-F28F5954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1712" y="1384013"/>
            <a:ext cx="4703638" cy="4792950"/>
          </a:xfrm>
        </p:spPr>
        <p:txBody>
          <a:bodyPr/>
          <a:lstStyle/>
          <a:p>
            <a:r>
              <a:rPr lang="en-SG" sz="1800" dirty="0"/>
              <a:t>Use Serial to display the count value from a sketch.  The sketch updates the count value and flashes an LED with a delay of 1 second between flashes.</a:t>
            </a:r>
          </a:p>
          <a:p>
            <a:r>
              <a:rPr lang="en-SG" sz="2400" dirty="0" err="1">
                <a:latin typeface="Yanone Kaffeesatz Medium" pitchFamily="2" charset="0"/>
                <a:hlinkClick r:id="rId4"/>
              </a:rPr>
              <a:t>Serial.begin</a:t>
            </a:r>
            <a:r>
              <a:rPr lang="en-SG" sz="2400" dirty="0">
                <a:latin typeface="Yanone Kaffeesatz Medium" pitchFamily="2" charset="0"/>
                <a:hlinkClick r:id="rId4"/>
              </a:rPr>
              <a:t>(9600)</a:t>
            </a:r>
            <a:br>
              <a:rPr lang="en-SG" sz="1800" dirty="0"/>
            </a:br>
            <a:r>
              <a:rPr lang="en-SG" sz="1800" dirty="0"/>
              <a:t>Sets the data rate in bits/sec for serial data transmission</a:t>
            </a:r>
          </a:p>
          <a:p>
            <a:r>
              <a:rPr lang="en-US" sz="2400" dirty="0" err="1">
                <a:latin typeface="Yanone Kaffeesatz Medium" pitchFamily="2" charset="0"/>
                <a:hlinkClick r:id="rId2"/>
              </a:rPr>
              <a:t>Serial.print</a:t>
            </a:r>
            <a:r>
              <a:rPr lang="en-US" sz="2400" dirty="0">
                <a:latin typeface="Yanone Kaffeesatz Medium" pitchFamily="2" charset="0"/>
                <a:hlinkClick r:id="rId2"/>
              </a:rPr>
              <a:t>(data)</a:t>
            </a:r>
            <a:br>
              <a:rPr lang="en-US" sz="2400" dirty="0">
                <a:latin typeface="Yanone Kaffeesatz Medium" pitchFamily="2" charset="0"/>
                <a:hlinkClick r:id="rId2"/>
              </a:rPr>
            </a:br>
            <a:r>
              <a:rPr lang="en-US" sz="2400" dirty="0" err="1">
                <a:latin typeface="Yanone Kaffeesatz Medium" pitchFamily="2" charset="0"/>
                <a:hlinkClick r:id="rId2"/>
              </a:rPr>
              <a:t>Serial.println</a:t>
            </a:r>
            <a:r>
              <a:rPr lang="en-US" sz="2400" dirty="0">
                <a:latin typeface="Yanone Kaffeesatz Medium" pitchFamily="2" charset="0"/>
                <a:hlinkClick r:id="rId2"/>
              </a:rPr>
              <a:t>(data)</a:t>
            </a:r>
            <a:br>
              <a:rPr lang="en-US" sz="1800" dirty="0"/>
            </a:br>
            <a:r>
              <a:rPr lang="en-US" sz="1800" dirty="0"/>
              <a:t>Sends data to the serial port for conversion and output.  If a string of text is sent, it must be delimited with double quotes (“)</a:t>
            </a:r>
          </a:p>
          <a:p>
            <a:r>
              <a:rPr lang="en-US" sz="1800" dirty="0"/>
              <a:t>There are other functions, but usually not used in embedded circuits.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F06F-C26A-46ED-BFB5-54276B8A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51FD-C4A2-458E-8480-B5DA692D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Where does the serial output go?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F7442-EBC5-4ADA-AEDB-3C0E2C0A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2222"/>
            <a:ext cx="7886700" cy="1325562"/>
          </a:xfrm>
        </p:spPr>
        <p:txBody>
          <a:bodyPr/>
          <a:lstStyle/>
          <a:p>
            <a:r>
              <a:rPr lang="en-SG" sz="2000" dirty="0"/>
              <a:t>There is an icon/text “Serial Monitor” on both the </a:t>
            </a:r>
            <a:r>
              <a:rPr lang="en-SG" sz="2000" dirty="0" err="1"/>
              <a:t>TinkerCAD</a:t>
            </a:r>
            <a:r>
              <a:rPr lang="en-SG" sz="2000" dirty="0"/>
              <a:t> and Arduino IDE interface to show the contents of the serial monitor.</a:t>
            </a:r>
          </a:p>
          <a:p>
            <a:r>
              <a:rPr lang="en-SG" sz="2000" dirty="0"/>
              <a:t>You can clear, input and output data as well as graphically chart the data you receive from the embedded system.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5FCB5-43E6-49B3-A36F-3C891590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DDF9AB22-7425-48BA-B678-E1A7DCB2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49" y="3079492"/>
            <a:ext cx="6981825" cy="3105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0CE46E-FF49-49DE-B879-05DEBAFE00CF}"/>
              </a:ext>
            </a:extLst>
          </p:cNvPr>
          <p:cNvSpPr txBox="1"/>
          <p:nvPr/>
        </p:nvSpPr>
        <p:spPr>
          <a:xfrm>
            <a:off x="5956806" y="6170156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Using the Serial Monitor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447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4576-658C-4C43-9A19-1E80710F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Debug our Counting SW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76F2-9ECC-496B-BC2C-8EF35AB8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18" y="5609691"/>
            <a:ext cx="6910440" cy="580238"/>
          </a:xfrm>
        </p:spPr>
        <p:txBody>
          <a:bodyPr/>
          <a:lstStyle/>
          <a:p>
            <a:r>
              <a:rPr lang="en-SG" sz="2000" dirty="0"/>
              <a:t>Looks like we have bouncing problem and/or the switch is being read too fast (SW not recovered yet)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BF36F-65CF-4C02-AF7B-AAC0BACA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ED1D9-F09B-45E1-8990-2D2ECF6E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3" y="1615415"/>
            <a:ext cx="5067300" cy="3324225"/>
          </a:xfrm>
          <a:prstGeom prst="rect">
            <a:avLst/>
          </a:prstGeom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027DCB29-2C03-4E6A-B619-CE7456295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74" y="1589121"/>
            <a:ext cx="3575715" cy="3453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94844-BF88-40F4-9964-4F6C98467F76}"/>
              </a:ext>
            </a:extLst>
          </p:cNvPr>
          <p:cNvSpPr txBox="1"/>
          <p:nvPr/>
        </p:nvSpPr>
        <p:spPr>
          <a:xfrm>
            <a:off x="2067249" y="4911582"/>
            <a:ext cx="3250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hlinkClick r:id="rId3"/>
              </a:rPr>
              <a:t>Debugging the SW counting program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585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001615-940A-425A-BA87-399008DC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Pushbutton SW </a:t>
            </a:r>
            <a:endParaRPr lang="en-US" dirty="0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7540A75F-07A4-4BEC-9523-1C09BB9A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02763"/>
            <a:ext cx="7886700" cy="1852809"/>
          </a:xfrm>
        </p:spPr>
        <p:txBody>
          <a:bodyPr/>
          <a:lstStyle/>
          <a:p>
            <a:r>
              <a:rPr lang="en-SG" sz="2000" dirty="0"/>
              <a:t>We keep reading the PBSW taking note of the digital values</a:t>
            </a:r>
          </a:p>
          <a:p>
            <a:r>
              <a:rPr lang="en-SG" sz="2000" dirty="0"/>
              <a:t>We maintain the state so that we know which part of the sequence we are currently in and when the PBSW returns to normal</a:t>
            </a:r>
          </a:p>
          <a:p>
            <a:r>
              <a:rPr lang="en-SG" sz="2000" dirty="0"/>
              <a:t>Register the entire sequence as a single push.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740C2-7A7B-4CA8-8623-D51743A3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2A5568-A6D0-46AC-985A-CE1253A663CB}"/>
              </a:ext>
            </a:extLst>
          </p:cNvPr>
          <p:cNvGrpSpPr/>
          <p:nvPr/>
        </p:nvGrpSpPr>
        <p:grpSpPr>
          <a:xfrm>
            <a:off x="1123369" y="1627626"/>
            <a:ext cx="6440991" cy="2601474"/>
            <a:chOff x="723319" y="1399026"/>
            <a:chExt cx="6440991" cy="26014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745EF8E-2003-4417-A05A-E7392D672B04}"/>
                </a:ext>
              </a:extLst>
            </p:cNvPr>
            <p:cNvGrpSpPr/>
            <p:nvPr/>
          </p:nvGrpSpPr>
          <p:grpSpPr>
            <a:xfrm>
              <a:off x="1321945" y="1932398"/>
              <a:ext cx="5032554" cy="1205502"/>
              <a:chOff x="863029" y="2465798"/>
              <a:chExt cx="5032554" cy="120550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82EC673-493D-4CEE-8285-5BBE70E827A1}"/>
                  </a:ext>
                </a:extLst>
              </p:cNvPr>
              <p:cNvCxnSpPr/>
              <p:nvPr/>
            </p:nvCxnSpPr>
            <p:spPr>
              <a:xfrm>
                <a:off x="863029" y="2465798"/>
                <a:ext cx="108906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CC6AA63-624A-4F00-8C89-0FDAAFEB0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2090" y="2465798"/>
                <a:ext cx="174661" cy="9632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E9BA68A-FB40-430F-8087-666987181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562" y="2606971"/>
                <a:ext cx="150688" cy="100553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D2E024-D31F-461C-B8C3-EF4D589AD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6751" y="2606971"/>
                <a:ext cx="143838" cy="8220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710401B-4FC9-4099-975F-492CA682B6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3017985"/>
                <a:ext cx="101029" cy="59452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68D5691-EEBE-4732-AF7B-2FB913CD1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9429" y="3017985"/>
                <a:ext cx="73632" cy="6523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70C88F4-C846-4BCB-9EF0-6ACB04ED5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061" y="3670300"/>
                <a:ext cx="185098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D4755-D314-4907-A44C-6273B9AF2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4050" y="2465798"/>
                <a:ext cx="210938" cy="12055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274694A-2A57-4BE4-B81C-C6A5D5E0F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1" y="2485847"/>
                <a:ext cx="58829" cy="62389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BBC60D-DF7F-49AA-BF67-C354BBA9D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2034" y="2465798"/>
                <a:ext cx="74488" cy="63528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515DA54-AD93-4000-B312-B14F6CE28A0B}"/>
                  </a:ext>
                </a:extLst>
              </p:cNvPr>
              <p:cNvCxnSpPr/>
              <p:nvPr/>
            </p:nvCxnSpPr>
            <p:spPr>
              <a:xfrm>
                <a:off x="4806522" y="2465798"/>
                <a:ext cx="108906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BE83C7-956D-4EFD-AFF5-A0CAF45E6373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321945" y="2567681"/>
              <a:ext cx="4152531" cy="1211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E2818C-26E0-40D6-96A0-BECAB4D9D535}"/>
                </a:ext>
              </a:extLst>
            </p:cNvPr>
            <p:cNvSpPr txBox="1"/>
            <p:nvPr/>
          </p:nvSpPr>
          <p:spPr>
            <a:xfrm>
              <a:off x="5474476" y="2398404"/>
              <a:ext cx="983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600" dirty="0"/>
                <a:t>threshold</a:t>
              </a:r>
              <a:endParaRPr lang="en-US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FEF003-A9F5-4B9F-B045-12A5491A66E7}"/>
                </a:ext>
              </a:extLst>
            </p:cNvPr>
            <p:cNvSpPr txBox="1"/>
            <p:nvPr/>
          </p:nvSpPr>
          <p:spPr>
            <a:xfrm>
              <a:off x="723319" y="1763795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200" dirty="0"/>
                <a:t>HIGH</a:t>
              </a:r>
              <a:endParaRPr 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AC04A2-FA75-406E-9CAC-1DED0C0B8640}"/>
                </a:ext>
              </a:extLst>
            </p:cNvPr>
            <p:cNvSpPr txBox="1"/>
            <p:nvPr/>
          </p:nvSpPr>
          <p:spPr>
            <a:xfrm>
              <a:off x="723319" y="2877417"/>
              <a:ext cx="482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200" dirty="0"/>
                <a:t>LOW</a:t>
              </a:r>
              <a:endParaRPr lang="en-US" sz="1200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B6589E3-671E-4E15-AF16-695B5D27D632}"/>
                </a:ext>
              </a:extLst>
            </p:cNvPr>
            <p:cNvGrpSpPr/>
            <p:nvPr/>
          </p:nvGrpSpPr>
          <p:grpSpPr>
            <a:xfrm>
              <a:off x="2411006" y="1399026"/>
              <a:ext cx="2668803" cy="338554"/>
              <a:chOff x="2005258" y="3748475"/>
              <a:chExt cx="2668803" cy="33855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9A232ED-6AFF-4C10-BA90-E6877368673B}"/>
                  </a:ext>
                </a:extLst>
              </p:cNvPr>
              <p:cNvCxnSpPr/>
              <p:nvPr/>
            </p:nvCxnSpPr>
            <p:spPr>
              <a:xfrm>
                <a:off x="2005258" y="4086225"/>
                <a:ext cx="2668803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EC3495-C579-4F5C-A815-F5B879906F6E}"/>
                  </a:ext>
                </a:extLst>
              </p:cNvPr>
              <p:cNvSpPr txBox="1"/>
              <p:nvPr/>
            </p:nvSpPr>
            <p:spPr>
              <a:xfrm>
                <a:off x="2649445" y="3748475"/>
                <a:ext cx="1259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SG" sz="1600" dirty="0"/>
                  <a:t>1 push count</a:t>
                </a:r>
                <a:endParaRPr lang="en-US" sz="16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E2E49D-AFFC-43CE-8606-9A1F6A96F67D}"/>
                </a:ext>
              </a:extLst>
            </p:cNvPr>
            <p:cNvGrpSpPr/>
            <p:nvPr/>
          </p:nvGrpSpPr>
          <p:grpSpPr>
            <a:xfrm>
              <a:off x="2071413" y="3343275"/>
              <a:ext cx="3785464" cy="383214"/>
              <a:chOff x="1612497" y="3952875"/>
              <a:chExt cx="3785464" cy="38321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34D307F-6ECB-45C2-9716-9787F1E777C5}"/>
                  </a:ext>
                </a:extLst>
              </p:cNvPr>
              <p:cNvSpPr/>
              <p:nvPr/>
            </p:nvSpPr>
            <p:spPr>
              <a:xfrm>
                <a:off x="1612497" y="3952875"/>
                <a:ext cx="658092" cy="383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/>
                  <a:t>HIGH</a:t>
                </a:r>
                <a:endParaRPr lang="en-US" sz="1400" dirty="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944A288-5FA6-4A59-9B4E-A41300029060}"/>
                  </a:ext>
                </a:extLst>
              </p:cNvPr>
              <p:cNvSpPr/>
              <p:nvPr/>
            </p:nvSpPr>
            <p:spPr>
              <a:xfrm>
                <a:off x="3132209" y="3952875"/>
                <a:ext cx="723900" cy="383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/>
                  <a:t>LOW</a:t>
                </a:r>
                <a:endParaRPr lang="en-US" sz="1400" dirty="0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EDCE50D-8B33-4586-B4B4-ABAC133A1F69}"/>
                  </a:ext>
                </a:extLst>
              </p:cNvPr>
              <p:cNvSpPr/>
              <p:nvPr/>
            </p:nvSpPr>
            <p:spPr>
              <a:xfrm>
                <a:off x="4674061" y="3952875"/>
                <a:ext cx="723900" cy="383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/>
                  <a:t>HIGH</a:t>
                </a:r>
                <a:endParaRPr lang="en-US" sz="1400" dirty="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88B4B20-A3A1-4CC7-8D6F-0BAB41642D55}"/>
                  </a:ext>
                </a:extLst>
              </p:cNvPr>
              <p:cNvCxnSpPr>
                <a:stCxn id="47" idx="3"/>
                <a:endCxn id="48" idx="1"/>
              </p:cNvCxnSpPr>
              <p:nvPr/>
            </p:nvCxnSpPr>
            <p:spPr>
              <a:xfrm>
                <a:off x="2270589" y="4144482"/>
                <a:ext cx="861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1974598-2CFC-43AE-B961-6DBFE5B99ABF}"/>
                  </a:ext>
                </a:extLst>
              </p:cNvPr>
              <p:cNvCxnSpPr>
                <a:cxnSpLocks/>
                <a:stCxn id="48" idx="3"/>
                <a:endCxn id="49" idx="1"/>
              </p:cNvCxnSpPr>
              <p:nvPr/>
            </p:nvCxnSpPr>
            <p:spPr>
              <a:xfrm>
                <a:off x="3856109" y="4144482"/>
                <a:ext cx="8179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FCABA5-1816-4A5E-918C-09A03299F0CF}"/>
                </a:ext>
              </a:extLst>
            </p:cNvPr>
            <p:cNvSpPr txBox="1"/>
            <p:nvPr/>
          </p:nvSpPr>
          <p:spPr>
            <a:xfrm>
              <a:off x="1209094" y="3396382"/>
              <a:ext cx="545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200" dirty="0"/>
                <a:t>STATE</a:t>
              </a:r>
              <a:endParaRPr lang="en-US" sz="12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6E9835-8257-4A2E-B701-E8B186A16594}"/>
                </a:ext>
              </a:extLst>
            </p:cNvPr>
            <p:cNvCxnSpPr>
              <a:cxnSpLocks/>
            </p:cNvCxnSpPr>
            <p:nvPr/>
          </p:nvCxnSpPr>
          <p:spPr>
            <a:xfrm>
              <a:off x="5966213" y="3164614"/>
              <a:ext cx="0" cy="8358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18B2D3-E7D9-444D-B6E3-54238A0D0CD0}"/>
                </a:ext>
              </a:extLst>
            </p:cNvPr>
            <p:cNvSpPr txBox="1"/>
            <p:nvPr/>
          </p:nvSpPr>
          <p:spPr>
            <a:xfrm>
              <a:off x="6075550" y="3242493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600" dirty="0">
                  <a:solidFill>
                    <a:srgbClr val="FF0000"/>
                  </a:solidFill>
                </a:rPr>
                <a:t>Record SW</a:t>
              </a:r>
              <a:br>
                <a:rPr lang="en-SG" sz="1600" dirty="0">
                  <a:solidFill>
                    <a:srgbClr val="FF0000"/>
                  </a:solidFill>
                </a:rPr>
              </a:br>
              <a:r>
                <a:rPr lang="en-SG" sz="1600" dirty="0">
                  <a:solidFill>
                    <a:srgbClr val="FF0000"/>
                  </a:solidFill>
                </a:rPr>
                <a:t>event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59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9619-4037-49A1-A4DF-131D2EBD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states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48A48-D6EB-47A9-B0F5-F077E4ED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3603197" cy="4351338"/>
          </a:xfrm>
        </p:spPr>
        <p:txBody>
          <a:bodyPr/>
          <a:lstStyle/>
          <a:p>
            <a:r>
              <a:rPr lang="en-SG" sz="2000" dirty="0"/>
              <a:t>Use states to track the keypress.</a:t>
            </a:r>
          </a:p>
          <a:p>
            <a:r>
              <a:rPr lang="en-SG" sz="2000" dirty="0"/>
              <a:t>HIGH = normal</a:t>
            </a:r>
            <a:br>
              <a:rPr lang="en-SG" sz="2000" dirty="0"/>
            </a:br>
            <a:r>
              <a:rPr lang="en-SG" sz="2000" dirty="0"/>
              <a:t>LOW  = in a keypress</a:t>
            </a:r>
            <a:br>
              <a:rPr lang="en-SG" sz="2000" dirty="0"/>
            </a:br>
            <a:r>
              <a:rPr lang="en-SG" sz="2000" dirty="0"/>
              <a:t>HIGH = returns to normal</a:t>
            </a:r>
          </a:p>
          <a:p>
            <a:r>
              <a:rPr lang="en-SG" sz="2000" dirty="0"/>
              <a:t>Add short delay when key is pressed to remove bouncing</a:t>
            </a:r>
          </a:p>
          <a:p>
            <a:r>
              <a:rPr lang="en-SG" sz="2000" dirty="0"/>
              <a:t>Record the keypress only when the sequence is complete.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C1FB5-83B6-4D93-81B8-9CB22B4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ADA3D06-56DF-49FF-9D7F-F54FFD8D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23" y="1204912"/>
            <a:ext cx="3921551" cy="5110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A05254-63B8-476C-86BE-ED0B9A598604}"/>
              </a:ext>
            </a:extLst>
          </p:cNvPr>
          <p:cNvSpPr txBox="1"/>
          <p:nvPr/>
        </p:nvSpPr>
        <p:spPr>
          <a:xfrm>
            <a:off x="1385776" y="6005096"/>
            <a:ext cx="3027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hlinkClick r:id="rId2"/>
              </a:rPr>
              <a:t>Reading a Pushbutton using states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621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4DE1-0050-44A9-B316-089CDA4A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Assignment: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ED9D-C897-481F-B2B0-3770926A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Work out </a:t>
            </a:r>
            <a:r>
              <a:rPr lang="en-SG" sz="2400" dirty="0">
                <a:hlinkClick r:id="rId2"/>
              </a:rPr>
              <a:t>Assignment 12 Introduction to Arduino Programming</a:t>
            </a:r>
            <a:r>
              <a:rPr lang="en-SG" sz="2400" dirty="0"/>
              <a:t> using </a:t>
            </a:r>
            <a:r>
              <a:rPr lang="en-SG" sz="2400" dirty="0" err="1"/>
              <a:t>TinkerCAD</a:t>
            </a:r>
            <a:r>
              <a:rPr lang="en-SG" sz="2400" dirty="0"/>
              <a:t>.</a:t>
            </a:r>
          </a:p>
          <a:p>
            <a:r>
              <a:rPr lang="en-US" sz="2400" dirty="0"/>
              <a:t>Simulate your solution using </a:t>
            </a:r>
            <a:r>
              <a:rPr lang="en-US" sz="2400" dirty="0" err="1"/>
              <a:t>TinkerCAD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Use Serial to display messages showing the states and to show that you know how to use the library and the serial monitor.</a:t>
            </a:r>
          </a:p>
          <a:p>
            <a:r>
              <a:rPr lang="en-US" sz="2400" dirty="0"/>
              <a:t>Document your work on your 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805C0-B046-4BEE-9BFF-AE1586F3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F195-DFA3-4C49-B4DB-19E06C2B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050B-711C-42F7-9207-877C7D4E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4076701"/>
            <a:ext cx="7611224" cy="2100262"/>
          </a:xfrm>
        </p:spPr>
        <p:txBody>
          <a:bodyPr/>
          <a:lstStyle/>
          <a:p>
            <a:r>
              <a:rPr lang="en-SG" sz="2000" dirty="0"/>
              <a:t>The Uno uses the ATMega328 processor, which has 14 digital I/O pins (Some of these pins are multifunctional)</a:t>
            </a:r>
          </a:p>
          <a:p>
            <a:r>
              <a:rPr lang="en-SG" sz="2000" dirty="0"/>
              <a:t>A digital I/O pin can input or output digital (0, 5V) signals.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EDBCB-BC82-48EB-9934-83D474F2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E6EE5-F4EA-4681-9699-696574AA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66875"/>
            <a:ext cx="498543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30B7-5433-47E3-89A1-B94A89F6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Digital I/O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197C-4E32-4567-9C28-C08F83B3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Arduino system provides 3 functions for the manipulation of digital I/O.</a:t>
            </a:r>
          </a:p>
          <a:p>
            <a:r>
              <a:rPr lang="en-SG" dirty="0"/>
              <a:t>You need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Configure the pin (</a:t>
            </a:r>
            <a:r>
              <a:rPr lang="en-SG" dirty="0" err="1">
                <a:latin typeface="Yanone Kaffeesatz Medium" pitchFamily="2" charset="0"/>
              </a:rPr>
              <a:t>pinMode</a:t>
            </a:r>
            <a:r>
              <a:rPr lang="en-SG" dirty="0">
                <a:latin typeface="Yanone Kaffeesatz Medium" pitchFamily="2" charset="0"/>
              </a:rPr>
              <a:t>()</a:t>
            </a:r>
            <a:r>
              <a:rPr lang="en-SG" dirty="0"/>
              <a:t>), before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Using the pin</a:t>
            </a:r>
          </a:p>
          <a:p>
            <a:pPr lvl="2"/>
            <a:r>
              <a:rPr lang="en-SG" sz="2400" dirty="0" err="1">
                <a:latin typeface="Yanone Kaffeesatz Medium" pitchFamily="2" charset="0"/>
              </a:rPr>
              <a:t>digitalWrite</a:t>
            </a:r>
            <a:r>
              <a:rPr lang="en-SG" sz="2400" dirty="0">
                <a:latin typeface="Yanone Kaffeesatz Medium" pitchFamily="2" charset="0"/>
              </a:rPr>
              <a:t>() </a:t>
            </a:r>
            <a:r>
              <a:rPr lang="en-SG" dirty="0"/>
              <a:t>output</a:t>
            </a:r>
          </a:p>
          <a:p>
            <a:pPr lvl="2"/>
            <a:r>
              <a:rPr lang="en-SG" sz="2400" dirty="0" err="1">
                <a:latin typeface="Yanone Kaffeesatz Medium" pitchFamily="2" charset="0"/>
              </a:rPr>
              <a:t>digitalRead</a:t>
            </a:r>
            <a:r>
              <a:rPr lang="en-SG" sz="2400" dirty="0">
                <a:latin typeface="Yanone Kaffeesatz Medium" pitchFamily="2" charset="0"/>
              </a:rPr>
              <a:t>() </a:t>
            </a:r>
            <a:r>
              <a:rPr lang="en-SG" dirty="0"/>
              <a:t>input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C2F6E-D821-4DD1-B739-937147BD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4E2724-3CB5-4C93-8AAF-628DD87C7D88}"/>
              </a:ext>
            </a:extLst>
          </p:cNvPr>
          <p:cNvGrpSpPr/>
          <p:nvPr/>
        </p:nvGrpSpPr>
        <p:grpSpPr>
          <a:xfrm>
            <a:off x="6153151" y="4038779"/>
            <a:ext cx="2038349" cy="1419046"/>
            <a:chOff x="5362575" y="4281942"/>
            <a:chExt cx="2428875" cy="12618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B6D703-D899-4B8A-B498-8E7031AB300D}"/>
                </a:ext>
              </a:extLst>
            </p:cNvPr>
            <p:cNvSpPr txBox="1"/>
            <p:nvPr/>
          </p:nvSpPr>
          <p:spPr>
            <a:xfrm>
              <a:off x="5362575" y="4281942"/>
              <a:ext cx="242887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latin typeface="Yanone Kaffeesatz Medium" pitchFamily="2" charset="0"/>
                </a:rPr>
                <a:t>Digital I/O functions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C69436-8CC2-4F22-B30B-E011D9E1A618}"/>
                </a:ext>
              </a:extLst>
            </p:cNvPr>
            <p:cNvSpPr txBox="1"/>
            <p:nvPr/>
          </p:nvSpPr>
          <p:spPr>
            <a:xfrm>
              <a:off x="5362575" y="4682052"/>
              <a:ext cx="2428875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digitalRead</a:t>
              </a:r>
              <a:r>
                <a:rPr lang="en-US" sz="16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()</a:t>
              </a:r>
              <a:endParaRPr lang="en-US" sz="16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digitalWrite</a:t>
              </a:r>
              <a:r>
                <a:rPr lang="en-US" sz="16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() </a:t>
              </a:r>
              <a:endParaRPr lang="en-US" sz="16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pinMode</a:t>
              </a:r>
              <a:r>
                <a:rPr lang="en-US" sz="16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() 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093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13EC-AEE5-4C3B-BFF9-2737E874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hlinkClick r:id="rId2"/>
              </a:rPr>
              <a:t>pinMode</a:t>
            </a:r>
            <a:r>
              <a:rPr lang="en-SG" dirty="0">
                <a:hlinkClick r:id="rId2"/>
              </a:rPr>
              <a:t>(pin, MODE)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C873-8D27-47EE-BE14-F816FD5E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Configures specified pin to behave either as in input or an output.</a:t>
            </a:r>
          </a:p>
          <a:p>
            <a:r>
              <a:rPr lang="en-US" sz="2400" dirty="0"/>
              <a:t>Modes available:</a:t>
            </a:r>
          </a:p>
          <a:p>
            <a:pPr lvl="1"/>
            <a:r>
              <a:rPr lang="en-US" sz="2000" dirty="0">
                <a:latin typeface="Yanone Kaffeesatz Medium" pitchFamily="2" charset="0"/>
              </a:rPr>
              <a:t>INPUT</a:t>
            </a:r>
            <a:br>
              <a:rPr lang="en-US" sz="2000" dirty="0"/>
            </a:br>
            <a:r>
              <a:rPr lang="en-US" sz="2000" dirty="0"/>
              <a:t>digital input mode (high-impedance state)</a:t>
            </a:r>
          </a:p>
          <a:p>
            <a:pPr lvl="1"/>
            <a:r>
              <a:rPr lang="en-US" sz="2000" dirty="0">
                <a:latin typeface="Yanone Kaffeesatz Medium" pitchFamily="2" charset="0"/>
              </a:rPr>
              <a:t>INPUT_PULLUP</a:t>
            </a:r>
            <a:br>
              <a:rPr lang="en-US" sz="2000" dirty="0"/>
            </a:br>
            <a:r>
              <a:rPr lang="en-US" sz="2000" dirty="0"/>
              <a:t>digital input mode with internal 20K~50K ohm pull-up resistor</a:t>
            </a:r>
          </a:p>
          <a:p>
            <a:pPr lvl="1"/>
            <a:r>
              <a:rPr lang="en-US" sz="2000" dirty="0">
                <a:latin typeface="Yanone Kaffeesatz Medium" pitchFamily="2" charset="0"/>
              </a:rPr>
              <a:t>OUTPUT</a:t>
            </a:r>
            <a:br>
              <a:rPr lang="en-US" sz="2000" dirty="0"/>
            </a:br>
            <a:r>
              <a:rPr lang="en-US" sz="2000" dirty="0"/>
              <a:t>digital output mode able to source up to 40mA per pin, total of 200mA per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0BFB-0AA1-47EF-813A-62363373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9630-EDA0-4138-8C0C-171360E1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hlinkClick r:id="rId2"/>
              </a:rPr>
              <a:t>digitalWrite</a:t>
            </a:r>
            <a:r>
              <a:rPr lang="en-SG" dirty="0"/>
              <a:t>(pin, {LOW|HIGH})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BA11-844F-4877-ACF7-67F817FA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Outputs a LOW (0V) or HIGH (5V) to a digital pin.</a:t>
            </a:r>
          </a:p>
          <a:p>
            <a:r>
              <a:rPr lang="en-SG" sz="2000" dirty="0"/>
              <a:t>The digital pin must be configured as OUTPUT.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81C6-3C55-4EE6-B378-92356E55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31F02-F2F4-47E0-B6A1-4DB1886E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73" y="2738004"/>
            <a:ext cx="3352800" cy="2762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677E93-048E-4150-9814-C4A3CC67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496" y="2738437"/>
            <a:ext cx="3762375" cy="3362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E5DB8-FB19-45DE-9C18-B2978B7F14FD}"/>
              </a:ext>
            </a:extLst>
          </p:cNvPr>
          <p:cNvSpPr txBox="1"/>
          <p:nvPr/>
        </p:nvSpPr>
        <p:spPr>
          <a:xfrm>
            <a:off x="907473" y="5727701"/>
            <a:ext cx="407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You can also output a LOW to create a GND for sinking current!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E5E6-EDEE-42E1-B390-FA0A6CC0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Driving an LED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07321-D703-4CF5-AA02-B94515F695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An LED lights up (conducts) if a correct voltage is applied to the pins.</a:t>
            </a:r>
          </a:p>
          <a:p>
            <a:r>
              <a:rPr lang="en-SG" sz="2000" dirty="0"/>
              <a:t>When the LED conducts, current is allowed to pass through.  The LED drops about 2V.</a:t>
            </a:r>
          </a:p>
          <a:p>
            <a:r>
              <a:rPr lang="en-SG" sz="2000" dirty="0"/>
              <a:t>We need to limit this current (10~20mA) otherwise, we will get a short-circuit.</a:t>
            </a:r>
          </a:p>
          <a:p>
            <a:r>
              <a:rPr lang="en-SG" sz="2000" dirty="0"/>
              <a:t>Current limiting resistor value:</a:t>
            </a:r>
            <a:br>
              <a:rPr lang="en-SG" sz="2000" dirty="0"/>
            </a:br>
            <a:r>
              <a:rPr lang="en-SG" sz="2000" dirty="0"/>
              <a:t>R = V / I</a:t>
            </a:r>
            <a:br>
              <a:rPr lang="en-SG" sz="2000" dirty="0"/>
            </a:br>
            <a:r>
              <a:rPr lang="en-SG" sz="2000" dirty="0"/>
              <a:t>   = (5 – 2V) / 10 mA</a:t>
            </a:r>
            <a:br>
              <a:rPr lang="en-SG" sz="2000" dirty="0"/>
            </a:br>
            <a:r>
              <a:rPr lang="en-SG" sz="2000" dirty="0"/>
              <a:t>   = 300 ohms  </a:t>
            </a:r>
          </a:p>
          <a:p>
            <a:pPr marL="0" indent="0">
              <a:buNone/>
            </a:pPr>
            <a:endParaRPr lang="en-SG" sz="2000" dirty="0"/>
          </a:p>
          <a:p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371FC5-F55A-4E5C-8C13-EBD6982D31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966675"/>
            <a:ext cx="3886200" cy="28638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A1D5-946D-4D15-A5D7-6898A40A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A9522-C7C7-4F3E-BBDC-B2563181AC98}"/>
              </a:ext>
            </a:extLst>
          </p:cNvPr>
          <p:cNvSpPr txBox="1"/>
          <p:nvPr/>
        </p:nvSpPr>
        <p:spPr>
          <a:xfrm>
            <a:off x="5727657" y="4830559"/>
            <a:ext cx="2740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LED current depends on type, check </a:t>
            </a:r>
            <a:r>
              <a:rPr lang="en-SG" sz="1600" dirty="0">
                <a:hlinkClick r:id="rId3"/>
              </a:rPr>
              <a:t>data sheet</a:t>
            </a:r>
            <a:r>
              <a:rPr lang="en-SG" sz="1600" dirty="0"/>
              <a:t> for forward voltage and current limits.</a:t>
            </a:r>
            <a:br>
              <a:rPr lang="en-SG" sz="1600" dirty="0"/>
            </a:br>
            <a:r>
              <a:rPr lang="en-SG" sz="1600" dirty="0"/>
              <a:t>Watch: </a:t>
            </a:r>
            <a:r>
              <a:rPr lang="en-SG" sz="1600" dirty="0" err="1"/>
              <a:t>GreatScott</a:t>
            </a:r>
            <a:r>
              <a:rPr lang="en-SG" sz="1600" dirty="0"/>
              <a:t>! </a:t>
            </a:r>
            <a:r>
              <a:rPr lang="en-SG" sz="1600" dirty="0">
                <a:hlinkClick r:id="rId4"/>
              </a:rPr>
              <a:t>Everything about LEDs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48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C137-D1C6-4AF2-AADA-36631022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ED58B9-FFB3-4A21-A7AD-887BD2CF80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338" y="1825625"/>
            <a:ext cx="3734823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E6265-2CA1-4622-B5F2-BDD759233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We can use digital inputs to read the status of the switches in a circuit.</a:t>
            </a:r>
          </a:p>
          <a:p>
            <a:r>
              <a:rPr lang="en-SG" sz="2000" dirty="0"/>
              <a:t>Need to add a current-limiting resistor to prevent short circuits.</a:t>
            </a:r>
          </a:p>
          <a:p>
            <a:r>
              <a:rPr lang="en-SG" sz="2000" dirty="0"/>
              <a:t>Usual value is 10 </a:t>
            </a:r>
            <a:r>
              <a:rPr lang="en-SG" sz="2000" dirty="0" err="1"/>
              <a:t>kOhm</a:t>
            </a:r>
            <a:endParaRPr lang="en-SG" sz="2000" dirty="0"/>
          </a:p>
          <a:p>
            <a:r>
              <a:rPr lang="en-SG" sz="2000" dirty="0"/>
              <a:t>States:</a:t>
            </a:r>
          </a:p>
          <a:p>
            <a:pPr lvl="1"/>
            <a:r>
              <a:rPr lang="en-SG" sz="1600" dirty="0"/>
              <a:t>A - normal HIGH, when closed LOW</a:t>
            </a:r>
          </a:p>
          <a:p>
            <a:pPr lvl="1"/>
            <a:r>
              <a:rPr lang="en-SG" sz="1600" dirty="0"/>
              <a:t>B – normal LOW, when closed HIGH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02283-3E14-4812-8CE7-A826077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70CC2-CC6A-48A0-A09D-079B8D9EBF1D}"/>
              </a:ext>
            </a:extLst>
          </p:cNvPr>
          <p:cNvSpPr txBox="1"/>
          <p:nvPr/>
        </p:nvSpPr>
        <p:spPr>
          <a:xfrm>
            <a:off x="781050" y="6231136"/>
            <a:ext cx="170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/>
              <a:t>Circuits by </a:t>
            </a:r>
            <a:r>
              <a:rPr lang="en-SG" sz="1400" dirty="0" err="1">
                <a:hlinkClick r:id="rId3"/>
              </a:rPr>
              <a:t>CircuitLab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187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C137-D1C6-4AF2-AADA-36631022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02283-3E14-4812-8CE7-A826077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70CC2-CC6A-48A0-A09D-079B8D9EBF1D}"/>
              </a:ext>
            </a:extLst>
          </p:cNvPr>
          <p:cNvSpPr txBox="1"/>
          <p:nvPr/>
        </p:nvSpPr>
        <p:spPr>
          <a:xfrm>
            <a:off x="781050" y="5888236"/>
            <a:ext cx="323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How to use PB switches with </a:t>
            </a:r>
            <a:r>
              <a:rPr lang="en-SG" sz="1400" dirty="0" err="1">
                <a:hlinkClick r:id="rId2"/>
              </a:rPr>
              <a:t>digitalRead</a:t>
            </a:r>
            <a:r>
              <a:rPr lang="en-SG" sz="1400" dirty="0">
                <a:hlinkClick r:id="rId2"/>
              </a:rPr>
              <a:t>()</a:t>
            </a:r>
            <a:endParaRPr lang="en-US" sz="1400" dirty="0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8D34617E-AE25-4842-843C-23E61E88E8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720549"/>
            <a:ext cx="3886200" cy="4028089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EC266E7-239C-484F-94E5-908DBAADB4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88802" y="942975"/>
            <a:ext cx="3223322" cy="5233988"/>
          </a:xfrm>
        </p:spPr>
      </p:pic>
    </p:spTree>
    <p:extLst>
      <p:ext uri="{BB962C8B-B14F-4D97-AF65-F5344CB8AC3E}">
        <p14:creationId xmlns:p14="http://schemas.microsoft.com/office/powerpoint/2010/main" val="30171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1D81-91C9-4EAE-876A-AAF0CAD7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Internal Input Pullup Resistor</a:t>
            </a:r>
            <a:endParaRPr lang="en-US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ADCA746E-1458-4F7A-BFC5-3AC40E85A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901902"/>
            <a:ext cx="3886200" cy="33986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94245-979B-4588-A89C-A4EE9D685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We can use the internal pullup resistor by changing the mode</a:t>
            </a:r>
          </a:p>
          <a:p>
            <a:r>
              <a:rPr lang="en-SG" sz="2000" dirty="0" err="1">
                <a:latin typeface="Yanone Kaffeesatz Medium" pitchFamily="2" charset="0"/>
              </a:rPr>
              <a:t>pinMode</a:t>
            </a:r>
            <a:r>
              <a:rPr lang="en-SG" sz="2000" dirty="0">
                <a:latin typeface="Yanone Kaffeesatz Medium" pitchFamily="2" charset="0"/>
              </a:rPr>
              <a:t>(pin, </a:t>
            </a:r>
            <a:r>
              <a:rPr lang="en-SG" sz="2000" dirty="0">
                <a:latin typeface="Yanone Kaffeesatz Medium" pitchFamily="2" charset="0"/>
                <a:hlinkClick r:id="rId4"/>
              </a:rPr>
              <a:t>INPUT_PULLUP</a:t>
            </a:r>
            <a:r>
              <a:rPr lang="en-SG" sz="2000" dirty="0">
                <a:latin typeface="Yanone Kaffeesatz Medium" pitchFamily="2" charset="0"/>
              </a:rPr>
              <a:t>)</a:t>
            </a:r>
          </a:p>
          <a:p>
            <a:r>
              <a:rPr lang="en-US" sz="2000" dirty="0"/>
              <a:t>Internal pullup resistor is 20K~50K which limits the current.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79CD7-7565-4261-AC41-4190BA4D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407F347E-5B81-466B-91A5-B07EA456F19A}"/>
              </a:ext>
            </a:extLst>
          </p:cNvPr>
          <p:cNvSpPr txBox="1"/>
          <p:nvPr/>
        </p:nvSpPr>
        <p:spPr>
          <a:xfrm>
            <a:off x="2105940" y="5357909"/>
            <a:ext cx="2466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Uno input pullup resistor demo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6EB37-1CBF-4F0E-A710-318BFAB79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775" y="3797299"/>
            <a:ext cx="2718364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8705</TotalTime>
  <Words>990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Open Sans</vt:lpstr>
      <vt:lpstr>Yanone Kaffeesatz Medium</vt:lpstr>
      <vt:lpstr>Yanone Kaffeesatz SemiBold</vt:lpstr>
      <vt:lpstr>Office Theme</vt:lpstr>
      <vt:lpstr>EP1000</vt:lpstr>
      <vt:lpstr>Digital I/O</vt:lpstr>
      <vt:lpstr>Digital I/O functions</vt:lpstr>
      <vt:lpstr>pinMode(pin, MODE)</vt:lpstr>
      <vt:lpstr>digitalWrite(pin, {LOW|HIGH})</vt:lpstr>
      <vt:lpstr>Driving an LED</vt:lpstr>
      <vt:lpstr>Digital Input</vt:lpstr>
      <vt:lpstr>Digital Input</vt:lpstr>
      <vt:lpstr>Internal Input Pullup Resistor</vt:lpstr>
      <vt:lpstr>Problems with Mechanical Switches</vt:lpstr>
      <vt:lpstr>Counting with a Switch</vt:lpstr>
      <vt:lpstr>Code: Counting with a switch</vt:lpstr>
      <vt:lpstr>Arduino Serial Mode</vt:lpstr>
      <vt:lpstr>Serial Library</vt:lpstr>
      <vt:lpstr>Where does the serial output go?</vt:lpstr>
      <vt:lpstr>Debug our Counting SW program</vt:lpstr>
      <vt:lpstr>Pushbutton SW </vt:lpstr>
      <vt:lpstr>Using states</vt:lpstr>
      <vt:lpstr>Assignment: Programming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172</cp:revision>
  <dcterms:created xsi:type="dcterms:W3CDTF">2021-05-13T09:46:01Z</dcterms:created>
  <dcterms:modified xsi:type="dcterms:W3CDTF">2021-06-03T14:49:36Z</dcterms:modified>
</cp:coreProperties>
</file>