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5" r:id="rId19"/>
    <p:sldId id="274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6yPKMSb6ja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autodesk.com/view/fusion360/ENU/courses/AP-CREATE-PROJECT" TargetMode="External"/><Relationship Id="rId13" Type="http://schemas.openxmlformats.org/officeDocument/2006/relationships/hyperlink" Target="https://youtu.be/J_2If5zVp84" TargetMode="External"/><Relationship Id="rId3" Type="http://schemas.openxmlformats.org/officeDocument/2006/relationships/hyperlink" Target="https://help.autodesk.com/view/fusion360/ENU/courses/AP-USER-INTERFACE-OVERVIEW" TargetMode="External"/><Relationship Id="rId7" Type="http://schemas.openxmlformats.org/officeDocument/2006/relationships/hyperlink" Target="https://help.autodesk.com/view/fusion360/ENU/courses/AP-TOOLBOX" TargetMode="External"/><Relationship Id="rId12" Type="http://schemas.openxmlformats.org/officeDocument/2006/relationships/hyperlink" Target="https://help.autodesk.com/view/fusion360/ENU/courses/AP-FILE-VERSION" TargetMode="External"/><Relationship Id="rId2" Type="http://schemas.openxmlformats.org/officeDocument/2006/relationships/hyperlink" Target="https://help.autodesk.com/view/fusion360/ENU/courses/AP-GET-STARTED-OVERVIEW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elp.autodesk.com/view/fusion360/ENU/courses/AP-MARKING-MENU" TargetMode="External"/><Relationship Id="rId11" Type="http://schemas.openxmlformats.org/officeDocument/2006/relationships/hyperlink" Target="https://help.autodesk.com/view/fusion360/ENU/courses/AP-CAPTURE-HISTORY" TargetMode="External"/><Relationship Id="rId5" Type="http://schemas.openxmlformats.org/officeDocument/2006/relationships/hyperlink" Target="https://help.autodesk.com/view/fusion360/ENU/courses/AP-ADJUST-DISPLAY-SETTINGS" TargetMode="External"/><Relationship Id="rId10" Type="http://schemas.openxmlformats.org/officeDocument/2006/relationships/hyperlink" Target="https://help.autodesk.com/view/fusion360/ENU/courses/AP-BODIES-COMPONENTS" TargetMode="External"/><Relationship Id="rId4" Type="http://schemas.openxmlformats.org/officeDocument/2006/relationships/hyperlink" Target="https://help.autodesk.com/view/fusion360/ENU/courses/AP-OPEN-CLOSE-EXPORT-UPLOAD-SAVE" TargetMode="External"/><Relationship Id="rId9" Type="http://schemas.openxmlformats.org/officeDocument/2006/relationships/hyperlink" Target="https://help.autodesk.com/view/fusion360/ENU/courses/AP-IMPORT-EXPOR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C11L136U0vQ" TargetMode="External"/><Relationship Id="rId3" Type="http://schemas.openxmlformats.org/officeDocument/2006/relationships/hyperlink" Target="https://productdesignonline.com/fusion-360/" TargetMode="External"/><Relationship Id="rId7" Type="http://schemas.openxmlformats.org/officeDocument/2006/relationships/hyperlink" Target="https://youtu.be/BkpAtMAHtyQ" TargetMode="External"/><Relationship Id="rId2" Type="http://schemas.openxmlformats.org/officeDocument/2006/relationships/hyperlink" Target="https://productdesignonl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GwBZJ14KHQ" TargetMode="External"/><Relationship Id="rId5" Type="http://schemas.openxmlformats.org/officeDocument/2006/relationships/hyperlink" Target="https://productdesignonline.com/default-settings-for-fusion-360-tutorials/" TargetMode="External"/><Relationship Id="rId4" Type="http://schemas.openxmlformats.org/officeDocument/2006/relationships/hyperlink" Target="https://youtu.be/sZwM87-nsY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11L136U0v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B1E-49C0-4393-95F7-26D08D7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Creating 3D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947-8A93-4D29-8126-AC9F4E4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Extend into the 3rd plane</a:t>
            </a:r>
          </a:p>
          <a:p>
            <a:r>
              <a:rPr lang="en-SG" dirty="0"/>
              <a:t>Rotation</a:t>
            </a:r>
          </a:p>
          <a:p>
            <a:pPr lvl="1"/>
            <a:r>
              <a:rPr lang="en-SG" dirty="0"/>
              <a:t>Use a 2D plane profile</a:t>
            </a:r>
          </a:p>
          <a:p>
            <a:pPr lvl="1"/>
            <a:r>
              <a:rPr lang="en-SG" dirty="0"/>
              <a:t>Rotate the plane around an axis</a:t>
            </a:r>
          </a:p>
          <a:p>
            <a:r>
              <a:rPr lang="en-SG" dirty="0"/>
              <a:t>Sculpting</a:t>
            </a:r>
          </a:p>
          <a:p>
            <a:pPr lvl="1"/>
            <a:r>
              <a:rPr lang="en-SG" dirty="0"/>
              <a:t>Start with a 3D object</a:t>
            </a:r>
          </a:p>
          <a:p>
            <a:pPr lvl="1"/>
            <a:r>
              <a:rPr lang="en-SG" dirty="0"/>
              <a:t>Add, remove 3D objects</a:t>
            </a:r>
          </a:p>
          <a:p>
            <a:pPr lvl="1"/>
            <a:r>
              <a:rPr lang="en-SG" dirty="0"/>
              <a:t>Subdivide the surface into sections</a:t>
            </a:r>
          </a:p>
          <a:p>
            <a:pPr lvl="1"/>
            <a:r>
              <a:rPr lang="en-SG" dirty="0"/>
              <a:t>Push, pull, extend, contract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FBB2-D631-4DAD-B418-D7978F7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E9F-1E5E-4523-936E-9DEFDF11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96A3-CA62-4F7F-9FBC-1367D3C8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477"/>
            <a:ext cx="7886700" cy="1603375"/>
          </a:xfrm>
        </p:spPr>
        <p:txBody>
          <a:bodyPr/>
          <a:lstStyle/>
          <a:p>
            <a:r>
              <a:rPr lang="en-US" sz="2000" dirty="0"/>
              <a:t>Start with a 2D closed profile in plane</a:t>
            </a:r>
          </a:p>
          <a:p>
            <a:r>
              <a:rPr lang="en-US" sz="2000" dirty="0"/>
              <a:t>Stop Sketch</a:t>
            </a:r>
          </a:p>
          <a:p>
            <a:r>
              <a:rPr lang="en-US" sz="2000" dirty="0"/>
              <a:t>Create &gt; Extrude in 3</a:t>
            </a:r>
            <a:r>
              <a:rPr lang="en-US" sz="2000" baseline="30000" dirty="0"/>
              <a:t>rd</a:t>
            </a:r>
            <a:r>
              <a:rPr lang="en-US" sz="2000" dirty="0"/>
              <a:t> 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17B1-CC82-49E8-92FF-43A1A72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FF84D4F-621A-4101-B0D4-28966660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0" y="2699196"/>
            <a:ext cx="6462155" cy="38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– Join / New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7886700" cy="527431"/>
          </a:xfrm>
        </p:spPr>
        <p:txBody>
          <a:bodyPr/>
          <a:lstStyle/>
          <a:p>
            <a:r>
              <a:rPr lang="en-SG" sz="2400" dirty="0"/>
              <a:t>You can build new bodies by adding/creating the original.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3DBFCD-A66A-476F-A9CB-F3ADC9EC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3" y="2280857"/>
            <a:ext cx="6553391" cy="42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3AF-1014-457B-A491-F1AEE7EA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– 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D601-0880-46C1-B400-AA027B3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2473"/>
            <a:ext cx="7886700" cy="527431"/>
          </a:xfrm>
        </p:spPr>
        <p:txBody>
          <a:bodyPr/>
          <a:lstStyle/>
          <a:p>
            <a:r>
              <a:rPr lang="en-SG" sz="2400" dirty="0"/>
              <a:t>You can cut holes using </a:t>
            </a:r>
            <a:r>
              <a:rPr lang="en-SG" sz="2400" dirty="0">
                <a:solidFill>
                  <a:srgbClr val="FF0000"/>
                </a:solidFill>
              </a:rPr>
              <a:t>subtraction</a:t>
            </a:r>
            <a:r>
              <a:rPr lang="en-SG" sz="2400" dirty="0"/>
              <a:t> to the original..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186E-9D49-4B64-8E30-D286CD0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31AB0CA-CB5B-4CC5-BD52-14EF4DD6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279904"/>
            <a:ext cx="67818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211509-443C-4C44-908A-D106CF8C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Extrude -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8FDAF-C478-44EA-B52B-305D37C8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8E445C-FAD0-45B8-AB3F-3D6BCC7A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866900"/>
            <a:ext cx="2486025" cy="3124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C54DDF-73E7-4D07-B3DF-D993E543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96" y="1866899"/>
            <a:ext cx="2514600" cy="3124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BCE43-13EE-4978-896C-C318A5F65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85" y="1881187"/>
            <a:ext cx="2505075" cy="3095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4DAAC4-76F2-45E1-8461-A64730EF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761" y="5130801"/>
            <a:ext cx="2524125" cy="1590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41E3D-DD95-49BD-AE8A-D31B78CFEF18}"/>
              </a:ext>
            </a:extLst>
          </p:cNvPr>
          <p:cNvSpPr txBox="1"/>
          <p:nvPr/>
        </p:nvSpPr>
        <p:spPr>
          <a:xfrm>
            <a:off x="524256" y="14775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Start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E6E552-799A-4F72-AE90-BBC9E486C8FC}"/>
              </a:ext>
            </a:extLst>
          </p:cNvPr>
          <p:cNvSpPr txBox="1"/>
          <p:nvPr/>
        </p:nvSpPr>
        <p:spPr>
          <a:xfrm>
            <a:off x="3338817" y="151185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Direction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4E0D2-EC8E-4989-9A90-865C3AAB702D}"/>
              </a:ext>
            </a:extLst>
          </p:cNvPr>
          <p:cNvSpPr txBox="1"/>
          <p:nvPr/>
        </p:nvSpPr>
        <p:spPr>
          <a:xfrm>
            <a:off x="6234111" y="1511855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Extent Type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0EFEC-2DE9-4A54-AE8F-9D7499ADF97B}"/>
              </a:ext>
            </a:extLst>
          </p:cNvPr>
          <p:cNvSpPr txBox="1"/>
          <p:nvPr/>
        </p:nvSpPr>
        <p:spPr>
          <a:xfrm>
            <a:off x="3820169" y="5160209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2749-9A94-41EE-B61C-A9DF489E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1: Name Tag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8B97-1CFC-472A-B4C2-466DAC1B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41014" cy="4351338"/>
          </a:xfrm>
        </p:spPr>
        <p:txBody>
          <a:bodyPr/>
          <a:lstStyle/>
          <a:p>
            <a:r>
              <a:rPr lang="en-SG" sz="2400" dirty="0"/>
              <a:t>Let's make a name tag</a:t>
            </a:r>
          </a:p>
          <a:p>
            <a:pPr lvl="1"/>
            <a:r>
              <a:rPr lang="en-SG" sz="2000" dirty="0"/>
              <a:t>dimensions: 30mm x 70mm x 4 mm </a:t>
            </a:r>
          </a:p>
          <a:p>
            <a:pPr lvl="1"/>
            <a:r>
              <a:rPr lang="en-SG" sz="2000" dirty="0"/>
              <a:t>rim of 1.5mm thickness around the edges, height 2.5mm</a:t>
            </a:r>
          </a:p>
          <a:p>
            <a:pPr lvl="1"/>
            <a:r>
              <a:rPr lang="en-SG" sz="2000" dirty="0"/>
              <a:t>key-ring hole of 4mm, re-enforced with 1.5mm rim</a:t>
            </a:r>
          </a:p>
          <a:p>
            <a:pPr lvl="1"/>
            <a:r>
              <a:rPr lang="en-SG" sz="2000" dirty="0"/>
              <a:t>name or design/pattern 0.5mm below surface</a:t>
            </a:r>
          </a:p>
          <a:p>
            <a:pPr lvl="1"/>
            <a:r>
              <a:rPr lang="en-SG" sz="2000" dirty="0"/>
              <a:t>base of name tag 1.5mm thick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71B14-0ED2-4022-8AD2-1FE64C1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2E486FE-0165-442C-98E9-2069CA87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1916811"/>
            <a:ext cx="453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3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2E9-4809-4618-9D02-BE77489D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Modify &gt;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731F-897F-44F5-A234-69E1C339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97991"/>
          </a:xfrm>
        </p:spPr>
        <p:txBody>
          <a:bodyPr/>
          <a:lstStyle/>
          <a:p>
            <a:r>
              <a:rPr lang="en-SG" sz="2000" dirty="0"/>
              <a:t>Makes a shell of the solid object</a:t>
            </a:r>
          </a:p>
          <a:p>
            <a:r>
              <a:rPr lang="en-SG" sz="2000" dirty="0"/>
              <a:t>Starts with the face that was selected</a:t>
            </a:r>
          </a:p>
          <a:p>
            <a:r>
              <a:rPr lang="en-SG" sz="2000" dirty="0"/>
              <a:t>The shell thickness must be specified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60F8-AAD5-473A-8E11-B2502654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645F6-8AAE-47C6-8BFE-C7503432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044887"/>
            <a:ext cx="5848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93BF-02D1-4EFB-A40D-35918FFB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&gt; Loft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4851-0066-4735-ABE4-692ADA02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478663"/>
          </a:xfrm>
        </p:spPr>
        <p:txBody>
          <a:bodyPr/>
          <a:lstStyle/>
          <a:p>
            <a:r>
              <a:rPr lang="en-SG" sz="2000" dirty="0"/>
              <a:t>Create a solid object from profiles on different planes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81B60-F8DE-4AAB-8172-2AD7B0ED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E05A3-5B57-4A6A-887B-E187D7AD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085467"/>
            <a:ext cx="6972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4D9-B606-4FA1-AB0C-C02ABC9C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2: A Lego brick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D13-6A6F-4FDD-97BE-8253E4C1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723327"/>
          </a:xfrm>
        </p:spPr>
        <p:txBody>
          <a:bodyPr/>
          <a:lstStyle/>
          <a:p>
            <a:r>
              <a:rPr lang="en-SG" sz="2000" dirty="0"/>
              <a:t>This is Kevin Kennedy’s video tutorial on the drawing of a Lego brick.</a:t>
            </a:r>
            <a:br>
              <a:rPr lang="en-SG" sz="2000" dirty="0"/>
            </a:br>
            <a:r>
              <a:rPr lang="en-SG" sz="2000" dirty="0">
                <a:hlinkClick r:id="rId2"/>
              </a:rPr>
              <a:t>https://youtu.be/6yPKMSb6ja8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2A95C-6FB4-4DDC-A1A8-F09F8BDC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DD371BF-66A8-4C98-BB90-ABDDEE02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3" y="2594483"/>
            <a:ext cx="6267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F685-39B6-4583-A752-F0FD3906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3: Extrudes &amp; Planes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0D54-32F0-4E36-BB09-420D789B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4423"/>
          </a:xfrm>
        </p:spPr>
        <p:txBody>
          <a:bodyPr/>
          <a:lstStyle/>
          <a:p>
            <a:r>
              <a:rPr lang="en-SG" dirty="0"/>
              <a:t>This object is made up of 20 cubes (20mm) glued together and then shelled to a thickness of 4mm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80C1-06D9-45A7-B7EA-76DBC04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218987-6BDA-4182-9420-725A7C9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784412"/>
            <a:ext cx="74104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EF6-0FE0-46BD-9011-850E1D90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Tools in Fusion 360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856F-DA39-4A58-AA94-875D59177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Autodesk Training</a:t>
            </a:r>
          </a:p>
          <a:p>
            <a:pPr lvl="1"/>
            <a:r>
              <a:rPr lang="en-SG" dirty="0">
                <a:hlinkClick r:id="rId2"/>
              </a:rPr>
              <a:t>Introduction to Fusion 360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User Interface Overview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Open, close, export, upload, and save designs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Set Preferences</a:t>
            </a:r>
            <a:endParaRPr lang="en-SG" dirty="0"/>
          </a:p>
          <a:p>
            <a:pPr lvl="1"/>
            <a:r>
              <a:rPr lang="en-SG" dirty="0">
                <a:hlinkClick r:id="rId5"/>
              </a:rPr>
              <a:t>Adjust Display settings</a:t>
            </a:r>
            <a:endParaRPr lang="en-SG" dirty="0"/>
          </a:p>
          <a:p>
            <a:pPr lvl="1"/>
            <a:r>
              <a:rPr lang="en-SG" dirty="0">
                <a:hlinkClick r:id="rId6"/>
              </a:rPr>
              <a:t>Use the Marking Menu</a:t>
            </a:r>
            <a:endParaRPr lang="en-SG" dirty="0"/>
          </a:p>
          <a:p>
            <a:pPr lvl="1"/>
            <a:r>
              <a:rPr lang="en-SG" dirty="0">
                <a:hlinkClick r:id="rId7"/>
              </a:rPr>
              <a:t>Use the Toolbox</a:t>
            </a:r>
            <a:endParaRPr lang="en-SG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9DFDA-B83F-4939-8EBB-35373639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297723"/>
            <a:ext cx="3886200" cy="3879240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SG" dirty="0">
                <a:hlinkClick r:id="rId8"/>
              </a:rPr>
              <a:t>Create A Project</a:t>
            </a:r>
            <a:endParaRPr lang="en-SG" dirty="0"/>
          </a:p>
          <a:p>
            <a:pPr lvl="1"/>
            <a:r>
              <a:rPr lang="en-SG" dirty="0">
                <a:hlinkClick r:id="rId9"/>
              </a:rPr>
              <a:t>Open a Design created in another CAD system</a:t>
            </a:r>
            <a:r>
              <a:rPr lang="en-SG" dirty="0"/>
              <a:t>	</a:t>
            </a:r>
          </a:p>
          <a:p>
            <a:pPr lvl="1"/>
            <a:r>
              <a:rPr lang="en-SG" dirty="0">
                <a:hlinkClick r:id="rId10"/>
              </a:rPr>
              <a:t>Components and Bodies</a:t>
            </a:r>
            <a:endParaRPr lang="en-SG" dirty="0"/>
          </a:p>
          <a:p>
            <a:pPr lvl="1"/>
            <a:r>
              <a:rPr lang="en-SG" dirty="0">
                <a:hlinkClick r:id="rId11"/>
              </a:rPr>
              <a:t>Parametric vs. direct </a:t>
            </a:r>
            <a:r>
              <a:rPr lang="en-SG" dirty="0" err="1">
                <a:hlinkClick r:id="rId11"/>
              </a:rPr>
              <a:t>modeling</a:t>
            </a:r>
            <a:endParaRPr lang="en-SG" dirty="0"/>
          </a:p>
          <a:p>
            <a:pPr lvl="1"/>
            <a:r>
              <a:rPr lang="en-SG" dirty="0">
                <a:hlinkClick r:id="rId12"/>
              </a:rPr>
              <a:t>Working with Design versions</a:t>
            </a:r>
            <a:endParaRPr lang="en-SG" dirty="0"/>
          </a:p>
          <a:p>
            <a:pPr lvl="1"/>
            <a:r>
              <a:rPr lang="en-SG" dirty="0">
                <a:hlinkClick r:id="rId13"/>
              </a:rPr>
              <a:t>Sketch Constraints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1A6D-0CA7-4450-A1EC-3F3D8510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Models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0281-BC6E-474A-8BC4-DA783FE2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Track for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2FA4-BACA-4F4C-A4AD-57BB83BD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Kevin Kennedy </a:t>
            </a:r>
            <a:r>
              <a:rPr lang="en-SG" dirty="0">
                <a:hlinkClick r:id="rId2"/>
              </a:rPr>
              <a:t>Product Design Online</a:t>
            </a:r>
            <a:endParaRPr lang="en-SG" dirty="0"/>
          </a:p>
          <a:p>
            <a:pPr lvl="1"/>
            <a:r>
              <a:rPr lang="en-SG" dirty="0"/>
              <a:t>Recommended: </a:t>
            </a:r>
            <a:r>
              <a:rPr lang="en-SG" dirty="0">
                <a:hlinkClick r:id="rId3"/>
              </a:rPr>
              <a:t>Learn Fusion 360 in 30 days</a:t>
            </a:r>
            <a:endParaRPr lang="en-SG" dirty="0"/>
          </a:p>
          <a:p>
            <a:pPr lvl="1"/>
            <a:endParaRPr lang="en-SG" dirty="0"/>
          </a:p>
          <a:p>
            <a:pPr lvl="1"/>
            <a:r>
              <a:rPr lang="en-SG" dirty="0"/>
              <a:t>Highlighted Topics</a:t>
            </a:r>
          </a:p>
          <a:p>
            <a:pPr lvl="2"/>
            <a:r>
              <a:rPr lang="en-SG" dirty="0">
                <a:hlinkClick r:id="rId4"/>
              </a:rPr>
              <a:t>Navigating the Fusion 360 User Interface (sections explained) - REVISED 2019</a:t>
            </a:r>
            <a:endParaRPr lang="en-SG" dirty="0"/>
          </a:p>
          <a:p>
            <a:pPr lvl="2"/>
            <a:r>
              <a:rPr lang="en-SG" dirty="0">
                <a:hlinkClick r:id="rId5"/>
              </a:rPr>
              <a:t>Default settings for Fusion 360</a:t>
            </a:r>
            <a:endParaRPr lang="en-SG" dirty="0"/>
          </a:p>
          <a:p>
            <a:pPr lvl="2"/>
            <a:r>
              <a:rPr lang="en-SG" dirty="0">
                <a:hlinkClick r:id="rId6"/>
              </a:rPr>
              <a:t>How to Manually Add Sketch Constraints - Learn Autodesk Fusion 360 in 30 Days: Day #16</a:t>
            </a:r>
            <a:endParaRPr lang="en-SG" dirty="0"/>
          </a:p>
          <a:p>
            <a:pPr lvl="2"/>
            <a:r>
              <a:rPr lang="en-SG" dirty="0">
                <a:hlinkClick r:id="rId7"/>
              </a:rPr>
              <a:t>How to Create text in Fusion 360</a:t>
            </a:r>
            <a:endParaRPr lang="en-SG" dirty="0"/>
          </a:p>
          <a:p>
            <a:pPr lvl="2"/>
            <a:r>
              <a:rPr lang="en-SG" dirty="0">
                <a:hlinkClick r:id="rId8"/>
              </a:rPr>
              <a:t>How and Why to Fully Constrain Your Sketches</a:t>
            </a:r>
            <a:endParaRPr lang="en-SG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E004-110E-4C72-B07C-A9125FA4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1ED-E6A3-4CA5-8A88-2F6341DF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360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791D-684D-4407-A1A4-10665FE1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05723" cy="4351338"/>
          </a:xfrm>
        </p:spPr>
        <p:txBody>
          <a:bodyPr/>
          <a:lstStyle/>
          <a:p>
            <a:r>
              <a:rPr lang="en-SG" sz="2400" dirty="0"/>
              <a:t>Sketch</a:t>
            </a:r>
          </a:p>
          <a:p>
            <a:pPr lvl="1"/>
            <a:r>
              <a:rPr lang="en-SG" sz="2000" dirty="0"/>
              <a:t>Created in a 2D plane</a:t>
            </a:r>
          </a:p>
          <a:p>
            <a:pPr lvl="1"/>
            <a:r>
              <a:rPr lang="en-SG" sz="2000" dirty="0"/>
              <a:t>Sketches should be constrained and closed</a:t>
            </a:r>
          </a:p>
          <a:p>
            <a:pPr lvl="1"/>
            <a:r>
              <a:rPr lang="en-SG" sz="2000" dirty="0"/>
              <a:t>Forms the building block of all models</a:t>
            </a:r>
          </a:p>
          <a:p>
            <a:r>
              <a:rPr lang="en-SG" sz="2400" dirty="0"/>
              <a:t>Body</a:t>
            </a:r>
          </a:p>
          <a:p>
            <a:pPr lvl="1"/>
            <a:r>
              <a:rPr lang="en-SG" sz="2000" dirty="0"/>
              <a:t>Usually created from a sketch(s)</a:t>
            </a:r>
          </a:p>
          <a:p>
            <a:pPr lvl="1"/>
            <a:r>
              <a:rPr lang="en-SG" sz="2000" dirty="0"/>
              <a:t>Is a </a:t>
            </a:r>
            <a:r>
              <a:rPr lang="en-SG" sz="2000" dirty="0">
                <a:solidFill>
                  <a:srgbClr val="FF0000"/>
                </a:solidFill>
              </a:rPr>
              <a:t>SOLID</a:t>
            </a:r>
          </a:p>
          <a:p>
            <a:pPr lvl="1"/>
            <a:r>
              <a:rPr lang="en-SG" sz="2000" dirty="0"/>
              <a:t>Can combine to form other bodies</a:t>
            </a:r>
          </a:p>
          <a:p>
            <a:r>
              <a:rPr lang="en-SG" sz="2400" dirty="0"/>
              <a:t>Component</a:t>
            </a:r>
          </a:p>
          <a:p>
            <a:pPr lvl="1"/>
            <a:r>
              <a:rPr lang="en-SG" sz="2000" dirty="0"/>
              <a:t>Made up of bodies and sketches</a:t>
            </a:r>
          </a:p>
          <a:p>
            <a:pPr lvl="1"/>
            <a:r>
              <a:rPr lang="en-SG" sz="2000" dirty="0"/>
              <a:t>Usually "joined" or "combined“</a:t>
            </a:r>
          </a:p>
          <a:p>
            <a:pPr lvl="1"/>
            <a:r>
              <a:rPr lang="en-SG" sz="2000" dirty="0"/>
              <a:t>Can be used to form other components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BFB4A-21C4-4EB7-BBE8-E3C69226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9FEBC79-3521-4772-A086-1F55BED1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3" y="1557338"/>
            <a:ext cx="3105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D303-9117-4A8F-91A7-C6B491B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8230-8B07-45E5-BE84-B9CADC2F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2201"/>
            <a:ext cx="7886700" cy="4351338"/>
          </a:xfrm>
        </p:spPr>
        <p:txBody>
          <a:bodyPr/>
          <a:lstStyle/>
          <a:p>
            <a:r>
              <a:rPr lang="en-SG" dirty="0"/>
              <a:t>Why constrain a sketch?</a:t>
            </a:r>
          </a:p>
          <a:p>
            <a:pPr lvl="1"/>
            <a:r>
              <a:rPr lang="en-SG" dirty="0"/>
              <a:t>A </a:t>
            </a:r>
            <a:r>
              <a:rPr lang="en-SG" dirty="0">
                <a:solidFill>
                  <a:srgbClr val="FF0000"/>
                </a:solidFill>
              </a:rPr>
              <a:t>constrained</a:t>
            </a:r>
            <a:r>
              <a:rPr lang="en-SG" dirty="0"/>
              <a:t> sketch cannot be changed (accidentally).</a:t>
            </a:r>
          </a:p>
          <a:p>
            <a:pPr lvl="1"/>
            <a:r>
              <a:rPr lang="en-SG" dirty="0"/>
              <a:t>Each segment is locked by a dimension or a constraint.</a:t>
            </a:r>
          </a:p>
          <a:p>
            <a:pPr lvl="1"/>
            <a:r>
              <a:rPr lang="en-SG" dirty="0"/>
              <a:t>Constrained segments are drawn in </a:t>
            </a:r>
            <a:r>
              <a:rPr lang="en-SG" dirty="0">
                <a:solidFill>
                  <a:schemeClr val="accent1"/>
                </a:solidFill>
              </a:rPr>
              <a:t>BLACK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6CB11-923A-41E0-8E82-4994D2BD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484CD-21D2-4565-BF41-D335DD7DFEF6}"/>
              </a:ext>
            </a:extLst>
          </p:cNvPr>
          <p:cNvSpPr txBox="1"/>
          <p:nvPr/>
        </p:nvSpPr>
        <p:spPr>
          <a:xfrm>
            <a:off x="628650" y="43784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SG" dirty="0">
                <a:hlinkClick r:id="rId2"/>
              </a:rPr>
              <a:t>Kevin Kennedy:  How and Why to Fully Constrain Your Sketches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8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C74-C230-4E21-A2D7-6433305E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A8BB-805E-455D-BF77-419DD622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848" y="1324708"/>
            <a:ext cx="5365502" cy="5168166"/>
          </a:xfrm>
        </p:spPr>
        <p:txBody>
          <a:bodyPr/>
          <a:lstStyle/>
          <a:p>
            <a:pPr lvl="1"/>
            <a:r>
              <a:rPr lang="en-SG" sz="2000" dirty="0"/>
              <a:t>Dimension</a:t>
            </a:r>
          </a:p>
          <a:p>
            <a:pPr lvl="1"/>
            <a:r>
              <a:rPr lang="en-SG" sz="2000" dirty="0"/>
              <a:t>Horizontal, Vertical</a:t>
            </a:r>
          </a:p>
          <a:p>
            <a:pPr lvl="1"/>
            <a:r>
              <a:rPr lang="en-SG" sz="2000" dirty="0"/>
              <a:t>Coincident (constrains a point to another point, line, arc, or curve.)</a:t>
            </a:r>
          </a:p>
          <a:p>
            <a:pPr lvl="1"/>
            <a:r>
              <a:rPr lang="en-SG" sz="2000" dirty="0"/>
              <a:t>Tangent</a:t>
            </a:r>
          </a:p>
          <a:p>
            <a:pPr lvl="1"/>
            <a:r>
              <a:rPr lang="en-SG" sz="2000" dirty="0"/>
              <a:t>Equal</a:t>
            </a:r>
          </a:p>
          <a:p>
            <a:pPr lvl="1"/>
            <a:r>
              <a:rPr lang="en-SG" sz="2000" dirty="0"/>
              <a:t>Parallel</a:t>
            </a:r>
          </a:p>
          <a:p>
            <a:pPr lvl="1"/>
            <a:r>
              <a:rPr lang="en-SG" sz="2000" dirty="0"/>
              <a:t>Perpendicular</a:t>
            </a:r>
          </a:p>
          <a:p>
            <a:pPr lvl="1"/>
            <a:r>
              <a:rPr lang="en-SG" sz="2000" dirty="0"/>
              <a:t>Fix / </a:t>
            </a:r>
            <a:r>
              <a:rPr lang="en-SG" sz="2000" dirty="0" err="1"/>
              <a:t>UnFix</a:t>
            </a:r>
            <a:endParaRPr lang="en-SG" sz="2000" dirty="0"/>
          </a:p>
          <a:p>
            <a:pPr lvl="1"/>
            <a:r>
              <a:rPr lang="en-SG" sz="2000" dirty="0" err="1"/>
              <a:t>MidPoint</a:t>
            </a:r>
            <a:endParaRPr lang="en-SG" sz="2000" dirty="0"/>
          </a:p>
          <a:p>
            <a:pPr lvl="1"/>
            <a:r>
              <a:rPr lang="en-SG" sz="2000" dirty="0"/>
              <a:t>Concentric</a:t>
            </a:r>
          </a:p>
          <a:p>
            <a:pPr lvl="1"/>
            <a:r>
              <a:rPr lang="en-SG" sz="2000" dirty="0"/>
              <a:t>Colinear ( constrains a line to another line, so that both lines fall onto the same line)</a:t>
            </a:r>
          </a:p>
          <a:p>
            <a:pPr lvl="1"/>
            <a:r>
              <a:rPr lang="en-SG" sz="2000" dirty="0"/>
              <a:t>Symmetry</a:t>
            </a:r>
          </a:p>
          <a:p>
            <a:pPr lvl="1"/>
            <a:r>
              <a:rPr lang="en-SG" sz="2000" dirty="0"/>
              <a:t>Curvature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1E5F-A7F3-4554-8167-65D2EAD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24FA3E-D775-4D83-8F12-9E586309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5" y="1690689"/>
            <a:ext cx="2359636" cy="43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B78-8913-4C8D-AD70-57A54D3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E35D-9BDA-4068-9F70-14AA4EDF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42" y="5166933"/>
            <a:ext cx="8158915" cy="1709993"/>
          </a:xfrm>
        </p:spPr>
        <p:txBody>
          <a:bodyPr/>
          <a:lstStyle/>
          <a:p>
            <a:r>
              <a:rPr lang="en-SG" sz="2400" dirty="0"/>
              <a:t>Fusion 360 saves all files into the cloud</a:t>
            </a:r>
          </a:p>
          <a:p>
            <a:pPr lvl="1"/>
            <a:r>
              <a:rPr lang="en-SG" sz="2000" dirty="0"/>
              <a:t>You can share your files within the cloud</a:t>
            </a:r>
          </a:p>
          <a:p>
            <a:pPr lvl="1"/>
            <a:r>
              <a:rPr lang="en-SG" sz="2000" dirty="0"/>
              <a:t>You can export your design file to the local storage using </a:t>
            </a:r>
            <a:r>
              <a:rPr lang="en-SG" sz="2000" dirty="0">
                <a:solidFill>
                  <a:srgbClr val="FF0000"/>
                </a:solidFill>
              </a:rPr>
              <a:t>export</a:t>
            </a:r>
            <a:r>
              <a:rPr lang="en-SG" sz="2000" dirty="0"/>
              <a:t>.</a:t>
            </a:r>
          </a:p>
          <a:p>
            <a:pPr lvl="1"/>
            <a:r>
              <a:rPr lang="en-SG" sz="2000" dirty="0"/>
              <a:t>Output format is .f3d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08E2-3240-47D9-83B0-7A804BD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E42C21-B036-4A12-95F5-13AFEAF6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2088"/>
            <a:ext cx="2234746" cy="3038547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45D738-773F-4CDC-AA42-BF6FC835B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0" y="1462089"/>
            <a:ext cx="58388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5C0E-3B42-4DFA-BFD4-31247D5C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0BEB-6AF0-4BAE-A636-06F29F69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08" y="5389245"/>
            <a:ext cx="6800849" cy="1325563"/>
          </a:xfrm>
        </p:spPr>
        <p:txBody>
          <a:bodyPr/>
          <a:lstStyle/>
          <a:p>
            <a:r>
              <a:rPr lang="en-SG" sz="2000" dirty="0"/>
              <a:t>Enter variables as parameters</a:t>
            </a:r>
          </a:p>
          <a:p>
            <a:r>
              <a:rPr lang="en-SG" sz="2000" dirty="0"/>
              <a:t>Use parameters in your design</a:t>
            </a:r>
          </a:p>
          <a:p>
            <a:r>
              <a:rPr lang="en-SG" sz="2000" dirty="0"/>
              <a:t>Design becomes very flexible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9FCF-8CD1-4B48-B7BB-54428EBB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B121F4-8306-4831-851B-C4C20375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9027"/>
            <a:ext cx="6312408" cy="3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7ADB-36D1-4DD4-AEDF-D4E4804B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Parametric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C2AF-CCFC-48BA-AA34-625910EE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6192"/>
            <a:ext cx="7886700" cy="727138"/>
          </a:xfrm>
        </p:spPr>
        <p:txBody>
          <a:bodyPr/>
          <a:lstStyle/>
          <a:p>
            <a:r>
              <a:rPr lang="en-SG" sz="2000" dirty="0"/>
              <a:t>A fully configurable polygon with parametric sides and size.</a:t>
            </a:r>
          </a:p>
          <a:p>
            <a:r>
              <a:rPr lang="en-SG" sz="2000" dirty="0"/>
              <a:t>Try changing the parameters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DD05-0AF8-43B1-8C88-2B05ECEE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9E7C973-84B2-4678-8DC1-C54037C3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3" y="2440818"/>
            <a:ext cx="7413212" cy="40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639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Yanone Kaffeesatz SemiBold</vt:lpstr>
      <vt:lpstr>Office Theme</vt:lpstr>
      <vt:lpstr>EP1000</vt:lpstr>
      <vt:lpstr>Essential Tools in Fusion 360</vt:lpstr>
      <vt:lpstr>Fast Track for Engineers</vt:lpstr>
      <vt:lpstr>Fusion 360 Building Blocks</vt:lpstr>
      <vt:lpstr>Constraints</vt:lpstr>
      <vt:lpstr>Types Of Constraints</vt:lpstr>
      <vt:lpstr>Saving Designs</vt:lpstr>
      <vt:lpstr>Parametric Design</vt:lpstr>
      <vt:lpstr>E.g. Parametric Polygon</vt:lpstr>
      <vt:lpstr>Methods of Creating 3D Models</vt:lpstr>
      <vt:lpstr>Extrusion</vt:lpstr>
      <vt:lpstr>Extrude – Join / New Body</vt:lpstr>
      <vt:lpstr>Extrude – Cut</vt:lpstr>
      <vt:lpstr>Extrude - options</vt:lpstr>
      <vt:lpstr>Exercise 1: Name Tag</vt:lpstr>
      <vt:lpstr>Modify &gt; Shell</vt:lpstr>
      <vt:lpstr>Create &gt; Loft</vt:lpstr>
      <vt:lpstr>Exercise 2: A Lego brick</vt:lpstr>
      <vt:lpstr>Exercise 3: Extrudes &amp; Planes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22</cp:revision>
  <dcterms:created xsi:type="dcterms:W3CDTF">2021-05-13T09:46:01Z</dcterms:created>
  <dcterms:modified xsi:type="dcterms:W3CDTF">2021-05-13T15:11:44Z</dcterms:modified>
</cp:coreProperties>
</file>