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6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>
        <p:scale>
          <a:sx n="75" d="100"/>
          <a:sy n="75" d="100"/>
        </p:scale>
        <p:origin x="114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odney_Dorville@sp.edu.sg" TargetMode="External"/><Relationship Id="rId2" Type="http://schemas.openxmlformats.org/officeDocument/2006/relationships/hyperlink" Target="https://rdorville.github.io/ep1000digfa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Digital_modeling_and_fabric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cw.mit.edu/courses/mas-863-how-to-make-almost-anything-fall-2002/" TargetMode="Externa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12" Type="http://schemas.openxmlformats.org/officeDocument/2006/relationships/hyperlink" Target="https://www.youtube.com/watch?v=h8cF5QPPmWU" TargetMode="External"/><Relationship Id="rId17" Type="http://schemas.openxmlformats.org/officeDocument/2006/relationships/hyperlink" Target="https://en.wikipedia.org/wiki/Neil_Gershenfeld" TargetMode="External"/><Relationship Id="rId2" Type="http://schemas.openxmlformats.org/officeDocument/2006/relationships/hyperlink" Target="https://fabfoundation.org/" TargetMode="Externa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aniellesoh.github.io/ep1000/prj/projects.html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4.jpeg"/><Relationship Id="rId15" Type="http://schemas.openxmlformats.org/officeDocument/2006/relationships/hyperlink" Target="https://www.ted.com/speakers/neil_gershenfeld" TargetMode="External"/><Relationship Id="rId10" Type="http://schemas.openxmlformats.org/officeDocument/2006/relationships/hyperlink" Target="https://fabacademy.org/" TargetMode="External"/><Relationship Id="rId4" Type="http://schemas.openxmlformats.org/officeDocument/2006/relationships/hyperlink" Target="https://plsspeccify.github.io/EP1000/prj/watersystem.html" TargetMode="External"/><Relationship Id="rId9" Type="http://schemas.openxmlformats.org/officeDocument/2006/relationships/image" Target="../media/image6.png"/><Relationship Id="rId14" Type="http://schemas.openxmlformats.org/officeDocument/2006/relationships/hyperlink" Target="https://en.wikipedia.org/wiki/Manu_Prakash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Digital Fabrication Prototyping </a:t>
            </a:r>
            <a:r>
              <a:rPr lang="en-SG" dirty="0" smtClean="0"/>
              <a:t>Fundamentals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Presented by: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3200" dirty="0" smtClean="0"/>
              <a:t>Rodney Dorville (FablabSP)</a:t>
            </a:r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r>
              <a:rPr lang="en-SG" dirty="0" smtClean="0"/>
              <a:t>Course Site: </a:t>
            </a:r>
            <a:r>
              <a:rPr lang="en-SG" dirty="0" smtClean="0">
                <a:hlinkClick r:id="rId2"/>
              </a:rPr>
              <a:t>https://rdorville.github.io/ep1000digfab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023047"/>
              </p:ext>
            </p:extLst>
          </p:nvPr>
        </p:nvGraphicFramePr>
        <p:xfrm>
          <a:off x="973282" y="2523014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636">
                  <a:extLst>
                    <a:ext uri="{9D8B030D-6E8A-4147-A177-3AD203B41FA5}">
                      <a16:colId xmlns:a16="http://schemas.microsoft.com/office/drawing/2014/main" val="1141850247"/>
                    </a:ext>
                  </a:extLst>
                </a:gridCol>
                <a:gridCol w="3775364">
                  <a:extLst>
                    <a:ext uri="{9D8B030D-6E8A-4147-A177-3AD203B41FA5}">
                      <a16:colId xmlns:a16="http://schemas.microsoft.com/office/drawing/2014/main" val="11525686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b="1" dirty="0" smtClean="0">
                          <a:solidFill>
                            <a:schemeClr val="tx1"/>
                          </a:solidFill>
                        </a:rPr>
                        <a:t>Contact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solidFill>
                            <a:srgbClr val="FF0000"/>
                          </a:solidFill>
                        </a:rPr>
                        <a:t>Details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24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 smtClean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b="1" dirty="0" smtClean="0">
                          <a:solidFill>
                            <a:srgbClr val="FF0000"/>
                          </a:solidFill>
                          <a:hlinkClick r:id="rId3"/>
                        </a:rPr>
                        <a:t>Rodney_Dorville@sp.edu.sg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058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 smtClean="0">
                          <a:solidFill>
                            <a:schemeClr val="tx1"/>
                          </a:solidFill>
                        </a:rPr>
                        <a:t>Telegram</a:t>
                      </a:r>
                      <a:r>
                        <a:rPr lang="en-SG" b="1" baseline="0" dirty="0" smtClean="0">
                          <a:solidFill>
                            <a:schemeClr val="tx1"/>
                          </a:solidFill>
                        </a:rPr>
                        <a:t> Messenger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solidFill>
                            <a:srgbClr val="FF0000"/>
                          </a:solidFill>
                        </a:rPr>
                        <a:t>@</a:t>
                      </a:r>
                      <a:r>
                        <a:rPr lang="en-SG" dirty="0" err="1" smtClean="0">
                          <a:solidFill>
                            <a:srgbClr val="FF0000"/>
                          </a:solidFill>
                        </a:rPr>
                        <a:t>RodneyD_SG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11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 smtClean="0">
                          <a:solidFill>
                            <a:schemeClr val="tx1"/>
                          </a:solidFill>
                        </a:rPr>
                        <a:t>Office Tel: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solidFill>
                            <a:srgbClr val="FF0000"/>
                          </a:solidFill>
                        </a:rPr>
                        <a:t>6772-1451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137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53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Digital Fabrication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 how to use Digital Fabrication </a:t>
            </a:r>
            <a:r>
              <a:rPr lang="en-GB" dirty="0" smtClean="0"/>
              <a:t>techniques in</a:t>
            </a:r>
            <a:endParaRPr lang="en-GB" dirty="0"/>
          </a:p>
          <a:p>
            <a:pPr lvl="1"/>
            <a:r>
              <a:rPr lang="en-GB" dirty="0"/>
              <a:t>Computer Aided Design</a:t>
            </a:r>
          </a:p>
          <a:p>
            <a:pPr lvl="1"/>
            <a:r>
              <a:rPr lang="en-GB" dirty="0"/>
              <a:t>3D printing processes</a:t>
            </a:r>
          </a:p>
          <a:p>
            <a:pPr lvl="1"/>
            <a:r>
              <a:rPr lang="en-GB" dirty="0"/>
              <a:t>Laser Cutting</a:t>
            </a:r>
          </a:p>
          <a:p>
            <a:pPr lvl="1"/>
            <a:r>
              <a:rPr lang="en-GB" dirty="0"/>
              <a:t>Embedded controllers - sensing &amp; actuation</a:t>
            </a:r>
          </a:p>
          <a:p>
            <a:r>
              <a:rPr lang="en-GB" dirty="0"/>
              <a:t>Covert your design into a working </a:t>
            </a:r>
            <a:r>
              <a:rPr lang="en-GB" dirty="0" smtClean="0"/>
              <a:t>prototype</a:t>
            </a:r>
          </a:p>
          <a:p>
            <a:r>
              <a:rPr lang="en-GB" dirty="0" smtClean="0"/>
              <a:t>Integrate technologies</a:t>
            </a:r>
            <a:endParaRPr lang="en-GB" dirty="0"/>
          </a:p>
          <a:p>
            <a:r>
              <a:rPr lang="en-GB" dirty="0"/>
              <a:t>Document and present your </a:t>
            </a:r>
            <a:r>
              <a:rPr lang="en-GB" dirty="0" smtClean="0"/>
              <a:t>prototype.</a:t>
            </a:r>
            <a:endParaRPr lang="en-GB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9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Definition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hlinkClick r:id="rId2"/>
              </a:rPr>
              <a:t>Digital </a:t>
            </a:r>
            <a:r>
              <a:rPr lang="en-GB" sz="2400" dirty="0" err="1">
                <a:hlinkClick r:id="rId2"/>
              </a:rPr>
              <a:t>modeling</a:t>
            </a:r>
            <a:r>
              <a:rPr lang="en-GB" sz="2400" dirty="0"/>
              <a:t> and fabrication is a design and production process that uses digital information as its source.</a:t>
            </a:r>
            <a:br>
              <a:rPr lang="en-GB" sz="2400" dirty="0"/>
            </a:br>
            <a:r>
              <a:rPr lang="en-GB" sz="2400" dirty="0"/>
              <a:t>(Ref: </a:t>
            </a:r>
            <a:r>
              <a:rPr lang="en-GB" sz="2400" dirty="0" err="1">
                <a:hlinkClick r:id="rId2"/>
              </a:rPr>
              <a:t>WikiPedia</a:t>
            </a:r>
            <a:r>
              <a:rPr lang="en-GB" sz="2400" dirty="0"/>
              <a:t>)</a:t>
            </a:r>
          </a:p>
          <a:p>
            <a:pPr lvl="1"/>
            <a:r>
              <a:rPr lang="en-GB" sz="2000" dirty="0"/>
              <a:t>Digital Fabrication allows you to build your object/idea on a computer and spending </a:t>
            </a:r>
            <a:r>
              <a:rPr lang="en-GB" sz="2000" b="1" dirty="0"/>
              <a:t>minimal time</a:t>
            </a:r>
            <a:r>
              <a:rPr lang="en-GB" sz="2000" dirty="0"/>
              <a:t> as well as expertise in creating the physical object on the actual machine.</a:t>
            </a:r>
          </a:p>
          <a:p>
            <a:r>
              <a:rPr lang="en-GB" sz="2400" dirty="0"/>
              <a:t>Workflow</a:t>
            </a:r>
          </a:p>
          <a:p>
            <a:endParaRPr lang="en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https://rdorville.github.io/digfab/presentations/ep1000_introduction/digfab_workf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083" y="4119416"/>
            <a:ext cx="6869834" cy="246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16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Commercial Break!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 descr="Imapact of Digital Fabrication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38" y="1430914"/>
            <a:ext cx="2286289" cy="139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lant fountain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801" y="5039592"/>
            <a:ext cx="2452544" cy="13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utomatic Trash Bin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38" y="5039592"/>
            <a:ext cx="2286289" cy="151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4019" y="1430914"/>
            <a:ext cx="2112385" cy="1393491"/>
          </a:xfrm>
          <a:prstGeom prst="rect">
            <a:avLst/>
          </a:prstGeom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75887" y="1430914"/>
            <a:ext cx="2063017" cy="13934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8638" y="2824405"/>
            <a:ext cx="164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Fab Foundation</a:t>
            </a:r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3272701" y="2824405"/>
            <a:ext cx="1904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MIT: How to Make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5665496" y="2824405"/>
            <a:ext cx="137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FabAcademy</a:t>
            </a:r>
            <a:endParaRPr lang="en-SG" dirty="0"/>
          </a:p>
        </p:txBody>
      </p:sp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04019" y="3218680"/>
            <a:ext cx="2143125" cy="13430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72701" y="4561705"/>
            <a:ext cx="1568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hlinkClick r:id="rId14"/>
              </a:rPr>
              <a:t>Manu Prakash</a:t>
            </a:r>
            <a:endParaRPr lang="en-SG" dirty="0"/>
          </a:p>
        </p:txBody>
      </p:sp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9371" y="3218680"/>
            <a:ext cx="2009775" cy="13811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38456" y="4561705"/>
            <a:ext cx="223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>
                <a:hlinkClick r:id="rId17"/>
              </a:rPr>
              <a:t>Prof.</a:t>
            </a:r>
            <a:r>
              <a:rPr lang="en-SG" dirty="0" smtClean="0">
                <a:hlinkClick r:id="rId17"/>
              </a:rPr>
              <a:t> Neil Gershenfeld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629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Assessment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Course Assessment</a:t>
            </a:r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r>
              <a:rPr lang="en-SG" dirty="0" smtClean="0"/>
              <a:t>Assessment Method</a:t>
            </a:r>
          </a:p>
          <a:p>
            <a:pPr lvl="1"/>
            <a:r>
              <a:rPr lang="en-SG" dirty="0" smtClean="0"/>
              <a:t>Documentation</a:t>
            </a:r>
          </a:p>
          <a:p>
            <a:pPr lvl="1"/>
            <a:r>
              <a:rPr lang="en-SG" dirty="0" smtClean="0"/>
              <a:t>Skill Certifications (Safety, 3D Printing, Laser Cutting)</a:t>
            </a:r>
          </a:p>
          <a:p>
            <a:pPr lvl="1"/>
            <a:r>
              <a:rPr lang="en-SG" dirty="0" smtClean="0"/>
              <a:t>Skill Assignments (mini-practical projects)</a:t>
            </a:r>
          </a:p>
          <a:p>
            <a:pPr lvl="1"/>
            <a:r>
              <a:rPr lang="en-SG" dirty="0" smtClean="0"/>
              <a:t>Module Project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70949"/>
              </p:ext>
            </p:extLst>
          </p:nvPr>
        </p:nvGraphicFramePr>
        <p:xfrm>
          <a:off x="1077191" y="2321791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218">
                  <a:extLst>
                    <a:ext uri="{9D8B030D-6E8A-4147-A177-3AD203B41FA5}">
                      <a16:colId xmlns:a16="http://schemas.microsoft.com/office/drawing/2014/main" val="3987187107"/>
                    </a:ext>
                  </a:extLst>
                </a:gridCol>
                <a:gridCol w="862446">
                  <a:extLst>
                    <a:ext uri="{9D8B030D-6E8A-4147-A177-3AD203B41FA5}">
                      <a16:colId xmlns:a16="http://schemas.microsoft.com/office/drawing/2014/main" val="854077057"/>
                    </a:ext>
                  </a:extLst>
                </a:gridCol>
                <a:gridCol w="3667991">
                  <a:extLst>
                    <a:ext uri="{9D8B030D-6E8A-4147-A177-3AD203B41FA5}">
                      <a16:colId xmlns:a16="http://schemas.microsoft.com/office/drawing/2014/main" val="1614557987"/>
                    </a:ext>
                  </a:extLst>
                </a:gridCol>
                <a:gridCol w="824345">
                  <a:extLst>
                    <a:ext uri="{9D8B030D-6E8A-4147-A177-3AD203B41FA5}">
                      <a16:colId xmlns:a16="http://schemas.microsoft.com/office/drawing/2014/main" val="398614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Sn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Code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Description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Score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184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CA1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Safety, Documentation, Web site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20%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30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CA2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Digital Fabrication Skills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40%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80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CA3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Summative Project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40%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51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1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Course Schedule 22/23 </a:t>
            </a:r>
            <a:r>
              <a:rPr lang="en-SG" dirty="0" err="1" smtClean="0"/>
              <a:t>Sem</a:t>
            </a:r>
            <a:r>
              <a:rPr lang="en-SG" dirty="0" smtClean="0"/>
              <a:t> 1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113595"/>
              </p:ext>
            </p:extLst>
          </p:nvPr>
        </p:nvGraphicFramePr>
        <p:xfrm>
          <a:off x="555913" y="1441162"/>
          <a:ext cx="8349095" cy="479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510">
                  <a:extLst>
                    <a:ext uri="{9D8B030D-6E8A-4147-A177-3AD203B41FA5}">
                      <a16:colId xmlns:a16="http://schemas.microsoft.com/office/drawing/2014/main" val="1077073251"/>
                    </a:ext>
                  </a:extLst>
                </a:gridCol>
                <a:gridCol w="1287015">
                  <a:extLst>
                    <a:ext uri="{9D8B030D-6E8A-4147-A177-3AD203B41FA5}">
                      <a16:colId xmlns:a16="http://schemas.microsoft.com/office/drawing/2014/main" val="3896714840"/>
                    </a:ext>
                  </a:extLst>
                </a:gridCol>
                <a:gridCol w="3422980">
                  <a:extLst>
                    <a:ext uri="{9D8B030D-6E8A-4147-A177-3AD203B41FA5}">
                      <a16:colId xmlns:a16="http://schemas.microsoft.com/office/drawing/2014/main" val="3336589135"/>
                    </a:ext>
                  </a:extLst>
                </a:gridCol>
                <a:gridCol w="2753590">
                  <a:extLst>
                    <a:ext uri="{9D8B030D-6E8A-4147-A177-3AD203B41FA5}">
                      <a16:colId xmlns:a16="http://schemas.microsoft.com/office/drawing/2014/main" val="1654883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Week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Date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Topic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Comments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34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18 Apr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Introduction, Fablab Safety, Tools,</a:t>
                      </a:r>
                      <a:r>
                        <a:rPr lang="en-SG" sz="1600" dirty="0" smtClean="0"/>
                        <a:t/>
                      </a:r>
                      <a:br>
                        <a:rPr lang="en-SG" sz="1600" dirty="0" smtClean="0"/>
                      </a:br>
                      <a:r>
                        <a:rPr lang="en-SG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Documentation, HTML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Safety Assessment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987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2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25 Apr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&amp; CSS, Website, </a:t>
                      </a:r>
                      <a:r>
                        <a:rPr lang="en-SG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r>
                        <a:rPr lang="en-SG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Pages,</a:t>
                      </a:r>
                      <a:r>
                        <a:rPr lang="en-SG" sz="1600" dirty="0" smtClean="0"/>
                        <a:t/>
                      </a:r>
                      <a:br>
                        <a:rPr lang="en-SG" sz="1600" dirty="0" smtClean="0"/>
                      </a:br>
                      <a:r>
                        <a:rPr lang="en-SG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 Control, Markdown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Jake Wright's Example, </a:t>
                      </a:r>
                      <a:r>
                        <a:rPr lang="en-GB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account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28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>
                          <a:solidFill>
                            <a:srgbClr val="FF0000"/>
                          </a:solidFill>
                        </a:rPr>
                        <a:t>02 May</a:t>
                      </a:r>
                      <a:endParaRPr lang="en-SG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Graphics - Raster, Vector</a:t>
                      </a:r>
                      <a:r>
                        <a:rPr lang="en-SG" sz="1600" dirty="0" smtClean="0"/>
                        <a:t/>
                      </a:r>
                      <a:br>
                        <a:rPr lang="en-SG" sz="1600" dirty="0" smtClean="0"/>
                      </a:br>
                      <a:r>
                        <a:rPr lang="en-SG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Fusion 360, 2D-CADD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Holiday</a:t>
                      </a:r>
                      <a:r>
                        <a:rPr lang="en-GB" sz="1600" dirty="0" smtClean="0"/>
                        <a:t/>
                      </a:r>
                      <a:br>
                        <a:rPr lang="en-GB" sz="1600" dirty="0" smtClean="0"/>
                      </a:b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Selfie, Logo, Basic F360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48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4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09 May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3D Modelling techniques</a:t>
                      </a:r>
                      <a:r>
                        <a:rPr lang="en-SG" sz="1600" dirty="0" smtClean="0"/>
                        <a:t/>
                      </a:r>
                      <a:br>
                        <a:rPr lang="en-SG" sz="1600" dirty="0" smtClean="0"/>
                      </a:br>
                      <a:r>
                        <a:rPr lang="en-SG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3D Printing Process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Extrusion, Rotations, 3D-Model, 3D Print Knight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68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>
                          <a:solidFill>
                            <a:srgbClr val="FF0000"/>
                          </a:solidFill>
                        </a:rPr>
                        <a:t>16 May</a:t>
                      </a:r>
                      <a:endParaRPr lang="en-SG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Box creation, 3D Model tools</a:t>
                      </a:r>
                      <a:r>
                        <a:rPr lang="en-GB" sz="1600" dirty="0" smtClean="0"/>
                        <a:t/>
                      </a:r>
                      <a:br>
                        <a:rPr lang="en-GB" sz="1600" dirty="0" smtClean="0"/>
                      </a:b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Laser Cutting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Holiday</a:t>
                      </a:r>
                      <a:r>
                        <a:rPr lang="en-GB" sz="1600" dirty="0" smtClean="0"/>
                        <a:t/>
                      </a:r>
                      <a:br>
                        <a:rPr lang="en-GB" sz="1600" dirty="0" smtClean="0"/>
                      </a:b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Laser Cutting - Name tag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40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6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23</a:t>
                      </a:r>
                      <a:r>
                        <a:rPr lang="en-SG" sz="1600" baseline="0" dirty="0" smtClean="0"/>
                        <a:t> May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Fablab Certifications - 3D Printing, Laser Cutting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Certifications, 3D &amp; Laser cutting practical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33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7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30 May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3D Printed Knight piece</a:t>
                      </a:r>
                      <a:r>
                        <a:rPr lang="en-GB" sz="1600" dirty="0" smtClean="0"/>
                        <a:t/>
                      </a:r>
                      <a:br>
                        <a:rPr lang="en-GB" sz="1600" dirty="0" smtClean="0"/>
                      </a:b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Music Box Mini-project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Mid-Semester Test</a:t>
                      </a:r>
                      <a:r>
                        <a:rPr lang="en-SG" sz="1600" dirty="0" smtClean="0"/>
                        <a:t/>
                      </a:r>
                      <a:br>
                        <a:rPr lang="en-SG" sz="1600" dirty="0" smtClean="0"/>
                      </a:br>
                      <a:r>
                        <a:rPr lang="en-SG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work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208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8,9,10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06 June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Term Break</a:t>
                      </a:r>
                      <a:r>
                        <a:rPr lang="en-SG" sz="16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(3 weeks)</a:t>
                      </a:r>
                      <a:endParaRPr lang="en-SG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19759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4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7326"/>
            <a:ext cx="7886700" cy="1325563"/>
          </a:xfrm>
        </p:spPr>
        <p:txBody>
          <a:bodyPr/>
          <a:lstStyle/>
          <a:p>
            <a:r>
              <a:rPr lang="en-SG" dirty="0" smtClean="0"/>
              <a:t>Course Schedule 22/23 </a:t>
            </a:r>
            <a:r>
              <a:rPr lang="en-SG" dirty="0" err="1" smtClean="0"/>
              <a:t>Sem</a:t>
            </a:r>
            <a:r>
              <a:rPr lang="en-SG" dirty="0" smtClean="0"/>
              <a:t> 1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923752"/>
              </p:ext>
            </p:extLst>
          </p:nvPr>
        </p:nvGraphicFramePr>
        <p:xfrm>
          <a:off x="555913" y="1250662"/>
          <a:ext cx="8349095" cy="537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510">
                  <a:extLst>
                    <a:ext uri="{9D8B030D-6E8A-4147-A177-3AD203B41FA5}">
                      <a16:colId xmlns:a16="http://schemas.microsoft.com/office/drawing/2014/main" val="1077073251"/>
                    </a:ext>
                  </a:extLst>
                </a:gridCol>
                <a:gridCol w="1287015">
                  <a:extLst>
                    <a:ext uri="{9D8B030D-6E8A-4147-A177-3AD203B41FA5}">
                      <a16:colId xmlns:a16="http://schemas.microsoft.com/office/drawing/2014/main" val="3896714840"/>
                    </a:ext>
                  </a:extLst>
                </a:gridCol>
                <a:gridCol w="3422980">
                  <a:extLst>
                    <a:ext uri="{9D8B030D-6E8A-4147-A177-3AD203B41FA5}">
                      <a16:colId xmlns:a16="http://schemas.microsoft.com/office/drawing/2014/main" val="3336589135"/>
                    </a:ext>
                  </a:extLst>
                </a:gridCol>
                <a:gridCol w="2753590">
                  <a:extLst>
                    <a:ext uri="{9D8B030D-6E8A-4147-A177-3AD203B41FA5}">
                      <a16:colId xmlns:a16="http://schemas.microsoft.com/office/drawing/2014/main" val="1654883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Week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Date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Topic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Comments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34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11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27</a:t>
                      </a:r>
                      <a:r>
                        <a:rPr lang="en-SG" sz="1600" baseline="0" dirty="0" smtClean="0"/>
                        <a:t> June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Basic Electronics</a:t>
                      </a:r>
                      <a:br>
                        <a:rPr lang="en-SG" sz="1600" dirty="0" smtClean="0"/>
                      </a:br>
                      <a:r>
                        <a:rPr lang="en-SG" sz="1600" dirty="0" smtClean="0"/>
                        <a:t>Arduino</a:t>
                      </a:r>
                      <a:r>
                        <a:rPr lang="en-SG" sz="1600" baseline="0" dirty="0" smtClean="0"/>
                        <a:t> System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Breadboarding</a:t>
                      </a:r>
                      <a:r>
                        <a:rPr lang="en-SG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soldering, simulation, </a:t>
                      </a:r>
                      <a:r>
                        <a:rPr lang="en-SG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TinkerCAD</a:t>
                      </a:r>
                      <a:r>
                        <a:rPr lang="en-SG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Uno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987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12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04</a:t>
                      </a:r>
                      <a:r>
                        <a:rPr lang="en-SG" sz="1600" baseline="0" dirty="0" smtClean="0"/>
                        <a:t> July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Basic</a:t>
                      </a:r>
                      <a:r>
                        <a:rPr lang="en-SG" sz="1600" baseline="0" dirty="0" smtClean="0"/>
                        <a:t> Arduino Programming</a:t>
                      </a:r>
                      <a:br>
                        <a:rPr lang="en-SG" sz="1600" baseline="0" dirty="0" smtClean="0"/>
                      </a:br>
                      <a:r>
                        <a:rPr lang="en-SG" sz="1600" baseline="0" dirty="0" smtClean="0"/>
                        <a:t>Simple </a:t>
                      </a:r>
                      <a:r>
                        <a:rPr lang="en-SG" sz="1600" baseline="0" dirty="0" err="1" smtClean="0"/>
                        <a:t>Input/Output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Simulation – Uno, Switch &amp; LED interfacing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28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13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SG" sz="1600" baseline="0" dirty="0" smtClean="0">
                          <a:solidFill>
                            <a:srgbClr val="FF0000"/>
                          </a:solidFill>
                        </a:rPr>
                        <a:t> July</a:t>
                      </a:r>
                      <a:endParaRPr lang="en-SG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Input Devices</a:t>
                      </a:r>
                      <a:br>
                        <a:rPr lang="en-SG" sz="1600" dirty="0" smtClean="0"/>
                      </a:br>
                      <a:r>
                        <a:rPr lang="en-SG" sz="1600" dirty="0" smtClean="0"/>
                        <a:t>Switches, Ultrasonic, Sensors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Holiday</a:t>
                      </a:r>
                      <a:r>
                        <a:rPr lang="en-GB" sz="1600" dirty="0" smtClean="0"/>
                        <a:t/>
                      </a:r>
                      <a:br>
                        <a:rPr lang="en-GB" sz="1600" dirty="0" smtClean="0"/>
                      </a:br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Ultrasonic, DHT-11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48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14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18</a:t>
                      </a:r>
                      <a:r>
                        <a:rPr lang="en-SG" sz="1600" baseline="0" dirty="0" smtClean="0"/>
                        <a:t> July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Output Devices</a:t>
                      </a:r>
                      <a:br>
                        <a:rPr lang="en-SG" sz="1600" dirty="0" smtClean="0"/>
                      </a:br>
                      <a:r>
                        <a:rPr lang="en-SG" sz="1600" dirty="0" smtClean="0"/>
                        <a:t>Displays,</a:t>
                      </a:r>
                      <a:r>
                        <a:rPr lang="en-SG" sz="1600" baseline="0" dirty="0" smtClean="0"/>
                        <a:t> LCD, </a:t>
                      </a:r>
                      <a:r>
                        <a:rPr lang="en-SG" sz="1600" baseline="0" dirty="0" err="1" smtClean="0"/>
                        <a:t>Neopixel</a:t>
                      </a:r>
                      <a:r>
                        <a:rPr lang="en-SG" sz="1600" baseline="0" dirty="0" smtClean="0"/>
                        <a:t>, Motor control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 programming,</a:t>
                      </a:r>
                      <a:r>
                        <a:rPr lang="en-GB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LCD, </a:t>
                      </a:r>
                      <a:r>
                        <a:rPr lang="en-GB" sz="16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Neopixel</a:t>
                      </a:r>
                      <a:r>
                        <a:rPr lang="en-GB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Servo, Stepper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68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15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en-SG" sz="1600" baseline="0" dirty="0" smtClean="0">
                          <a:solidFill>
                            <a:schemeClr val="tx1"/>
                          </a:solidFill>
                        </a:rPr>
                        <a:t> July</a:t>
                      </a:r>
                      <a:endParaRPr lang="en-SG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Project Week 1</a:t>
                      </a:r>
                      <a:br>
                        <a:rPr lang="en-SG" sz="1600" dirty="0" smtClean="0"/>
                      </a:br>
                      <a:r>
                        <a:rPr lang="en-SG" sz="1600" dirty="0" smtClean="0"/>
                        <a:t>Conception, Design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Design, cardboard prototype, materials, components</a:t>
                      </a:r>
                      <a:endParaRPr lang="en-SG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40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16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01</a:t>
                      </a:r>
                      <a:r>
                        <a:rPr lang="en-SG" sz="1600" baseline="0" dirty="0" smtClean="0"/>
                        <a:t> Aug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Project Week 2</a:t>
                      </a:r>
                      <a:br>
                        <a:rPr lang="en-SG" sz="1600" dirty="0" smtClean="0"/>
                      </a:br>
                      <a:r>
                        <a:rPr lang="en-SG" sz="1600" dirty="0" smtClean="0"/>
                        <a:t>Physical cutting, fabrication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Physical</a:t>
                      </a:r>
                      <a:r>
                        <a:rPr lang="en-SG" sz="1600" baseline="0" dirty="0" smtClean="0"/>
                        <a:t> cutting and fabrication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33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17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08</a:t>
                      </a:r>
                      <a:r>
                        <a:rPr lang="en-SG" sz="1600" baseline="0" dirty="0" smtClean="0"/>
                        <a:t> Aug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Project Week 3</a:t>
                      </a:r>
                      <a:br>
                        <a:rPr lang="en-SG" sz="1600" dirty="0" smtClean="0"/>
                      </a:br>
                      <a:r>
                        <a:rPr lang="en-SG" sz="1600" dirty="0" smtClean="0"/>
                        <a:t>Electronics,</a:t>
                      </a:r>
                      <a:r>
                        <a:rPr lang="en-SG" sz="1600" baseline="0" dirty="0" smtClean="0"/>
                        <a:t> Microcontroller integration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Soldering, testing,</a:t>
                      </a:r>
                      <a:r>
                        <a:rPr lang="en-SG" sz="1600" baseline="0" dirty="0" smtClean="0"/>
                        <a:t> fitting, integration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208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SG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en-SG" sz="1600" baseline="0" dirty="0" smtClean="0">
                          <a:solidFill>
                            <a:schemeClr val="tx1"/>
                          </a:solidFill>
                        </a:rPr>
                        <a:t> Aug</a:t>
                      </a:r>
                      <a:endParaRPr lang="en-SG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>
                          <a:solidFill>
                            <a:schemeClr val="tx1"/>
                          </a:solidFill>
                        </a:rPr>
                        <a:t>Project</a:t>
                      </a:r>
                      <a:r>
                        <a:rPr lang="en-SG" sz="1600" baseline="0" dirty="0" smtClean="0">
                          <a:solidFill>
                            <a:schemeClr val="tx1"/>
                          </a:solidFill>
                        </a:rPr>
                        <a:t> Week 4</a:t>
                      </a:r>
                      <a:br>
                        <a:rPr lang="en-SG" sz="16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SG" sz="1600" baseline="0" dirty="0" smtClean="0">
                          <a:solidFill>
                            <a:schemeClr val="tx1"/>
                          </a:solidFill>
                        </a:rPr>
                        <a:t>Documentation, Testing</a:t>
                      </a:r>
                      <a:endParaRPr lang="en-SG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Site,</a:t>
                      </a:r>
                      <a:r>
                        <a:rPr lang="en-SG" sz="1600" baseline="0" dirty="0" smtClean="0"/>
                        <a:t> Presentation, 1-minute Video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19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SG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>
                          <a:solidFill>
                            <a:schemeClr val="tx1"/>
                          </a:solidFill>
                        </a:rPr>
                        <a:t>22 Aug</a:t>
                      </a:r>
                      <a:endParaRPr lang="en-SG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>
                          <a:solidFill>
                            <a:schemeClr val="tx1"/>
                          </a:solidFill>
                        </a:rPr>
                        <a:t>Exam</a:t>
                      </a:r>
                      <a:r>
                        <a:rPr lang="en-SG" sz="1600" baseline="0" dirty="0" smtClean="0">
                          <a:solidFill>
                            <a:schemeClr val="tx1"/>
                          </a:solidFill>
                        </a:rPr>
                        <a:t> Week - Presentations</a:t>
                      </a:r>
                      <a:endParaRPr lang="en-SG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78766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6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Extra benefits…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Besides your grades … </a:t>
            </a:r>
          </a:p>
          <a:p>
            <a:pPr lvl="1"/>
            <a:r>
              <a:rPr lang="en-SG" dirty="0" smtClean="0"/>
              <a:t>Fablab Safety</a:t>
            </a:r>
          </a:p>
          <a:p>
            <a:pPr lvl="1"/>
            <a:r>
              <a:rPr lang="en-SG" dirty="0" smtClean="0"/>
              <a:t>3D Printing Certification</a:t>
            </a:r>
          </a:p>
          <a:p>
            <a:pPr lvl="1"/>
            <a:r>
              <a:rPr lang="en-SG" dirty="0" smtClean="0"/>
              <a:t>Laser Cutting Certification</a:t>
            </a:r>
          </a:p>
          <a:p>
            <a:pPr lvl="1"/>
            <a:endParaRPr lang="en-SG" dirty="0"/>
          </a:p>
          <a:p>
            <a:r>
              <a:rPr lang="en-SG" dirty="0" smtClean="0"/>
              <a:t>Usage of Fablab, equipment, materials outside of course hours</a:t>
            </a:r>
          </a:p>
          <a:p>
            <a:r>
              <a:rPr lang="en-SG" dirty="0" smtClean="0"/>
              <a:t>Life-long skills in “making”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3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3450</TotalTime>
  <Words>554</Words>
  <Application>Microsoft Office PowerPoint</Application>
  <PresentationFormat>On-screen Show (4:3)</PresentationFormat>
  <Paragraphs>157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Yanone Kaffeesatz SemiBold</vt:lpstr>
      <vt:lpstr>Office Theme</vt:lpstr>
      <vt:lpstr>EP1000</vt:lpstr>
      <vt:lpstr>Presented by:</vt:lpstr>
      <vt:lpstr>Digital Fabrication</vt:lpstr>
      <vt:lpstr>Definition</vt:lpstr>
      <vt:lpstr>Commercial Break!</vt:lpstr>
      <vt:lpstr>Assessment</vt:lpstr>
      <vt:lpstr>Course Schedule 22/23 Sem 1</vt:lpstr>
      <vt:lpstr>Course Schedule 22/23 Sem 1</vt:lpstr>
      <vt:lpstr>Extra benefits…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94</cp:revision>
  <dcterms:created xsi:type="dcterms:W3CDTF">2021-05-13T09:46:01Z</dcterms:created>
  <dcterms:modified xsi:type="dcterms:W3CDTF">2022-04-19T05:21:06Z</dcterms:modified>
</cp:coreProperties>
</file>