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5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w3schools.com/css/demo_default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dorville.github.io/digfab/presentations/ep1000_css/ep1000_htmlcss.zi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w3schools.com/colors/colors_picker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w3schools.com/css/css_navbar_horizontal.asp" TargetMode="External"/><Relationship Id="rId4" Type="http://schemas.openxmlformats.org/officeDocument/2006/relationships/hyperlink" Target="https://www.w3schools.com/css/css_navbar.asp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wcFnnxfA70g" TargetMode="External"/><Relationship Id="rId2" Type="http://schemas.openxmlformats.org/officeDocument/2006/relationships/hyperlink" Target="https://www.youtube.com/S36N8RGdY2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0afZj1G0BI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rdorville.github.io/digfab/presentations/ep1000_css/JW/index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blocks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float.asp" TargetMode="External"/><Relationship Id="rId2" Type="http://schemas.openxmlformats.org/officeDocument/2006/relationships/hyperlink" Target="https://rdorville.github.io/digfab/presentations/ep1000_css/(https:/www.w3schools.com/html/html5_semantic_element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</a:t>
            </a:r>
            <a:br>
              <a:rPr lang="en-US" dirty="0"/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AF9F-D7BA-4A60-B6CB-F4C4ACD2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Cascading Style Sheets (CSS)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176F6-337A-4023-A5F8-8CFDABFF0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0500"/>
            <a:ext cx="7886700" cy="5260976"/>
          </a:xfrm>
        </p:spPr>
        <p:txBody>
          <a:bodyPr/>
          <a:lstStyle/>
          <a:p>
            <a:r>
              <a:rPr lang="en-SG" sz="2400" dirty="0"/>
              <a:t>Describes how HTML elements are to be </a:t>
            </a:r>
            <a:r>
              <a:rPr lang="en-SG" sz="2400" dirty="0">
                <a:solidFill>
                  <a:srgbClr val="FF0000"/>
                </a:solidFill>
              </a:rPr>
              <a:t>displayed.</a:t>
            </a:r>
          </a:p>
          <a:p>
            <a:r>
              <a:rPr lang="en-SG" sz="2400" dirty="0"/>
              <a:t>Controls </a:t>
            </a:r>
            <a:r>
              <a:rPr lang="en-SG" sz="2400" dirty="0">
                <a:solidFill>
                  <a:srgbClr val="FF0000"/>
                </a:solidFill>
              </a:rPr>
              <a:t>LAYOUT</a:t>
            </a:r>
          </a:p>
          <a:p>
            <a:pPr marL="0" indent="0">
              <a:buNone/>
            </a:pPr>
            <a:r>
              <a:rPr lang="en-SG" sz="2400" dirty="0"/>
              <a:t>INLINE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2400" dirty="0"/>
              <a:t>within HTML file &lt;head&gt;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2400" dirty="0"/>
              <a:t>In an external CSS file (recommended)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8C37D7-3AA5-42E7-85DB-BA580817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EC6C58-D9EA-4049-AA4A-B5DDCADB5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2786063"/>
            <a:ext cx="6705600" cy="409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ADEF63-1EF8-4139-A354-58AA4FDD4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" y="3662363"/>
            <a:ext cx="6743700" cy="1476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62A6A9-74F0-48D7-9856-F108D151A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605463"/>
            <a:ext cx="58959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68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C88D-F366-4811-BB37-A17F6EDA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One HTML Multiple Styles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B377-BC98-432C-BC68-49CCC3115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536" y="1428284"/>
            <a:ext cx="1395222" cy="2973125"/>
          </a:xfrm>
        </p:spPr>
        <p:txBody>
          <a:bodyPr/>
          <a:lstStyle/>
          <a:p>
            <a:pPr marL="0" indent="0">
              <a:buNone/>
            </a:pPr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Example: </a:t>
            </a:r>
            <a:b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</a:br>
            <a:r>
              <a:rPr lang="en-SG" sz="16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2"/>
              </a:rPr>
              <a:t>W3Schools One HTML Page - Multiple Styles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0C0EC-7DBB-4366-A702-98B026D8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11</a:t>
            </a:fld>
            <a:endParaRPr lang="en-US"/>
          </a:p>
        </p:txBody>
      </p:sp>
      <p:pic>
        <p:nvPicPr>
          <p:cNvPr id="4098" name="Picture 2" descr="Single HTML Multiple Stylesheets">
            <a:extLst>
              <a:ext uri="{FF2B5EF4-FFF2-40B4-BE49-F238E27FC236}">
                <a16:creationId xmlns:a16="http://schemas.microsoft.com/office/drawing/2014/main" id="{C9859A37-D8BC-4FA7-9754-3CBB33182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301885"/>
            <a:ext cx="6162294" cy="527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820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B3BE-4659-4489-A820-D9B31912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CSS Rule Syntax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FE3E8-307F-48C6-B9F2-71B772D15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9865"/>
            <a:ext cx="7886700" cy="123456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SG" sz="24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 CSS Rule consists of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 </a:t>
            </a:r>
            <a:r>
              <a:rPr lang="en-SG" sz="20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selector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which identifies the HTML element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 </a:t>
            </a:r>
            <a:r>
              <a:rPr lang="en-SG" sz="20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declaration block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which holds the formatting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A3DA3-0B16-474F-9108-D08B6D91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D6A19E-DA0C-449C-8AD3-C78827C3911C}"/>
              </a:ext>
            </a:extLst>
          </p:cNvPr>
          <p:cNvSpPr txBox="1"/>
          <p:nvPr/>
        </p:nvSpPr>
        <p:spPr>
          <a:xfrm>
            <a:off x="4364736" y="2785428"/>
            <a:ext cx="441111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 algn="l">
              <a:buFont typeface="Arial" panose="020B0604020202020204" pitchFamily="34" charset="0"/>
              <a:buChar char="•"/>
            </a:pPr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Selector points to the HTML element to style</a:t>
            </a:r>
          </a:p>
          <a:p>
            <a:pPr marL="182563" indent="-182563" algn="l">
              <a:buFont typeface="Arial" panose="020B0604020202020204" pitchFamily="34" charset="0"/>
              <a:buChar char="•"/>
            </a:pPr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Declaration defines how to format it using</a:t>
            </a:r>
          </a:p>
          <a:p>
            <a:pPr marL="182563" lvl="1" indent="-182563" algn="l">
              <a:buFont typeface="Arial" panose="020B0604020202020204" pitchFamily="34" charset="0"/>
              <a:buChar char="•"/>
            </a:pPr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 property</a:t>
            </a:r>
          </a:p>
          <a:p>
            <a:pPr marL="182563" lvl="1" indent="-182563" algn="l">
              <a:buFont typeface="Arial" panose="020B0604020202020204" pitchFamily="34" charset="0"/>
              <a:buChar char="•"/>
            </a:pPr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 separator (colon (</a:t>
            </a:r>
            <a:r>
              <a:rPr lang="en-SG" sz="16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:</a:t>
            </a:r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))</a:t>
            </a:r>
          </a:p>
          <a:p>
            <a:pPr marL="182563" lvl="1" indent="-182563" algn="l">
              <a:buFont typeface="Arial" panose="020B0604020202020204" pitchFamily="34" charset="0"/>
              <a:buChar char="•"/>
            </a:pPr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value for that property</a:t>
            </a:r>
          </a:p>
          <a:p>
            <a:pPr marL="182563" indent="-182563" algn="l">
              <a:buFont typeface="Arial" panose="020B0604020202020204" pitchFamily="34" charset="0"/>
              <a:buChar char="•"/>
            </a:pPr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each declaration is separated by a semi-colon (</a:t>
            </a:r>
            <a:r>
              <a:rPr lang="en-SG" sz="16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;</a:t>
            </a:r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)</a:t>
            </a:r>
          </a:p>
          <a:p>
            <a:pPr marL="182563" indent="-182563" algn="l">
              <a:buFont typeface="Arial" panose="020B0604020202020204" pitchFamily="34" charset="0"/>
              <a:buChar char="•"/>
            </a:pPr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you can have many declarations in a block</a:t>
            </a:r>
          </a:p>
          <a:p>
            <a:pPr marL="182563" indent="-182563" algn="l">
              <a:buFont typeface="Arial" panose="020B0604020202020204" pitchFamily="34" charset="0"/>
              <a:buChar char="•"/>
            </a:pPr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you can have many CSS rules in a file.</a:t>
            </a:r>
          </a:p>
          <a:p>
            <a:pPr marL="182563" indent="-182563" algn="l">
              <a:buFont typeface="Arial" panose="020B0604020202020204" pitchFamily="34" charset="0"/>
              <a:buChar char="•"/>
            </a:pPr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All selected elements on the page will be formatted</a:t>
            </a:r>
          </a:p>
          <a:p>
            <a:endParaRPr lang="en-US" sz="16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497E1AB-2306-47AF-B03B-5A7C7870F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" y="2747995"/>
            <a:ext cx="3751867" cy="307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815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C285-218B-4426-BE15-870D98AAB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CSS Selectors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2A1E4-9C55-4B64-A9CE-4F84DC005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9615"/>
            <a:ext cx="7886700" cy="2426209"/>
          </a:xfrm>
        </p:spPr>
        <p:txBody>
          <a:bodyPr/>
          <a:lstStyle/>
          <a:p>
            <a:pPr marL="0" indent="0" algn="l">
              <a:buNone/>
            </a:pPr>
            <a:r>
              <a:rPr lang="en-SG" sz="24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Selectors are used to "find" the HTML element you want to style</a:t>
            </a:r>
          </a:p>
          <a:p>
            <a:pPr marL="0" indent="0" algn="l">
              <a:buNone/>
            </a:pPr>
            <a:r>
              <a:rPr lang="en-SG" sz="4000" b="0" i="0" dirty="0">
                <a:solidFill>
                  <a:srgbClr val="C00000"/>
                </a:solidFill>
                <a:effectLst/>
                <a:latin typeface="Yanone Kaffeesatz" panose="02000000000000000000" pitchFamily="2" charset="0"/>
              </a:rPr>
              <a:t>element</a:t>
            </a:r>
            <a:r>
              <a:rPr lang="en-SG" sz="4000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 Selector</a:t>
            </a:r>
          </a:p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Selects the HTML element based on the element name.</a:t>
            </a:r>
          </a:p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Affects all elements on the page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6D158-7656-43BB-AF33-2280CD79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9C46A6-6AAD-4618-BF33-8DAF9AED5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72" y="3738752"/>
            <a:ext cx="5390073" cy="115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35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623B6-7A3F-4302-A25E-61002751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CSS Selectors - </a:t>
            </a:r>
            <a:r>
              <a:rPr lang="en-SG" dirty="0">
                <a:solidFill>
                  <a:srgbClr val="C00000"/>
                </a:solidFill>
              </a:rPr>
              <a:t>id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779D1-C37B-4F6C-B492-F5CE4FC85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112391"/>
          </a:xfrm>
        </p:spPr>
        <p:txBody>
          <a:bodyPr/>
          <a:lstStyle/>
          <a:p>
            <a:pPr marL="0" indent="0" algn="l">
              <a:buNone/>
            </a:pPr>
            <a:r>
              <a:rPr lang="en-SG" sz="3200" b="0" i="0" dirty="0">
                <a:solidFill>
                  <a:srgbClr val="C00000"/>
                </a:solidFill>
                <a:effectLst/>
                <a:latin typeface="Yanone Kaffeesatz" panose="02000000000000000000" pitchFamily="2" charset="0"/>
              </a:rPr>
              <a:t>id</a:t>
            </a:r>
            <a:r>
              <a:rPr lang="en-SG" sz="3200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 Selector</a:t>
            </a:r>
          </a:p>
          <a:p>
            <a:pPr lvl="1"/>
            <a:r>
              <a:rPr lang="en-SG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Uses the </a:t>
            </a:r>
            <a:r>
              <a:rPr lang="en-SG" b="0" i="0" dirty="0">
                <a:solidFill>
                  <a:srgbClr val="C00000"/>
                </a:solidFill>
                <a:effectLst/>
                <a:latin typeface="Fira Sans" panose="020B0503050000020004" pitchFamily="34" charset="0"/>
              </a:rPr>
              <a:t>id</a:t>
            </a:r>
            <a:r>
              <a:rPr lang="en-SG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attribute of an HTML element</a:t>
            </a:r>
          </a:p>
          <a:p>
            <a:pPr lvl="1"/>
            <a:r>
              <a:rPr lang="en-SG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Unique within a page, should be used only once</a:t>
            </a:r>
          </a:p>
          <a:p>
            <a:pPr lvl="1"/>
            <a:r>
              <a:rPr lang="en-SG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To select the specific id, write a hash (</a:t>
            </a:r>
            <a:r>
              <a:rPr lang="en-SG" b="0" i="0" dirty="0">
                <a:solidFill>
                  <a:srgbClr val="C00000"/>
                </a:solidFill>
                <a:effectLst/>
                <a:latin typeface="Fira Sans" panose="020B0503050000020004" pitchFamily="34" charset="0"/>
              </a:rPr>
              <a:t>#</a:t>
            </a:r>
            <a:r>
              <a:rPr lang="en-SG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) followed by the id</a:t>
            </a:r>
          </a:p>
          <a:p>
            <a:pPr lvl="1"/>
            <a:endParaRPr lang="en-SG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lvl="1"/>
            <a:endParaRPr lang="en-SG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marL="457200" lvl="1" indent="0">
              <a:buNone/>
            </a:pPr>
            <a:r>
              <a:rPr lang="en-SG" dirty="0">
                <a:solidFill>
                  <a:srgbClr val="000000"/>
                </a:solidFill>
                <a:latin typeface="Fira Sans" panose="020B0503050000020004" pitchFamily="34" charset="0"/>
              </a:rPr>
              <a:t>with</a:t>
            </a:r>
            <a:endParaRPr lang="en-SG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75539-5D5D-4068-BE0F-6E248803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DD8F7F-80B5-4224-8C59-E659D9388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018" y="3850991"/>
            <a:ext cx="5894609" cy="516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FE0BB1-6829-46F5-AC0B-FA1A9CDA5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017" y="5058346"/>
            <a:ext cx="4513783" cy="129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0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03D61-BF2C-4F22-9558-07A2A5AD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CSS Selectors - </a:t>
            </a:r>
            <a:r>
              <a:rPr lang="en-SG" dirty="0">
                <a:solidFill>
                  <a:srgbClr val="C00000"/>
                </a:solidFill>
              </a:rPr>
              <a:t>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1897-B51A-43CD-BEB3-6FFC5D2EF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897"/>
            <a:ext cx="7886700" cy="461638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SG" sz="24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Selects HTML elements with a specific class attribute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24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There may be more than one occurrence of this class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24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To select elements with a specific class, write a </a:t>
            </a:r>
            <a:r>
              <a:rPr lang="en-SG" sz="2400" b="0" i="0" dirty="0">
                <a:solidFill>
                  <a:srgbClr val="C00000"/>
                </a:solidFill>
                <a:effectLst/>
                <a:latin typeface="Fira Sans" panose="020B0503050000020004" pitchFamily="34" charset="0"/>
              </a:rPr>
              <a:t>period</a:t>
            </a:r>
            <a:r>
              <a:rPr lang="en-SG" sz="24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 (</a:t>
            </a:r>
            <a:r>
              <a:rPr lang="en-SG" sz="2400" b="0" i="0" dirty="0">
                <a:solidFill>
                  <a:srgbClr val="C00000"/>
                </a:solidFill>
                <a:effectLst/>
                <a:latin typeface="Fira Sans" panose="020B0503050000020004" pitchFamily="34" charset="0"/>
              </a:rPr>
              <a:t>.</a:t>
            </a:r>
            <a:r>
              <a:rPr lang="en-SG" sz="24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), followed by the class name.</a:t>
            </a:r>
            <a:br>
              <a:rPr lang="en-SG" sz="24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</a:br>
            <a:br>
              <a:rPr lang="en-SG" sz="24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</a:br>
            <a:br>
              <a:rPr lang="en-SG" sz="24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</a:br>
            <a:br>
              <a:rPr lang="en-SG" sz="24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</a:br>
            <a:r>
              <a:rPr lang="en-SG" sz="2400" dirty="0">
                <a:solidFill>
                  <a:srgbClr val="000000"/>
                </a:solidFill>
                <a:latin typeface="Fira Sans" panose="020B0503050000020004" pitchFamily="34" charset="0"/>
              </a:rPr>
              <a:t>with</a:t>
            </a:r>
            <a:endParaRPr lang="en-SG" sz="24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25DC6-DCEE-4EC3-A36E-FA53E0A3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DA8EE7-69C7-4797-B0A0-2F36747B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46" y="3266122"/>
            <a:ext cx="7161364" cy="5499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24C699-4391-4671-B47B-BFA1E0C9E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46" y="4519422"/>
            <a:ext cx="7026956" cy="15156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F02B01-8341-4EDB-BF9D-A2E406C69CA0}"/>
              </a:ext>
            </a:extLst>
          </p:cNvPr>
          <p:cNvSpPr txBox="1"/>
          <p:nvPr/>
        </p:nvSpPr>
        <p:spPr>
          <a:xfrm>
            <a:off x="901446" y="594349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SG" dirty="0"/>
            </a:br>
            <a:r>
              <a:rPr lang="en-SG" b="0" i="0" dirty="0">
                <a:solidFill>
                  <a:srgbClr val="0000DD"/>
                </a:solidFill>
                <a:effectLst/>
                <a:latin typeface="Fira Sans" panose="020B0503050000020004" pitchFamily="34" charset="0"/>
              </a:rPr>
              <a:t>CSS Class vs ID: Which One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279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A27B-6DC7-41C3-B2D9-5BB260D1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Worked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FEB2E-F4B2-49FC-8D67-25126DEFB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0825"/>
            <a:ext cx="4211574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We start learning CSS with a page which has some content.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The structure of the page is shown on the right.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We will look into formatting the page.</a:t>
            </a:r>
          </a:p>
          <a:p>
            <a:pPr marL="0" indent="0" algn="l">
              <a:buNone/>
            </a:pPr>
            <a:endParaRPr lang="en-SG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marL="0" indent="0" algn="l">
              <a:buNone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You can download a copy of the site </a:t>
            </a:r>
            <a:r>
              <a:rPr lang="en-SG" sz="18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2"/>
              </a:rPr>
              <a:t>ep1000_htmlcss.zip</a:t>
            </a: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content (as a compressed file), if you want to work along with us.</a:t>
            </a:r>
          </a:p>
          <a:p>
            <a:pPr marL="0" indent="0" algn="l">
              <a:buNone/>
            </a:pPr>
            <a:endParaRPr lang="en-SG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marL="0" indent="0" algn="l">
              <a:buNone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Only the HTML file is included, you need to create the stylesheet.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D2294-FEFB-4011-8652-E504903C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16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EB77470-6AB3-44F2-9A4F-0C98CC842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785" y="1508633"/>
            <a:ext cx="4134197" cy="217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95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DAB9-7505-4608-9A88-2EE120C1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HTML Content Blocks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09BA4-BF35-48B6-A101-E0BA6800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17</a:t>
            </a:fld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E817045-AB6D-4377-9061-6DCDCC7BE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5" y="1265556"/>
            <a:ext cx="4249808" cy="545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50AD6B6-3812-414C-B774-EB8E1ACCE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216" y="1508633"/>
            <a:ext cx="3769614" cy="198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65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25BA-9768-4CBF-A461-6B8EA554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Centering</a:t>
            </a:r>
            <a:r>
              <a:rPr lang="en-SG" dirty="0"/>
              <a:t> the page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38B00-CF4C-4EA1-B686-728677303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0825"/>
            <a:ext cx="3382518" cy="297802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Before we start let's centre the entire page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have the content cover only 80% of the window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centre the contents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change all fonts to Arial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change the background </a:t>
            </a:r>
            <a:r>
              <a:rPr lang="en-SG" sz="1800" b="0" i="0" u="none" strike="noStrike" dirty="0" err="1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2"/>
              </a:rPr>
              <a:t>color</a:t>
            </a:r>
            <a:endParaRPr lang="en-SG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98A69C-2093-4C42-BCC2-FB4EBCCD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E04FEC-0639-44BD-8341-BF73E56F7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72" y="4498848"/>
            <a:ext cx="3276600" cy="1619250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B453FD55-A7D6-4119-A80E-9F9AF165A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342" y="1404873"/>
            <a:ext cx="4514861" cy="381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001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25BA-9768-4CBF-A461-6B8EA554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Changing the Header 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38B00-CF4C-4EA1-B686-728677303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0825"/>
            <a:ext cx="3382518" cy="2978023"/>
          </a:xfrm>
        </p:spPr>
        <p:txBody>
          <a:bodyPr/>
          <a:lstStyle/>
          <a:p>
            <a:r>
              <a:rPr lang="en-SG" sz="2000" dirty="0">
                <a:solidFill>
                  <a:srgbClr val="000000"/>
                </a:solidFill>
                <a:latin typeface="Fira Sans" panose="020B0503050000020004" pitchFamily="34" charset="0"/>
              </a:rPr>
              <a:t>Let's make the header a bit more prominent</a:t>
            </a:r>
          </a:p>
          <a:p>
            <a:pPr marL="742950" lvl="1" indent="-285750"/>
            <a:r>
              <a:rPr lang="en-SG" sz="1800" dirty="0">
                <a:solidFill>
                  <a:srgbClr val="000000"/>
                </a:solidFill>
                <a:latin typeface="Fira Sans" panose="020B0503050000020004" pitchFamily="34" charset="0"/>
              </a:rPr>
              <a:t>inverse the colours</a:t>
            </a:r>
          </a:p>
          <a:p>
            <a:pPr marL="742950" lvl="1" indent="-285750"/>
            <a:r>
              <a:rPr lang="en-SG" sz="1800" dirty="0">
                <a:solidFill>
                  <a:srgbClr val="000000"/>
                </a:solidFill>
                <a:latin typeface="Fira Sans" panose="020B0503050000020004" pitchFamily="34" charset="0"/>
              </a:rPr>
              <a:t>centre the heading text</a:t>
            </a:r>
          </a:p>
          <a:p>
            <a:pPr marL="742950" lvl="1" indent="-285750"/>
            <a:r>
              <a:rPr lang="en-SG" sz="1800" dirty="0">
                <a:solidFill>
                  <a:srgbClr val="000000"/>
                </a:solidFill>
                <a:latin typeface="Fira Sans" panose="020B0503050000020004" pitchFamily="34" charset="0"/>
              </a:rPr>
              <a:t>add some spacing</a:t>
            </a:r>
          </a:p>
          <a:p>
            <a:endParaRPr lang="en-US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98A69C-2093-4C42-BCC2-FB4EBCCD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03DBE-1240-45F8-8545-9D75A5CD5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96" y="3429000"/>
            <a:ext cx="3407088" cy="1516508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32BC5C81-AFF4-48CD-90E7-E1A078C50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12151"/>
            <a:ext cx="4264514" cy="389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18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AE04-5400-47DC-BB10-E4E7DF90A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(more) 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47A20-4A71-45B5-87C2-B72F27233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9593"/>
            <a:ext cx="7886700" cy="795655"/>
          </a:xfrm>
        </p:spPr>
        <p:txBody>
          <a:bodyPr/>
          <a:lstStyle/>
          <a:p>
            <a:r>
              <a:rPr lang="en-SG" dirty="0"/>
              <a:t>Before we can get to CSS, we need to cover a little more about HTML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C1E4E-6080-43F8-A036-E8176AFF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B2419-75AF-4433-A3B9-B44123BD94D4}"/>
              </a:ext>
            </a:extLst>
          </p:cNvPr>
          <p:cNvSpPr txBox="1"/>
          <p:nvPr/>
        </p:nvSpPr>
        <p:spPr>
          <a:xfrm>
            <a:off x="879710" y="2523744"/>
            <a:ext cx="7616893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dirty="0">
                <a:latin typeface="Yanone Kaffeesatz SemiBold" pitchFamily="2" charset="0"/>
                <a:ea typeface="+mj-ea"/>
                <a:cs typeface="+mj-cs"/>
              </a:rPr>
              <a:t>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3200" dirty="0"/>
              <a:t>HTML is for </a:t>
            </a:r>
            <a:r>
              <a:rPr lang="en-SG" sz="3200" dirty="0">
                <a:solidFill>
                  <a:srgbClr val="FF0000"/>
                </a:solidFill>
              </a:rPr>
              <a:t>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3200" dirty="0"/>
              <a:t>CSS is for </a:t>
            </a:r>
            <a:r>
              <a:rPr lang="en-SG" sz="3200" dirty="0">
                <a:solidFill>
                  <a:srgbClr val="FF0000"/>
                </a:solidFill>
              </a:rPr>
              <a:t>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r>
              <a:rPr lang="en-SG" sz="2400" dirty="0"/>
              <a:t>Often we “break-up” a page into sections (</a:t>
            </a:r>
            <a:r>
              <a:rPr lang="en-SG" sz="2400" dirty="0">
                <a:solidFill>
                  <a:schemeClr val="accent2">
                    <a:lumMod val="75000"/>
                  </a:schemeClr>
                </a:solidFill>
              </a:rPr>
              <a:t>&lt;div&gt;, &lt;section&gt;</a:t>
            </a:r>
            <a:r>
              <a:rPr lang="en-SG" sz="2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/>
              <a:t>Easier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/>
              <a:t>Can generate a template for consistent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/>
              <a:t>Duplicate pages, changing only relevant sections</a:t>
            </a:r>
            <a:r>
              <a:rPr lang="en-SG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74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3772-4292-4A11-A1CD-C48C210D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Navigation Bar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EAA64-C56D-404A-B51D-16C300FC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E82837-659D-4492-9ADF-4B3AFFF30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42" y="1430845"/>
            <a:ext cx="6867525" cy="92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4D3335-A9A6-4E88-AE02-EA69D7FA0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42" y="2502219"/>
            <a:ext cx="7718078" cy="35693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6984A4-2536-4700-85B9-EA28DBD2CA67}"/>
              </a:ext>
            </a:extLst>
          </p:cNvPr>
          <p:cNvSpPr txBox="1"/>
          <p:nvPr/>
        </p:nvSpPr>
        <p:spPr>
          <a:xfrm>
            <a:off x="628650" y="5360181"/>
            <a:ext cx="3784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SG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Examples from </a:t>
            </a:r>
            <a:r>
              <a:rPr lang="en-SG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4"/>
              </a:rPr>
              <a:t>W3 Schools</a:t>
            </a:r>
            <a:r>
              <a:rPr lang="en-SG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, </a:t>
            </a:r>
            <a:r>
              <a:rPr lang="en-SG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5"/>
              </a:rPr>
              <a:t>horizontal nav bar</a:t>
            </a:r>
            <a:endParaRPr lang="en-SG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629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3E4212-5C8F-4D4E-8533-292BC7580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C00000"/>
                </a:solidFill>
              </a:rPr>
              <a:t>&lt;div&gt;</a:t>
            </a:r>
            <a:r>
              <a:rPr lang="en-SG" dirty="0"/>
              <a:t> sections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2D46A6-2FDB-482C-809E-F4F8E31CA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89319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SG" sz="24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use "id" or class" to designate them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24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create CSS rules for each id, class</a:t>
            </a:r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932293-79B9-45E4-819F-732B04C2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63FF65-772B-4D75-9283-93FFFC196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74" y="2676144"/>
            <a:ext cx="4529589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29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F456-9E96-4FCB-B92E-C0C4685D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12473-BC9F-4975-A9E7-AEA663129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0501"/>
            <a:ext cx="7886700" cy="1770380"/>
          </a:xfrm>
        </p:spPr>
        <p:txBody>
          <a:bodyPr/>
          <a:lstStyle/>
          <a:p>
            <a:pPr algn="l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It's easier to work with blocks, work on each block-at-a-time.</a:t>
            </a:r>
          </a:p>
          <a:p>
            <a:pPr algn="l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Use bright colours, borders to designate areas</a:t>
            </a:r>
          </a:p>
          <a:p>
            <a:pPr algn="l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Get/Use ideas from other templates</a:t>
            </a:r>
          </a:p>
          <a:p>
            <a:pPr algn="l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Use Firefox/Chrome Developer Tools to troubleshoot</a:t>
            </a:r>
          </a:p>
          <a:p>
            <a:pPr marL="742950" lvl="1" indent="-285750" algn="l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Firefox F12 key </a:t>
            </a:r>
            <a:r>
              <a:rPr lang="en-SG" sz="16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2"/>
              </a:rPr>
              <a:t>14 Firefox Developer Tools</a:t>
            </a:r>
            <a:endParaRPr lang="en-SG" sz="16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marL="742950" lvl="1" indent="-285750" algn="l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Chrome F12 key </a:t>
            </a:r>
            <a:r>
              <a:rPr lang="en-SG" sz="16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3"/>
              </a:rPr>
              <a:t>Tutorial for Beginners</a:t>
            </a:r>
            <a:endParaRPr lang="en-SG" sz="16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>
              <a:spcBef>
                <a:spcPts val="200"/>
              </a:spcBef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32FDE-1714-4385-88D8-89E30426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22</a:t>
            </a:fld>
            <a:endParaRPr lang="en-US"/>
          </a:p>
        </p:txBody>
      </p:sp>
      <p:pic>
        <p:nvPicPr>
          <p:cNvPr id="11266" name="Picture 2" descr="Testing CSS Layouts">
            <a:extLst>
              <a:ext uri="{FF2B5EF4-FFF2-40B4-BE49-F238E27FC236}">
                <a16:creationId xmlns:a16="http://schemas.microsoft.com/office/drawing/2014/main" id="{397D57B7-6FCF-4693-A086-789F9EE89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99" y="3107692"/>
            <a:ext cx="570547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172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7B09-D9C7-4C10-9B41-6C2726A4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Worked Tutorial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A66EB-F0C1-4BCC-82CB-D50A1A762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4249"/>
            <a:ext cx="7886700" cy="487210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SG" sz="24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Jake Wright - </a:t>
            </a:r>
            <a:r>
              <a:rPr lang="en-SG" sz="24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2"/>
              </a:rPr>
              <a:t>Learn CSS in 12 minutes</a:t>
            </a:r>
            <a:endParaRPr lang="en-SG" sz="24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shows the creation of a site content (not much)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shows how an effective layout can be planned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shows creation of a simple Project Site</a:t>
            </a:r>
            <a:b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</a:br>
            <a:endParaRPr lang="en-SG" sz="20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24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Task: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watch JW's video in its entirety (</a:t>
            </a:r>
            <a:r>
              <a:rPr lang="en-SG" sz="2000" b="0" i="0" dirty="0">
                <a:solidFill>
                  <a:srgbClr val="C00000"/>
                </a:solidFill>
                <a:effectLst/>
                <a:latin typeface="Fira Sans" panose="020B0503050000020004" pitchFamily="34" charset="0"/>
              </a:rPr>
              <a:t>just watch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)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use paper and pencil, follow development of structure/layout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create the content of the site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create the layout of the site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Think:</a:t>
            </a:r>
          </a:p>
          <a:p>
            <a:pPr lvl="2"/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how can you add your About page to the site</a:t>
            </a:r>
          </a:p>
          <a:p>
            <a:pPr lvl="2"/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how can you add project pages to the site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8CC03-4036-4257-A118-70E6C54F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11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8F43-0D2B-442F-9F8C-BD15FB42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JW 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C3959-AEE4-4F35-864B-25A948440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1399"/>
            <a:ext cx="7886700" cy="649351"/>
          </a:xfrm>
        </p:spPr>
        <p:txBody>
          <a:bodyPr/>
          <a:lstStyle/>
          <a:p>
            <a:pPr marL="0" indent="0">
              <a:buNone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Jake Wright uses </a:t>
            </a:r>
            <a:r>
              <a:rPr lang="en-SG" sz="2000" b="0" i="0" dirty="0">
                <a:solidFill>
                  <a:srgbClr val="FA0000"/>
                </a:solidFill>
                <a:effectLst/>
                <a:latin typeface="Fira Sans" panose="020B0503050000020004" pitchFamily="34" charset="0"/>
              </a:rPr>
              <a:t>id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(e.g. #container, #navigation) to define his rules for his </a:t>
            </a:r>
            <a:r>
              <a:rPr lang="en-SG" sz="20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2"/>
              </a:rPr>
              <a:t>page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B7F25-7AF1-4B04-99AF-79FFFD80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24</a:t>
            </a:fld>
            <a:endParaRPr lang="en-US"/>
          </a:p>
        </p:txBody>
      </p:sp>
      <p:pic>
        <p:nvPicPr>
          <p:cNvPr id="12290" name="Picture 2" descr="Jake wright's Layout">
            <a:extLst>
              <a:ext uri="{FF2B5EF4-FFF2-40B4-BE49-F238E27FC236}">
                <a16:creationId xmlns:a16="http://schemas.microsoft.com/office/drawing/2014/main" id="{881C7301-02FB-4EEE-92A6-327A08FCE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2235200"/>
            <a:ext cx="7191761" cy="439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098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8DCB0-A567-46B7-80C7-B2F016A0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JW Content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9870E-838A-486C-BA50-960BF7F1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5D3D53-3A2F-4607-A8DC-E4E9BB419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1403351"/>
            <a:ext cx="757237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88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8A43-9F45-44E3-8ACA-1ECF80FA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JW Layout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C0FF64-4F93-4CF3-811C-0161014F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BDD49-0D18-492E-812C-C8F301010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74814"/>
            <a:ext cx="7081228" cy="52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11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B21C-D796-4C43-B6B8-ABC0EFD7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Marked Assignment (part 1)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5090D-595F-40CA-A28F-6435D20DC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4960"/>
            <a:ext cx="7886700" cy="4592003"/>
          </a:xfrm>
        </p:spPr>
        <p:txBody>
          <a:bodyPr/>
          <a:lstStyle/>
          <a:p>
            <a:pPr marL="0" indent="0" algn="l">
              <a:buNone/>
            </a:pPr>
            <a:r>
              <a:rPr lang="en-SG" sz="3200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Task</a:t>
            </a:r>
          </a:p>
          <a:p>
            <a:pPr lvl="1">
              <a:buFont typeface="+mj-lt"/>
              <a:buAutoNum type="arabicPeriod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Create a Project Documentation Site using HTML and CSS</a:t>
            </a:r>
          </a:p>
          <a:p>
            <a:pPr lvl="1">
              <a:buFont typeface="+mj-lt"/>
              <a:buAutoNum type="arabicPeriod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Your site must have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 Main page, explaining what this site a all about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an About page, introducing yourself. You must include some biodata, a selfie and means of contact. You should also write one or two paragraphs about yourself.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 project(s) page (minimum 2)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navigation to move from one page to the other</a:t>
            </a:r>
          </a:p>
          <a:p>
            <a:pPr lvl="1">
              <a:buFont typeface="+mj-lt"/>
              <a:buAutoNum type="arabicPeriod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Project page(s)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links to projects/assignments that you have created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link to your final project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an initial page listing the tools that you have used/are using to create your website and the reasons to use them.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include the table we discussed in class.</a:t>
            </a:r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795331-1C4A-4E80-A8F0-615E4577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65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B21C-D796-4C43-B6B8-ABC0EFD7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Marked Assignment (part 1) cont’d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5090D-595F-40CA-A28F-6435D20DC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7424"/>
            <a:ext cx="7886700" cy="4592003"/>
          </a:xfrm>
        </p:spPr>
        <p:txBody>
          <a:bodyPr/>
          <a:lstStyle/>
          <a:p>
            <a:pPr marL="0" indent="0" algn="l">
              <a:buNone/>
            </a:pPr>
            <a:r>
              <a:rPr lang="en-SG" sz="3200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Must-haves</a:t>
            </a:r>
          </a:p>
          <a:p>
            <a:pPr lvl="1">
              <a:buFont typeface="+mj-lt"/>
              <a:buAutoNum type="arabicPeriod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You will need to use the JW Site (HTML &amp; CSS) as a base</a:t>
            </a:r>
          </a:p>
          <a:p>
            <a:pPr lvl="2"/>
            <a:r>
              <a:rPr lang="en-SG" sz="1600" dirty="0">
                <a:solidFill>
                  <a:srgbClr val="000000"/>
                </a:solidFill>
                <a:latin typeface="Fira Sans" panose="020B0503050000020004" pitchFamily="34" charset="0"/>
              </a:rPr>
              <a:t>Modify to suit modern browsers of min. width 1024 pixels.</a:t>
            </a:r>
          </a:p>
          <a:p>
            <a:pPr lvl="2"/>
            <a:r>
              <a:rPr lang="en-SG" sz="1600" dirty="0">
                <a:solidFill>
                  <a:srgbClr val="000000"/>
                </a:solidFill>
                <a:latin typeface="Fira Sans" panose="020B0503050000020004" pitchFamily="34" charset="0"/>
              </a:rPr>
              <a:t>Modify the colours and font to your liking</a:t>
            </a:r>
          </a:p>
          <a:p>
            <a:pPr lvl="2"/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Have a project page showing what </a:t>
            </a:r>
            <a:r>
              <a:rPr lang="en-SG" sz="1600" dirty="0">
                <a:solidFill>
                  <a:srgbClr val="000000"/>
                </a:solidFill>
                <a:latin typeface="Fira Sans" panose="020B0503050000020004" pitchFamily="34" charset="0"/>
              </a:rPr>
              <a:t>you have changed.</a:t>
            </a:r>
            <a:endParaRPr lang="en-SG" sz="16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Your site needs to be self-contained within a folder, but have a structure for</a:t>
            </a:r>
          </a:p>
          <a:p>
            <a:pPr lvl="2"/>
            <a:r>
              <a:rPr lang="en-SG" sz="1600" dirty="0">
                <a:solidFill>
                  <a:srgbClr val="000000"/>
                </a:solidFill>
                <a:latin typeface="Fira Sans" panose="020B0503050000020004" pitchFamily="34" charset="0"/>
              </a:rPr>
              <a:t>Organisation of images</a:t>
            </a:r>
          </a:p>
          <a:p>
            <a:pPr lvl="2"/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Projects (this must be a separate section)</a:t>
            </a:r>
          </a:p>
          <a:p>
            <a:pPr lvl="2"/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On one of the project pages</a:t>
            </a:r>
            <a:r>
              <a:rPr lang="en-SG" sz="1600" dirty="0">
                <a:solidFill>
                  <a:srgbClr val="000000"/>
                </a:solidFill>
                <a:latin typeface="Fira Sans" panose="020B0503050000020004" pitchFamily="34" charset="0"/>
              </a:rPr>
              <a:t>, show whether this is a </a:t>
            </a:r>
            <a:r>
              <a:rPr lang="en-SG" sz="1600" dirty="0">
                <a:solidFill>
                  <a:srgbClr val="C00000"/>
                </a:solidFill>
                <a:latin typeface="Fira Sans" panose="020B0503050000020004" pitchFamily="34" charset="0"/>
              </a:rPr>
              <a:t>viable</a:t>
            </a:r>
            <a:r>
              <a:rPr lang="en-SG" sz="1600" dirty="0">
                <a:solidFill>
                  <a:srgbClr val="000000"/>
                </a:solidFill>
                <a:latin typeface="Fira Sans" panose="020B0503050000020004" pitchFamily="34" charset="0"/>
              </a:rPr>
              <a:t> method for documenting your project</a:t>
            </a:r>
          </a:p>
          <a:p>
            <a:pPr lvl="3"/>
            <a:r>
              <a:rPr lang="en-SG" sz="14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Why, why-not</a:t>
            </a:r>
          </a:p>
          <a:p>
            <a:pPr lvl="3"/>
            <a:r>
              <a:rPr lang="en-SG" sz="14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 simple how-to to add pages/projects</a:t>
            </a:r>
          </a:p>
          <a:p>
            <a:r>
              <a:rPr lang="en-US" sz="2400" dirty="0"/>
              <a:t>Deadline</a:t>
            </a:r>
          </a:p>
          <a:p>
            <a:pPr lvl="1"/>
            <a:r>
              <a:rPr lang="en-US" sz="2000" dirty="0"/>
              <a:t>Last week of semester (more to come)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795331-1C4A-4E80-A8F0-615E4577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DA9DF5-A960-4309-959C-730820FF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Questions ?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A7958D-3889-4C9B-964B-98781BC22D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Ask now or forever be silent…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57643-E513-426C-81CE-C0642903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6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1108-0A6D-4FDE-9C72-53636C69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</a:t>
            </a:r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&lt;head&gt;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SG" dirty="0"/>
              <a:t>Element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0BEAF-2553-4B94-8C31-9ED66DF4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13014" cy="4351338"/>
          </a:xfrm>
        </p:spPr>
        <p:txBody>
          <a:bodyPr/>
          <a:lstStyle/>
          <a:p>
            <a:r>
              <a:rPr lang="en-SG" dirty="0"/>
              <a:t>the HTML </a:t>
            </a:r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&lt;head&gt;</a:t>
            </a:r>
            <a:r>
              <a:rPr lang="en-SG" dirty="0"/>
              <a:t> element is a container for</a:t>
            </a:r>
          </a:p>
          <a:p>
            <a:pPr lvl="1"/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&lt;title&gt;</a:t>
            </a:r>
          </a:p>
          <a:p>
            <a:pPr lvl="1"/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&lt;link&gt;</a:t>
            </a:r>
          </a:p>
          <a:p>
            <a:pPr lvl="1"/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&lt;style&gt;</a:t>
            </a:r>
          </a:p>
          <a:p>
            <a:pPr lvl="1"/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&lt;script&gt;</a:t>
            </a:r>
          </a:p>
          <a:p>
            <a:pPr lvl="1"/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&lt;meta&gt;</a:t>
            </a:r>
          </a:p>
          <a:p>
            <a:r>
              <a:rPr lang="en-SG" dirty="0"/>
              <a:t>contains metadata (data about the HTML document)</a:t>
            </a:r>
          </a:p>
          <a:p>
            <a:r>
              <a:rPr lang="en-SG" dirty="0"/>
              <a:t>Metadata is not displayed.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7204A-A3C4-4682-80BA-00FB2FC4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08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61C3-6191-4A0A-84AB-F745C219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</a:t>
            </a:r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&lt;head&gt;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SG" dirty="0"/>
              <a:t>Element 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6BA20-78F4-48C6-BF4E-FE36E4485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63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SG" sz="2400" dirty="0">
                <a:solidFill>
                  <a:schemeClr val="accent2">
                    <a:lumMod val="75000"/>
                  </a:schemeClr>
                </a:solidFill>
              </a:rPr>
              <a:t>&lt;title&gt;</a:t>
            </a:r>
          </a:p>
          <a:p>
            <a:pPr lvl="1"/>
            <a:r>
              <a:rPr lang="en-SG" sz="2000" dirty="0"/>
              <a:t>text which is displayed on the browser's bar or page's tab</a:t>
            </a:r>
          </a:p>
          <a:p>
            <a:pPr lvl="1"/>
            <a:r>
              <a:rPr lang="en-SG" sz="2000" dirty="0"/>
              <a:t>required in HTML documents</a:t>
            </a:r>
          </a:p>
          <a:p>
            <a:pPr lvl="1"/>
            <a:r>
              <a:rPr lang="en-SG" sz="2000" dirty="0"/>
              <a:t>purpose</a:t>
            </a:r>
          </a:p>
          <a:p>
            <a:pPr lvl="2"/>
            <a:r>
              <a:rPr lang="en-SG" sz="1800" dirty="0"/>
              <a:t>defines a title in the browser's toolbar</a:t>
            </a:r>
          </a:p>
          <a:p>
            <a:pPr lvl="2"/>
            <a:r>
              <a:rPr lang="en-SG" sz="1800" dirty="0"/>
              <a:t>provides a title for the page when added to favourites</a:t>
            </a:r>
          </a:p>
          <a:p>
            <a:pPr lvl="2"/>
            <a:r>
              <a:rPr lang="en-SG" sz="1800" dirty="0"/>
              <a:t>displays a title for page in search engine results.</a:t>
            </a:r>
          </a:p>
          <a:p>
            <a:pPr marL="0" indent="0">
              <a:buNone/>
            </a:pPr>
            <a:r>
              <a:rPr lang="en-SG" sz="2400" dirty="0">
                <a:solidFill>
                  <a:schemeClr val="accent2">
                    <a:lumMod val="75000"/>
                  </a:schemeClr>
                </a:solidFill>
              </a:rPr>
              <a:t>&lt;link&gt;</a:t>
            </a:r>
          </a:p>
          <a:p>
            <a:pPr lvl="1"/>
            <a:r>
              <a:rPr lang="en-SG" sz="2000" dirty="0"/>
              <a:t>defines the relationship between current document and an external resource.</a:t>
            </a:r>
          </a:p>
          <a:p>
            <a:pPr lvl="1"/>
            <a:r>
              <a:rPr lang="en-SG" sz="2000" dirty="0"/>
              <a:t>most often used to link external style sheets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C455E-1602-49B9-A919-0500DFAB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DB5DE-25D6-4169-A063-92F192817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49" y="5349367"/>
            <a:ext cx="6081861" cy="51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3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0B3B-7A0F-4D47-AECF-9E5A57E4A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</a:t>
            </a:r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&lt;head&gt;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SG" dirty="0"/>
              <a:t>Element 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C4864-B744-412F-8037-68FD7EB1E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sz="2400" dirty="0">
                <a:solidFill>
                  <a:schemeClr val="accent2">
                    <a:lumMod val="75000"/>
                  </a:schemeClr>
                </a:solidFill>
              </a:rPr>
              <a:t>&lt;style&gt;</a:t>
            </a:r>
          </a:p>
          <a:p>
            <a:pPr lvl="1"/>
            <a:r>
              <a:rPr lang="en-SG" sz="2000" dirty="0"/>
              <a:t>used to define style information for a SINGLE HTML page.</a:t>
            </a:r>
          </a:p>
          <a:p>
            <a:pPr marL="0" indent="0">
              <a:buNone/>
            </a:pPr>
            <a:r>
              <a:rPr lang="en-SG" sz="2400" dirty="0">
                <a:solidFill>
                  <a:schemeClr val="accent2">
                    <a:lumMod val="75000"/>
                  </a:schemeClr>
                </a:solidFill>
              </a:rPr>
              <a:t>&lt;script&gt;</a:t>
            </a:r>
          </a:p>
          <a:p>
            <a:pPr lvl="1"/>
            <a:r>
              <a:rPr lang="en-SG" sz="2000" dirty="0"/>
              <a:t>used to define client-side </a:t>
            </a:r>
            <a:r>
              <a:rPr lang="en-SG" sz="2000" dirty="0" err="1"/>
              <a:t>Javascripts</a:t>
            </a:r>
            <a:endParaRPr lang="en-SG" sz="2000" dirty="0"/>
          </a:p>
          <a:p>
            <a:pPr marL="0" indent="0">
              <a:buNone/>
            </a:pPr>
            <a:r>
              <a:rPr lang="en-SG" sz="2400" dirty="0">
                <a:solidFill>
                  <a:schemeClr val="accent2">
                    <a:lumMod val="75000"/>
                  </a:schemeClr>
                </a:solidFill>
              </a:rPr>
              <a:t>&lt;meta&gt;</a:t>
            </a:r>
          </a:p>
          <a:p>
            <a:pPr lvl="1"/>
            <a:r>
              <a:rPr lang="en-SG" sz="2000" dirty="0"/>
              <a:t>used to provide information about the page.</a:t>
            </a:r>
          </a:p>
          <a:p>
            <a:pPr lvl="1"/>
            <a:r>
              <a:rPr lang="en-SG" sz="2000" dirty="0"/>
              <a:t>used by browser to decide how to reload/render the page</a:t>
            </a:r>
          </a:p>
          <a:p>
            <a:pPr lvl="1"/>
            <a:r>
              <a:rPr lang="en-SG" sz="2000" dirty="0"/>
              <a:t>used by search engines to define keywords and content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6FA6F-35CF-4947-BB69-0B25A001B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FC9B-9ADC-48A0-B741-08C84B47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Block and Inline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560C9-947F-45F5-87F5-F1979F5EA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9864"/>
            <a:ext cx="7886700" cy="5261611"/>
          </a:xfrm>
        </p:spPr>
        <p:txBody>
          <a:bodyPr/>
          <a:lstStyle/>
          <a:p>
            <a:pPr marL="0" indent="0" algn="l">
              <a:buNone/>
            </a:pPr>
            <a:r>
              <a:rPr lang="en-SG" sz="3200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Block-level Elements</a:t>
            </a:r>
            <a:endParaRPr lang="en-SG" b="0" i="0" dirty="0">
              <a:solidFill>
                <a:srgbClr val="000000"/>
              </a:solidFill>
              <a:effectLst/>
              <a:latin typeface="Yanone Kaffeesatz" panose="02000000000000000000" pitchFamily="2" charset="0"/>
            </a:endParaRPr>
          </a:p>
          <a:p>
            <a:pPr lvl="1"/>
            <a:r>
              <a:rPr lang="en-SG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Starts on a new line</a:t>
            </a:r>
          </a:p>
          <a:p>
            <a:pPr lvl="1"/>
            <a:r>
              <a:rPr lang="en-SG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Takes up full width available</a:t>
            </a:r>
          </a:p>
          <a:p>
            <a:pPr lvl="1"/>
            <a:r>
              <a:rPr lang="en-SG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Has top and bottom margin</a:t>
            </a:r>
          </a:p>
          <a:p>
            <a:pPr lvl="1"/>
            <a:r>
              <a:rPr lang="en-SG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2"/>
              </a:rPr>
              <a:t>Example</a:t>
            </a:r>
            <a:endParaRPr lang="en-SG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marL="1200150" lvl="2" indent="-285750"/>
            <a:r>
              <a:rPr lang="en-SG" b="0" i="0" dirty="0">
                <a:solidFill>
                  <a:schemeClr val="accent2">
                    <a:lumMod val="75000"/>
                  </a:schemeClr>
                </a:solidFill>
                <a:effectLst/>
                <a:latin typeface="Fira Sans" panose="020B0503050000020004" pitchFamily="34" charset="0"/>
              </a:rPr>
              <a:t>&lt;div&gt;</a:t>
            </a:r>
            <a:r>
              <a:rPr lang="en-SG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 used as a container</a:t>
            </a:r>
          </a:p>
          <a:p>
            <a:pPr marL="0" indent="0" algn="l">
              <a:buNone/>
            </a:pPr>
            <a:r>
              <a:rPr lang="en-SG" sz="3200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Inline Elements</a:t>
            </a:r>
          </a:p>
          <a:p>
            <a:pPr lvl="1"/>
            <a:r>
              <a:rPr lang="en-SG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Does not start on a new line</a:t>
            </a:r>
          </a:p>
          <a:p>
            <a:pPr lvl="1"/>
            <a:r>
              <a:rPr lang="en-SG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Takes up as much space as necessary</a:t>
            </a:r>
          </a:p>
          <a:p>
            <a:pPr lvl="1"/>
            <a:r>
              <a:rPr lang="en-SG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cannot contain a block-level element</a:t>
            </a:r>
          </a:p>
          <a:p>
            <a:pPr lvl="1"/>
            <a:r>
              <a:rPr lang="en-SG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2"/>
              </a:rPr>
              <a:t>Example</a:t>
            </a:r>
            <a:r>
              <a:rPr lang="en-SG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:</a:t>
            </a:r>
          </a:p>
          <a:p>
            <a:pPr marL="1200150" lvl="2" indent="-285750"/>
            <a:r>
              <a:rPr lang="en-SG" b="0" i="0" dirty="0">
                <a:solidFill>
                  <a:schemeClr val="accent2">
                    <a:lumMod val="75000"/>
                  </a:schemeClr>
                </a:solidFill>
                <a:effectLst/>
                <a:latin typeface="Fira Sans" panose="020B0503050000020004" pitchFamily="34" charset="0"/>
              </a:rPr>
              <a:t>&lt;span&gt;</a:t>
            </a:r>
            <a:r>
              <a:rPr lang="en-SG" b="0" i="0" dirty="0">
                <a:solidFill>
                  <a:schemeClr val="accent1">
                    <a:lumMod val="75000"/>
                  </a:schemeClr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SG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used to mark up a block of text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F8D6A-4159-4775-97AB-121F82D3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0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18C0-0FB4-46FB-A751-6BBBCF76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Layout Elements and Techniques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17C33-06F8-418E-AFC9-E13BD81E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5209"/>
            <a:ext cx="4821174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uses a kind-of </a:t>
            </a:r>
            <a:r>
              <a:rPr lang="en-SG" sz="2000" b="0" i="0" dirty="0">
                <a:solidFill>
                  <a:schemeClr val="accent2">
                    <a:lumMod val="75000"/>
                  </a:schemeClr>
                </a:solidFill>
                <a:effectLst/>
                <a:latin typeface="Fira Sans" panose="020B0503050000020004" pitchFamily="34" charset="0"/>
              </a:rPr>
              <a:t>&lt;div&gt;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20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2"/>
              </a:rPr>
              <a:t>(Semantic elements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) that define the different parts of a web page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header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nav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section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article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aside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footer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Clearly describes its meaning to both the browser and developer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Layout techniques: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CSS framework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3"/>
              </a:rPr>
              <a:t>CSS float</a:t>
            </a: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property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CSS flexbox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CSS grid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63C42-C288-4493-87AE-85988FD7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Page Layout">
            <a:extLst>
              <a:ext uri="{FF2B5EF4-FFF2-40B4-BE49-F238E27FC236}">
                <a16:creationId xmlns:a16="http://schemas.microsoft.com/office/drawing/2014/main" id="{18F53F71-74C2-4F36-95DB-30850ECF4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824" y="1679321"/>
            <a:ext cx="3577980" cy="406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048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16FC-45FE-40D3-8534-B542D621B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Typical Project 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95D32-8D83-4D0D-9428-F0BF761C2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2577846" cy="200266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Can you break down the blocks?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Can you name them?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How about the layout?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90EE2-C4E8-4CE0-9429-9D8D7F41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 descr="project layout with div">
            <a:extLst>
              <a:ext uri="{FF2B5EF4-FFF2-40B4-BE49-F238E27FC236}">
                <a16:creationId xmlns:a16="http://schemas.microsoft.com/office/drawing/2014/main" id="{363E690D-DFBE-4299-8493-6E649C993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134" y="1467930"/>
            <a:ext cx="5384836" cy="488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304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3E1D-C456-458E-9945-2A294CD6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Typical Page Breakdown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A1657-7085-479E-8B06-7BD50DB1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9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639D69D-00EE-4F54-A6AC-20545FE1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408" y="1416051"/>
            <a:ext cx="3635502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06F86C-12B9-41C2-9520-DFE148596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416051"/>
            <a:ext cx="4314653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88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3464</TotalTime>
  <Words>1268</Words>
  <Application>Microsoft Office PowerPoint</Application>
  <PresentationFormat>On-screen Show (4:3)</PresentationFormat>
  <Paragraphs>226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Fira Sans</vt:lpstr>
      <vt:lpstr>Yanone Kaffeesatz</vt:lpstr>
      <vt:lpstr>Yanone Kaffeesatz SemiBold</vt:lpstr>
      <vt:lpstr>Office Theme</vt:lpstr>
      <vt:lpstr>EP1000</vt:lpstr>
      <vt:lpstr>(more) HTML</vt:lpstr>
      <vt:lpstr>The &lt;head&gt; Element</vt:lpstr>
      <vt:lpstr>The &lt;head&gt; Element (cont’d)</vt:lpstr>
      <vt:lpstr>The &lt;head&gt; Element (cont’d)</vt:lpstr>
      <vt:lpstr>Block and Inline</vt:lpstr>
      <vt:lpstr>Layout Elements and Techniques</vt:lpstr>
      <vt:lpstr>Typical Project Page</vt:lpstr>
      <vt:lpstr>Typical Page Breakdown</vt:lpstr>
      <vt:lpstr>Cascading Style Sheets (CSS)</vt:lpstr>
      <vt:lpstr>One HTML Multiple Styles</vt:lpstr>
      <vt:lpstr>CSS Rule Syntax</vt:lpstr>
      <vt:lpstr>CSS Selectors</vt:lpstr>
      <vt:lpstr>CSS Selectors - id</vt:lpstr>
      <vt:lpstr>CSS Selectors - class</vt:lpstr>
      <vt:lpstr>Worked Example</vt:lpstr>
      <vt:lpstr>HTML Content Blocks</vt:lpstr>
      <vt:lpstr>Centering the page</vt:lpstr>
      <vt:lpstr>Changing the Header title</vt:lpstr>
      <vt:lpstr>Navigation Bar</vt:lpstr>
      <vt:lpstr>&lt;div&gt; sections</vt:lpstr>
      <vt:lpstr>Tip</vt:lpstr>
      <vt:lpstr>Worked Tutorial</vt:lpstr>
      <vt:lpstr>JW Layout</vt:lpstr>
      <vt:lpstr>JW Content</vt:lpstr>
      <vt:lpstr>JW Layout</vt:lpstr>
      <vt:lpstr>Marked Assignment (part 1)</vt:lpstr>
      <vt:lpstr>Marked Assignment (part 1) cont’d</vt:lpstr>
      <vt:lpstr>Questions ?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88</cp:revision>
  <dcterms:created xsi:type="dcterms:W3CDTF">2021-05-13T09:46:01Z</dcterms:created>
  <dcterms:modified xsi:type="dcterms:W3CDTF">2021-10-28T17:11:32Z</dcterms:modified>
</cp:coreProperties>
</file>