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colors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html/html_comments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uckduckgo.com/?q=html+table+generator" TargetMode="External"/><Relationship Id="rId2" Type="http://schemas.openxmlformats.org/officeDocument/2006/relationships/hyperlink" Target="https://www.w3schools.com/html/html_tabl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intro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tags/default.as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-lint.com/" TargetMode="External"/><Relationship Id="rId7" Type="http://schemas.openxmlformats.org/officeDocument/2006/relationships/hyperlink" Target="https://www.w3schools.com/colors/colors_picker.asp" TargetMode="External"/><Relationship Id="rId2" Type="http://schemas.openxmlformats.org/officeDocument/2006/relationships/hyperlink" Target="https://htmlcodeedito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urses.w3schools.com/courses/html" TargetMode="External"/><Relationship Id="rId5" Type="http://schemas.openxmlformats.org/officeDocument/2006/relationships/hyperlink" Target="https://imageresizer.com/" TargetMode="External"/><Relationship Id="rId4" Type="http://schemas.openxmlformats.org/officeDocument/2006/relationships/hyperlink" Target="https://resizeimage.net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html/html_colors.asp" TargetMode="External"/><Relationship Id="rId13" Type="http://schemas.openxmlformats.org/officeDocument/2006/relationships/hyperlink" Target="https://www.w3schools.com/html/html_links.asp" TargetMode="External"/><Relationship Id="rId3" Type="http://schemas.openxmlformats.org/officeDocument/2006/relationships/hyperlink" Target="https://www.w3schools.com/html/html_attributes.asp" TargetMode="External"/><Relationship Id="rId7" Type="http://schemas.openxmlformats.org/officeDocument/2006/relationships/hyperlink" Target="https://www.w3schools.com/html/html_formatting.asp" TargetMode="External"/><Relationship Id="rId12" Type="http://schemas.openxmlformats.org/officeDocument/2006/relationships/hyperlink" Target="https://www.w3schools.com/html/html_links_bookmarks.asp" TargetMode="External"/><Relationship Id="rId2" Type="http://schemas.openxmlformats.org/officeDocument/2006/relationships/hyperlink" Target="https://www.w3schools.com/html/html_element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html/html_styles.asp" TargetMode="External"/><Relationship Id="rId11" Type="http://schemas.openxmlformats.org/officeDocument/2006/relationships/hyperlink" Target="https://www.w3schools.com/html/html_lists.asp" TargetMode="External"/><Relationship Id="rId5" Type="http://schemas.openxmlformats.org/officeDocument/2006/relationships/hyperlink" Target="https://www.w3schools.com/html/html_paragraphs.asp" TargetMode="External"/><Relationship Id="rId15" Type="http://schemas.openxmlformats.org/officeDocument/2006/relationships/hyperlink" Target="https://www.w3schools.com/html/html_layout.asp" TargetMode="External"/><Relationship Id="rId10" Type="http://schemas.openxmlformats.org/officeDocument/2006/relationships/hyperlink" Target="https://www.w3schools.com/html/html_images.asp" TargetMode="External"/><Relationship Id="rId4" Type="http://schemas.openxmlformats.org/officeDocument/2006/relationships/hyperlink" Target="https://www.w3schools.com/html/html_headings.asp" TargetMode="External"/><Relationship Id="rId9" Type="http://schemas.openxmlformats.org/officeDocument/2006/relationships/hyperlink" Target="https://www.w3schools.com/html/html_comments.asp" TargetMode="External"/><Relationship Id="rId14" Type="http://schemas.openxmlformats.org/officeDocument/2006/relationships/hyperlink" Target="https://www.w3schools.com/html/html_tables.as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ml.am/reference/html-special-characters.cf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</a:t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A4DE-7531-4B65-992C-05B5E091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Formatting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5BD16-F52C-44DE-8656-6B3C01CD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249"/>
            <a:ext cx="78867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 can format your text to emphasize what your intentions.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Here is a short list of formatting elements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&lt;b&gt; - Bold text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&lt;</a:t>
            </a:r>
            <a:r>
              <a:rPr lang="en-SG" sz="18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i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&gt; - Italic text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&lt;</a:t>
            </a:r>
            <a:r>
              <a:rPr lang="en-SG" sz="18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em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&gt; - Emphasized text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&lt;strong&gt; - Important text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&lt;small&gt; - Smaller text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&lt;del&gt; - Deleted text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&lt;ins&gt; - Inserted text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&lt;mark&gt; - Marked text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&lt;sub&gt; - Subscript text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&lt;sup&gt; - Superscript text</a:t>
            </a:r>
          </a:p>
          <a:p>
            <a:pPr algn="l"/>
            <a:r>
              <a:rPr lang="en-SG" sz="3200" b="0" i="0" dirty="0" err="1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Colors</a:t>
            </a:r>
            <a:endParaRPr lang="en-SG" sz="3200" b="0" i="0" dirty="0">
              <a:solidFill>
                <a:srgbClr val="000000"/>
              </a:solidFill>
              <a:effectLst/>
              <a:latin typeface="Yanone Kaffeesatz" panose="02000000000000000000" pitchFamily="2" charset="0"/>
            </a:endParaRPr>
          </a:p>
          <a:p>
            <a:pPr lvl="1"/>
            <a:r>
              <a:rPr lang="en-SG" sz="1800" dirty="0">
                <a:solidFill>
                  <a:srgbClr val="000000"/>
                </a:solidFill>
                <a:latin typeface="Fira Sans" panose="020B0503050000020004" pitchFamily="34" charset="0"/>
              </a:rPr>
              <a:t>You can also manipulate the </a:t>
            </a:r>
            <a:r>
              <a:rPr lang="en-SG" sz="1800" dirty="0" err="1">
                <a:solidFill>
                  <a:srgbClr val="000000"/>
                </a:solidFill>
                <a:latin typeface="Fira Sans" panose="020B0503050000020004" pitchFamily="34" charset="0"/>
              </a:rPr>
              <a:t>colors</a:t>
            </a:r>
            <a:r>
              <a:rPr lang="en-SG" sz="1800" dirty="0">
                <a:solidFill>
                  <a:srgbClr val="000000"/>
                </a:solidFill>
                <a:latin typeface="Fira Sans" panose="020B0503050000020004" pitchFamily="34" charset="0"/>
              </a:rPr>
              <a:t> of your elements</a:t>
            </a:r>
          </a:p>
          <a:p>
            <a:pPr lvl="1"/>
            <a:r>
              <a:rPr lang="en-SG" sz="1800" dirty="0">
                <a:solidFill>
                  <a:srgbClr val="000000"/>
                </a:solidFill>
                <a:latin typeface="Fira Sans" panose="020B0503050000020004" pitchFamily="34" charset="0"/>
              </a:rPr>
              <a:t>More elaborate explanation can be found  </a:t>
            </a:r>
            <a:r>
              <a:rPr lang="en-SG" sz="1800" dirty="0">
                <a:solidFill>
                  <a:schemeClr val="accent1">
                    <a:lumMod val="75000"/>
                  </a:schemeClr>
                </a:solidFill>
                <a:latin typeface="Fira Sans" panose="020B05030500000200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SG" sz="1800" dirty="0">
              <a:solidFill>
                <a:schemeClr val="accent1">
                  <a:lumMod val="75000"/>
                </a:schemeClr>
              </a:solidFill>
              <a:latin typeface="Fira Sans" panose="020B0503050000020004" pitchFamily="34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A4F7E-B66C-4FCF-A407-4FFEC583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AFE8-89DC-493A-B70D-03ACF734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D489-35EB-4764-A0CF-061946CB6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8384"/>
            <a:ext cx="7886700" cy="462857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Comments help in putting messages in your code to help you document your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Comments are also used to block out code for experimentation/debugging.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Comments are not displayed/rendered by the browser.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 can read more </a:t>
            </a: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here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CDB88-6F3E-4F6C-B7C7-52D53BC3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45957-23C2-4DC8-9E14-13FE681FA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703129"/>
            <a:ext cx="65151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8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E7DF-26FF-4180-8C18-E6B42F6D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DC16-16F2-499D-BDB7-67C9CDCB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3040"/>
            <a:ext cx="7886700" cy="4604195"/>
          </a:xfrm>
        </p:spPr>
        <p:txBody>
          <a:bodyPr/>
          <a:lstStyle/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 can display images on a web page using the &lt;</a:t>
            </a:r>
            <a:r>
              <a:rPr lang="en-SG" sz="20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img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&gt; tag.</a:t>
            </a: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Images are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linked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to the web page using the &lt;</a:t>
            </a:r>
            <a:r>
              <a:rPr lang="en-SG" sz="20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img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&gt; tag.</a:t>
            </a: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 &lt;</a:t>
            </a:r>
            <a:r>
              <a:rPr lang="en-SG" sz="20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img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&gt; tag has the end-tag as /&gt;</a:t>
            </a: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 &lt;</a:t>
            </a:r>
            <a:r>
              <a:rPr lang="en-SG" sz="20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img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&gt; has two required attributes</a:t>
            </a:r>
          </a:p>
          <a:p>
            <a:pPr marL="742950" lvl="1" indent="-285750"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 </a:t>
            </a:r>
            <a:r>
              <a:rPr lang="en-SG" sz="1800" b="0" i="0" dirty="0" err="1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src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which references the image</a:t>
            </a:r>
          </a:p>
          <a:p>
            <a:pPr marL="742950" lvl="1" indent="-285750"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 </a:t>
            </a:r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alt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which provides a text explanation</a:t>
            </a:r>
          </a:p>
          <a:p>
            <a:pPr marL="285750" indent="-285750">
              <a:spcBef>
                <a:spcPts val="200"/>
              </a:spcBef>
            </a:pPr>
            <a:endParaRPr lang="en-SG" sz="22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285750" indent="-285750">
              <a:spcBef>
                <a:spcPts val="200"/>
              </a:spcBef>
            </a:pPr>
            <a:endParaRPr lang="en-SG" sz="22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spcBef>
                <a:spcPts val="200"/>
              </a:spcBef>
            </a:pPr>
            <a:endParaRPr lang="en-SG" sz="22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SG" sz="22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rgbClr val="000000"/>
                </a:solidFill>
                <a:latin typeface="Fira Sans" panose="020B0503050000020004" pitchFamily="34" charset="0"/>
              </a:rPr>
              <a:t>If your images are too large (or small), you can format them</a:t>
            </a:r>
          </a:p>
          <a:p>
            <a:pPr lvl="1">
              <a:spcBef>
                <a:spcPts val="200"/>
              </a:spcBef>
            </a:pPr>
            <a:r>
              <a:rPr lang="en-SG" sz="1600" dirty="0">
                <a:solidFill>
                  <a:srgbClr val="000000"/>
                </a:solidFill>
                <a:latin typeface="Fira Sans" panose="020B0503050000020004" pitchFamily="34" charset="0"/>
              </a:rPr>
              <a:t>I suggest you use the inline-style attribute</a:t>
            </a:r>
          </a:p>
          <a:p>
            <a:pPr lvl="1">
              <a:spcBef>
                <a:spcPts val="200"/>
              </a:spcBef>
            </a:pPr>
            <a:r>
              <a:rPr lang="en-SG" sz="1600" dirty="0">
                <a:solidFill>
                  <a:srgbClr val="000000"/>
                </a:solidFill>
                <a:latin typeface="Fira Sans" panose="020B0503050000020004" pitchFamily="34" charset="0"/>
              </a:rPr>
              <a:t>You can specify both width and height.</a:t>
            </a:r>
          </a:p>
          <a:p>
            <a:pPr lvl="1">
              <a:spcBef>
                <a:spcPts val="200"/>
              </a:spcBef>
            </a:pPr>
            <a:r>
              <a:rPr lang="en-SG" sz="1600" dirty="0">
                <a:solidFill>
                  <a:srgbClr val="000000"/>
                </a:solidFill>
                <a:latin typeface="Fira Sans" panose="020B0503050000020004" pitchFamily="34" charset="0"/>
              </a:rPr>
              <a:t>However, if you only specify one, then the aspect ratio is kept</a:t>
            </a:r>
          </a:p>
          <a:p>
            <a:pPr marL="285750" indent="-285750">
              <a:spcBef>
                <a:spcPts val="200"/>
              </a:spcBef>
            </a:pPr>
            <a:r>
              <a:rPr lang="en-SG" sz="2000" dirty="0">
                <a:solidFill>
                  <a:srgbClr val="000000"/>
                </a:solidFill>
                <a:latin typeface="Fira Sans" panose="020B0503050000020004" pitchFamily="34" charset="0"/>
              </a:rPr>
              <a:t>The following images are accepted: .jpg, .</a:t>
            </a:r>
            <a:r>
              <a:rPr lang="en-SG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png</a:t>
            </a:r>
            <a:r>
              <a:rPr lang="en-SG" sz="2000" dirty="0">
                <a:solidFill>
                  <a:srgbClr val="000000"/>
                </a:solidFill>
                <a:latin typeface="Fira Sans" panose="020B0503050000020004" pitchFamily="34" charset="0"/>
              </a:rPr>
              <a:t>, .gif, .</a:t>
            </a:r>
            <a:r>
              <a:rPr lang="en-SG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ico</a:t>
            </a:r>
            <a:r>
              <a:rPr lang="en-SG" sz="2000" dirty="0">
                <a:solidFill>
                  <a:srgbClr val="000000"/>
                </a:solidFill>
                <a:latin typeface="Fira Sans" panose="020B0503050000020004" pitchFamily="34" charset="0"/>
              </a:rPr>
              <a:t>, .jpeg, .</a:t>
            </a:r>
            <a:r>
              <a:rPr lang="en-SG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svg</a:t>
            </a:r>
            <a:endParaRPr lang="en-SG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>
              <a:spcBef>
                <a:spcPts val="2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F2C7A-3CFB-472D-91D7-0E2D5525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7FCDDD-C572-4CEA-A417-B9A61FD9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" y="3302699"/>
            <a:ext cx="6753225" cy="1152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E65650-450D-45AC-8F5E-30954C725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76" y="5919662"/>
            <a:ext cx="66294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0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5BF2-ED2B-415E-860F-BC3B9F2A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Hyperlinks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0182-AB55-4888-B1A7-AAB45300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9593"/>
            <a:ext cx="7886700" cy="1325563"/>
          </a:xfrm>
        </p:spPr>
        <p:txBody>
          <a:bodyPr/>
          <a:lstStyle/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 true power of the WWW is hyperlinks.</a:t>
            </a: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Links allow pages to be connected together.</a:t>
            </a: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When you click on a link, you can "jump" to another document.</a:t>
            </a: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 link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DOES NOT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need to be text!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5D3A1-1A48-4163-ABCC-53B6CFC7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13F6004-8EAD-4CD6-BA91-78D73938D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06" y="2895156"/>
            <a:ext cx="62103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EB9B7-49D1-4BCF-B1FA-A74D9F071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59" y="4996243"/>
            <a:ext cx="77057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4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7EEC-73D6-40D7-999A-5A6D668C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Absolute and Relative URLs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6112-6298-4CF1-95F7-FD6A407D3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94759"/>
          </a:xfrm>
        </p:spPr>
        <p:txBody>
          <a:bodyPr/>
          <a:lstStyle/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Absolute URLs have the full (absolute) URL address in the link</a:t>
            </a: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Usually link to documents outside of the site</a:t>
            </a: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SG" sz="18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SG" sz="18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Relative URLs are used for documents within the site</a:t>
            </a: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For example, if images are kept within a sub-folder</a:t>
            </a: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SG" sz="18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>
              <a:spcBef>
                <a:spcPts val="200"/>
              </a:spcBef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Links are not limited to text, but to other objects as well!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8FED3-88BE-4453-B5F1-D397AEBF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6F452-0BD6-4567-9266-EB8FC77F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82405"/>
            <a:ext cx="7962900" cy="77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8E68CF-AD5B-48AA-A2A6-B349ECE87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45646"/>
            <a:ext cx="8001000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E18C55-9F21-4ECB-ABAD-5209FA480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276342"/>
            <a:ext cx="80010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18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DB20-A31C-4EE0-B896-ED0A79BC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HTML File Paths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C3F66-1E13-4372-A7D7-5DDCF204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3289"/>
            <a:ext cx="7886700" cy="929767"/>
          </a:xfrm>
        </p:spPr>
        <p:txBody>
          <a:bodyPr/>
          <a:lstStyle/>
          <a:p>
            <a:r>
              <a:rPr lang="en-SG" sz="2000" dirty="0"/>
              <a:t>Examples</a:t>
            </a:r>
            <a:br>
              <a:rPr lang="en-SG" sz="2000" dirty="0"/>
            </a:br>
            <a:r>
              <a:rPr lang="en-SG" sz="2000" dirty="0"/>
              <a:t>applies to &lt;</a:t>
            </a:r>
            <a:r>
              <a:rPr lang="en-SG" sz="2000" dirty="0" err="1"/>
              <a:t>img</a:t>
            </a:r>
            <a:r>
              <a:rPr lang="en-SG" sz="2000" dirty="0"/>
              <a:t>&gt; as well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A471F-5B22-4C36-9D27-57F51F36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31667-F0BD-4BBE-9675-6339AE3B8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74876"/>
            <a:ext cx="80581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99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A47E-E440-4C2A-9C2C-854DA42D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E670-2236-4F28-8802-A20C57E7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255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Lists are used to organise information in groups.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There are two types of lists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rgbClr val="000000"/>
                </a:solidFill>
                <a:latin typeface="Fira Sans" panose="020B0503050000020004" pitchFamily="34" charset="0"/>
              </a:rPr>
              <a:t>You can nest the lists</a:t>
            </a:r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54F6C-D215-4C33-B5D9-BDD5C0BF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16</a:t>
            </a:fld>
            <a:endParaRPr lang="en-US"/>
          </a:p>
        </p:txBody>
      </p:sp>
      <p:pic>
        <p:nvPicPr>
          <p:cNvPr id="6146" name="Picture 2" descr="Lists compared">
            <a:extLst>
              <a:ext uri="{FF2B5EF4-FFF2-40B4-BE49-F238E27FC236}">
                <a16:creationId xmlns:a16="http://schemas.microsoft.com/office/drawing/2014/main" id="{3676A424-67C3-4C96-B3F9-3E39C9AA3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9" y="3008186"/>
            <a:ext cx="5639371" cy="352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86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360B-DADC-4126-8317-9EC23798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0E5F-F3A9-4A45-A7E8-ECC47C96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2768"/>
            <a:ext cx="7886700" cy="4604195"/>
          </a:xfrm>
        </p:spPr>
        <p:txBody>
          <a:bodyPr/>
          <a:lstStyle/>
          <a:p>
            <a:r>
              <a:rPr lang="en-SG" sz="2000" dirty="0"/>
              <a:t>Unordered lists use the </a:t>
            </a:r>
            <a:r>
              <a:rPr lang="en-SG" sz="2000" dirty="0">
                <a:solidFill>
                  <a:srgbClr val="FF0000"/>
                </a:solidFill>
              </a:rPr>
              <a:t>&lt;ul&gt;</a:t>
            </a:r>
            <a:r>
              <a:rPr lang="en-SG" sz="2000" dirty="0"/>
              <a:t> tag</a:t>
            </a:r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r>
              <a:rPr lang="en-SG" sz="2000" dirty="0"/>
              <a:t>Ordered lists use the </a:t>
            </a:r>
            <a:r>
              <a:rPr lang="en-SG" sz="2000" dirty="0">
                <a:solidFill>
                  <a:srgbClr val="FF0000"/>
                </a:solidFill>
              </a:rPr>
              <a:t>&lt;</a:t>
            </a:r>
            <a:r>
              <a:rPr lang="en-SG" sz="2000" dirty="0" err="1">
                <a:solidFill>
                  <a:srgbClr val="FF0000"/>
                </a:solidFill>
              </a:rPr>
              <a:t>ol</a:t>
            </a:r>
            <a:r>
              <a:rPr lang="en-SG" sz="2000" dirty="0">
                <a:solidFill>
                  <a:srgbClr val="FF0000"/>
                </a:solidFill>
              </a:rPr>
              <a:t>&gt;</a:t>
            </a:r>
            <a:r>
              <a:rPr lang="en-SG" sz="2000" dirty="0"/>
              <a:t> tag</a:t>
            </a:r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r>
              <a:rPr lang="en-SG" sz="2000" dirty="0"/>
              <a:t>In both cases, the list items are tagged using </a:t>
            </a:r>
            <a:r>
              <a:rPr lang="en-SG" sz="2000" dirty="0">
                <a:solidFill>
                  <a:srgbClr val="FF0000"/>
                </a:solidFill>
              </a:rPr>
              <a:t>&lt;li&gt;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388BB-1EF5-4E64-A1ED-1A2A21A8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D41E9-A8EA-4194-A2D6-4594725BD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42" y="2048065"/>
            <a:ext cx="4838700" cy="1152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8C988-2C5C-4C47-8AAA-9C629CD0C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34" y="4006215"/>
            <a:ext cx="48387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8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61D4-1343-4B7E-8DEB-0EAD498F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D95C-C04B-4A02-B56E-0CFE4D275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097"/>
            <a:ext cx="78867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Tables allow you to organise your information in rows and columns.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Limit the sizes of your tables, as the browser needs to load the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table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before it can be rendered.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SG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SG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More on tables at </a:t>
            </a:r>
            <a:r>
              <a:rPr lang="en-SG" sz="20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W3Schools</a:t>
            </a:r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Alternatively, you can use a </a:t>
            </a:r>
            <a:r>
              <a:rPr lang="en-SG" sz="20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3"/>
              </a:rPr>
              <a:t>table generator</a:t>
            </a:r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FF009-2915-4985-8D2E-D6BB840E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F87C4-FD6D-4874-BF2C-C8F0574BD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15" y="2771585"/>
            <a:ext cx="7228142" cy="267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64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6A10-C3E4-41ED-BBAF-6B6DA2A4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Iframe 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33C3-AB90-4B23-8284-020007F72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9689"/>
            <a:ext cx="2992374" cy="211229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Used to display a webpage within a web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 will use it to display your Fusion 360 drawings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0B0EA-5277-45B5-B67F-F1745685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9F016-369F-4ED7-BE78-ADC7603F4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53047"/>
            <a:ext cx="3362325" cy="133350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14531E44-F3FE-46D4-A2BE-CF2175F54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2" y="1109884"/>
            <a:ext cx="4752975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82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72AB-553E-4B2B-A8E2-C0D80445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Hypertext Markup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8A894-1E75-4FD0-ADEC-191BCE1FE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633"/>
            <a:ext cx="7886700" cy="4351338"/>
          </a:xfrm>
        </p:spPr>
        <p:txBody>
          <a:bodyPr/>
          <a:lstStyle/>
          <a:p>
            <a:pPr algn="l"/>
            <a:r>
              <a:rPr lang="en-SG" sz="2400" b="0" i="0" dirty="0">
                <a:solidFill>
                  <a:srgbClr val="000000"/>
                </a:solidFill>
                <a:effectLst/>
                <a:latin typeface="Fira Sans" panose="020B0604020202020204" pitchFamily="34" charset="0"/>
              </a:rPr>
              <a:t>HTML is the standard markup language for creating Web pages.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604020202020204" pitchFamily="34" charset="0"/>
              </a:rPr>
              <a:t>HTML describes the structure of a Web page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604020202020204" pitchFamily="34" charset="0"/>
              </a:rPr>
              <a:t>HTML consists of a series of elements</a:t>
            </a:r>
          </a:p>
          <a:p>
            <a:pPr marL="1200150" lvl="2" indent="-285750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604020202020204" pitchFamily="34" charset="0"/>
              </a:rPr>
              <a:t>Each element has a start and end tag</a:t>
            </a:r>
          </a:p>
          <a:p>
            <a:pPr marL="1200150" lvl="2" indent="-285750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604020202020204" pitchFamily="34" charset="0"/>
              </a:rPr>
              <a:t>Each element has content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604020202020204" pitchFamily="34" charset="0"/>
              </a:rPr>
              <a:t>Elements tell the browser how to display the content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604020202020204" pitchFamily="34" charset="0"/>
              </a:rPr>
              <a:t>HTML define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604020202020204" pitchFamily="34" charset="0"/>
              </a:rPr>
              <a:t>CONTENT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604020202020204" pitchFamily="34" charset="0"/>
              </a:rPr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E367D-BAA5-4B35-ADFC-13B5972D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393966-1834-41AA-BCE8-D6E2559B1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210886"/>
            <a:ext cx="5381625" cy="189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26AF4E-5425-4F39-ACA5-26918A542576}"/>
              </a:ext>
            </a:extLst>
          </p:cNvPr>
          <p:cNvSpPr txBox="1"/>
          <p:nvPr/>
        </p:nvSpPr>
        <p:spPr>
          <a:xfrm>
            <a:off x="6010275" y="5195328"/>
            <a:ext cx="2821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Ref: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6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3"/>
              </a:rPr>
              <a:t>W3 Schools HTML tutorial</a:t>
            </a:r>
            <a:endParaRPr lang="en-SG" sz="16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600" b="0" i="0" u="none" strike="noStrike" dirty="0">
                <a:solidFill>
                  <a:srgbClr val="9900FF"/>
                </a:solidFill>
                <a:effectLst/>
                <a:latin typeface="Fira Sans" panose="020B0503050000020004" pitchFamily="34" charset="0"/>
                <a:hlinkClick r:id="rId4"/>
              </a:rPr>
              <a:t>W3 Schools HTML reference</a:t>
            </a:r>
            <a:endParaRPr lang="en-SG" sz="16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66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333B-D83D-45BB-90A6-DEE9C74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F315-E913-4A78-8550-5220D43D4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8905"/>
            <a:ext cx="7886700" cy="4351338"/>
          </a:xfrm>
        </p:spPr>
        <p:txBody>
          <a:bodyPr/>
          <a:lstStyle/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Every site has an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About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page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 about page informs the reader about the author/purpose of the site.</a:t>
            </a:r>
          </a:p>
          <a:p>
            <a:pPr algn="l"/>
            <a:r>
              <a:rPr lang="en-SG" sz="32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Task</a:t>
            </a:r>
          </a:p>
          <a:p>
            <a:pPr lvl="1">
              <a:buFont typeface="+mj-lt"/>
              <a:buAutoNum type="arabicPeriod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Create an About page, which is linked from the main page (index.html)</a:t>
            </a:r>
          </a:p>
          <a:p>
            <a:pPr lvl="1">
              <a:buFont typeface="+mj-lt"/>
              <a:buAutoNum type="arabicPeriod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Write one or two paragraphs informing the reader about the purpose of this site.</a:t>
            </a:r>
          </a:p>
          <a:p>
            <a:pPr lvl="1">
              <a:buFont typeface="+mj-lt"/>
              <a:buAutoNum type="arabicPeriod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Use a table with two columns, to show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 selfie of the author (on the left)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Some information about the author (on the right)</a:t>
            </a:r>
          </a:p>
          <a:p>
            <a:pPr lvl="1">
              <a:buFont typeface="+mj-lt"/>
              <a:buAutoNum type="arabicPeriod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Provides some means of contacting the author</a:t>
            </a:r>
          </a:p>
          <a:p>
            <a:pPr lvl="1">
              <a:buFont typeface="+mj-lt"/>
              <a:buAutoNum type="arabicPeriod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Have links that can return to the main page</a:t>
            </a:r>
          </a:p>
          <a:p>
            <a:r>
              <a:rPr lang="en-SG" sz="200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Extra Credit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Store your images in a folder named "images"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Images is located as a sub-folder to the root of the site.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9E513-8653-4EEB-9871-4858CAD8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32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bout Me">
            <a:extLst>
              <a:ext uri="{FF2B5EF4-FFF2-40B4-BE49-F238E27FC236}">
                <a16:creationId xmlns:a16="http://schemas.microsoft.com/office/drawing/2014/main" id="{C1B2374D-4A73-48C8-839E-621C721B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88" y="402336"/>
            <a:ext cx="4687125" cy="605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D9350F-9800-4C74-838F-C38FB2AC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365126"/>
            <a:ext cx="3333750" cy="1325563"/>
          </a:xfrm>
        </p:spPr>
        <p:txBody>
          <a:bodyPr/>
          <a:lstStyle/>
          <a:p>
            <a:r>
              <a:rPr lang="en-SG" dirty="0"/>
              <a:t>Sample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9FE6BC-3618-4032-9015-46252286E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825625"/>
            <a:ext cx="3333750" cy="4351338"/>
          </a:xfrm>
        </p:spPr>
        <p:txBody>
          <a:bodyPr/>
          <a:lstStyle/>
          <a:p>
            <a:pPr marL="0" indent="0">
              <a:buNone/>
            </a:pPr>
            <a:r>
              <a:rPr lang="en-SG" sz="2400" dirty="0"/>
              <a:t>Hints:</a:t>
            </a:r>
          </a:p>
          <a:p>
            <a:r>
              <a:rPr lang="en-US" sz="2400" dirty="0"/>
              <a:t>Use a table to separate the image from the text and to provide a side-by-side layout</a:t>
            </a:r>
          </a:p>
          <a:p>
            <a:r>
              <a:rPr lang="en-US" sz="2400" dirty="0"/>
              <a:t>Use &lt;div&gt; to divide sections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93730-0B50-4E39-AC4F-B08876E5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70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D719-805E-47C6-8951-36B1B1BC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3648-EFEC-4FF8-88BB-DD3CFC3B5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Use your text editor and your browser for most of the work</a:t>
            </a:r>
          </a:p>
          <a:p>
            <a:r>
              <a:rPr lang="en-SG" dirty="0"/>
              <a:t>Essential visual tools</a:t>
            </a:r>
          </a:p>
          <a:p>
            <a:pPr lvl="1"/>
            <a:r>
              <a:rPr lang="en-SG" dirty="0">
                <a:hlinkClick r:id="rId2"/>
              </a:rPr>
              <a:t>Html code editor</a:t>
            </a:r>
            <a:r>
              <a:rPr lang="en-SG" dirty="0"/>
              <a:t> – check your code immediately</a:t>
            </a:r>
            <a:endParaRPr lang="en-SG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Html linter</a:t>
            </a:r>
            <a:r>
              <a:rPr lang="en-US" dirty="0"/>
              <a:t> – format and validate your code</a:t>
            </a:r>
          </a:p>
          <a:p>
            <a:pPr lvl="1"/>
            <a:r>
              <a:rPr lang="en-US" dirty="0" err="1">
                <a:hlinkClick r:id="rId4"/>
              </a:rPr>
              <a:t>ResizeImage</a:t>
            </a:r>
            <a:r>
              <a:rPr lang="en-US" dirty="0"/>
              <a:t> your image (alt. </a:t>
            </a:r>
            <a:r>
              <a:rPr lang="en-US" dirty="0" err="1">
                <a:hlinkClick r:id="rId5"/>
              </a:rPr>
              <a:t>imageResizer</a:t>
            </a:r>
            <a:r>
              <a:rPr lang="en-US" dirty="0"/>
              <a:t>)</a:t>
            </a:r>
          </a:p>
          <a:p>
            <a:r>
              <a:rPr lang="en-US" dirty="0"/>
              <a:t>References:</a:t>
            </a:r>
          </a:p>
          <a:p>
            <a:pPr lvl="1"/>
            <a:r>
              <a:rPr lang="en-US" dirty="0">
                <a:hlinkClick r:id="rId6"/>
              </a:rPr>
              <a:t>W3Schools HTML Tutorial &amp; Reference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HTML Color Picker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36E11-D4D8-496C-805B-40C939A2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80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2EA0-D36E-4AA7-94EA-F99BCF32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Web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5E0E-1BDF-4314-98E0-8602C23D5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9845"/>
            <a:ext cx="7886700" cy="2069969"/>
          </a:xfrm>
        </p:spPr>
        <p:txBody>
          <a:bodyPr/>
          <a:lstStyle/>
          <a:p>
            <a:r>
              <a:rPr lang="en-SG" sz="2400" dirty="0"/>
              <a:t>Structure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Use a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folder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to hold the contents of your website.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 starting page of your website is name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index.html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.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All webpages have the default extension HTML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 website is uploaded to a Web Server, which hosts the pages.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F85FC-103B-4F6A-9694-F116DE6B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E358A-E579-4A23-9985-341B459F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3490283"/>
            <a:ext cx="73723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5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34EE-4865-405A-8FCD-39801FA5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8FE9-3C72-46BC-B28B-156CA28EB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91584"/>
            <a:ext cx="7886700" cy="2117026"/>
          </a:xfrm>
        </p:spPr>
        <p:txBody>
          <a:bodyPr/>
          <a:lstStyle/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!DOCTYPE html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identifies this as a HTMLv5 document.</a:t>
            </a: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 &lt;html&gt; &lt;/html&gt; tags show the content of the page.</a:t>
            </a: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 content is made up of a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head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and a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body</a:t>
            </a:r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 head section has</a:t>
            </a:r>
          </a:p>
          <a:p>
            <a:pPr marL="742950" lvl="1" indent="-285750"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 title which identifies the page</a:t>
            </a: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 body section, has the bulk of the content</a:t>
            </a:r>
          </a:p>
          <a:p>
            <a:pPr marL="742950" lvl="1" indent="-285750"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has a heading (bold large text)</a:t>
            </a:r>
          </a:p>
          <a:p>
            <a:pPr marL="742950" lvl="1" indent="-285750"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has paragraphs of text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19299-44F1-48C9-B4EA-4E1D01B2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HTML Structure">
            <a:extLst>
              <a:ext uri="{FF2B5EF4-FFF2-40B4-BE49-F238E27FC236}">
                <a16:creationId xmlns:a16="http://schemas.microsoft.com/office/drawing/2014/main" id="{3BB48518-6315-4111-832D-23880DD1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55026"/>
            <a:ext cx="66675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3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AC25-1EBC-4EC0-BF60-7DA351ED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Rendered by a Browser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1F706-83C1-4BD7-9583-DE307C03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Rendered Web Page">
            <a:extLst>
              <a:ext uri="{FF2B5EF4-FFF2-40B4-BE49-F238E27FC236}">
                <a16:creationId xmlns:a16="http://schemas.microsoft.com/office/drawing/2014/main" id="{90240111-4D93-4192-A566-B18D12913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35215"/>
            <a:ext cx="65627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CAC99-39F4-416B-B1F7-06F2C17C2EEB}"/>
              </a:ext>
            </a:extLst>
          </p:cNvPr>
          <p:cNvSpPr txBox="1"/>
          <p:nvPr/>
        </p:nvSpPr>
        <p:spPr>
          <a:xfrm>
            <a:off x="757928" y="5246255"/>
            <a:ext cx="5700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Drag-and-drop your file (index.html) on a browser window.</a:t>
            </a:r>
          </a:p>
          <a:p>
            <a:r>
              <a:rPr lang="en-SG" dirty="0"/>
              <a:t>Your browser will convert (</a:t>
            </a:r>
            <a:r>
              <a:rPr lang="en-SG" dirty="0">
                <a:solidFill>
                  <a:srgbClr val="FF0000"/>
                </a:solidFill>
              </a:rPr>
              <a:t>render</a:t>
            </a:r>
            <a:r>
              <a:rPr lang="en-SG" dirty="0"/>
              <a:t>) the contents.</a:t>
            </a:r>
          </a:p>
          <a:p>
            <a:r>
              <a:rPr lang="en-SG" dirty="0"/>
              <a:t>This includes text, images, audio and video.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7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A42C-FBD0-42D2-8B67-9BA146A0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Build your first Website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5732-ADDF-46BF-8809-59C8B085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84249"/>
            <a:ext cx="7527798" cy="1612519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Create a folder </a:t>
            </a:r>
            <a:r>
              <a:rPr lang="en-SG" sz="2000" b="0" i="0" dirty="0" err="1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mywebsite</a:t>
            </a:r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Create a file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index.html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within the folder.</a:t>
            </a:r>
          </a:p>
          <a:p>
            <a:pPr algn="l">
              <a:buFont typeface="+mj-lt"/>
              <a:buAutoNum type="arabicPeriod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Edit and enter the contents of a basic web-page.</a:t>
            </a:r>
          </a:p>
          <a:p>
            <a:pPr algn="l">
              <a:buFont typeface="+mj-lt"/>
              <a:buAutoNum type="arabicPeriod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Save your file and display it on the browser.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42507A-BB60-4E43-8F6F-600A90C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89C2C-090C-440C-88C6-DE928D3601AD}"/>
              </a:ext>
            </a:extLst>
          </p:cNvPr>
          <p:cNvSpPr txBox="1"/>
          <p:nvPr/>
        </p:nvSpPr>
        <p:spPr>
          <a:xfrm>
            <a:off x="628650" y="3194938"/>
            <a:ext cx="7698486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Tips (especially for </a:t>
            </a:r>
            <a:r>
              <a:rPr lang="en-SG" sz="3600" b="0" i="0" dirty="0">
                <a:solidFill>
                  <a:schemeClr val="accent1">
                    <a:lumMod val="75000"/>
                  </a:schemeClr>
                </a:solidFill>
                <a:effectLst/>
                <a:latin typeface="Yanone Kaffeesatz" panose="02000000000000000000" pitchFamily="2" charset="0"/>
              </a:rPr>
              <a:t>Windows</a:t>
            </a:r>
            <a:r>
              <a:rPr lang="en-SG" sz="36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 users)</a:t>
            </a:r>
          </a:p>
          <a:p>
            <a:pPr marL="719138" lvl="1" indent="-26193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use a Pure Text Editor (</a:t>
            </a:r>
            <a:r>
              <a:rPr lang="en-SG" b="0" i="0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NOT</a:t>
            </a:r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notepad)</a:t>
            </a:r>
          </a:p>
          <a:p>
            <a:pPr marL="719138" lvl="1" indent="-26193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turn </a:t>
            </a:r>
            <a:r>
              <a:rPr lang="en-SG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ON</a:t>
            </a:r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file extensions viewing in Explorer.</a:t>
            </a:r>
          </a:p>
          <a:p>
            <a:pPr marL="719138" lvl="1" indent="-26193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create a folder for your website, this is called the </a:t>
            </a:r>
            <a:r>
              <a:rPr lang="en-SG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root</a:t>
            </a:r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folder.</a:t>
            </a:r>
          </a:p>
          <a:p>
            <a:pPr marL="719138" lvl="1" indent="-26193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 starting file must be named </a:t>
            </a:r>
            <a:r>
              <a:rPr lang="en-SG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index.html</a:t>
            </a:r>
            <a:endParaRPr lang="en-SG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719138" lvl="1" indent="-26193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name all your files in </a:t>
            </a:r>
            <a:r>
              <a:rPr lang="en-SG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lowercase</a:t>
            </a:r>
            <a:endParaRPr lang="en-SG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719138" lvl="1" indent="-26193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do </a:t>
            </a:r>
            <a:r>
              <a:rPr lang="en-SG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NOT</a:t>
            </a:r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use spaces in the filenames.</a:t>
            </a:r>
          </a:p>
          <a:p>
            <a:pPr marL="719138" lvl="1" indent="-26193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keep all your files in the same folder (you can have sub-folders)</a:t>
            </a:r>
          </a:p>
          <a:p>
            <a:pPr marL="719138" lvl="1" indent="-26193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file location is </a:t>
            </a:r>
            <a:r>
              <a:rPr lang="en-SG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relative</a:t>
            </a:r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to this root folder</a:t>
            </a:r>
          </a:p>
        </p:txBody>
      </p:sp>
    </p:spTree>
    <p:extLst>
      <p:ext uri="{BB962C8B-B14F-4D97-AF65-F5344CB8AC3E}">
        <p14:creationId xmlns:p14="http://schemas.microsoft.com/office/powerpoint/2010/main" val="210087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6EAD-673F-48EE-9960-5B25D5D8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Learning 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9BF2-6DB7-47DB-BE17-D4FC25681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9888"/>
            <a:ext cx="7886700" cy="1621535"/>
          </a:xfrm>
        </p:spPr>
        <p:txBody>
          <a:bodyPr/>
          <a:lstStyle/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 will need to understand and know how to use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BASIC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HTML.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We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don't expect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you to be experts.</a:t>
            </a:r>
          </a:p>
          <a:p>
            <a:pPr marL="0" indent="0" algn="l">
              <a:buNone/>
            </a:pPr>
            <a:r>
              <a:rPr lang="en-SG" sz="32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A list of what you need to learn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3A34-E6C0-4174-B315-A46ABBA3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3B05F-67AD-48DA-9C24-7FCCD2E76DF8}"/>
              </a:ext>
            </a:extLst>
          </p:cNvPr>
          <p:cNvSpPr txBox="1"/>
          <p:nvPr/>
        </p:nvSpPr>
        <p:spPr>
          <a:xfrm>
            <a:off x="1127291" y="3011423"/>
            <a:ext cx="1558760" cy="2159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Elements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182563" indent="-182563"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3"/>
              </a:rPr>
              <a:t>Attributes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182563" indent="-182563"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4"/>
              </a:rPr>
              <a:t>Headings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182563" indent="-182563"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5"/>
              </a:rPr>
              <a:t>Paragraphs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182563" indent="-182563"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6"/>
              </a:rPr>
              <a:t>Style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182563" indent="-182563"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7"/>
              </a:rPr>
              <a:t>Formatting</a:t>
            </a:r>
            <a:endParaRPr lang="en-SG" sz="1800" b="0" i="0" u="none" strike="noStrike" dirty="0">
              <a:solidFill>
                <a:srgbClr val="0000DD"/>
              </a:solidFill>
              <a:effectLst/>
              <a:latin typeface="Fira Sans" panose="020B0503050000020004" pitchFamily="34" charset="0"/>
            </a:endParaRPr>
          </a:p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SG" sz="1800" b="0" i="0" u="none" strike="noStrike" dirty="0" err="1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8"/>
              </a:rPr>
              <a:t>Colors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4CF38-DE65-408A-8F50-FB1CB3ECAFEB}"/>
              </a:ext>
            </a:extLst>
          </p:cNvPr>
          <p:cNvSpPr txBox="1"/>
          <p:nvPr/>
        </p:nvSpPr>
        <p:spPr>
          <a:xfrm>
            <a:off x="3370619" y="3011423"/>
            <a:ext cx="15363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9"/>
              </a:rPr>
              <a:t>Comments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10"/>
              </a:rPr>
              <a:t>Images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11"/>
              </a:rPr>
              <a:t>Lists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12"/>
              </a:rPr>
              <a:t>Bookmarks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13"/>
              </a:rPr>
              <a:t>Links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14"/>
              </a:rPr>
              <a:t>Tables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15"/>
              </a:rPr>
              <a:t>Layouts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2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DB3B-03DE-4BCE-8747-1BCB5332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Headings and Paragraphs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5474-9086-4857-90AE-612D86202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0576"/>
            <a:ext cx="7886700" cy="4616387"/>
          </a:xfrm>
        </p:spPr>
        <p:txBody>
          <a:bodyPr/>
          <a:lstStyle/>
          <a:p>
            <a:pPr algn="l"/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Headings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Headings are used as titles or sub-titles on the webpage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Keep </a:t>
            </a:r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H1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as the title of the page.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Use H2 and H3 for your sub-headings/titles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Limit your headings up to 3-levels.</a:t>
            </a:r>
          </a:p>
          <a:p>
            <a:pPr algn="l"/>
            <a:r>
              <a:rPr lang="en-SG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Paragraphs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Paragraphs are used to define text.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Paragraphs makes text appear on a new line.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White space is ignored in paragraphs.</a:t>
            </a:r>
          </a:p>
          <a:p>
            <a:pPr lvl="1"/>
            <a:r>
              <a:rPr lang="en-SG" sz="18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Remember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to start and end your paragraphs with the &lt;p&gt; tags.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special tags/</a:t>
            </a: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characters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:</a:t>
            </a:r>
          </a:p>
          <a:p>
            <a:pPr marL="1200150" lvl="2" indent="-285750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&amp;</a:t>
            </a:r>
            <a:r>
              <a:rPr lang="en-SG" sz="16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nbsp</a:t>
            </a: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; non-breaking white space</a:t>
            </a:r>
          </a:p>
          <a:p>
            <a:pPr marL="1200150" lvl="2" indent="-285750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&lt;</a:t>
            </a:r>
            <a:r>
              <a:rPr lang="en-SG" sz="16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br</a:t>
            </a: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&gt; line-break</a:t>
            </a:r>
          </a:p>
          <a:p>
            <a:pPr marL="1200150" lvl="2" indent="-285750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special characters: &amp;amp; (&amp;), &amp;</a:t>
            </a:r>
            <a:r>
              <a:rPr lang="en-SG" sz="16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lt</a:t>
            </a: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; (&amp;), </a:t>
            </a:r>
            <a:r>
              <a:rPr lang="en-SG" sz="16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gt</a:t>
            </a: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; (&gt;), &amp;copy; (©)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&lt;pre&gt; pre-formatted text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C60A-BEA9-47A3-AB11-34ED7BC4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4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1A49-A0BF-4C5F-9095-6B1C6AC4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Styles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E42DA-C82A-4AAF-9D68-8CBE10B71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0848"/>
            <a:ext cx="7886700" cy="4726115"/>
          </a:xfrm>
        </p:spPr>
        <p:txBody>
          <a:bodyPr/>
          <a:lstStyle/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 &lt;style&gt; attribute is used to add styles your elements.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 can change </a:t>
            </a:r>
            <a:r>
              <a:rPr lang="en-SG" sz="20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color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, font, size, and more.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we will use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CSS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to apply styles</a:t>
            </a:r>
          </a:p>
          <a:p>
            <a:pPr algn="l"/>
            <a:r>
              <a:rPr lang="en-SG" sz="32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Inline Styles</a:t>
            </a:r>
          </a:p>
          <a:p>
            <a:pPr lvl="1"/>
            <a:r>
              <a:rPr lang="en-SG" sz="2000" dirty="0">
                <a:solidFill>
                  <a:srgbClr val="000000"/>
                </a:solidFill>
                <a:latin typeface="Fira Sans" panose="020B0503050000020004" pitchFamily="34" charset="0"/>
              </a:rPr>
              <a:t>styles can also be applied inline (for a particular element)</a:t>
            </a:r>
          </a:p>
          <a:p>
            <a:pPr lvl="1"/>
            <a:r>
              <a:rPr lang="en-SG" sz="2000" dirty="0">
                <a:solidFill>
                  <a:srgbClr val="000000"/>
                </a:solidFill>
                <a:latin typeface="Fira Sans" panose="020B0503050000020004" pitchFamily="34" charset="0"/>
              </a:rPr>
              <a:t>however,</a:t>
            </a:r>
          </a:p>
          <a:p>
            <a:pPr marL="1200150" lvl="2" indent="-285750"/>
            <a:r>
              <a:rPr lang="en-SG" sz="1800" dirty="0">
                <a:solidFill>
                  <a:srgbClr val="000000"/>
                </a:solidFill>
                <a:latin typeface="Fira Sans" panose="020B0503050000020004" pitchFamily="34" charset="0"/>
              </a:rPr>
              <a:t>leads to confusing web-sites</a:t>
            </a:r>
          </a:p>
          <a:p>
            <a:pPr marL="1200150" lvl="2" indent="-285750"/>
            <a:r>
              <a:rPr lang="en-SG" sz="1800" dirty="0">
                <a:solidFill>
                  <a:srgbClr val="000000"/>
                </a:solidFill>
                <a:latin typeface="Fira Sans" panose="020B0503050000020004" pitchFamily="34" charset="0"/>
              </a:rPr>
              <a:t>only used as a quick-patch solution</a:t>
            </a:r>
          </a:p>
          <a:p>
            <a:pPr marL="1200150" lvl="2" indent="-285750"/>
            <a:r>
              <a:rPr lang="en-SG" sz="1800" dirty="0">
                <a:solidFill>
                  <a:srgbClr val="000000"/>
                </a:solidFill>
                <a:latin typeface="Fira Sans" panose="020B0503050000020004" pitchFamily="34" charset="0"/>
              </a:rPr>
              <a:t>more on styles, when we work on CSS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120D9-C2F1-43CF-845E-6C5F0232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2EBF5-C4A6-49AB-9FB9-A93C3D09D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49" y="4809332"/>
            <a:ext cx="74009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2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3468</TotalTime>
  <Words>1297</Words>
  <Application>Microsoft Office PowerPoint</Application>
  <PresentationFormat>On-screen Show (4:3)</PresentationFormat>
  <Paragraphs>229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Fira Sans</vt:lpstr>
      <vt:lpstr>Yanone Kaffeesatz</vt:lpstr>
      <vt:lpstr>Yanone Kaffeesatz SemiBold</vt:lpstr>
      <vt:lpstr>Office Theme</vt:lpstr>
      <vt:lpstr>EP1000</vt:lpstr>
      <vt:lpstr>Hypertext Markup Language</vt:lpstr>
      <vt:lpstr>Web Page</vt:lpstr>
      <vt:lpstr>Structure</vt:lpstr>
      <vt:lpstr>Rendered by a Browser</vt:lpstr>
      <vt:lpstr>Build your first Website</vt:lpstr>
      <vt:lpstr>Learning HTML</vt:lpstr>
      <vt:lpstr>Headings and Paragraphs</vt:lpstr>
      <vt:lpstr>Styles</vt:lpstr>
      <vt:lpstr>Formatting</vt:lpstr>
      <vt:lpstr>Comments</vt:lpstr>
      <vt:lpstr>Images</vt:lpstr>
      <vt:lpstr>Hyperlinks</vt:lpstr>
      <vt:lpstr>Absolute and Relative URLs</vt:lpstr>
      <vt:lpstr>HTML File Paths</vt:lpstr>
      <vt:lpstr>Lists</vt:lpstr>
      <vt:lpstr>Lists</vt:lpstr>
      <vt:lpstr>Tables</vt:lpstr>
      <vt:lpstr>Iframe Element</vt:lpstr>
      <vt:lpstr>About Page</vt:lpstr>
      <vt:lpstr>Sample</vt:lpstr>
      <vt:lpstr>Tools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87</cp:revision>
  <dcterms:created xsi:type="dcterms:W3CDTF">2021-05-13T09:46:01Z</dcterms:created>
  <dcterms:modified xsi:type="dcterms:W3CDTF">2021-10-21T17:04:55Z</dcterms:modified>
</cp:coreProperties>
</file>